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71" r:id="rId5"/>
    <p:sldId id="259" r:id="rId6"/>
    <p:sldId id="260" r:id="rId7"/>
    <p:sldId id="261" r:id="rId8"/>
    <p:sldId id="273" r:id="rId9"/>
    <p:sldId id="274" r:id="rId10"/>
    <p:sldId id="264" r:id="rId11"/>
    <p:sldId id="265" r:id="rId12"/>
    <p:sldId id="268" r:id="rId13"/>
    <p:sldId id="269" r:id="rId14"/>
    <p:sldId id="262" r:id="rId15"/>
    <p:sldId id="272" r:id="rId16"/>
    <p:sldId id="263" r:id="rId17"/>
    <p:sldId id="267" r:id="rId18"/>
    <p:sldId id="266" r:id="rId19"/>
    <p:sldId id="29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854" y="-24"/>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1D6338-0B29-4699-BAA4-F51F2C789A8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13</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2644A5-E810-4275-99C4-B1B179083C45}" type="datetime1">
              <a:rPr lang="en-US" smtClean="0"/>
              <a:t>10/12/2014</a:t>
            </a:fld>
            <a:endParaRPr lang="en-US"/>
          </a:p>
        </p:txBody>
      </p:sp>
      <p:sp>
        <p:nvSpPr>
          <p:cNvPr id="17" name="Footer Placeholder 16"/>
          <p:cNvSpPr>
            <a:spLocks noGrp="1"/>
          </p:cNvSpPr>
          <p:nvPr>
            <p:ph type="ftr" sz="quarter" idx="11"/>
          </p:nvPr>
        </p:nvSpPr>
        <p:spPr/>
        <p:txBody>
          <a:bodyPr/>
          <a:lstStyle/>
          <a:p>
            <a:r>
              <a:rPr lang="en-US" smtClean="0"/>
              <a:t>CSE321-Fall2014</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FD37BB-8B24-44FF-A6D8-88A1A22D7EA3}" type="datetime1">
              <a:rPr lang="en-US" smtClean="0"/>
              <a:t>10/12/2014</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A0AD8D-5113-4B5E-8354-C69F977F48B2}" type="datetime1">
              <a:rPr lang="en-US" smtClean="0"/>
              <a:t>10/12/2014</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7F1899-2B83-4B8F-AFA3-D4131658D2B2}" type="datetime1">
              <a:rPr lang="en-US" smtClean="0"/>
              <a:t>10/12/2014</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4" name="Date Placeholder 3"/>
          <p:cNvSpPr>
            <a:spLocks noGrp="1"/>
          </p:cNvSpPr>
          <p:nvPr>
            <p:ph type="dt" sz="half" idx="10"/>
          </p:nvPr>
        </p:nvSpPr>
        <p:spPr/>
        <p:txBody>
          <a:bodyPr/>
          <a:lstStyle/>
          <a:p>
            <a:fld id="{D828752B-0329-4B19-801D-092DE0EE920F}" type="datetime1">
              <a:rPr lang="en-US" smtClean="0"/>
              <a:t>10/12/2014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AD4E15-34D7-4797-A5F4-2C71E6D7BF28}" type="datetime1">
              <a:rPr lang="en-US" smtClean="0"/>
              <a:t>10/12/2014</a:t>
            </a:fld>
            <a:endParaRPr lang="en-US"/>
          </a:p>
        </p:txBody>
      </p:sp>
      <p:sp>
        <p:nvSpPr>
          <p:cNvPr id="6" name="Footer Placeholder 5"/>
          <p:cNvSpPr>
            <a:spLocks noGrp="1"/>
          </p:cNvSpPr>
          <p:nvPr>
            <p:ph type="ftr" sz="quarter" idx="11"/>
          </p:nvPr>
        </p:nvSpPr>
        <p:spPr/>
        <p:txBody>
          <a:bodyPr/>
          <a:lstStyle/>
          <a:p>
            <a:r>
              <a:rPr lang="en-US" smtClean="0"/>
              <a:t>CSE321-Fall2014</a:t>
            </a:r>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A153CB-3DD5-4DDF-A5EA-D9BAC4B4E270}" type="datetime1">
              <a:rPr lang="en-US" smtClean="0"/>
              <a:t>10/12/2014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CSE321-Fall2014</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A78B65-87E6-442E-A524-93364AD9A263}"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BFB06A-2D70-416C-8489-76F5E28B5CAB}"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D48EC31-7973-4C32-99DA-9B32804203CD}" type="datetime1">
              <a:rPr lang="en-US" smtClean="0"/>
              <a:t>10/12/2014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CSE321-Fall2014</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B782C1D-DD9C-4704-9B56-893422C72DE8}" type="datetime1">
              <a:rPr lang="en-US" smtClean="0"/>
              <a:t>10/12/2014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CSE321-Fall2014</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E6F4594-7BA8-471F-BC63-2BB01AE93913}" type="datetime1">
              <a:rPr lang="en-US" smtClean="0"/>
              <a:t>10/12/2014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CSE321-Fall2014</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xinu.mscs.mu.edu/Main_Page" TargetMode="External"/><Relationship Id="rId2" Type="http://schemas.openxmlformats.org/officeDocument/2006/relationships/hyperlink" Target="http://www.cse.buffalo.edu/~bina/cse321/fall2008/xinudocs/fi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fld id="{C4D23AFD-8213-4EF8-A8D7-41AD9DDCDBF5}" type="datetime1">
              <a:rPr lang="en-US" smtClean="0"/>
              <a:t>10/12/2014</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F468E-3DDB-48EF-B22D-A68680AF74B1}" type="datetime1">
              <a:rPr lang="en-US" smtClean="0"/>
              <a:t>10/12/2014</a:t>
            </a:fld>
            <a:endParaRPr lang="en-US" smtClean="0"/>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10</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000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4DF6CC-CEAD-411A-9A2B-D5E5F6F7854B}" type="datetime1">
              <a:rPr lang="en-US" smtClean="0"/>
              <a:t>10/12/2014</a:t>
            </a:fld>
            <a:endParaRPr lang="en-US" smtClean="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11</a:t>
            </a:fld>
            <a:endParaRPr lang="en-US" smtClean="0"/>
          </a:p>
        </p:txBody>
      </p:sp>
      <p:sp>
        <p:nvSpPr>
          <p:cNvPr id="20484" name="Rectangle 2"/>
          <p:cNvSpPr>
            <a:spLocks noGrp="1" noChangeArrowheads="1"/>
          </p:cNvSpPr>
          <p:nvPr>
            <p:ph type="title"/>
          </p:nvPr>
        </p:nvSpPr>
        <p:spPr/>
        <p:txBody>
          <a:bodyPr/>
          <a:lstStyle/>
          <a:p>
            <a:pPr eaLnBrk="1" hangingPunct="1"/>
            <a:r>
              <a:rPr lang="en-US" smtClean="0"/>
              <a:t>Embedded XINU</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http://xinu.mscs.mu.edu/Memory</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fld id="{D1A76F23-841C-4ABF-B128-0446312B8208}"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12</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fld id="{80A32417-9FBA-4544-9CC8-AF2B4CA683C8}"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13</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C22CBB-7B9D-4B52-B4C1-7EA1A31E027B}" type="datetime1">
              <a:rPr lang="en-US" smtClean="0"/>
              <a:t>10/12/2014</a:t>
            </a:fld>
            <a:endParaRPr lang="en-US" smtClean="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F0CD-075B-4A1E-BD9F-3E93445583D3}" type="slidenum">
              <a:rPr lang="en-US" smtClean="0"/>
              <a:pPr eaLnBrk="1" hangingPunct="1"/>
              <a:t>14</a:t>
            </a:fld>
            <a:endParaRPr lang="en-US" smtClean="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endParaRPr lang="en-US">
              <a:latin typeface="Times New Roman"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7415"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CSE321-Fall2014</a:t>
            </a:r>
            <a:endParaRPr lang="en-US" smtClean="0"/>
          </a:p>
        </p:txBody>
      </p:sp>
    </p:spTree>
    <p:extLst>
      <p:ext uri="{BB962C8B-B14F-4D97-AF65-F5344CB8AC3E}">
        <p14:creationId xmlns:p14="http://schemas.microsoft.com/office/powerpoint/2010/main" val="514683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fld id="{A8E180BA-07A3-4692-A98D-BD1381060A65}"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15</a:t>
            </a:fld>
            <a:endParaRPr lang="en-US"/>
          </a:p>
        </p:txBody>
      </p:sp>
    </p:spTree>
    <p:extLst>
      <p:ext uri="{BB962C8B-B14F-4D97-AF65-F5344CB8AC3E}">
        <p14:creationId xmlns:p14="http://schemas.microsoft.com/office/powerpoint/2010/main" val="25163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51E564-7BC7-44E0-9443-231BC4E28BB9}" type="datetime1">
              <a:rPr lang="en-US" smtClean="0"/>
              <a:t>10/12/2014</a:t>
            </a:fld>
            <a:endParaRPr lang="en-US" smtClean="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C6F8D-3101-41D1-9F93-6CDE2C65D9F2}" type="slidenum">
              <a:rPr lang="en-US" smtClean="0"/>
              <a:pPr eaLnBrk="1" hangingPunct="1"/>
              <a:t>16</a:t>
            </a:fld>
            <a:endParaRPr lang="en-US" smtClean="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CSE321-Fall2014</a:t>
            </a:r>
            <a:endParaRPr lang="en-US" smtClean="0"/>
          </a:p>
        </p:txBody>
      </p:sp>
    </p:spTree>
    <p:extLst>
      <p:ext uri="{BB962C8B-B14F-4D97-AF65-F5344CB8AC3E}">
        <p14:creationId xmlns:p14="http://schemas.microsoft.com/office/powerpoint/2010/main" val="593629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F23E8-C115-4E16-B201-299F51A5D9AE}"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5CD6E9-899E-444F-A7D0-F7C04A467195}"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fld id="{DA48854E-2714-4F94-9D0B-63A465F94A97}"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Processor architecture</a:t>
            </a:r>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smtClean="0"/>
              <a:t>Embedded 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4B2CB44D-B933-4F66-A752-F35271F37E52}" type="datetime1">
              <a:rPr lang="en-US" smtClean="0"/>
              <a:t>10/12/2014</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a:t>
            </a:fld>
            <a:endParaRPr lang="en-US"/>
          </a:p>
        </p:txBody>
      </p:sp>
    </p:spTree>
    <p:extLst>
      <p:ext uri="{BB962C8B-B14F-4D97-AF65-F5344CB8AC3E}">
        <p14:creationId xmlns:p14="http://schemas.microsoft.com/office/powerpoint/2010/main" val="4393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E25A281A-77C8-4319-8FFA-BDDC66F2F803}"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20</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9B57A8D1-049A-464E-8163-72BE9A75483D}"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21</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fld id="{B4DEB91F-22FD-4BCB-AE76-BA918D4F49A3}"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22</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D17D3C76-8454-409E-ABA8-7539890BB869}"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23</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fld id="{C195650A-C6A3-4FFB-B917-448E16B83549}"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24</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DB398BCB-5536-466C-978C-C51FC2F12F79}"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28FD7CC0-A477-4C31-847D-3742946B52F8}"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26</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fld id="{52845C77-82AF-43AC-B80E-93B365B76009}"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27</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a:t>
            </a: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392AA289-FE1B-4ABE-82E2-164EFF3B4F29}"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28</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Compiling</a:t>
            </a:r>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fld id="{B24229FB-6B6F-48C9-9820-840DB1315738}"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Tree>
    <p:extLst>
      <p:ext uri="{BB962C8B-B14F-4D97-AF65-F5344CB8AC3E}">
        <p14:creationId xmlns:p14="http://schemas.microsoft.com/office/powerpoint/2010/main" val="327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9D7C76-E9DB-4639-BE95-29ABAAFFA971}" type="datetime1">
              <a:rPr lang="en-US" smtClean="0"/>
              <a:t>10/12/2014</a:t>
            </a:fld>
            <a:endParaRPr lang="en-US" smtClean="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958F5-786F-4366-BE50-1AD1C5F52A64}" type="slidenum">
              <a:rPr lang="en-US" smtClean="0"/>
              <a:pPr eaLnBrk="1" hangingPunct="1"/>
              <a:t>3</a:t>
            </a:fld>
            <a:endParaRPr lang="en-US" smtClean="0"/>
          </a:p>
        </p:txBody>
      </p:sp>
      <p:sp>
        <p:nvSpPr>
          <p:cNvPr id="13316" name="Rectangle 2"/>
          <p:cNvSpPr>
            <a:spLocks noGrp="1" noChangeArrowheads="1"/>
          </p:cNvSpPr>
          <p:nvPr>
            <p:ph type="title"/>
          </p:nvPr>
        </p:nvSpPr>
        <p:spPr/>
        <p:txBody>
          <a:bodyPr/>
          <a:lstStyle/>
          <a:p>
            <a:pPr eaLnBrk="1" hangingPunct="1"/>
            <a:r>
              <a:rPr lang="en-US" smtClean="0"/>
              <a:t>Processor Architecture</a:t>
            </a:r>
          </a:p>
        </p:txBody>
      </p:sp>
      <p:sp>
        <p:nvSpPr>
          <p:cNvPr id="13317" name="Rectangle 3"/>
          <p:cNvSpPr>
            <a:spLocks noGrp="1" noChangeArrowheads="1"/>
          </p:cNvSpPr>
          <p:nvPr>
            <p:ph type="body" idx="1"/>
          </p:nvPr>
        </p:nvSpPr>
        <p:spPr/>
        <p:txBody>
          <a:bodyPr/>
          <a:lstStyle/>
          <a:p>
            <a:pPr eaLnBrk="1" hangingPunct="1"/>
            <a:r>
              <a:rPr lang="en-US" sz="2400" dirty="0" smtClean="0"/>
              <a:t>WRT54Gl uses Broadcom MIPS (Microprocessor without Interlocked Pipelines Stages) processor, common to embedded devices and game consoles.</a:t>
            </a:r>
          </a:p>
          <a:p>
            <a:pPr eaLnBrk="1" hangingPunct="1"/>
            <a:r>
              <a:rPr lang="en-US" sz="2400" dirty="0" smtClean="0"/>
              <a:t>Model: BCM5352</a:t>
            </a:r>
          </a:p>
          <a:p>
            <a:pPr eaLnBrk="1" hangingPunct="1"/>
            <a:r>
              <a:rPr lang="en-US" sz="2400" dirty="0" smtClean="0"/>
              <a:t>Based on Reduced Instruction Set Architecture (RISC)</a:t>
            </a:r>
          </a:p>
          <a:p>
            <a:pPr eaLnBrk="1" hangingPunct="1"/>
            <a:r>
              <a:rPr lang="en-US" sz="2400" dirty="0" smtClean="0"/>
              <a:t>The BCM5532 family of processors is a next generation </a:t>
            </a:r>
            <a:r>
              <a:rPr lang="en-US" sz="2400" dirty="0" err="1" smtClean="0"/>
              <a:t>SoC</a:t>
            </a:r>
            <a:r>
              <a:rPr lang="en-US" sz="2400" dirty="0" smtClean="0"/>
              <a:t> architecture that combines the CPU, Wireless MAC (media access controller), Ethernet MAC onto one chip </a:t>
            </a:r>
          </a:p>
          <a:p>
            <a:pPr eaLnBrk="1" hangingPunct="1"/>
            <a:r>
              <a:rPr lang="en-US" sz="2400" dirty="0" smtClean="0"/>
              <a:t>In this respect it qualifies to be an embedded system: dedicated functionality</a:t>
            </a:r>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184885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fld id="{0E403C5C-AE2D-4AC7-8006-871278A2D3B1}"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897C597B-0F3C-4C82-B765-6E0A38399348}"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fld id="{7BB6B9B2-931E-4078-B003-398B267EA33F}"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fld id="{86BF709E-54DE-4DA9-A3AD-D2D070AA8CC0}" type="datetime1">
              <a:rPr lang="en-US" smtClean="0"/>
              <a:t>10/12/2014</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33</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fld id="{26E18036-117D-45AF-BC33-E8FD899BD7B0}"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lstStyle/>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fld id="{DC6ECD63-87FF-4BD7-8478-EA2FD6A2A7BB}"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320461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fld id="{1BD6BBE2-0275-461B-BA2A-6C27291689E7}"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203288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12B0AAE8-B3D0-4E1D-86D2-6A5CBACA84ED}"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238934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“CSE524\n”);</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253F8E63-C3AF-400B-94F4-4D38E7163598}"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fld id="{1B0A0B3C-B085-4824-9F2B-65B4ABA5E7D6}"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228428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FAF01-EE11-4D8B-B6E9-657B5A209F37}"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407468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p>
          <a:p>
            <a:pPr eaLnBrk="1" hangingPunct="1">
              <a:lnSpc>
                <a:spcPct val="90000"/>
              </a:lnSpc>
              <a:buNone/>
            </a:pPr>
            <a:r>
              <a:rPr lang="en-US" sz="1800" dirty="0" smtClean="0">
                <a:hlinkClick r:id="rId2"/>
              </a:rPr>
              <a:t>http://www.cse.buffalo.edu/~bina/cse321/fall2008/xinudocs/files.html</a:t>
            </a: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3"/>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fld id="{E9E5CC9D-0694-430B-B6BF-7B851254DC5E}"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51F4F-D3EC-4863-AA08-FF35E1BFF78C}" type="datetime1">
              <a:rPr lang="en-US" smtClean="0"/>
              <a:t>10/12/2014</a:t>
            </a:fld>
            <a:endParaRPr lang="en-US"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9DE6C-60B2-40D3-8989-338172D7B022}" type="slidenum">
              <a:rPr lang="en-US" smtClean="0"/>
              <a:pPr eaLnBrk="1" hangingPunct="1"/>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On board storage is indeed a limitation when using WRT54GL in situation other than for which it is meant for.</a:t>
            </a:r>
          </a:p>
          <a:p>
            <a:pPr eaLnBrk="1" hangingPunct="1">
              <a:lnSpc>
                <a:spcPct val="90000"/>
              </a:lnSpc>
            </a:pPr>
            <a:r>
              <a:rPr lang="en-US" smtClean="0"/>
              <a:t>WRT54GL has a flash memory (4 MB), a form of non-volatile storage commonly used in small devices, such as digital camera.</a:t>
            </a:r>
          </a:p>
          <a:p>
            <a:pPr eaLnBrk="1" hangingPunct="1">
              <a:lnSpc>
                <a:spcPct val="90000"/>
              </a:lnSpc>
            </a:pPr>
            <a:r>
              <a:rPr lang="en-US" smtClean="0"/>
              <a:t>It also use SDRAM (Synchronous Dynamic Random Access Memory) soldered directly into the printed board. DIMM (Dual In-line Memory Module)</a:t>
            </a:r>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9396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9B12CC-F587-4413-A56A-C7CDA586EC10}" type="datetime1">
              <a:rPr lang="en-US" smtClean="0"/>
              <a:t>10/12/2014</a:t>
            </a:fld>
            <a:endParaRPr lang="en-US"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70EE-B934-4D4F-B315-0DEB6C877F2C}" type="slidenum">
              <a:rPr lang="en-US" smtClean="0"/>
              <a:pPr eaLnBrk="1" hangingPunct="1"/>
              <a:t>6</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sz="1800" smtClean="0"/>
              <a:t>WRT54GL has a powerful networking architecture</a:t>
            </a:r>
          </a:p>
          <a:p>
            <a:pPr eaLnBrk="1" hangingPunct="1">
              <a:lnSpc>
                <a:spcPct val="80000"/>
              </a:lnSpc>
            </a:pPr>
            <a:r>
              <a:rPr lang="en-US" sz="1800" smtClean="0"/>
              <a:t>It provides 5 port Ethernet switch that is broken down into two virtual LANs VLAN0 and VLAN1 (default)</a:t>
            </a:r>
          </a:p>
          <a:p>
            <a:pPr eaLnBrk="1" hangingPunct="1">
              <a:lnSpc>
                <a:spcPct val="80000"/>
              </a:lnSpc>
            </a:pPr>
            <a:r>
              <a:rPr lang="en-US" sz="1800" smtClean="0"/>
              <a:t>Wireless interface is bridged by default to the Ethernet switch.</a:t>
            </a:r>
          </a:p>
          <a:p>
            <a:pPr eaLnBrk="1" hangingPunct="1">
              <a:lnSpc>
                <a:spcPct val="80000"/>
              </a:lnSpc>
            </a:pPr>
            <a:r>
              <a:rPr lang="en-US" sz="1800" smtClean="0"/>
              <a:t>WiFi component is BCM2050, a 802.11b/g radio chipset.</a:t>
            </a:r>
          </a:p>
          <a:p>
            <a:pPr eaLnBrk="1" hangingPunct="1">
              <a:lnSpc>
                <a:spcPct val="80000"/>
              </a:lnSpc>
            </a:pPr>
            <a:r>
              <a:rPr lang="en-US" sz="1800" smtClean="0"/>
              <a:t>It uses a diversity chip to balance signals between two built-in antenna.</a:t>
            </a:r>
          </a:p>
          <a:p>
            <a:pPr eaLnBrk="1" hangingPunct="1">
              <a:lnSpc>
                <a:spcPct val="80000"/>
              </a:lnSpc>
            </a:pPr>
            <a:r>
              <a:rPr lang="en-US" sz="1800" smtClean="0"/>
              <a:t>WiFi radio connects to the CPU Wireless MAC on eth1 which is bridged to VLAN0 via br0 interface.</a:t>
            </a:r>
          </a:p>
          <a:p>
            <a:pPr eaLnBrk="1" hangingPunct="1">
              <a:lnSpc>
                <a:spcPct val="80000"/>
              </a:lnSpc>
            </a:pPr>
            <a:r>
              <a:rPr lang="en-US" sz="1800" smtClean="0"/>
              <a:t>Ethernet switch controls EthernetLAN and Internet lights, whereas Power, DMZ, WLAN are controlled by GPIO port on the CPU</a:t>
            </a:r>
          </a:p>
          <a:p>
            <a:pPr eaLnBrk="1" hangingPunct="1">
              <a:lnSpc>
                <a:spcPct val="80000"/>
              </a:lnSpc>
            </a:pPr>
            <a:r>
              <a:rPr lang="en-US" sz="1800" smtClean="0"/>
              <a:t>WAN port: plug in cable modem into this port, </a:t>
            </a:r>
          </a:p>
          <a:p>
            <a:pPr lvl="1" eaLnBrk="1" hangingPunct="1">
              <a:lnSpc>
                <a:spcPct val="80000"/>
              </a:lnSpc>
            </a:pPr>
            <a:r>
              <a:rPr lang="en-US" sz="1700" smtClean="0"/>
              <a:t>it will pull a DHCP (Dynamic Host Configuration Protocol) address from your ISP (Internet Service Provider). </a:t>
            </a:r>
          </a:p>
          <a:p>
            <a:pPr lvl="1" eaLnBrk="1" hangingPunct="1">
              <a:lnSpc>
                <a:spcPct val="80000"/>
              </a:lnSpc>
            </a:pPr>
            <a:r>
              <a:rPr lang="en-US" sz="1700" smtClean="0"/>
              <a:t>Since it belongs to VLAN1 it is separate from VLAN0 and the two are linked by WRT54Gl’s routing capabilities.</a:t>
            </a:r>
          </a:p>
          <a:p>
            <a:pPr lvl="1" eaLnBrk="1" hangingPunct="1">
              <a:lnSpc>
                <a:spcPct val="80000"/>
              </a:lnSpc>
            </a:pPr>
            <a:r>
              <a:rPr lang="en-US" sz="1700" smtClean="0"/>
              <a:t>Firewall prevents traffic from flowing from WAN to LAN network, traffic initiated by LAN to exit via WAN.</a:t>
            </a:r>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1328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smtClean="0"/>
              <a:t>Creates a network between the wireless interface and the LAN ports known as br0.</a:t>
            </a:r>
          </a:p>
          <a:p>
            <a:r>
              <a:rPr lang="en-US" smtClean="0"/>
              <a:t>Router address is 192.168.1.1 by default.</a:t>
            </a:r>
          </a:p>
          <a:p>
            <a:r>
              <a:rPr lang="en-US" smtClean="0"/>
              <a:t>WLAN port (port 4).</a:t>
            </a:r>
          </a:p>
          <a:p>
            <a:r>
              <a:rPr lang="en-US" smtClean="0"/>
              <a:t>Typically you will plug your cable modem into this port; this will pull the DHCP address from your ISP. </a:t>
            </a:r>
          </a:p>
          <a:p>
            <a:r>
              <a:rPr lang="en-US" smtClean="0"/>
              <a:t>WAN and LAN are separate network linked by WRT54GL</a:t>
            </a:r>
          </a:p>
        </p:txBody>
      </p:sp>
      <p:sp>
        <p:nvSpPr>
          <p:cNvPr id="2" name="Date Placeholder 1"/>
          <p:cNvSpPr>
            <a:spLocks noGrp="1"/>
          </p:cNvSpPr>
          <p:nvPr>
            <p:ph type="dt" sz="half" idx="10"/>
          </p:nvPr>
        </p:nvSpPr>
        <p:spPr/>
        <p:txBody>
          <a:bodyPr/>
          <a:lstStyle/>
          <a:p>
            <a:fld id="{E5D3F8AB-7C86-46E0-9479-C6DD3D75B285}"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3688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err="1" smtClean="0">
                <a:solidFill>
                  <a:srgbClr val="C00000"/>
                </a:solidFill>
              </a:rPr>
              <a:t>Xinu</a:t>
            </a:r>
            <a:endParaRPr lang="en-US" b="1" dirty="0" smtClean="0">
              <a:solidFill>
                <a:srgbClr val="C00000"/>
              </a:solidFill>
            </a:endParaRPr>
          </a:p>
        </p:txBody>
      </p:sp>
      <p:sp>
        <p:nvSpPr>
          <p:cNvPr id="4099" name="Rectangle 3"/>
          <p:cNvSpPr>
            <a:spLocks noGrp="1" noChangeArrowheads="1"/>
          </p:cNvSpPr>
          <p:nvPr>
            <p:ph type="body" idx="1"/>
          </p:nvPr>
        </p:nvSpPr>
        <p:spPr/>
        <p:txBody>
          <a:bodyPr/>
          <a:lstStyle/>
          <a:p>
            <a:pPr eaLnBrk="1" hangingPunct="1"/>
            <a:r>
              <a:rPr lang="en-US" smtClean="0"/>
              <a:t>Unix spelled backward</a:t>
            </a:r>
          </a:p>
          <a:p>
            <a:pPr eaLnBrk="1" hangingPunct="1"/>
            <a:r>
              <a:rPr lang="en-US" smtClean="0"/>
              <a:t>Developed by Dr. Douglas E. Comer (Purdue University)</a:t>
            </a:r>
          </a:p>
          <a:p>
            <a:pPr eaLnBrk="1" hangingPunct="1"/>
            <a:r>
              <a:rPr lang="en-US" smtClean="0"/>
              <a:t>ANSI-compliant C</a:t>
            </a:r>
          </a:p>
          <a:p>
            <a:pPr eaLnBrk="1" hangingPunct="1"/>
            <a:r>
              <a:rPr lang="en-US" smtClean="0"/>
              <a:t>Meant for educational purposes</a:t>
            </a:r>
          </a:p>
          <a:p>
            <a:pPr eaLnBrk="1" hangingPunct="1"/>
            <a:endParaRPr lang="en-US" smtClean="0"/>
          </a:p>
        </p:txBody>
      </p:sp>
      <p:sp>
        <p:nvSpPr>
          <p:cNvPr id="2" name="Date Placeholder 1"/>
          <p:cNvSpPr>
            <a:spLocks noGrp="1"/>
          </p:cNvSpPr>
          <p:nvPr>
            <p:ph type="dt" sz="half" idx="10"/>
          </p:nvPr>
        </p:nvSpPr>
        <p:spPr/>
        <p:txBody>
          <a:bodyPr/>
          <a:lstStyle/>
          <a:p>
            <a:fld id="{33867142-C2BC-4989-84AD-6B746633B58E}"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67350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pPr eaLnBrk="1" hangingPunct="1"/>
            <a:endParaRPr lang="en-US" dirty="0" smtClean="0"/>
          </a:p>
        </p:txBody>
      </p:sp>
      <p:sp>
        <p:nvSpPr>
          <p:cNvPr id="2" name="Date Placeholder 1"/>
          <p:cNvSpPr>
            <a:spLocks noGrp="1"/>
          </p:cNvSpPr>
          <p:nvPr>
            <p:ph type="dt" sz="half" idx="10"/>
          </p:nvPr>
        </p:nvSpPr>
        <p:spPr/>
        <p:txBody>
          <a:bodyPr/>
          <a:lstStyle/>
          <a:p>
            <a:fld id="{3C9F2FD5-3693-46E2-B740-904D5AEE5D8E}" type="datetime1">
              <a:rPr lang="en-US" smtClean="0"/>
              <a:t>10/12/2014</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9</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659</TotalTime>
  <Words>1384</Words>
  <Application>Microsoft Office PowerPoint</Application>
  <PresentationFormat>On-screen Show (4:3)</PresentationFormat>
  <Paragraphs>301</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Introduction to Xinu and Kernel Programming</vt:lpstr>
      <vt:lpstr>Topics</vt:lpstr>
      <vt:lpstr>Processor Architecture</vt:lpstr>
      <vt:lpstr>PowerPoint Presentation</vt:lpstr>
      <vt:lpstr>Storage</vt:lpstr>
      <vt:lpstr>Wireless and Ethernet networking</vt:lpstr>
      <vt:lpstr>What does WRT54GL do?</vt:lpstr>
      <vt:lpstr>Xinu</vt:lpstr>
      <vt:lpstr>Embedded Xinu</vt:lpstr>
      <vt:lpstr>Embedded XINU</vt:lpstr>
      <vt:lpstr>Embedded XINU</vt:lpstr>
      <vt:lpstr>Common Firmware Environment (CFE)</vt:lpstr>
      <vt:lpstr>CFE: http://melbourne.wireless.org.au/files/wrt54/cfe.pdf </vt:lpstr>
      <vt:lpstr>The Basic Hardware modifications</vt:lpstr>
      <vt:lpstr>PowerPoint Presentation</vt:lpstr>
      <vt:lpstr>The NSF-Supported Facility at UB</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vt:lpstr>
      <vt:lpstr>Compiling</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bina</cp:lastModifiedBy>
  <cp:revision>24</cp:revision>
  <dcterms:created xsi:type="dcterms:W3CDTF">2013-05-14T05:05:09Z</dcterms:created>
  <dcterms:modified xsi:type="dcterms:W3CDTF">2014-10-13T00:22:50Z</dcterms:modified>
</cp:coreProperties>
</file>