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58" r:id="rId11"/>
  </p:sldIdLst>
  <p:sldSz cx="9144000" cy="6858000" type="overhead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20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5799C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>
        <p:scale>
          <a:sx n="25" d="100"/>
          <a:sy n="25" d="100"/>
        </p:scale>
        <p:origin x="2460" y="9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Object-Oriented Analysis and Design with UML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F872C39-1F26-46AB-9199-16CE86BBEF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BB333D6-7190-4496-95AD-6349A30C05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52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52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2038-8DF6-4303-870B-BF6110E094E3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5CDAD-49C3-43C1-9309-4EEB6D33B3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66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D26E4-DFBC-4257-8E96-92A4C6F89BE4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B2E6D-5154-4471-B263-569C230F2C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58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1557F-E3E2-461A-8D8B-3C163D0D160B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BD749-DCCD-4FAE-A57E-A15DDF09DD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91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989CF-CB74-490D-91E5-AB6ED544C0D4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F6004-D390-4B2A-BBC9-A90FAD2B9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74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1D8E5-8540-490B-8DB3-E9DF261D7A4C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BF8A5-00E8-46CB-B006-67A3760B6B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13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4D4CB-03B3-42B8-902C-2650112B15F3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282BF-13D6-4EEA-9172-92E7CBA90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11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DDCF9-A2ED-4809-B95B-06F9A59D4188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35694-0FBD-4434-B903-F21D7E5726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512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0EE2C-8E1B-4D06-8288-0A4485BC52BB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08458-B431-42ED-B08B-959118809A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07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033E6-8A67-4492-AE55-5882989C097D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BBE72-0114-46D8-A3BE-6E4275F84D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69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675BB-51BD-4BB9-A61D-5DF9B6A5B1EB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D6432-CD30-4408-AC43-68400868F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620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E4121-DCBA-4972-8BF9-208337325904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90F15-3C38-4198-8D34-4805BA15B6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03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49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6F213CE6-65C2-492D-892B-4E04C9261959}" type="datetime1">
              <a:rPr lang="en-US"/>
              <a:pPr>
                <a:defRPr/>
              </a:pPr>
              <a:t>9/15/2019</a:t>
            </a:fld>
            <a:endParaRPr lang="en-US"/>
          </a:p>
        </p:txBody>
      </p:sp>
      <p:sp>
        <p:nvSpPr>
          <p:cNvPr id="1849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849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2B5CAA0-A673-482B-967E-1CFFFBC1F8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9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68EE5E-2565-4A9B-9C89-BF5BDC6F5CF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5123" name="Rectangle 70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0E91A8-FEB7-4DC8-BF54-17446835A9A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Analysis and Design with UML: Discovering Classes and Relationships</a:t>
            </a:r>
          </a:p>
        </p:txBody>
      </p:sp>
      <p:sp>
        <p:nvSpPr>
          <p:cNvPr id="5126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Bina Ramamurthy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D91FFA-A643-4C58-B985-444BEA4AF7F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5CEA55-D419-4943-ADF1-E73A2057A14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434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Component Discovery </a:t>
            </a:r>
          </a:p>
        </p:txBody>
      </p:sp>
      <p:sp>
        <p:nvSpPr>
          <p:cNvPr id="14342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entries in the collaborations column are possible components that you will design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In this case these are: UserInterface, Display, Tempertaure, Wind, Pressure, Humidity, StatDataBase, Selection, Date, Time, Keypad, Callibrator.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responsibility of designing one or more of these components can be assigned to the members of the group who participated in this discovery process.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In your labs and project you will be that person.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998DB0-EA6F-48B5-8EC5-3023FC756D2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E6D482-F9DF-49FF-9F22-996E7B5A768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614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Introduction</a:t>
            </a:r>
          </a:p>
        </p:txBody>
      </p:sp>
      <p:sp>
        <p:nvSpPr>
          <p:cNvPr id="6150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Purpose of this part is to transform the requirement analysis represented by the use-case diagram(s) to design diagrams using static analysis.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result of this phase is UML class diagrams consisting of  classes and  relationship among them.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We will study techniques to discover classes and the UML notations for representing class diagrams.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10B8DE-FE7A-4C24-86FD-1F28B48F076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D7ED95-DCD1-425D-B4AE-1AAFD75BDD8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Topics for Discussion</a:t>
            </a:r>
          </a:p>
        </p:txBody>
      </p:sp>
      <p:sp>
        <p:nvSpPr>
          <p:cNvPr id="717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Classes, Responsibility, Collaboration (CRC) method for discovering classes and assigning responsibility.</a:t>
            </a:r>
          </a:p>
          <a:p>
            <a:pPr eaLnBrk="1" hangingPunct="1"/>
            <a:r>
              <a:rPr lang="en-US" altLang="en-US" smtClean="0"/>
              <a:t>Class-based Analysis and Design: UML notations, class diagrams.</a:t>
            </a:r>
          </a:p>
          <a:p>
            <a:pPr eaLnBrk="1" hangingPunct="1"/>
            <a:r>
              <a:rPr lang="en-US" altLang="en-US" smtClean="0"/>
              <a:t>Case Studies.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1EE2A6-0FB2-4C50-8164-37B7AA444D1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105E8C-3EF5-470A-A975-268720E43C0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CRC Card Method</a:t>
            </a:r>
          </a:p>
        </p:txBody>
      </p:sp>
      <p:sp>
        <p:nvSpPr>
          <p:cNvPr id="819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Although proponents of the object paradigm often say that identifying objects is a simple and intuitive process, a number of noted experts admit that this is not always true! …</a:t>
            </a:r>
          </a:p>
          <a:p>
            <a:pPr eaLnBrk="1" hangingPunct="1"/>
            <a:r>
              <a:rPr lang="en-US" altLang="en-US" sz="2400" smtClean="0"/>
              <a:t>The solution is to use the CRC process to determine the classes necessary to the system as part of the design process for the application. </a:t>
            </a:r>
          </a:p>
          <a:p>
            <a:pPr eaLnBrk="1" hangingPunct="1"/>
            <a:r>
              <a:rPr lang="en-US" altLang="en-US" sz="2400" smtClean="0"/>
              <a:t>CRC (classes, responsibility, and collaboration) cards can be used to visualize and test different class-based models during the design phase. </a:t>
            </a:r>
          </a:p>
          <a:p>
            <a:pPr eaLnBrk="1" hangingPunct="1"/>
            <a:r>
              <a:rPr lang="en-US" altLang="en-US" sz="2400" smtClean="0"/>
              <a:t>It is a proven technique used and advocated by leading methodologists.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3A6C69-841F-40B8-8CDF-C94FF47BB06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921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CA3B3B-1529-46BE-96F5-1952E761DD2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CRC Card</a:t>
            </a: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914400" y="2133600"/>
            <a:ext cx="7086600" cy="3657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974725" y="2166938"/>
            <a:ext cx="174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Class Name</a:t>
            </a:r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974725" y="2928938"/>
            <a:ext cx="222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/>
              <a:t>Responsibilities</a:t>
            </a:r>
          </a:p>
        </p:txBody>
      </p:sp>
      <p:sp>
        <p:nvSpPr>
          <p:cNvPr id="9225" name="Text Box 7"/>
          <p:cNvSpPr txBox="1">
            <a:spLocks noChangeArrowheads="1"/>
          </p:cNvSpPr>
          <p:nvPr/>
        </p:nvSpPr>
        <p:spPr bwMode="auto">
          <a:xfrm>
            <a:off x="5699125" y="2166938"/>
            <a:ext cx="2078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/>
              <a:t>Collaborations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DDC67E-13E8-4CA3-8E9E-1327041A6A1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1024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0159BC-D88C-4713-8353-A416383CB27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CRC Card Example</a:t>
            </a:r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914400" y="1752600"/>
            <a:ext cx="7391400" cy="472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0247" name="Text Box 4"/>
          <p:cNvSpPr txBox="1">
            <a:spLocks noChangeArrowheads="1"/>
          </p:cNvSpPr>
          <p:nvPr/>
        </p:nvSpPr>
        <p:spPr bwMode="auto">
          <a:xfrm>
            <a:off x="974725" y="1835150"/>
            <a:ext cx="2266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Weather Station</a:t>
            </a:r>
          </a:p>
        </p:txBody>
      </p:sp>
      <p:sp>
        <p:nvSpPr>
          <p:cNvPr id="10248" name="Text Box 5"/>
          <p:cNvSpPr txBox="1">
            <a:spLocks noChangeArrowheads="1"/>
          </p:cNvSpPr>
          <p:nvPr/>
        </p:nvSpPr>
        <p:spPr bwMode="auto">
          <a:xfrm>
            <a:off x="1066800" y="2819400"/>
            <a:ext cx="3336925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Select 24hr/Current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Set Date Time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Display Current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Temp(T)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Wind (W)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Pressure (P)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Humidity (H)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Display 24hours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Hi/Lo for (TWPH)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Display Trends in TWPH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Calibrate</a:t>
            </a:r>
          </a:p>
        </p:txBody>
      </p:sp>
      <p:sp>
        <p:nvSpPr>
          <p:cNvPr id="10249" name="Text Box 6"/>
          <p:cNvSpPr txBox="1">
            <a:spLocks noChangeArrowheads="1"/>
          </p:cNvSpPr>
          <p:nvPr/>
        </p:nvSpPr>
        <p:spPr bwMode="auto">
          <a:xfrm>
            <a:off x="1050925" y="2368550"/>
            <a:ext cx="1884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Responsibilities</a:t>
            </a:r>
          </a:p>
        </p:txBody>
      </p:sp>
      <p:sp>
        <p:nvSpPr>
          <p:cNvPr id="10250" name="Text Box 7"/>
          <p:cNvSpPr txBox="1">
            <a:spLocks noChangeArrowheads="1"/>
          </p:cNvSpPr>
          <p:nvPr/>
        </p:nvSpPr>
        <p:spPr bwMode="auto">
          <a:xfrm>
            <a:off x="5699125" y="1835150"/>
            <a:ext cx="176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Collaborations</a:t>
            </a:r>
          </a:p>
        </p:txBody>
      </p:sp>
      <p:sp>
        <p:nvSpPr>
          <p:cNvPr id="10251" name="Line 8"/>
          <p:cNvSpPr>
            <a:spLocks noChangeShapeType="1"/>
          </p:cNvSpPr>
          <p:nvPr/>
        </p:nvSpPr>
        <p:spPr bwMode="auto">
          <a:xfrm flipV="1">
            <a:off x="3810000" y="2438400"/>
            <a:ext cx="1905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2" name="Line 9"/>
          <p:cNvSpPr>
            <a:spLocks noChangeShapeType="1"/>
          </p:cNvSpPr>
          <p:nvPr/>
        </p:nvSpPr>
        <p:spPr bwMode="auto">
          <a:xfrm flipV="1">
            <a:off x="3200400" y="2514600"/>
            <a:ext cx="251460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3" name="Text Box 11"/>
          <p:cNvSpPr txBox="1">
            <a:spLocks noChangeArrowheads="1"/>
          </p:cNvSpPr>
          <p:nvPr/>
        </p:nvSpPr>
        <p:spPr bwMode="auto">
          <a:xfrm>
            <a:off x="5699125" y="2216150"/>
            <a:ext cx="2236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User Interface(UI)</a:t>
            </a:r>
          </a:p>
        </p:txBody>
      </p:sp>
      <p:sp>
        <p:nvSpPr>
          <p:cNvPr id="10254" name="Line 12"/>
          <p:cNvSpPr>
            <a:spLocks noChangeShapeType="1"/>
          </p:cNvSpPr>
          <p:nvPr/>
        </p:nvSpPr>
        <p:spPr bwMode="auto">
          <a:xfrm flipV="1">
            <a:off x="3276600" y="2743200"/>
            <a:ext cx="25146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5" name="Text Box 13"/>
          <p:cNvSpPr txBox="1">
            <a:spLocks noChangeArrowheads="1"/>
          </p:cNvSpPr>
          <p:nvPr/>
        </p:nvSpPr>
        <p:spPr bwMode="auto">
          <a:xfrm>
            <a:off x="5699125" y="2520950"/>
            <a:ext cx="1268413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Date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Time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Temp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Wind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Pressure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Humidity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Calibrator</a:t>
            </a:r>
          </a:p>
        </p:txBody>
      </p:sp>
      <p:sp>
        <p:nvSpPr>
          <p:cNvPr id="10256" name="Line 14"/>
          <p:cNvSpPr>
            <a:spLocks noChangeShapeType="1"/>
          </p:cNvSpPr>
          <p:nvPr/>
        </p:nvSpPr>
        <p:spPr bwMode="auto">
          <a:xfrm flipV="1">
            <a:off x="3352800" y="3048000"/>
            <a:ext cx="25146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7" name="Line 15"/>
          <p:cNvSpPr>
            <a:spLocks noChangeShapeType="1"/>
          </p:cNvSpPr>
          <p:nvPr/>
        </p:nvSpPr>
        <p:spPr bwMode="auto">
          <a:xfrm flipV="1">
            <a:off x="2971800" y="3352800"/>
            <a:ext cx="27432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8" name="Line 16"/>
          <p:cNvSpPr>
            <a:spLocks noChangeShapeType="1"/>
          </p:cNvSpPr>
          <p:nvPr/>
        </p:nvSpPr>
        <p:spPr bwMode="auto">
          <a:xfrm flipV="1">
            <a:off x="3352800" y="3429000"/>
            <a:ext cx="236220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59" name="Line 17"/>
          <p:cNvSpPr>
            <a:spLocks noChangeShapeType="1"/>
          </p:cNvSpPr>
          <p:nvPr/>
        </p:nvSpPr>
        <p:spPr bwMode="auto">
          <a:xfrm flipV="1">
            <a:off x="3124200" y="36576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0" name="Line 18"/>
          <p:cNvSpPr>
            <a:spLocks noChangeShapeType="1"/>
          </p:cNvSpPr>
          <p:nvPr/>
        </p:nvSpPr>
        <p:spPr bwMode="auto">
          <a:xfrm flipV="1">
            <a:off x="3505200" y="3657600"/>
            <a:ext cx="228600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1" name="Line 19"/>
          <p:cNvSpPr>
            <a:spLocks noChangeShapeType="1"/>
          </p:cNvSpPr>
          <p:nvPr/>
        </p:nvSpPr>
        <p:spPr bwMode="auto">
          <a:xfrm flipV="1">
            <a:off x="3429000" y="3962400"/>
            <a:ext cx="23622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2" name="Line 20"/>
          <p:cNvSpPr>
            <a:spLocks noChangeShapeType="1"/>
          </p:cNvSpPr>
          <p:nvPr/>
        </p:nvSpPr>
        <p:spPr bwMode="auto">
          <a:xfrm flipV="1">
            <a:off x="3657600" y="3962400"/>
            <a:ext cx="21336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3" name="Line 21"/>
          <p:cNvSpPr>
            <a:spLocks noChangeShapeType="1"/>
          </p:cNvSpPr>
          <p:nvPr/>
        </p:nvSpPr>
        <p:spPr bwMode="auto">
          <a:xfrm flipV="1">
            <a:off x="3505200" y="4267200"/>
            <a:ext cx="22860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4" name="Line 22"/>
          <p:cNvSpPr>
            <a:spLocks noChangeShapeType="1"/>
          </p:cNvSpPr>
          <p:nvPr/>
        </p:nvSpPr>
        <p:spPr bwMode="auto">
          <a:xfrm flipV="1">
            <a:off x="3886200" y="4343400"/>
            <a:ext cx="190500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5" name="Line 23"/>
          <p:cNvSpPr>
            <a:spLocks noChangeShapeType="1"/>
          </p:cNvSpPr>
          <p:nvPr/>
        </p:nvSpPr>
        <p:spPr bwMode="auto">
          <a:xfrm>
            <a:off x="2667000" y="60960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6" name="Line 24"/>
          <p:cNvSpPr>
            <a:spLocks noChangeShapeType="1"/>
          </p:cNvSpPr>
          <p:nvPr/>
        </p:nvSpPr>
        <p:spPr bwMode="auto">
          <a:xfrm flipV="1">
            <a:off x="3733800" y="3352800"/>
            <a:ext cx="2057400" cy="228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7" name="Line 25"/>
          <p:cNvSpPr>
            <a:spLocks noChangeShapeType="1"/>
          </p:cNvSpPr>
          <p:nvPr/>
        </p:nvSpPr>
        <p:spPr bwMode="auto">
          <a:xfrm flipV="1">
            <a:off x="3886200" y="3657600"/>
            <a:ext cx="190500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8" name="Line 26"/>
          <p:cNvSpPr>
            <a:spLocks noChangeShapeType="1"/>
          </p:cNvSpPr>
          <p:nvPr/>
        </p:nvSpPr>
        <p:spPr bwMode="auto">
          <a:xfrm flipV="1">
            <a:off x="4038600" y="3962400"/>
            <a:ext cx="175260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269" name="Line 27"/>
          <p:cNvSpPr>
            <a:spLocks noChangeShapeType="1"/>
          </p:cNvSpPr>
          <p:nvPr/>
        </p:nvSpPr>
        <p:spPr bwMode="auto">
          <a:xfrm flipV="1">
            <a:off x="4267200" y="4343400"/>
            <a:ext cx="15240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D72AD0-85C6-441E-ACD5-8EC3F5498C7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2A8D38-F752-4E89-A47F-4C902613ED6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1126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CRC Card: UserInterface</a:t>
            </a:r>
          </a:p>
        </p:txBody>
      </p:sp>
      <p:sp>
        <p:nvSpPr>
          <p:cNvPr id="11270" name="Rectangle 1028"/>
          <p:cNvSpPr>
            <a:spLocks noChangeArrowheads="1"/>
          </p:cNvSpPr>
          <p:nvPr/>
        </p:nvSpPr>
        <p:spPr bwMode="auto">
          <a:xfrm>
            <a:off x="914400" y="2133600"/>
            <a:ext cx="76200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1" name="Text Box 1029"/>
          <p:cNvSpPr txBox="1">
            <a:spLocks noChangeArrowheads="1"/>
          </p:cNvSpPr>
          <p:nvPr/>
        </p:nvSpPr>
        <p:spPr bwMode="auto">
          <a:xfrm>
            <a:off x="1050925" y="2139950"/>
            <a:ext cx="1944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UserInterface</a:t>
            </a:r>
          </a:p>
        </p:txBody>
      </p:sp>
      <p:sp>
        <p:nvSpPr>
          <p:cNvPr id="11272" name="Text Box 1030"/>
          <p:cNvSpPr txBox="1">
            <a:spLocks noChangeArrowheads="1"/>
          </p:cNvSpPr>
          <p:nvPr/>
        </p:nvSpPr>
        <p:spPr bwMode="auto">
          <a:xfrm>
            <a:off x="1066800" y="3581400"/>
            <a:ext cx="230346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Input date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Input time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Input selection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Display data</a:t>
            </a:r>
          </a:p>
        </p:txBody>
      </p:sp>
      <p:sp>
        <p:nvSpPr>
          <p:cNvPr id="11273" name="Text Box 1031"/>
          <p:cNvSpPr txBox="1">
            <a:spLocks noChangeArrowheads="1"/>
          </p:cNvSpPr>
          <p:nvPr/>
        </p:nvSpPr>
        <p:spPr bwMode="auto">
          <a:xfrm>
            <a:off x="1127125" y="2597150"/>
            <a:ext cx="1884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Responsibilities</a:t>
            </a:r>
          </a:p>
        </p:txBody>
      </p:sp>
      <p:sp>
        <p:nvSpPr>
          <p:cNvPr id="11274" name="Text Box 1032"/>
          <p:cNvSpPr txBox="1">
            <a:spLocks noChangeArrowheads="1"/>
          </p:cNvSpPr>
          <p:nvPr/>
        </p:nvSpPr>
        <p:spPr bwMode="auto">
          <a:xfrm>
            <a:off x="5699125" y="2139950"/>
            <a:ext cx="1657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Collaborators</a:t>
            </a:r>
          </a:p>
        </p:txBody>
      </p:sp>
      <p:sp>
        <p:nvSpPr>
          <p:cNvPr id="11275" name="Text Box 1033"/>
          <p:cNvSpPr txBox="1">
            <a:spLocks noChangeArrowheads="1"/>
          </p:cNvSpPr>
          <p:nvPr/>
        </p:nvSpPr>
        <p:spPr bwMode="auto">
          <a:xfrm>
            <a:off x="5699125" y="2673350"/>
            <a:ext cx="1179513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Keypad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Display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Temp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Wind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Pressure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Humidity</a:t>
            </a:r>
          </a:p>
        </p:txBody>
      </p:sp>
      <p:sp>
        <p:nvSpPr>
          <p:cNvPr id="11276" name="Line 1034"/>
          <p:cNvSpPr>
            <a:spLocks noChangeShapeType="1"/>
          </p:cNvSpPr>
          <p:nvPr/>
        </p:nvSpPr>
        <p:spPr bwMode="auto">
          <a:xfrm flipV="1">
            <a:off x="2743200" y="2895600"/>
            <a:ext cx="30480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77" name="Line 1035"/>
          <p:cNvSpPr>
            <a:spLocks noChangeShapeType="1"/>
          </p:cNvSpPr>
          <p:nvPr/>
        </p:nvSpPr>
        <p:spPr bwMode="auto">
          <a:xfrm flipV="1">
            <a:off x="2743200" y="2971800"/>
            <a:ext cx="30480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78" name="Line 1036"/>
          <p:cNvSpPr>
            <a:spLocks noChangeShapeType="1"/>
          </p:cNvSpPr>
          <p:nvPr/>
        </p:nvSpPr>
        <p:spPr bwMode="auto">
          <a:xfrm flipV="1">
            <a:off x="3124200" y="2971800"/>
            <a:ext cx="26670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79" name="Line 1037"/>
          <p:cNvSpPr>
            <a:spLocks noChangeShapeType="1"/>
          </p:cNvSpPr>
          <p:nvPr/>
        </p:nvSpPr>
        <p:spPr bwMode="auto">
          <a:xfrm flipV="1">
            <a:off x="3048000" y="3581400"/>
            <a:ext cx="27432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80" name="Line 1038"/>
          <p:cNvSpPr>
            <a:spLocks noChangeShapeType="1"/>
          </p:cNvSpPr>
          <p:nvPr/>
        </p:nvSpPr>
        <p:spPr bwMode="auto">
          <a:xfrm flipV="1">
            <a:off x="3048000" y="4038600"/>
            <a:ext cx="281940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81" name="Line 1039"/>
          <p:cNvSpPr>
            <a:spLocks noChangeShapeType="1"/>
          </p:cNvSpPr>
          <p:nvPr/>
        </p:nvSpPr>
        <p:spPr bwMode="auto">
          <a:xfrm flipV="1">
            <a:off x="2971800" y="4419600"/>
            <a:ext cx="28956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82" name="Line 1040"/>
          <p:cNvSpPr>
            <a:spLocks noChangeShapeType="1"/>
          </p:cNvSpPr>
          <p:nvPr/>
        </p:nvSpPr>
        <p:spPr bwMode="auto">
          <a:xfrm flipV="1">
            <a:off x="2971800" y="4648200"/>
            <a:ext cx="28956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83" name="Line 1041"/>
          <p:cNvSpPr>
            <a:spLocks noChangeShapeType="1"/>
          </p:cNvSpPr>
          <p:nvPr/>
        </p:nvSpPr>
        <p:spPr bwMode="auto">
          <a:xfrm>
            <a:off x="2971800" y="4724400"/>
            <a:ext cx="29718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057E10A-3503-4E10-A315-A8C61C8D86F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BD94CF-A156-4FD9-84B9-087F5253023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CRC Card: Keypad</a:t>
            </a:r>
          </a:p>
        </p:txBody>
      </p:sp>
      <p:sp>
        <p:nvSpPr>
          <p:cNvPr id="12294" name="Rectangle 3"/>
          <p:cNvSpPr>
            <a:spLocks noChangeArrowheads="1"/>
          </p:cNvSpPr>
          <p:nvPr/>
        </p:nvSpPr>
        <p:spPr bwMode="auto">
          <a:xfrm>
            <a:off x="914400" y="1828800"/>
            <a:ext cx="7620000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1127125" y="1911350"/>
            <a:ext cx="1130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Keypad</a:t>
            </a:r>
          </a:p>
        </p:txBody>
      </p:sp>
      <p:sp>
        <p:nvSpPr>
          <p:cNvPr id="12296" name="Text Box 5"/>
          <p:cNvSpPr txBox="1">
            <a:spLocks noChangeArrowheads="1"/>
          </p:cNvSpPr>
          <p:nvPr/>
        </p:nvSpPr>
        <p:spPr bwMode="auto">
          <a:xfrm>
            <a:off x="1127125" y="2673350"/>
            <a:ext cx="22907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Responsibilities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u="sng"/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Store date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Store time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Store selection</a:t>
            </a:r>
          </a:p>
        </p:txBody>
      </p:sp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6080125" y="1835150"/>
            <a:ext cx="1657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Collaborators</a:t>
            </a:r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6003925" y="2444750"/>
            <a:ext cx="119221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Date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Time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Selection</a:t>
            </a:r>
          </a:p>
        </p:txBody>
      </p:sp>
      <p:sp>
        <p:nvSpPr>
          <p:cNvPr id="12299" name="Line 8"/>
          <p:cNvSpPr>
            <a:spLocks noChangeShapeType="1"/>
          </p:cNvSpPr>
          <p:nvPr/>
        </p:nvSpPr>
        <p:spPr bwMode="auto">
          <a:xfrm flipV="1">
            <a:off x="2819400" y="2590800"/>
            <a:ext cx="3276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300" name="Line 9"/>
          <p:cNvSpPr>
            <a:spLocks noChangeShapeType="1"/>
          </p:cNvSpPr>
          <p:nvPr/>
        </p:nvSpPr>
        <p:spPr bwMode="auto">
          <a:xfrm flipV="1">
            <a:off x="2819400" y="3352800"/>
            <a:ext cx="33528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301" name="Line 10"/>
          <p:cNvSpPr>
            <a:spLocks noChangeShapeType="1"/>
          </p:cNvSpPr>
          <p:nvPr/>
        </p:nvSpPr>
        <p:spPr bwMode="auto">
          <a:xfrm flipV="1">
            <a:off x="3276600" y="3962400"/>
            <a:ext cx="28956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4D5CBB-D68B-432E-8B06-3F182C90659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9/15/2019</a:t>
            </a:fld>
            <a:endParaRPr lang="en-US" altLang="en-US" sz="1400" smtClean="0"/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70CF7A-AF09-4B25-A0B8-99E8D38A0E6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CRC Card: Temperature</a:t>
            </a:r>
          </a:p>
        </p:txBody>
      </p:sp>
      <p:sp>
        <p:nvSpPr>
          <p:cNvPr id="13318" name="Rectangle 3"/>
          <p:cNvSpPr>
            <a:spLocks noChangeArrowheads="1"/>
          </p:cNvSpPr>
          <p:nvPr/>
        </p:nvSpPr>
        <p:spPr bwMode="auto">
          <a:xfrm>
            <a:off x="914400" y="1828800"/>
            <a:ext cx="7620000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3319" name="Text Box 4"/>
          <p:cNvSpPr txBox="1">
            <a:spLocks noChangeArrowheads="1"/>
          </p:cNvSpPr>
          <p:nvPr/>
        </p:nvSpPr>
        <p:spPr bwMode="auto">
          <a:xfrm>
            <a:off x="1050925" y="1835150"/>
            <a:ext cx="1833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Temperature</a:t>
            </a:r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1127125" y="2368550"/>
            <a:ext cx="43957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Responsibilities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u="sng"/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Measure and Record temperature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Determine and record Hi/Lo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en-US" sz="2000"/>
              <a:t>Determine trend</a:t>
            </a:r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5775325" y="1835150"/>
            <a:ext cx="176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Collaborations</a:t>
            </a:r>
          </a:p>
        </p:txBody>
      </p:sp>
      <p:sp>
        <p:nvSpPr>
          <p:cNvPr id="13322" name="Text Box 7"/>
          <p:cNvSpPr txBox="1">
            <a:spLocks noChangeArrowheads="1"/>
          </p:cNvSpPr>
          <p:nvPr/>
        </p:nvSpPr>
        <p:spPr bwMode="auto">
          <a:xfrm>
            <a:off x="5775325" y="2444750"/>
            <a:ext cx="1684338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T.Device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StatDataBase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Date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Time</a:t>
            </a:r>
          </a:p>
        </p:txBody>
      </p:sp>
      <p:sp>
        <p:nvSpPr>
          <p:cNvPr id="13323" name="Line 8"/>
          <p:cNvSpPr>
            <a:spLocks noChangeShapeType="1"/>
          </p:cNvSpPr>
          <p:nvPr/>
        </p:nvSpPr>
        <p:spPr bwMode="auto">
          <a:xfrm flipV="1">
            <a:off x="4876800" y="26670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4" name="Line 9"/>
          <p:cNvSpPr>
            <a:spLocks noChangeShapeType="1"/>
          </p:cNvSpPr>
          <p:nvPr/>
        </p:nvSpPr>
        <p:spPr bwMode="auto">
          <a:xfrm>
            <a:off x="4876800" y="3124200"/>
            <a:ext cx="12192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5" name="Line 10"/>
          <p:cNvSpPr>
            <a:spLocks noChangeShapeType="1"/>
          </p:cNvSpPr>
          <p:nvPr/>
        </p:nvSpPr>
        <p:spPr bwMode="auto">
          <a:xfrm flipV="1">
            <a:off x="4724400" y="3352800"/>
            <a:ext cx="12954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6" name="Line 11"/>
          <p:cNvSpPr>
            <a:spLocks noChangeShapeType="1"/>
          </p:cNvSpPr>
          <p:nvPr/>
        </p:nvSpPr>
        <p:spPr bwMode="auto">
          <a:xfrm>
            <a:off x="4724400" y="35052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7" name="Line 12"/>
          <p:cNvSpPr>
            <a:spLocks noChangeShapeType="1"/>
          </p:cNvSpPr>
          <p:nvPr/>
        </p:nvSpPr>
        <p:spPr bwMode="auto">
          <a:xfrm>
            <a:off x="4724400" y="35052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8" name="Line 13"/>
          <p:cNvSpPr>
            <a:spLocks noChangeShapeType="1"/>
          </p:cNvSpPr>
          <p:nvPr/>
        </p:nvSpPr>
        <p:spPr bwMode="auto">
          <a:xfrm flipV="1">
            <a:off x="3505200" y="3352800"/>
            <a:ext cx="25146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329" name="Line 14"/>
          <p:cNvSpPr>
            <a:spLocks noChangeShapeType="1"/>
          </p:cNvSpPr>
          <p:nvPr/>
        </p:nvSpPr>
        <p:spPr bwMode="auto">
          <a:xfrm>
            <a:off x="3505200" y="3810000"/>
            <a:ext cx="236220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722</TotalTime>
  <Words>426</Words>
  <Application>Microsoft Office PowerPoint</Application>
  <PresentationFormat>Overhead</PresentationFormat>
  <Paragraphs>126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Tahoma</vt:lpstr>
      <vt:lpstr>Arial</vt:lpstr>
      <vt:lpstr>Wingdings</vt:lpstr>
      <vt:lpstr>Times New Roman</vt:lpstr>
      <vt:lpstr>Blueprint</vt:lpstr>
      <vt:lpstr>Analysis and Design with UML: Discovering Classes and Relationships</vt:lpstr>
      <vt:lpstr>Introduction</vt:lpstr>
      <vt:lpstr>Topics for Discussion</vt:lpstr>
      <vt:lpstr>CRC Card Method</vt:lpstr>
      <vt:lpstr>CRC Card</vt:lpstr>
      <vt:lpstr>CRC Card Example</vt:lpstr>
      <vt:lpstr>CRC Card: UserInterface</vt:lpstr>
      <vt:lpstr>CRC Card: Keypad</vt:lpstr>
      <vt:lpstr>CRC Card: Temperature</vt:lpstr>
      <vt:lpstr>Component Discovery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 Ramamurthy</cp:lastModifiedBy>
  <cp:revision>19</cp:revision>
  <cp:lastPrinted>1601-01-01T00:00:00Z</cp:lastPrinted>
  <dcterms:created xsi:type="dcterms:W3CDTF">1601-01-01T00:00:00Z</dcterms:created>
  <dcterms:modified xsi:type="dcterms:W3CDTF">2019-09-15T16:57:33Z</dcterms:modified>
</cp:coreProperties>
</file>