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22"/>
  </p:notesMasterIdLst>
  <p:handoutMasterIdLst>
    <p:handoutMasterId r:id="rId23"/>
  </p:handoutMasterIdLst>
  <p:sldIdLst>
    <p:sldId id="256" r:id="rId2"/>
    <p:sldId id="284" r:id="rId3"/>
    <p:sldId id="293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4" r:id="rId12"/>
    <p:sldId id="295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304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9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0" autoAdjust="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9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9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7D6F794-7921-4A7D-A37A-2610CA1BB6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4563E28-FBDB-47F3-BC6C-B40307C92B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6/1/2013</a:t>
            </a: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Amrita-UB-MSES-2013-4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4C0F9-7EE5-41CB-B767-BBA4049581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58190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6/1/2013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Amrita-UB-MSES-2013-4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B99B4-8B25-456E-8D2A-684230DE90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66626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874B4-1629-4BB6-9415-864004894A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6/1/2013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Amrita-UB-MSES-2013-4</a:t>
            </a:r>
          </a:p>
        </p:txBody>
      </p:sp>
    </p:spTree>
    <p:extLst>
      <p:ext uri="{BB962C8B-B14F-4D97-AF65-F5344CB8AC3E}">
        <p14:creationId xmlns:p14="http://schemas.microsoft.com/office/powerpoint/2010/main" val="3988350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6/1/2013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Amrita-UB-MSES-2013-4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E3877-2E5A-4C92-9C70-2D0E1C9166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18224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Amrita-UB-MSES-2013-4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6/1/2013</a:t>
            </a: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A5785-9984-4219-B499-958BC5F301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80261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9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6/1/2013</a:t>
            </a: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Amrita-UB-MSES-2013-4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BC971-9E38-47BC-A413-C527FCC970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28944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1" name="Rectangle 2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6/1/2013</a:t>
            </a:r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Amrita-UB-MSES-2013-4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07A3D-D82F-4F9E-BF3C-84AF981B03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215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6/1/2013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Amrita-UB-MSES-2013-4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1FF93-2E29-44DD-B271-7A50042A13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671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3" name="Rectangle 20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4" name="Rectangle 2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6/1/2013</a:t>
            </a:r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Amrita-UB-MSES-2013-4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FCCEAE6-3EE5-4A8C-BF87-D2E2FEB395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7036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3549C-C9AD-4CBE-A17A-BC259158E9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6/1/2013</a:t>
            </a:r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Amrita-UB-MSES-2013-4</a:t>
            </a:r>
          </a:p>
        </p:txBody>
      </p:sp>
    </p:spTree>
    <p:extLst>
      <p:ext uri="{BB962C8B-B14F-4D97-AF65-F5344CB8AC3E}">
        <p14:creationId xmlns:p14="http://schemas.microsoft.com/office/powerpoint/2010/main" val="16145041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DDAEB-0E16-411C-A076-0A2239EF20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6/1/2013</a:t>
            </a:r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Amrita-UB-MSES-2013-4</a:t>
            </a:r>
          </a:p>
        </p:txBody>
      </p:sp>
    </p:spTree>
    <p:extLst>
      <p:ext uri="{BB962C8B-B14F-4D97-AF65-F5344CB8AC3E}">
        <p14:creationId xmlns:p14="http://schemas.microsoft.com/office/powerpoint/2010/main" val="4128562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27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2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2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 smtClean="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6/1/2013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Amrita-UB-MSES-2013-4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600">
                <a:solidFill>
                  <a:srgbClr val="7B9899"/>
                </a:solidFill>
              </a:defRPr>
            </a:lvl1pPr>
          </a:lstStyle>
          <a:p>
            <a:pPr>
              <a:defRPr/>
            </a:pPr>
            <a:fld id="{70096DA6-1B88-45D8-B80B-0337800997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anose="05020102010507070707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anose="05000000000000000000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mtClean="0"/>
              <a:t>Chapter 4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mtClean="0"/>
          </a:p>
        </p:txBody>
      </p:sp>
      <p:sp>
        <p:nvSpPr>
          <p:cNvPr id="15363" name="Rectangle 7"/>
          <p:cNvSpPr>
            <a:spLocks noGrp="1" noChangeArrowheads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6/1/2013</a:t>
            </a:r>
          </a:p>
        </p:txBody>
      </p:sp>
      <p:sp>
        <p:nvSpPr>
          <p:cNvPr id="15364" name="Rectangle 9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EEAC3E9-3FF0-4713-A7FE-D2EDEA87689C}" type="slidenum">
              <a:rPr lang="en-US" altLang="en-US" sz="16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600" smtClean="0">
              <a:latin typeface="Arial" panose="020B0604020202020204" pitchFamily="34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RTS: Kernel Design and Cyclic Executives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Process scheduling </a:t>
            </a:r>
          </a:p>
        </p:txBody>
      </p:sp>
      <p:sp>
        <p:nvSpPr>
          <p:cNvPr id="24579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6/1/2013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091D076-9D5E-44FB-8C4F-E3043BD598F6}" type="slidenum">
              <a:rPr lang="en-US" altLang="en-US" sz="16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600" smtClean="0">
              <a:latin typeface="Arial" panose="020B0604020202020204" pitchFamily="34" charset="0"/>
            </a:endParaRPr>
          </a:p>
        </p:txBody>
      </p:sp>
      <p:sp>
        <p:nvSpPr>
          <p:cNvPr id="2458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Scheduling is a very important function in a real-time operating system.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Two types: pre-run-time and run-time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Pre-run-time scheduling: create a feasible schedule offline to meet time constraints, guarantee execution order of processes, and prevents simultaneous accesses to shared resources.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Run-time scheduling: allows events to interrupt processes, on demand allocation of resources , and used complex run-time mechanisms to meet time constraints.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smtClean="0"/>
          </a:p>
          <a:p>
            <a:pPr eaLnBrk="1" hangingPunct="1">
              <a:lnSpc>
                <a:spcPct val="90000"/>
              </a:lnSpc>
            </a:pPr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6/1/2013</a:t>
            </a: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A295730-20BF-45A2-BB11-A37B012752DA}" type="slidenum">
              <a:rPr lang="en-US" altLang="en-US" sz="16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600" smtClean="0">
              <a:latin typeface="Arial" panose="020B0604020202020204" pitchFamily="34" charset="0"/>
            </a:endParaRPr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277813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More on Cyclic Executives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1600200"/>
            <a:ext cx="7772400" cy="4530725"/>
          </a:xfrm>
        </p:spPr>
        <p:txBody>
          <a:bodyPr/>
          <a:lstStyle/>
          <a:p>
            <a:pPr eaLnBrk="1" hangingPunct="1"/>
            <a:r>
              <a:rPr lang="en-US" altLang="en-US" smtClean="0"/>
              <a:t>Simple loop cyclic executive</a:t>
            </a:r>
          </a:p>
          <a:p>
            <a:pPr eaLnBrk="1" hangingPunct="1"/>
            <a:r>
              <a:rPr lang="en-US" altLang="en-US" smtClean="0"/>
              <a:t>Frame/slots </a:t>
            </a:r>
          </a:p>
          <a:p>
            <a:pPr eaLnBrk="1" hangingPunct="1"/>
            <a:r>
              <a:rPr lang="en-US" altLang="en-US" smtClean="0"/>
              <a:t>Table-based predetermined schedule cyclic executive</a:t>
            </a:r>
          </a:p>
          <a:p>
            <a:pPr eaLnBrk="1" hangingPunct="1"/>
            <a:r>
              <a:rPr lang="en-US" altLang="en-US" smtClean="0"/>
              <a:t>Periodic, aperiodic and interrupt-based task</a:t>
            </a:r>
          </a:p>
          <a:p>
            <a:pPr eaLnBrk="1" hangingPunct="1"/>
            <a:r>
              <a:rPr lang="en-US" altLang="en-US" smtClean="0"/>
              <a:t>Lets design a cyclic-executive with multiple periodic tasks. 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25606" name="Slide Number Placeholder 5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541708B3-916C-4E12-BBBF-244890CC1154}" type="slidenum">
              <a:rPr lang="en-US" altLang="en-US" sz="1000">
                <a:latin typeface="Verdana" panose="020B0604030504040204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6/1/2013</a:t>
            </a: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EE31C69-CFDC-46CE-97A3-3CFA3EA1B4E2}" type="slidenum">
              <a:rPr lang="en-US" altLang="en-US" sz="16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600" smtClean="0">
              <a:latin typeface="Arial" panose="020B0604020202020204" pitchFamily="34" charset="0"/>
            </a:endParaRPr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277813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The basic systems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1600200"/>
            <a:ext cx="77724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Several functions are called in a prearranged sequence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Some kind of cooperative scheduling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You a have a set of tasks and a scheduler that schedules these tasks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Types of tasks: base tasks (background), interrupt tasks, clock tasks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Frame of slots, slots of cycles, each task taking a cycle, burn tasks to fill up the left over cycles in a frame.</a:t>
            </a:r>
          </a:p>
        </p:txBody>
      </p:sp>
      <p:sp>
        <p:nvSpPr>
          <p:cNvPr id="26630" name="Slide Number Placeholder 5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7EF554D1-E2C8-4C69-AAD8-6251656BA535}" type="slidenum">
              <a:rPr lang="en-US" altLang="en-US" sz="1000">
                <a:latin typeface="Verdana" panose="020B0604030504040204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/>
              <a:t>Cyclic Executive Design 1 </a:t>
            </a:r>
          </a:p>
        </p:txBody>
      </p:sp>
      <p:sp>
        <p:nvSpPr>
          <p:cNvPr id="27651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6/1/2013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C4723BD-6E4C-48D0-8FB3-60BC5D6A9562}" type="slidenum">
              <a:rPr lang="en-US" altLang="en-US" sz="16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600" smtClean="0">
              <a:latin typeface="Arial" panose="020B0604020202020204" pitchFamily="34" charset="0"/>
            </a:endParaRPr>
          </a:p>
        </p:txBody>
      </p:sp>
      <p:sp>
        <p:nvSpPr>
          <p:cNvPr id="2765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altLang="en-US" smtClean="0"/>
              <a:t>Base tasks, clock tasks, interrupt tasks</a:t>
            </a:r>
          </a:p>
          <a:p>
            <a:pPr lvl="1" eaLnBrk="1" hangingPunct="1"/>
            <a:r>
              <a:rPr lang="en-US" altLang="en-US" smtClean="0"/>
              <a:t>Base: no strict requirements, background activity</a:t>
            </a:r>
          </a:p>
          <a:p>
            <a:pPr lvl="1" eaLnBrk="1" hangingPunct="1"/>
            <a:r>
              <a:rPr lang="en-US" altLang="en-US" smtClean="0"/>
              <a:t>Clock: periodic with fixed runtime</a:t>
            </a:r>
          </a:p>
          <a:p>
            <a:pPr lvl="1" eaLnBrk="1" hangingPunct="1"/>
            <a:r>
              <a:rPr lang="en-US" altLang="en-US" smtClean="0"/>
              <a:t>Interrupt: event-driven preemption, rapid response but little processing</a:t>
            </a:r>
          </a:p>
          <a:p>
            <a:pPr eaLnBrk="1" hangingPunct="1"/>
            <a:r>
              <a:rPr lang="en-US" altLang="en-US" smtClean="0"/>
              <a:t>Design the slots</a:t>
            </a:r>
          </a:p>
          <a:p>
            <a:pPr eaLnBrk="1" hangingPunct="1"/>
            <a:r>
              <a:rPr lang="en-US" altLang="en-US" smtClean="0"/>
              <a:t>Table-driven cyclic executive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Cyclic executive</a:t>
            </a:r>
          </a:p>
        </p:txBody>
      </p:sp>
      <p:sp>
        <p:nvSpPr>
          <p:cNvPr id="28675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6/1/2013</a:t>
            </a:r>
          </a:p>
        </p:txBody>
      </p:sp>
      <p:sp>
        <p:nvSpPr>
          <p:cNvPr id="2867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6A88633-8544-4CB3-9729-8B3ECBD8FE9B}" type="slidenum">
              <a:rPr lang="en-US" altLang="en-US" sz="16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600" smtClean="0">
              <a:latin typeface="Arial" panose="020B0604020202020204" pitchFamily="34" charset="0"/>
            </a:endParaRPr>
          </a:p>
        </p:txBody>
      </p:sp>
      <p:sp>
        <p:nvSpPr>
          <p:cNvPr id="2867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Each task implemented as a function</a:t>
            </a:r>
          </a:p>
          <a:p>
            <a:pPr eaLnBrk="1" hangingPunct="1"/>
            <a:r>
              <a:rPr lang="en-US" altLang="en-US" sz="2400" smtClean="0"/>
              <a:t>All tasks see global data and share them</a:t>
            </a:r>
          </a:p>
          <a:p>
            <a:pPr eaLnBrk="1" hangingPunct="1"/>
            <a:r>
              <a:rPr lang="en-US" altLang="en-US" sz="2400" smtClean="0"/>
              <a:t>Cyclic executive for three priority level</a:t>
            </a:r>
          </a:p>
          <a:p>
            <a:pPr eaLnBrk="1" hangingPunct="1"/>
            <a:r>
              <a:rPr lang="en-US" altLang="en-US" sz="2400" smtClean="0"/>
              <a:t>The execution sequence of tasks within a cyclic executive will NOT vary in any unpredictable manner (such as in a regular fully featured Operating Systems)</a:t>
            </a:r>
          </a:p>
          <a:p>
            <a:pPr eaLnBrk="1" hangingPunct="1"/>
            <a:r>
              <a:rPr lang="en-US" altLang="en-US" sz="2400" smtClean="0"/>
              <a:t>Clock tasks, clock sched, base tasks, base sched, interrupt tasks </a:t>
            </a:r>
          </a:p>
          <a:p>
            <a:pPr eaLnBrk="1" hangingPunct="1"/>
            <a:r>
              <a:rPr lang="en-US" altLang="en-US" sz="2400" smtClean="0"/>
              <a:t>Each clock slot executes, clock tasks, at the end a burn task that is usually the base task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RT Cyclic Executive Program</a:t>
            </a:r>
          </a:p>
        </p:txBody>
      </p:sp>
      <p:sp>
        <p:nvSpPr>
          <p:cNvPr id="29699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6/1/2013</a:t>
            </a:r>
          </a:p>
        </p:txBody>
      </p:sp>
      <p:sp>
        <p:nvSpPr>
          <p:cNvPr id="2970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623CAB5-69DF-4F8A-97B7-6F0A0400F0F9}" type="slidenum">
              <a:rPr lang="en-US" altLang="en-US" sz="16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600" smtClean="0">
              <a:latin typeface="Arial" panose="020B0604020202020204" pitchFamily="34" charset="0"/>
            </a:endParaRPr>
          </a:p>
        </p:txBody>
      </p:sp>
      <p:sp>
        <p:nvSpPr>
          <p:cNvPr id="2970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altLang="en-US" smtClean="0"/>
              <a:t>Lets examine the code:</a:t>
            </a:r>
          </a:p>
          <a:p>
            <a:pPr eaLnBrk="1" hangingPunct="1"/>
            <a:r>
              <a:rPr lang="en-US" altLang="en-US" smtClean="0"/>
              <a:t>Identify the tasks</a:t>
            </a:r>
          </a:p>
          <a:p>
            <a:pPr eaLnBrk="1" hangingPunct="1"/>
            <a:r>
              <a:rPr lang="en-US" altLang="en-US" smtClean="0"/>
              <a:t>Identify the cyclic schedule specified in the form of a table</a:t>
            </a:r>
          </a:p>
          <a:p>
            <a:pPr eaLnBrk="1" hangingPunct="1"/>
            <a:r>
              <a:rPr lang="en-US" altLang="en-US" smtClean="0"/>
              <a:t>Observe how the functions are specified as table entry</a:t>
            </a:r>
          </a:p>
          <a:p>
            <a:pPr eaLnBrk="1" hangingPunct="1"/>
            <a:r>
              <a:rPr lang="en-US" altLang="en-US" smtClean="0"/>
              <a:t>Understand the scheduler is built-in</a:t>
            </a:r>
          </a:p>
          <a:p>
            <a:pPr eaLnBrk="1" hangingPunct="1"/>
            <a:r>
              <a:rPr lang="en-US" altLang="en-US" smtClean="0"/>
              <a:t>Learn how the function in the table are dispatched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Implementation of a cyclic executive</a:t>
            </a:r>
            <a:endParaRPr lang="en-US" dirty="0"/>
          </a:p>
        </p:txBody>
      </p:sp>
      <p:sp>
        <p:nvSpPr>
          <p:cNvPr id="3072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#include &lt;stdio.h&gt;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#include &lt;ctype.h&gt;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#include &lt;unistd.h&gt;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#include &lt;sys/times.h&gt;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#define SLOTX 4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#define CYCLEX 5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#define SLOT_T 5000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z="1400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int tps,cycle=0,slot=0;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clock_t now, then;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struct tms n;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void one() {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  printf("Task 1 running\n");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  sleep(1);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}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void two() {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  printf("Task 2 running\n");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  sleep(1); }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z="1400" smtClean="0"/>
          </a:p>
        </p:txBody>
      </p:sp>
      <p:sp>
        <p:nvSpPr>
          <p:cNvPr id="30724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t>6/1/2013</a:t>
            </a:r>
          </a:p>
        </p:txBody>
      </p:sp>
      <p:sp>
        <p:nvSpPr>
          <p:cNvPr id="3072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A689817-F5A4-496C-94B5-05AF663E1CCF}" type="slidenum">
              <a:rPr lang="en-US" altLang="en-US" sz="1600" smtClean="0">
                <a:solidFill>
                  <a:srgbClr val="7B989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600" smtClean="0">
              <a:solidFill>
                <a:srgbClr val="7B98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Implementation (contd.)</a:t>
            </a:r>
            <a:endParaRPr lang="en-US" dirty="0"/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void three() {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  printf("Task 3 running\n");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  sleep(1);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}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z="1400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void four() {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  printf("Task 4 running\n");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  sleep(1);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}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z="1400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void five() {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  printf("Task 5 running\n");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  sleep(1);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400" smtClean="0"/>
              <a:t>}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z="1400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z="1400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z="1400" smtClean="0"/>
          </a:p>
        </p:txBody>
      </p:sp>
      <p:sp>
        <p:nvSpPr>
          <p:cNvPr id="31748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t>6/1/2013</a:t>
            </a:r>
          </a:p>
        </p:txBody>
      </p:sp>
      <p:sp>
        <p:nvSpPr>
          <p:cNvPr id="3174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310129-523A-4E32-81E6-B08ECF899F9A}" type="slidenum">
              <a:rPr lang="en-US" altLang="en-US" sz="1600" smtClean="0">
                <a:solidFill>
                  <a:srgbClr val="7B989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600" smtClean="0">
              <a:solidFill>
                <a:srgbClr val="7B98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Implementation (contd.)</a:t>
            </a:r>
            <a:endParaRPr lang="en-US" dirty="0"/>
          </a:p>
        </p:txBody>
      </p:sp>
      <p:sp>
        <p:nvSpPr>
          <p:cNvPr id="3277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2800" smtClean="0"/>
              <a:t>void burn() {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2800" smtClean="0"/>
              <a:t>  clock_t bstart = times(&amp;n);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2800" smtClean="0"/>
              <a:t> while ((( now = times(&amp;n)) - then) &lt; SLOT_T * tps / 1000) { }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2800" smtClean="0"/>
              <a:t> printf (" brn time = %2.2dms\n\n", (times(&amp;n)-bstart)*1000/tps);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2800" smtClean="0"/>
              <a:t>          then = now;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2800" smtClean="0"/>
              <a:t>          cycle = CYCLEX;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2800" smtClean="0"/>
              <a:t>}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z="2800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mtClean="0"/>
          </a:p>
        </p:txBody>
      </p:sp>
      <p:sp>
        <p:nvSpPr>
          <p:cNvPr id="32772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t>6/1/2013</a:t>
            </a:r>
          </a:p>
        </p:txBody>
      </p:sp>
      <p:sp>
        <p:nvSpPr>
          <p:cNvPr id="3277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4833C28-4A30-4072-8590-ED4F8BC62ECF}" type="slidenum">
              <a:rPr lang="en-US" altLang="en-US" sz="1600" smtClean="0">
                <a:solidFill>
                  <a:srgbClr val="7B989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600" smtClean="0">
              <a:solidFill>
                <a:srgbClr val="7B98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Implementation (contd.)</a:t>
            </a:r>
            <a:endParaRPr lang="en-US" dirty="0"/>
          </a:p>
        </p:txBody>
      </p:sp>
      <p:sp>
        <p:nvSpPr>
          <p:cNvPr id="3379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600" smtClean="0"/>
              <a:t>void (*ttable[SLOTX][CYCLEX])() = {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600" smtClean="0"/>
              <a:t>{one, two, burn, burn, burn},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600" smtClean="0"/>
              <a:t>{one, three, four, burn, burn},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600" smtClean="0"/>
              <a:t>{one, two, burn, burn, burn},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600" smtClean="0"/>
              <a:t>{one, five, four, burn, burn}};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 sz="1600" smtClean="0"/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600" smtClean="0"/>
              <a:t>main() {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600" smtClean="0"/>
              <a:t>    tps = sysconf(_SC_CLK_TCK);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600" smtClean="0"/>
              <a:t>    printf("clock ticks/sec = %d\n\n", tps);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600" smtClean="0"/>
              <a:t>    then = times(&amp;n);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600" smtClean="0"/>
              <a:t>    while (1) {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600" smtClean="0"/>
              <a:t>      for (slot=0; slot &lt;SLOTX; slot++)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600" smtClean="0"/>
              <a:t>        for (cycle=0; cycle&lt;CYCLEX; cycle++)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600" smtClean="0"/>
              <a:t>          (*ttable[slot][cycle])();</a:t>
            </a:r>
          </a:p>
          <a:p>
            <a:pPr marL="0" indent="0" eaLnBrk="1" hangingPunct="1">
              <a:buFont typeface="Wingdings 2" panose="05020102010507070707" pitchFamily="18" charset="2"/>
              <a:buNone/>
            </a:pPr>
            <a:r>
              <a:rPr lang="en-US" altLang="en-US" sz="1600" smtClean="0"/>
              <a:t>    }}</a:t>
            </a:r>
          </a:p>
        </p:txBody>
      </p:sp>
      <p:sp>
        <p:nvSpPr>
          <p:cNvPr id="3379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t>6/1/2013</a:t>
            </a:r>
          </a:p>
        </p:txBody>
      </p:sp>
      <p:sp>
        <p:nvSpPr>
          <p:cNvPr id="337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1111FE4-2F79-49B6-97B7-3D9907CF2A65}" type="slidenum">
              <a:rPr lang="en-US" altLang="en-US" sz="1600" smtClean="0">
                <a:solidFill>
                  <a:srgbClr val="7B989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600" smtClean="0">
              <a:solidFill>
                <a:srgbClr val="7B98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Kernel &amp; Device drivers</a:t>
            </a:r>
          </a:p>
        </p:txBody>
      </p:sp>
      <p:sp>
        <p:nvSpPr>
          <p:cNvPr id="16387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6/1/2013</a:t>
            </a:r>
          </a:p>
        </p:txBody>
      </p:sp>
      <p:sp>
        <p:nvSpPr>
          <p:cNvPr id="1638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B154E3E-2385-413B-B3B8-EDE508D69151}" type="slidenum">
              <a:rPr lang="en-US" altLang="en-US" sz="16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600" smtClean="0">
              <a:latin typeface="Arial" panose="020B0604020202020204" pitchFamily="34" charset="0"/>
            </a:endParaRPr>
          </a:p>
        </p:txBody>
      </p:sp>
      <p:sp>
        <p:nvSpPr>
          <p:cNvPr id="16389" name="Rectangle 3"/>
          <p:cNvSpPr>
            <a:spLocks noChangeArrowheads="1"/>
          </p:cNvSpPr>
          <p:nvPr/>
        </p:nvSpPr>
        <p:spPr bwMode="auto">
          <a:xfrm>
            <a:off x="762000" y="1600200"/>
            <a:ext cx="1295400" cy="8382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Shell</a:t>
            </a:r>
          </a:p>
        </p:txBody>
      </p:sp>
      <p:sp>
        <p:nvSpPr>
          <p:cNvPr id="16390" name="Rectangle 4"/>
          <p:cNvSpPr>
            <a:spLocks noChangeArrowheads="1"/>
          </p:cNvSpPr>
          <p:nvPr/>
        </p:nvSpPr>
        <p:spPr bwMode="auto">
          <a:xfrm>
            <a:off x="2286000" y="1600200"/>
            <a:ext cx="1295400" cy="838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XWin</a:t>
            </a:r>
          </a:p>
        </p:txBody>
      </p:sp>
      <p:sp>
        <p:nvSpPr>
          <p:cNvPr id="16391" name="Rectangle 5"/>
          <p:cNvSpPr>
            <a:spLocks noChangeArrowheads="1"/>
          </p:cNvSpPr>
          <p:nvPr/>
        </p:nvSpPr>
        <p:spPr bwMode="auto">
          <a:xfrm>
            <a:off x="3810000" y="1600200"/>
            <a:ext cx="1295400" cy="838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Thread lib</a:t>
            </a:r>
          </a:p>
        </p:txBody>
      </p:sp>
      <p:sp>
        <p:nvSpPr>
          <p:cNvPr id="16392" name="Rectangle 6"/>
          <p:cNvSpPr>
            <a:spLocks noChangeArrowheads="1"/>
          </p:cNvSpPr>
          <p:nvPr/>
        </p:nvSpPr>
        <p:spPr bwMode="auto">
          <a:xfrm>
            <a:off x="5257800" y="1600200"/>
            <a:ext cx="1295400" cy="8382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ftp</a:t>
            </a:r>
          </a:p>
        </p:txBody>
      </p:sp>
      <p:sp>
        <p:nvSpPr>
          <p:cNvPr id="16393" name="AutoShape 7"/>
          <p:cNvSpPr>
            <a:spLocks/>
          </p:cNvSpPr>
          <p:nvPr/>
        </p:nvSpPr>
        <p:spPr bwMode="auto">
          <a:xfrm>
            <a:off x="7239000" y="1600200"/>
            <a:ext cx="228600" cy="762000"/>
          </a:xfrm>
          <a:prstGeom prst="rightBrace">
            <a:avLst>
              <a:gd name="adj1" fmla="val 2777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    User applications</a:t>
            </a:r>
          </a:p>
        </p:txBody>
      </p:sp>
      <p:sp>
        <p:nvSpPr>
          <p:cNvPr id="16394" name="Rectangle 8"/>
          <p:cNvSpPr>
            <a:spLocks noChangeArrowheads="1"/>
          </p:cNvSpPr>
          <p:nvPr/>
        </p:nvSpPr>
        <p:spPr bwMode="auto">
          <a:xfrm>
            <a:off x="762000" y="2667000"/>
            <a:ext cx="5715000" cy="6096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System call interface</a:t>
            </a:r>
          </a:p>
        </p:txBody>
      </p:sp>
      <p:sp>
        <p:nvSpPr>
          <p:cNvPr id="16395" name="Line 9"/>
          <p:cNvSpPr>
            <a:spLocks noChangeShapeType="1"/>
          </p:cNvSpPr>
          <p:nvPr/>
        </p:nvSpPr>
        <p:spPr bwMode="auto">
          <a:xfrm>
            <a:off x="1371600" y="2438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10"/>
          <p:cNvSpPr>
            <a:spLocks noChangeShapeType="1"/>
          </p:cNvSpPr>
          <p:nvPr/>
        </p:nvSpPr>
        <p:spPr bwMode="auto">
          <a:xfrm>
            <a:off x="2895600" y="2438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11"/>
          <p:cNvSpPr>
            <a:spLocks noChangeShapeType="1"/>
          </p:cNvSpPr>
          <p:nvPr/>
        </p:nvSpPr>
        <p:spPr bwMode="auto">
          <a:xfrm>
            <a:off x="4419600" y="2438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12"/>
          <p:cNvSpPr>
            <a:spLocks noChangeShapeType="1"/>
          </p:cNvSpPr>
          <p:nvPr/>
        </p:nvSpPr>
        <p:spPr bwMode="auto">
          <a:xfrm>
            <a:off x="5867400" y="2438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AutoShape 13"/>
          <p:cNvSpPr>
            <a:spLocks noChangeArrowheads="1"/>
          </p:cNvSpPr>
          <p:nvPr/>
        </p:nvSpPr>
        <p:spPr bwMode="auto">
          <a:xfrm>
            <a:off x="5257800" y="5486400"/>
            <a:ext cx="914400" cy="533400"/>
          </a:xfrm>
          <a:prstGeom prst="flowChartMagneticDisk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6400" name="cddrive"/>
          <p:cNvSpPr>
            <a:spLocks noEditPoints="1" noChangeArrowheads="1"/>
          </p:cNvSpPr>
          <p:nvPr/>
        </p:nvSpPr>
        <p:spPr bwMode="auto">
          <a:xfrm>
            <a:off x="381000" y="5486400"/>
            <a:ext cx="971550" cy="6096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686 w 21600"/>
              <a:gd name="T13" fmla="*/ 23059 h 21600"/>
              <a:gd name="T14" fmla="*/ 21005 w 21600"/>
              <a:gd name="T15" fmla="*/ 3050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563" y="12259"/>
                </a:moveTo>
                <a:lnTo>
                  <a:pt x="2563" y="12843"/>
                </a:lnTo>
                <a:lnTo>
                  <a:pt x="2746" y="13427"/>
                </a:lnTo>
                <a:lnTo>
                  <a:pt x="2929" y="14303"/>
                </a:lnTo>
                <a:lnTo>
                  <a:pt x="3112" y="14886"/>
                </a:lnTo>
                <a:lnTo>
                  <a:pt x="3478" y="15470"/>
                </a:lnTo>
                <a:lnTo>
                  <a:pt x="3844" y="16054"/>
                </a:lnTo>
                <a:lnTo>
                  <a:pt x="4393" y="16638"/>
                </a:lnTo>
                <a:lnTo>
                  <a:pt x="4942" y="17222"/>
                </a:lnTo>
                <a:lnTo>
                  <a:pt x="5492" y="17514"/>
                </a:lnTo>
                <a:lnTo>
                  <a:pt x="6224" y="18097"/>
                </a:lnTo>
                <a:lnTo>
                  <a:pt x="6773" y="18389"/>
                </a:lnTo>
                <a:lnTo>
                  <a:pt x="7505" y="18681"/>
                </a:lnTo>
                <a:lnTo>
                  <a:pt x="8237" y="18973"/>
                </a:lnTo>
                <a:lnTo>
                  <a:pt x="9153" y="18973"/>
                </a:lnTo>
                <a:lnTo>
                  <a:pt x="9885" y="19265"/>
                </a:lnTo>
                <a:lnTo>
                  <a:pt x="10800" y="19265"/>
                </a:lnTo>
                <a:lnTo>
                  <a:pt x="11532" y="19265"/>
                </a:lnTo>
                <a:lnTo>
                  <a:pt x="12447" y="18973"/>
                </a:lnTo>
                <a:lnTo>
                  <a:pt x="13180" y="18973"/>
                </a:lnTo>
                <a:lnTo>
                  <a:pt x="13912" y="18681"/>
                </a:lnTo>
                <a:lnTo>
                  <a:pt x="14644" y="18389"/>
                </a:lnTo>
                <a:lnTo>
                  <a:pt x="15376" y="18097"/>
                </a:lnTo>
                <a:lnTo>
                  <a:pt x="16108" y="17514"/>
                </a:lnTo>
                <a:lnTo>
                  <a:pt x="16658" y="17222"/>
                </a:lnTo>
                <a:lnTo>
                  <a:pt x="17207" y="16638"/>
                </a:lnTo>
                <a:lnTo>
                  <a:pt x="17573" y="16054"/>
                </a:lnTo>
                <a:lnTo>
                  <a:pt x="18122" y="15470"/>
                </a:lnTo>
                <a:lnTo>
                  <a:pt x="18305" y="14886"/>
                </a:lnTo>
                <a:lnTo>
                  <a:pt x="18671" y="14303"/>
                </a:lnTo>
                <a:lnTo>
                  <a:pt x="18854" y="13427"/>
                </a:lnTo>
                <a:lnTo>
                  <a:pt x="19037" y="12843"/>
                </a:lnTo>
                <a:lnTo>
                  <a:pt x="19037" y="12259"/>
                </a:lnTo>
                <a:lnTo>
                  <a:pt x="2563" y="12259"/>
                </a:lnTo>
                <a:close/>
              </a:path>
              <a:path w="21600" h="21600" extrusionOk="0">
                <a:moveTo>
                  <a:pt x="2563" y="12259"/>
                </a:moveTo>
                <a:lnTo>
                  <a:pt x="9153" y="12259"/>
                </a:lnTo>
                <a:lnTo>
                  <a:pt x="9153" y="12551"/>
                </a:lnTo>
                <a:lnTo>
                  <a:pt x="9336" y="12843"/>
                </a:lnTo>
                <a:lnTo>
                  <a:pt x="9519" y="13135"/>
                </a:lnTo>
                <a:lnTo>
                  <a:pt x="9702" y="13135"/>
                </a:lnTo>
                <a:lnTo>
                  <a:pt x="9885" y="13427"/>
                </a:lnTo>
                <a:lnTo>
                  <a:pt x="10068" y="13719"/>
                </a:lnTo>
                <a:lnTo>
                  <a:pt x="10434" y="13719"/>
                </a:lnTo>
                <a:lnTo>
                  <a:pt x="10800" y="13719"/>
                </a:lnTo>
                <a:lnTo>
                  <a:pt x="10983" y="13719"/>
                </a:lnTo>
                <a:lnTo>
                  <a:pt x="11349" y="13719"/>
                </a:lnTo>
                <a:lnTo>
                  <a:pt x="11715" y="13427"/>
                </a:lnTo>
                <a:lnTo>
                  <a:pt x="11898" y="13135"/>
                </a:lnTo>
                <a:lnTo>
                  <a:pt x="12081" y="13135"/>
                </a:lnTo>
                <a:lnTo>
                  <a:pt x="12264" y="12843"/>
                </a:lnTo>
                <a:lnTo>
                  <a:pt x="12264" y="12551"/>
                </a:lnTo>
                <a:lnTo>
                  <a:pt x="12264" y="12259"/>
                </a:lnTo>
                <a:lnTo>
                  <a:pt x="9153" y="12259"/>
                </a:lnTo>
                <a:lnTo>
                  <a:pt x="2563" y="12259"/>
                </a:lnTo>
                <a:close/>
              </a:path>
              <a:path w="21600" h="21600" extrusionOk="0">
                <a:moveTo>
                  <a:pt x="21600" y="7589"/>
                </a:moveTo>
                <a:lnTo>
                  <a:pt x="17756" y="0"/>
                </a:lnTo>
                <a:lnTo>
                  <a:pt x="10800" y="0"/>
                </a:lnTo>
                <a:lnTo>
                  <a:pt x="3844" y="0"/>
                </a:lnTo>
                <a:lnTo>
                  <a:pt x="0" y="7589"/>
                </a:lnTo>
                <a:lnTo>
                  <a:pt x="0" y="10800"/>
                </a:lnTo>
                <a:lnTo>
                  <a:pt x="0" y="18097"/>
                </a:lnTo>
                <a:lnTo>
                  <a:pt x="1464" y="18097"/>
                </a:lnTo>
                <a:lnTo>
                  <a:pt x="1464" y="21600"/>
                </a:lnTo>
                <a:lnTo>
                  <a:pt x="10800" y="21600"/>
                </a:lnTo>
                <a:lnTo>
                  <a:pt x="19953" y="21600"/>
                </a:lnTo>
                <a:lnTo>
                  <a:pt x="19953" y="18097"/>
                </a:lnTo>
                <a:lnTo>
                  <a:pt x="21600" y="18097"/>
                </a:lnTo>
                <a:lnTo>
                  <a:pt x="21600" y="11092"/>
                </a:lnTo>
                <a:lnTo>
                  <a:pt x="21600" y="7589"/>
                </a:lnTo>
              </a:path>
              <a:path w="21600" h="21600" extrusionOk="0">
                <a:moveTo>
                  <a:pt x="1647" y="18097"/>
                </a:moveTo>
                <a:lnTo>
                  <a:pt x="6407" y="18097"/>
                </a:lnTo>
                <a:moveTo>
                  <a:pt x="19953" y="18097"/>
                </a:moveTo>
                <a:lnTo>
                  <a:pt x="15010" y="18097"/>
                </a:lnTo>
                <a:moveTo>
                  <a:pt x="0" y="7589"/>
                </a:moveTo>
                <a:lnTo>
                  <a:pt x="21417" y="7589"/>
                </a:lnTo>
                <a:lnTo>
                  <a:pt x="21600" y="7589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1" name="computr4"/>
          <p:cNvSpPr>
            <a:spLocks noEditPoints="1" noChangeArrowheads="1"/>
          </p:cNvSpPr>
          <p:nvPr/>
        </p:nvSpPr>
        <p:spPr bwMode="auto">
          <a:xfrm>
            <a:off x="1524000" y="5334000"/>
            <a:ext cx="666750" cy="8382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3509 w 21600"/>
              <a:gd name="T13" fmla="*/ 2414 h 21600"/>
              <a:gd name="T14" fmla="*/ 18090 w 21600"/>
              <a:gd name="T15" fmla="*/ 1102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0800" y="21600"/>
                </a:moveTo>
                <a:lnTo>
                  <a:pt x="19872" y="21600"/>
                </a:lnTo>
                <a:lnTo>
                  <a:pt x="19872" y="19623"/>
                </a:lnTo>
                <a:lnTo>
                  <a:pt x="21600" y="19623"/>
                </a:lnTo>
                <a:lnTo>
                  <a:pt x="21600" y="11104"/>
                </a:lnTo>
                <a:lnTo>
                  <a:pt x="21600" y="1217"/>
                </a:lnTo>
                <a:lnTo>
                  <a:pt x="21600" y="913"/>
                </a:lnTo>
                <a:lnTo>
                  <a:pt x="21384" y="761"/>
                </a:lnTo>
                <a:lnTo>
                  <a:pt x="21168" y="456"/>
                </a:lnTo>
                <a:lnTo>
                  <a:pt x="20952" y="304"/>
                </a:lnTo>
                <a:lnTo>
                  <a:pt x="20736" y="152"/>
                </a:lnTo>
                <a:lnTo>
                  <a:pt x="20520" y="0"/>
                </a:lnTo>
                <a:lnTo>
                  <a:pt x="19872" y="0"/>
                </a:lnTo>
                <a:lnTo>
                  <a:pt x="19440" y="0"/>
                </a:lnTo>
                <a:lnTo>
                  <a:pt x="10800" y="0"/>
                </a:lnTo>
                <a:lnTo>
                  <a:pt x="1944" y="0"/>
                </a:lnTo>
                <a:lnTo>
                  <a:pt x="1512" y="0"/>
                </a:lnTo>
                <a:lnTo>
                  <a:pt x="1080" y="0"/>
                </a:lnTo>
                <a:lnTo>
                  <a:pt x="648" y="152"/>
                </a:lnTo>
                <a:lnTo>
                  <a:pt x="432" y="304"/>
                </a:lnTo>
                <a:lnTo>
                  <a:pt x="216" y="456"/>
                </a:lnTo>
                <a:lnTo>
                  <a:pt x="0" y="761"/>
                </a:lnTo>
                <a:lnTo>
                  <a:pt x="0" y="913"/>
                </a:lnTo>
                <a:lnTo>
                  <a:pt x="0" y="1217"/>
                </a:lnTo>
                <a:lnTo>
                  <a:pt x="0" y="11104"/>
                </a:lnTo>
                <a:lnTo>
                  <a:pt x="0" y="19623"/>
                </a:lnTo>
                <a:lnTo>
                  <a:pt x="1728" y="19623"/>
                </a:lnTo>
                <a:lnTo>
                  <a:pt x="1728" y="21600"/>
                </a:lnTo>
                <a:lnTo>
                  <a:pt x="10800" y="21600"/>
                </a:lnTo>
                <a:close/>
              </a:path>
              <a:path w="21600" h="21600" extrusionOk="0">
                <a:moveTo>
                  <a:pt x="17496" y="11256"/>
                </a:moveTo>
                <a:lnTo>
                  <a:pt x="17712" y="11256"/>
                </a:lnTo>
                <a:lnTo>
                  <a:pt x="17928" y="11256"/>
                </a:lnTo>
                <a:lnTo>
                  <a:pt x="17928" y="11104"/>
                </a:lnTo>
                <a:lnTo>
                  <a:pt x="18144" y="11104"/>
                </a:lnTo>
                <a:lnTo>
                  <a:pt x="18144" y="10952"/>
                </a:lnTo>
                <a:lnTo>
                  <a:pt x="18144" y="10800"/>
                </a:lnTo>
                <a:lnTo>
                  <a:pt x="18144" y="2586"/>
                </a:lnTo>
                <a:lnTo>
                  <a:pt x="18144" y="2434"/>
                </a:lnTo>
                <a:lnTo>
                  <a:pt x="18144" y="2282"/>
                </a:lnTo>
                <a:lnTo>
                  <a:pt x="17928" y="2130"/>
                </a:lnTo>
                <a:lnTo>
                  <a:pt x="17712" y="1977"/>
                </a:lnTo>
                <a:lnTo>
                  <a:pt x="17496" y="1977"/>
                </a:lnTo>
                <a:lnTo>
                  <a:pt x="3888" y="1977"/>
                </a:lnTo>
                <a:lnTo>
                  <a:pt x="3672" y="1977"/>
                </a:lnTo>
                <a:lnTo>
                  <a:pt x="3456" y="1977"/>
                </a:lnTo>
                <a:lnTo>
                  <a:pt x="3456" y="2130"/>
                </a:lnTo>
                <a:lnTo>
                  <a:pt x="3240" y="2130"/>
                </a:lnTo>
                <a:lnTo>
                  <a:pt x="3240" y="2282"/>
                </a:lnTo>
                <a:lnTo>
                  <a:pt x="3024" y="2282"/>
                </a:lnTo>
                <a:lnTo>
                  <a:pt x="3024" y="2434"/>
                </a:lnTo>
                <a:lnTo>
                  <a:pt x="3024" y="2586"/>
                </a:lnTo>
                <a:lnTo>
                  <a:pt x="3024" y="10800"/>
                </a:lnTo>
                <a:lnTo>
                  <a:pt x="3024" y="10952"/>
                </a:lnTo>
                <a:lnTo>
                  <a:pt x="3240" y="11104"/>
                </a:lnTo>
                <a:lnTo>
                  <a:pt x="3456" y="11256"/>
                </a:lnTo>
                <a:lnTo>
                  <a:pt x="3672" y="11256"/>
                </a:lnTo>
                <a:lnTo>
                  <a:pt x="3888" y="11256"/>
                </a:lnTo>
                <a:lnTo>
                  <a:pt x="17496" y="11256"/>
                </a:lnTo>
                <a:moveTo>
                  <a:pt x="2808" y="19623"/>
                </a:moveTo>
                <a:lnTo>
                  <a:pt x="2808" y="19927"/>
                </a:lnTo>
                <a:lnTo>
                  <a:pt x="2808" y="21144"/>
                </a:lnTo>
                <a:lnTo>
                  <a:pt x="2808" y="21600"/>
                </a:lnTo>
                <a:lnTo>
                  <a:pt x="2808" y="19623"/>
                </a:lnTo>
                <a:moveTo>
                  <a:pt x="4104" y="19623"/>
                </a:moveTo>
                <a:lnTo>
                  <a:pt x="4104" y="19927"/>
                </a:lnTo>
                <a:lnTo>
                  <a:pt x="4104" y="21144"/>
                </a:lnTo>
                <a:lnTo>
                  <a:pt x="4104" y="21600"/>
                </a:lnTo>
                <a:lnTo>
                  <a:pt x="4104" y="19623"/>
                </a:lnTo>
                <a:moveTo>
                  <a:pt x="5184" y="19623"/>
                </a:moveTo>
                <a:lnTo>
                  <a:pt x="5184" y="19927"/>
                </a:lnTo>
                <a:lnTo>
                  <a:pt x="5184" y="21144"/>
                </a:lnTo>
                <a:lnTo>
                  <a:pt x="5184" y="21600"/>
                </a:lnTo>
                <a:lnTo>
                  <a:pt x="5184" y="19623"/>
                </a:lnTo>
                <a:moveTo>
                  <a:pt x="6480" y="19623"/>
                </a:moveTo>
                <a:lnTo>
                  <a:pt x="6480" y="19927"/>
                </a:lnTo>
                <a:lnTo>
                  <a:pt x="6480" y="21144"/>
                </a:lnTo>
                <a:lnTo>
                  <a:pt x="6480" y="21600"/>
                </a:lnTo>
                <a:lnTo>
                  <a:pt x="6480" y="19623"/>
                </a:lnTo>
                <a:moveTo>
                  <a:pt x="7560" y="19623"/>
                </a:moveTo>
                <a:lnTo>
                  <a:pt x="7560" y="19927"/>
                </a:lnTo>
                <a:lnTo>
                  <a:pt x="7560" y="21144"/>
                </a:lnTo>
                <a:lnTo>
                  <a:pt x="7560" y="21600"/>
                </a:lnTo>
                <a:lnTo>
                  <a:pt x="7560" y="19623"/>
                </a:lnTo>
                <a:moveTo>
                  <a:pt x="8856" y="19623"/>
                </a:moveTo>
                <a:lnTo>
                  <a:pt x="8856" y="19927"/>
                </a:lnTo>
                <a:lnTo>
                  <a:pt x="8856" y="21144"/>
                </a:lnTo>
                <a:lnTo>
                  <a:pt x="8856" y="21600"/>
                </a:lnTo>
                <a:lnTo>
                  <a:pt x="8856" y="19623"/>
                </a:lnTo>
                <a:moveTo>
                  <a:pt x="10152" y="19623"/>
                </a:moveTo>
                <a:lnTo>
                  <a:pt x="10152" y="19927"/>
                </a:lnTo>
                <a:lnTo>
                  <a:pt x="10152" y="21144"/>
                </a:lnTo>
                <a:lnTo>
                  <a:pt x="10152" y="21600"/>
                </a:lnTo>
                <a:lnTo>
                  <a:pt x="10152" y="19623"/>
                </a:lnTo>
                <a:moveTo>
                  <a:pt x="11232" y="19623"/>
                </a:moveTo>
                <a:lnTo>
                  <a:pt x="11232" y="19927"/>
                </a:lnTo>
                <a:lnTo>
                  <a:pt x="11232" y="21144"/>
                </a:lnTo>
                <a:lnTo>
                  <a:pt x="11232" y="21600"/>
                </a:lnTo>
                <a:lnTo>
                  <a:pt x="11232" y="19623"/>
                </a:lnTo>
                <a:moveTo>
                  <a:pt x="12528" y="19623"/>
                </a:moveTo>
                <a:lnTo>
                  <a:pt x="12528" y="19927"/>
                </a:lnTo>
                <a:lnTo>
                  <a:pt x="12528" y="21144"/>
                </a:lnTo>
                <a:lnTo>
                  <a:pt x="12528" y="21600"/>
                </a:lnTo>
                <a:lnTo>
                  <a:pt x="12528" y="19623"/>
                </a:lnTo>
                <a:moveTo>
                  <a:pt x="13608" y="19623"/>
                </a:moveTo>
                <a:lnTo>
                  <a:pt x="13608" y="19927"/>
                </a:lnTo>
                <a:lnTo>
                  <a:pt x="13608" y="21144"/>
                </a:lnTo>
                <a:lnTo>
                  <a:pt x="13608" y="21600"/>
                </a:lnTo>
                <a:lnTo>
                  <a:pt x="13608" y="19623"/>
                </a:lnTo>
                <a:moveTo>
                  <a:pt x="14904" y="19623"/>
                </a:moveTo>
                <a:lnTo>
                  <a:pt x="14904" y="19927"/>
                </a:lnTo>
                <a:lnTo>
                  <a:pt x="14904" y="21144"/>
                </a:lnTo>
                <a:lnTo>
                  <a:pt x="14904" y="21600"/>
                </a:lnTo>
                <a:lnTo>
                  <a:pt x="14904" y="19623"/>
                </a:lnTo>
                <a:moveTo>
                  <a:pt x="16200" y="19623"/>
                </a:moveTo>
                <a:lnTo>
                  <a:pt x="16200" y="19927"/>
                </a:lnTo>
                <a:lnTo>
                  <a:pt x="16200" y="21144"/>
                </a:lnTo>
                <a:lnTo>
                  <a:pt x="16200" y="21600"/>
                </a:lnTo>
                <a:lnTo>
                  <a:pt x="16200" y="19623"/>
                </a:lnTo>
                <a:moveTo>
                  <a:pt x="17280" y="19623"/>
                </a:moveTo>
                <a:lnTo>
                  <a:pt x="17280" y="19927"/>
                </a:lnTo>
                <a:lnTo>
                  <a:pt x="17280" y="21144"/>
                </a:lnTo>
                <a:lnTo>
                  <a:pt x="17280" y="21600"/>
                </a:lnTo>
                <a:lnTo>
                  <a:pt x="17280" y="19623"/>
                </a:lnTo>
                <a:moveTo>
                  <a:pt x="18576" y="19623"/>
                </a:moveTo>
                <a:lnTo>
                  <a:pt x="18576" y="19927"/>
                </a:lnTo>
                <a:lnTo>
                  <a:pt x="18576" y="21144"/>
                </a:lnTo>
                <a:lnTo>
                  <a:pt x="18576" y="21600"/>
                </a:lnTo>
                <a:lnTo>
                  <a:pt x="18576" y="19623"/>
                </a:lnTo>
                <a:moveTo>
                  <a:pt x="19872" y="19623"/>
                </a:moveTo>
                <a:lnTo>
                  <a:pt x="16848" y="19623"/>
                </a:lnTo>
                <a:lnTo>
                  <a:pt x="5400" y="19623"/>
                </a:lnTo>
                <a:lnTo>
                  <a:pt x="1728" y="19623"/>
                </a:lnTo>
                <a:lnTo>
                  <a:pt x="19872" y="19623"/>
                </a:lnTo>
                <a:moveTo>
                  <a:pt x="12096" y="14146"/>
                </a:moveTo>
                <a:lnTo>
                  <a:pt x="12096" y="13386"/>
                </a:lnTo>
                <a:lnTo>
                  <a:pt x="19224" y="13386"/>
                </a:lnTo>
                <a:lnTo>
                  <a:pt x="19224" y="14146"/>
                </a:lnTo>
                <a:lnTo>
                  <a:pt x="12096" y="1414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6402" name="Group 16"/>
          <p:cNvGrpSpPr>
            <a:grpSpLocks/>
          </p:cNvGrpSpPr>
          <p:nvPr/>
        </p:nvGrpSpPr>
        <p:grpSpPr bwMode="auto">
          <a:xfrm>
            <a:off x="3505200" y="5029200"/>
            <a:ext cx="1366838" cy="1114425"/>
            <a:chOff x="2304" y="1584"/>
            <a:chExt cx="1740" cy="1554"/>
          </a:xfrm>
        </p:grpSpPr>
        <p:sp>
          <p:nvSpPr>
            <p:cNvPr id="16410" name="Film"/>
            <p:cNvSpPr>
              <a:spLocks noEditPoints="1" noChangeArrowheads="1"/>
            </p:cNvSpPr>
            <p:nvPr/>
          </p:nvSpPr>
          <p:spPr bwMode="auto">
            <a:xfrm>
              <a:off x="2304" y="1980"/>
              <a:ext cx="726" cy="115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4969 w 21600"/>
                <a:gd name="T25" fmla="*/ 8133 h 21600"/>
                <a:gd name="T26" fmla="*/ 17078 w 21600"/>
                <a:gd name="T27" fmla="*/ 1343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  <a:path w="21600" h="21600" extrusionOk="0">
                  <a:moveTo>
                    <a:pt x="3014" y="21600"/>
                  </a:moveTo>
                  <a:lnTo>
                    <a:pt x="3014" y="0"/>
                  </a:lnTo>
                  <a:lnTo>
                    <a:pt x="0" y="0"/>
                  </a:lnTo>
                  <a:lnTo>
                    <a:pt x="0" y="21600"/>
                  </a:lnTo>
                  <a:lnTo>
                    <a:pt x="3014" y="21600"/>
                  </a:lnTo>
                  <a:close/>
                </a:path>
                <a:path w="21600" h="21600" extrusionOk="0">
                  <a:moveTo>
                    <a:pt x="21600" y="21600"/>
                  </a:moveTo>
                  <a:lnTo>
                    <a:pt x="21600" y="0"/>
                  </a:lnTo>
                  <a:lnTo>
                    <a:pt x="18586" y="0"/>
                  </a:lnTo>
                  <a:lnTo>
                    <a:pt x="18586" y="21600"/>
                  </a:lnTo>
                  <a:lnTo>
                    <a:pt x="21600" y="21600"/>
                  </a:lnTo>
                  <a:close/>
                </a:path>
                <a:path w="21600" h="21600" extrusionOk="0">
                  <a:moveTo>
                    <a:pt x="6028" y="6574"/>
                  </a:moveTo>
                  <a:lnTo>
                    <a:pt x="15572" y="6574"/>
                  </a:lnTo>
                  <a:lnTo>
                    <a:pt x="16074" y="6574"/>
                  </a:lnTo>
                  <a:lnTo>
                    <a:pt x="16326" y="6457"/>
                  </a:lnTo>
                  <a:lnTo>
                    <a:pt x="16577" y="6339"/>
                  </a:lnTo>
                  <a:lnTo>
                    <a:pt x="16828" y="6222"/>
                  </a:lnTo>
                  <a:lnTo>
                    <a:pt x="17079" y="6222"/>
                  </a:lnTo>
                  <a:lnTo>
                    <a:pt x="17330" y="5987"/>
                  </a:lnTo>
                  <a:lnTo>
                    <a:pt x="17330" y="5870"/>
                  </a:lnTo>
                  <a:lnTo>
                    <a:pt x="17581" y="5635"/>
                  </a:lnTo>
                  <a:lnTo>
                    <a:pt x="17581" y="1526"/>
                  </a:lnTo>
                  <a:lnTo>
                    <a:pt x="17330" y="1291"/>
                  </a:lnTo>
                  <a:lnTo>
                    <a:pt x="17330" y="1174"/>
                  </a:lnTo>
                  <a:lnTo>
                    <a:pt x="17079" y="1057"/>
                  </a:lnTo>
                  <a:lnTo>
                    <a:pt x="16828" y="939"/>
                  </a:lnTo>
                  <a:lnTo>
                    <a:pt x="16577" y="822"/>
                  </a:lnTo>
                  <a:lnTo>
                    <a:pt x="16326" y="704"/>
                  </a:lnTo>
                  <a:lnTo>
                    <a:pt x="16074" y="704"/>
                  </a:lnTo>
                  <a:lnTo>
                    <a:pt x="15572" y="587"/>
                  </a:lnTo>
                  <a:lnTo>
                    <a:pt x="6028" y="587"/>
                  </a:lnTo>
                  <a:lnTo>
                    <a:pt x="5526" y="704"/>
                  </a:lnTo>
                  <a:lnTo>
                    <a:pt x="5274" y="704"/>
                  </a:lnTo>
                  <a:lnTo>
                    <a:pt x="5023" y="822"/>
                  </a:lnTo>
                  <a:lnTo>
                    <a:pt x="4772" y="939"/>
                  </a:lnTo>
                  <a:lnTo>
                    <a:pt x="4521" y="1057"/>
                  </a:lnTo>
                  <a:lnTo>
                    <a:pt x="4270" y="1174"/>
                  </a:lnTo>
                  <a:lnTo>
                    <a:pt x="4270" y="1291"/>
                  </a:lnTo>
                  <a:lnTo>
                    <a:pt x="4019" y="1526"/>
                  </a:lnTo>
                  <a:lnTo>
                    <a:pt x="4019" y="5635"/>
                  </a:lnTo>
                  <a:lnTo>
                    <a:pt x="4270" y="5870"/>
                  </a:lnTo>
                  <a:lnTo>
                    <a:pt x="4270" y="5987"/>
                  </a:lnTo>
                  <a:lnTo>
                    <a:pt x="4521" y="6222"/>
                  </a:lnTo>
                  <a:lnTo>
                    <a:pt x="4772" y="6222"/>
                  </a:lnTo>
                  <a:lnTo>
                    <a:pt x="5023" y="6339"/>
                  </a:lnTo>
                  <a:lnTo>
                    <a:pt x="5274" y="6457"/>
                  </a:lnTo>
                  <a:lnTo>
                    <a:pt x="5526" y="6574"/>
                  </a:lnTo>
                  <a:lnTo>
                    <a:pt x="6028" y="6574"/>
                  </a:lnTo>
                  <a:close/>
                </a:path>
                <a:path w="21600" h="21600" extrusionOk="0">
                  <a:moveTo>
                    <a:pt x="6028" y="13617"/>
                  </a:moveTo>
                  <a:lnTo>
                    <a:pt x="15572" y="13617"/>
                  </a:lnTo>
                  <a:lnTo>
                    <a:pt x="16074" y="13617"/>
                  </a:lnTo>
                  <a:lnTo>
                    <a:pt x="16326" y="13617"/>
                  </a:lnTo>
                  <a:lnTo>
                    <a:pt x="16577" y="13500"/>
                  </a:lnTo>
                  <a:lnTo>
                    <a:pt x="16828" y="13383"/>
                  </a:lnTo>
                  <a:lnTo>
                    <a:pt x="17079" y="13265"/>
                  </a:lnTo>
                  <a:lnTo>
                    <a:pt x="17330" y="13148"/>
                  </a:lnTo>
                  <a:lnTo>
                    <a:pt x="17330" y="12913"/>
                  </a:lnTo>
                  <a:lnTo>
                    <a:pt x="17581" y="12796"/>
                  </a:lnTo>
                  <a:lnTo>
                    <a:pt x="17581" y="8687"/>
                  </a:lnTo>
                  <a:lnTo>
                    <a:pt x="17330" y="8452"/>
                  </a:lnTo>
                  <a:lnTo>
                    <a:pt x="17330" y="8335"/>
                  </a:lnTo>
                  <a:lnTo>
                    <a:pt x="17079" y="8217"/>
                  </a:lnTo>
                  <a:lnTo>
                    <a:pt x="16828" y="7983"/>
                  </a:lnTo>
                  <a:lnTo>
                    <a:pt x="16577" y="7983"/>
                  </a:lnTo>
                  <a:lnTo>
                    <a:pt x="16326" y="7865"/>
                  </a:lnTo>
                  <a:lnTo>
                    <a:pt x="16074" y="7865"/>
                  </a:lnTo>
                  <a:lnTo>
                    <a:pt x="15572" y="7748"/>
                  </a:lnTo>
                  <a:lnTo>
                    <a:pt x="6028" y="7748"/>
                  </a:lnTo>
                  <a:lnTo>
                    <a:pt x="5526" y="7865"/>
                  </a:lnTo>
                  <a:lnTo>
                    <a:pt x="5274" y="7865"/>
                  </a:lnTo>
                  <a:lnTo>
                    <a:pt x="5023" y="7983"/>
                  </a:lnTo>
                  <a:lnTo>
                    <a:pt x="4772" y="7983"/>
                  </a:lnTo>
                  <a:lnTo>
                    <a:pt x="4521" y="8217"/>
                  </a:lnTo>
                  <a:lnTo>
                    <a:pt x="4270" y="8335"/>
                  </a:lnTo>
                  <a:lnTo>
                    <a:pt x="4270" y="8452"/>
                  </a:lnTo>
                  <a:lnTo>
                    <a:pt x="4019" y="8687"/>
                  </a:lnTo>
                  <a:lnTo>
                    <a:pt x="4019" y="12796"/>
                  </a:lnTo>
                  <a:lnTo>
                    <a:pt x="4270" y="12913"/>
                  </a:lnTo>
                  <a:lnTo>
                    <a:pt x="4270" y="13148"/>
                  </a:lnTo>
                  <a:lnTo>
                    <a:pt x="4521" y="13265"/>
                  </a:lnTo>
                  <a:lnTo>
                    <a:pt x="4772" y="13383"/>
                  </a:lnTo>
                  <a:lnTo>
                    <a:pt x="5023" y="13500"/>
                  </a:lnTo>
                  <a:lnTo>
                    <a:pt x="5274" y="13617"/>
                  </a:lnTo>
                  <a:lnTo>
                    <a:pt x="5526" y="13617"/>
                  </a:lnTo>
                  <a:lnTo>
                    <a:pt x="6028" y="13617"/>
                  </a:lnTo>
                  <a:close/>
                </a:path>
                <a:path w="21600" h="21600" extrusionOk="0">
                  <a:moveTo>
                    <a:pt x="6028" y="20778"/>
                  </a:moveTo>
                  <a:lnTo>
                    <a:pt x="15572" y="20778"/>
                  </a:lnTo>
                  <a:lnTo>
                    <a:pt x="16074" y="20778"/>
                  </a:lnTo>
                  <a:lnTo>
                    <a:pt x="16326" y="20661"/>
                  </a:lnTo>
                  <a:lnTo>
                    <a:pt x="16577" y="20661"/>
                  </a:lnTo>
                  <a:lnTo>
                    <a:pt x="16828" y="20543"/>
                  </a:lnTo>
                  <a:lnTo>
                    <a:pt x="17079" y="20426"/>
                  </a:lnTo>
                  <a:lnTo>
                    <a:pt x="17330" y="20309"/>
                  </a:lnTo>
                  <a:lnTo>
                    <a:pt x="17330" y="20074"/>
                  </a:lnTo>
                  <a:lnTo>
                    <a:pt x="17581" y="19957"/>
                  </a:lnTo>
                  <a:lnTo>
                    <a:pt x="17581" y="15730"/>
                  </a:lnTo>
                  <a:lnTo>
                    <a:pt x="17330" y="15613"/>
                  </a:lnTo>
                  <a:lnTo>
                    <a:pt x="17330" y="15378"/>
                  </a:lnTo>
                  <a:lnTo>
                    <a:pt x="17079" y="15378"/>
                  </a:lnTo>
                  <a:lnTo>
                    <a:pt x="16828" y="15143"/>
                  </a:lnTo>
                  <a:lnTo>
                    <a:pt x="16577" y="15026"/>
                  </a:lnTo>
                  <a:lnTo>
                    <a:pt x="16326" y="15026"/>
                  </a:lnTo>
                  <a:lnTo>
                    <a:pt x="16074" y="15026"/>
                  </a:lnTo>
                  <a:lnTo>
                    <a:pt x="15572" y="14909"/>
                  </a:lnTo>
                  <a:lnTo>
                    <a:pt x="6028" y="14909"/>
                  </a:lnTo>
                  <a:lnTo>
                    <a:pt x="5526" y="15026"/>
                  </a:lnTo>
                  <a:lnTo>
                    <a:pt x="5274" y="15026"/>
                  </a:lnTo>
                  <a:lnTo>
                    <a:pt x="5023" y="15026"/>
                  </a:lnTo>
                  <a:lnTo>
                    <a:pt x="4772" y="15143"/>
                  </a:lnTo>
                  <a:lnTo>
                    <a:pt x="4521" y="15378"/>
                  </a:lnTo>
                  <a:lnTo>
                    <a:pt x="4270" y="15378"/>
                  </a:lnTo>
                  <a:lnTo>
                    <a:pt x="4270" y="15613"/>
                  </a:lnTo>
                  <a:lnTo>
                    <a:pt x="4019" y="15730"/>
                  </a:lnTo>
                  <a:lnTo>
                    <a:pt x="4019" y="19957"/>
                  </a:lnTo>
                  <a:lnTo>
                    <a:pt x="4270" y="20074"/>
                  </a:lnTo>
                  <a:lnTo>
                    <a:pt x="4270" y="20309"/>
                  </a:lnTo>
                  <a:lnTo>
                    <a:pt x="4521" y="20426"/>
                  </a:lnTo>
                  <a:lnTo>
                    <a:pt x="4772" y="20543"/>
                  </a:lnTo>
                  <a:lnTo>
                    <a:pt x="5023" y="20661"/>
                  </a:lnTo>
                  <a:lnTo>
                    <a:pt x="5274" y="20661"/>
                  </a:lnTo>
                  <a:lnTo>
                    <a:pt x="5526" y="20778"/>
                  </a:lnTo>
                  <a:lnTo>
                    <a:pt x="6028" y="20778"/>
                  </a:lnTo>
                  <a:close/>
                </a:path>
                <a:path w="21600" h="21600" extrusionOk="0">
                  <a:moveTo>
                    <a:pt x="753" y="1291"/>
                  </a:moveTo>
                  <a:lnTo>
                    <a:pt x="2260" y="1291"/>
                  </a:lnTo>
                  <a:lnTo>
                    <a:pt x="2260" y="235"/>
                  </a:lnTo>
                  <a:lnTo>
                    <a:pt x="753" y="235"/>
                  </a:lnTo>
                  <a:lnTo>
                    <a:pt x="753" y="1291"/>
                  </a:lnTo>
                  <a:close/>
                </a:path>
                <a:path w="21600" h="21600" extrusionOk="0">
                  <a:moveTo>
                    <a:pt x="753" y="2700"/>
                  </a:moveTo>
                  <a:lnTo>
                    <a:pt x="2260" y="2700"/>
                  </a:lnTo>
                  <a:lnTo>
                    <a:pt x="2260" y="1643"/>
                  </a:lnTo>
                  <a:lnTo>
                    <a:pt x="753" y="1643"/>
                  </a:lnTo>
                  <a:lnTo>
                    <a:pt x="753" y="2700"/>
                  </a:lnTo>
                  <a:close/>
                </a:path>
                <a:path w="21600" h="21600" extrusionOk="0">
                  <a:moveTo>
                    <a:pt x="753" y="4109"/>
                  </a:moveTo>
                  <a:lnTo>
                    <a:pt x="2260" y="4109"/>
                  </a:lnTo>
                  <a:lnTo>
                    <a:pt x="2260" y="3052"/>
                  </a:lnTo>
                  <a:lnTo>
                    <a:pt x="753" y="3052"/>
                  </a:lnTo>
                  <a:lnTo>
                    <a:pt x="753" y="4109"/>
                  </a:lnTo>
                  <a:close/>
                </a:path>
                <a:path w="21600" h="21600" extrusionOk="0">
                  <a:moveTo>
                    <a:pt x="753" y="5517"/>
                  </a:moveTo>
                  <a:lnTo>
                    <a:pt x="2260" y="5517"/>
                  </a:lnTo>
                  <a:lnTo>
                    <a:pt x="2260" y="4461"/>
                  </a:lnTo>
                  <a:lnTo>
                    <a:pt x="753" y="4461"/>
                  </a:lnTo>
                  <a:lnTo>
                    <a:pt x="753" y="5517"/>
                  </a:lnTo>
                  <a:close/>
                </a:path>
                <a:path w="21600" h="21600" extrusionOk="0">
                  <a:moveTo>
                    <a:pt x="753" y="6926"/>
                  </a:moveTo>
                  <a:lnTo>
                    <a:pt x="2260" y="6926"/>
                  </a:lnTo>
                  <a:lnTo>
                    <a:pt x="2260" y="5870"/>
                  </a:lnTo>
                  <a:lnTo>
                    <a:pt x="753" y="5870"/>
                  </a:lnTo>
                  <a:lnTo>
                    <a:pt x="753" y="6926"/>
                  </a:lnTo>
                  <a:close/>
                </a:path>
                <a:path w="21600" h="21600" extrusionOk="0">
                  <a:moveTo>
                    <a:pt x="753" y="8335"/>
                  </a:moveTo>
                  <a:lnTo>
                    <a:pt x="2260" y="8335"/>
                  </a:lnTo>
                  <a:lnTo>
                    <a:pt x="2260" y="7278"/>
                  </a:lnTo>
                  <a:lnTo>
                    <a:pt x="753" y="7278"/>
                  </a:lnTo>
                  <a:lnTo>
                    <a:pt x="753" y="8335"/>
                  </a:lnTo>
                  <a:close/>
                </a:path>
                <a:path w="21600" h="21600" extrusionOk="0">
                  <a:moveTo>
                    <a:pt x="753" y="9743"/>
                  </a:moveTo>
                  <a:lnTo>
                    <a:pt x="2260" y="9743"/>
                  </a:lnTo>
                  <a:lnTo>
                    <a:pt x="2260" y="8687"/>
                  </a:lnTo>
                  <a:lnTo>
                    <a:pt x="753" y="8687"/>
                  </a:lnTo>
                  <a:lnTo>
                    <a:pt x="753" y="9743"/>
                  </a:lnTo>
                  <a:close/>
                </a:path>
                <a:path w="21600" h="21600" extrusionOk="0">
                  <a:moveTo>
                    <a:pt x="753" y="11152"/>
                  </a:moveTo>
                  <a:lnTo>
                    <a:pt x="2260" y="11152"/>
                  </a:lnTo>
                  <a:lnTo>
                    <a:pt x="2260" y="10096"/>
                  </a:lnTo>
                  <a:lnTo>
                    <a:pt x="753" y="10096"/>
                  </a:lnTo>
                  <a:lnTo>
                    <a:pt x="753" y="11152"/>
                  </a:lnTo>
                  <a:close/>
                </a:path>
                <a:path w="21600" h="21600" extrusionOk="0">
                  <a:moveTo>
                    <a:pt x="753" y="12561"/>
                  </a:moveTo>
                  <a:lnTo>
                    <a:pt x="2260" y="12561"/>
                  </a:lnTo>
                  <a:lnTo>
                    <a:pt x="2260" y="11504"/>
                  </a:lnTo>
                  <a:lnTo>
                    <a:pt x="753" y="11504"/>
                  </a:lnTo>
                  <a:lnTo>
                    <a:pt x="753" y="12561"/>
                  </a:lnTo>
                  <a:close/>
                </a:path>
                <a:path w="21600" h="21600" extrusionOk="0">
                  <a:moveTo>
                    <a:pt x="753" y="13970"/>
                  </a:moveTo>
                  <a:lnTo>
                    <a:pt x="2260" y="13970"/>
                  </a:lnTo>
                  <a:lnTo>
                    <a:pt x="2260" y="12913"/>
                  </a:lnTo>
                  <a:lnTo>
                    <a:pt x="753" y="12913"/>
                  </a:lnTo>
                  <a:lnTo>
                    <a:pt x="753" y="13970"/>
                  </a:lnTo>
                  <a:close/>
                </a:path>
                <a:path w="21600" h="21600" extrusionOk="0">
                  <a:moveTo>
                    <a:pt x="753" y="15378"/>
                  </a:moveTo>
                  <a:lnTo>
                    <a:pt x="2260" y="15378"/>
                  </a:lnTo>
                  <a:lnTo>
                    <a:pt x="2260" y="14322"/>
                  </a:lnTo>
                  <a:lnTo>
                    <a:pt x="753" y="14322"/>
                  </a:lnTo>
                  <a:lnTo>
                    <a:pt x="753" y="15378"/>
                  </a:lnTo>
                  <a:close/>
                </a:path>
                <a:path w="21600" h="21600" extrusionOk="0">
                  <a:moveTo>
                    <a:pt x="753" y="16787"/>
                  </a:moveTo>
                  <a:lnTo>
                    <a:pt x="2260" y="16787"/>
                  </a:lnTo>
                  <a:lnTo>
                    <a:pt x="2260" y="15730"/>
                  </a:lnTo>
                  <a:lnTo>
                    <a:pt x="753" y="15730"/>
                  </a:lnTo>
                  <a:lnTo>
                    <a:pt x="753" y="16787"/>
                  </a:lnTo>
                  <a:close/>
                </a:path>
                <a:path w="21600" h="21600" extrusionOk="0">
                  <a:moveTo>
                    <a:pt x="753" y="18196"/>
                  </a:moveTo>
                  <a:lnTo>
                    <a:pt x="2260" y="18196"/>
                  </a:lnTo>
                  <a:lnTo>
                    <a:pt x="2260" y="17139"/>
                  </a:lnTo>
                  <a:lnTo>
                    <a:pt x="753" y="17139"/>
                  </a:lnTo>
                  <a:lnTo>
                    <a:pt x="753" y="18196"/>
                  </a:lnTo>
                  <a:close/>
                </a:path>
                <a:path w="21600" h="21600" extrusionOk="0">
                  <a:moveTo>
                    <a:pt x="753" y="19604"/>
                  </a:moveTo>
                  <a:lnTo>
                    <a:pt x="2260" y="19604"/>
                  </a:lnTo>
                  <a:lnTo>
                    <a:pt x="2260" y="18548"/>
                  </a:lnTo>
                  <a:lnTo>
                    <a:pt x="753" y="18548"/>
                  </a:lnTo>
                  <a:lnTo>
                    <a:pt x="753" y="19604"/>
                  </a:lnTo>
                  <a:close/>
                </a:path>
                <a:path w="21600" h="21600" extrusionOk="0">
                  <a:moveTo>
                    <a:pt x="753" y="21013"/>
                  </a:moveTo>
                  <a:lnTo>
                    <a:pt x="2260" y="21013"/>
                  </a:lnTo>
                  <a:lnTo>
                    <a:pt x="2260" y="19957"/>
                  </a:lnTo>
                  <a:lnTo>
                    <a:pt x="753" y="19957"/>
                  </a:lnTo>
                  <a:lnTo>
                    <a:pt x="753" y="21013"/>
                  </a:lnTo>
                  <a:close/>
                </a:path>
                <a:path w="21600" h="21600" extrusionOk="0">
                  <a:moveTo>
                    <a:pt x="19340" y="1409"/>
                  </a:moveTo>
                  <a:lnTo>
                    <a:pt x="20595" y="1409"/>
                  </a:lnTo>
                  <a:lnTo>
                    <a:pt x="20595" y="352"/>
                  </a:lnTo>
                  <a:lnTo>
                    <a:pt x="19340" y="352"/>
                  </a:lnTo>
                  <a:lnTo>
                    <a:pt x="19340" y="1409"/>
                  </a:lnTo>
                  <a:close/>
                </a:path>
                <a:path w="21600" h="21600" extrusionOk="0">
                  <a:moveTo>
                    <a:pt x="19340" y="2700"/>
                  </a:moveTo>
                  <a:lnTo>
                    <a:pt x="20595" y="2700"/>
                  </a:lnTo>
                  <a:lnTo>
                    <a:pt x="20595" y="1643"/>
                  </a:lnTo>
                  <a:lnTo>
                    <a:pt x="19340" y="1643"/>
                  </a:lnTo>
                  <a:lnTo>
                    <a:pt x="19340" y="2700"/>
                  </a:lnTo>
                  <a:close/>
                </a:path>
                <a:path w="21600" h="21600" extrusionOk="0">
                  <a:moveTo>
                    <a:pt x="19340" y="4109"/>
                  </a:moveTo>
                  <a:lnTo>
                    <a:pt x="20595" y="4109"/>
                  </a:lnTo>
                  <a:lnTo>
                    <a:pt x="20595" y="3052"/>
                  </a:lnTo>
                  <a:lnTo>
                    <a:pt x="19340" y="3052"/>
                  </a:lnTo>
                  <a:lnTo>
                    <a:pt x="19340" y="4109"/>
                  </a:lnTo>
                  <a:close/>
                </a:path>
                <a:path w="21600" h="21600" extrusionOk="0">
                  <a:moveTo>
                    <a:pt x="19340" y="5517"/>
                  </a:moveTo>
                  <a:lnTo>
                    <a:pt x="20595" y="5517"/>
                  </a:lnTo>
                  <a:lnTo>
                    <a:pt x="20595" y="4461"/>
                  </a:lnTo>
                  <a:lnTo>
                    <a:pt x="19340" y="4461"/>
                  </a:lnTo>
                  <a:lnTo>
                    <a:pt x="19340" y="5517"/>
                  </a:lnTo>
                  <a:close/>
                </a:path>
                <a:path w="21600" h="21600" extrusionOk="0">
                  <a:moveTo>
                    <a:pt x="19340" y="6926"/>
                  </a:moveTo>
                  <a:lnTo>
                    <a:pt x="20595" y="6926"/>
                  </a:lnTo>
                  <a:lnTo>
                    <a:pt x="20595" y="5870"/>
                  </a:lnTo>
                  <a:lnTo>
                    <a:pt x="19340" y="5870"/>
                  </a:lnTo>
                  <a:lnTo>
                    <a:pt x="19340" y="6926"/>
                  </a:lnTo>
                  <a:close/>
                </a:path>
                <a:path w="21600" h="21600" extrusionOk="0">
                  <a:moveTo>
                    <a:pt x="19340" y="8335"/>
                  </a:moveTo>
                  <a:lnTo>
                    <a:pt x="20595" y="8335"/>
                  </a:lnTo>
                  <a:lnTo>
                    <a:pt x="20595" y="7278"/>
                  </a:lnTo>
                  <a:lnTo>
                    <a:pt x="19340" y="7278"/>
                  </a:lnTo>
                  <a:lnTo>
                    <a:pt x="19340" y="8335"/>
                  </a:lnTo>
                  <a:close/>
                </a:path>
                <a:path w="21600" h="21600" extrusionOk="0">
                  <a:moveTo>
                    <a:pt x="19340" y="9743"/>
                  </a:moveTo>
                  <a:lnTo>
                    <a:pt x="20595" y="9743"/>
                  </a:lnTo>
                  <a:lnTo>
                    <a:pt x="20595" y="8687"/>
                  </a:lnTo>
                  <a:lnTo>
                    <a:pt x="19340" y="8687"/>
                  </a:lnTo>
                  <a:lnTo>
                    <a:pt x="19340" y="9743"/>
                  </a:lnTo>
                  <a:close/>
                </a:path>
                <a:path w="21600" h="21600" extrusionOk="0">
                  <a:moveTo>
                    <a:pt x="19340" y="11152"/>
                  </a:moveTo>
                  <a:lnTo>
                    <a:pt x="20595" y="11152"/>
                  </a:lnTo>
                  <a:lnTo>
                    <a:pt x="20595" y="10096"/>
                  </a:lnTo>
                  <a:lnTo>
                    <a:pt x="19340" y="10096"/>
                  </a:lnTo>
                  <a:lnTo>
                    <a:pt x="19340" y="11152"/>
                  </a:lnTo>
                  <a:close/>
                </a:path>
                <a:path w="21600" h="21600" extrusionOk="0">
                  <a:moveTo>
                    <a:pt x="19340" y="12561"/>
                  </a:moveTo>
                  <a:lnTo>
                    <a:pt x="20595" y="12561"/>
                  </a:lnTo>
                  <a:lnTo>
                    <a:pt x="20595" y="11504"/>
                  </a:lnTo>
                  <a:lnTo>
                    <a:pt x="19340" y="11504"/>
                  </a:lnTo>
                  <a:lnTo>
                    <a:pt x="19340" y="12561"/>
                  </a:lnTo>
                  <a:close/>
                </a:path>
                <a:path w="21600" h="21600" extrusionOk="0">
                  <a:moveTo>
                    <a:pt x="19340" y="13970"/>
                  </a:moveTo>
                  <a:lnTo>
                    <a:pt x="20595" y="13970"/>
                  </a:lnTo>
                  <a:lnTo>
                    <a:pt x="20595" y="12913"/>
                  </a:lnTo>
                  <a:lnTo>
                    <a:pt x="19340" y="12913"/>
                  </a:lnTo>
                  <a:lnTo>
                    <a:pt x="19340" y="13970"/>
                  </a:lnTo>
                  <a:close/>
                </a:path>
                <a:path w="21600" h="21600" extrusionOk="0">
                  <a:moveTo>
                    <a:pt x="19340" y="15378"/>
                  </a:moveTo>
                  <a:lnTo>
                    <a:pt x="20595" y="15378"/>
                  </a:lnTo>
                  <a:lnTo>
                    <a:pt x="20595" y="14322"/>
                  </a:lnTo>
                  <a:lnTo>
                    <a:pt x="19340" y="14322"/>
                  </a:lnTo>
                  <a:lnTo>
                    <a:pt x="19340" y="15378"/>
                  </a:lnTo>
                  <a:close/>
                </a:path>
                <a:path w="21600" h="21600" extrusionOk="0">
                  <a:moveTo>
                    <a:pt x="19340" y="16787"/>
                  </a:moveTo>
                  <a:lnTo>
                    <a:pt x="20595" y="16787"/>
                  </a:lnTo>
                  <a:lnTo>
                    <a:pt x="20595" y="15730"/>
                  </a:lnTo>
                  <a:lnTo>
                    <a:pt x="19340" y="15730"/>
                  </a:lnTo>
                  <a:lnTo>
                    <a:pt x="19340" y="16787"/>
                  </a:lnTo>
                  <a:close/>
                </a:path>
                <a:path w="21600" h="21600" extrusionOk="0">
                  <a:moveTo>
                    <a:pt x="19340" y="18196"/>
                  </a:moveTo>
                  <a:lnTo>
                    <a:pt x="20595" y="18196"/>
                  </a:lnTo>
                  <a:lnTo>
                    <a:pt x="20595" y="17139"/>
                  </a:lnTo>
                  <a:lnTo>
                    <a:pt x="19340" y="17139"/>
                  </a:lnTo>
                  <a:lnTo>
                    <a:pt x="19340" y="18196"/>
                  </a:lnTo>
                  <a:close/>
                </a:path>
                <a:path w="21600" h="21600" extrusionOk="0">
                  <a:moveTo>
                    <a:pt x="19340" y="19604"/>
                  </a:moveTo>
                  <a:lnTo>
                    <a:pt x="20595" y="19604"/>
                  </a:lnTo>
                  <a:lnTo>
                    <a:pt x="20595" y="18548"/>
                  </a:lnTo>
                  <a:lnTo>
                    <a:pt x="19340" y="18548"/>
                  </a:lnTo>
                  <a:lnTo>
                    <a:pt x="19340" y="19604"/>
                  </a:lnTo>
                  <a:close/>
                </a:path>
                <a:path w="21600" h="21600" extrusionOk="0">
                  <a:moveTo>
                    <a:pt x="19340" y="21013"/>
                  </a:moveTo>
                  <a:lnTo>
                    <a:pt x="20595" y="21013"/>
                  </a:lnTo>
                  <a:lnTo>
                    <a:pt x="20595" y="19957"/>
                  </a:lnTo>
                  <a:lnTo>
                    <a:pt x="19340" y="19957"/>
                  </a:lnTo>
                  <a:lnTo>
                    <a:pt x="19340" y="21013"/>
                  </a:lnTo>
                  <a:close/>
                </a:path>
              </a:pathLst>
            </a:cu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11" name="Sound"/>
            <p:cNvSpPr>
              <a:spLocks noEditPoints="1" noChangeArrowheads="1"/>
            </p:cNvSpPr>
            <p:nvPr/>
          </p:nvSpPr>
          <p:spPr bwMode="auto">
            <a:xfrm>
              <a:off x="2724" y="1584"/>
              <a:ext cx="1008" cy="76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36 w 21600"/>
                <a:gd name="T13" fmla="*/ 7594 h 21600"/>
                <a:gd name="T14" fmla="*/ 10757 w 21600"/>
                <a:gd name="T15" fmla="*/ 1355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7273"/>
                  </a:moveTo>
                  <a:lnTo>
                    <a:pt x="5824" y="7273"/>
                  </a:lnTo>
                  <a:lnTo>
                    <a:pt x="11164" y="0"/>
                  </a:lnTo>
                  <a:lnTo>
                    <a:pt x="11164" y="21159"/>
                  </a:lnTo>
                  <a:lnTo>
                    <a:pt x="5824" y="13885"/>
                  </a:lnTo>
                  <a:lnTo>
                    <a:pt x="0" y="13885"/>
                  </a:lnTo>
                  <a:lnTo>
                    <a:pt x="0" y="7273"/>
                  </a:lnTo>
                  <a:close/>
                </a:path>
                <a:path w="21600" h="21600">
                  <a:moveTo>
                    <a:pt x="13024" y="7273"/>
                  </a:moveTo>
                  <a:lnTo>
                    <a:pt x="13591" y="6722"/>
                  </a:lnTo>
                  <a:lnTo>
                    <a:pt x="13833" y="7548"/>
                  </a:lnTo>
                  <a:lnTo>
                    <a:pt x="14076" y="8485"/>
                  </a:lnTo>
                  <a:lnTo>
                    <a:pt x="14157" y="9367"/>
                  </a:lnTo>
                  <a:lnTo>
                    <a:pt x="14197" y="10524"/>
                  </a:lnTo>
                  <a:lnTo>
                    <a:pt x="14197" y="11406"/>
                  </a:lnTo>
                  <a:lnTo>
                    <a:pt x="14116" y="12012"/>
                  </a:lnTo>
                  <a:lnTo>
                    <a:pt x="13995" y="12728"/>
                  </a:lnTo>
                  <a:lnTo>
                    <a:pt x="13833" y="13444"/>
                  </a:lnTo>
                  <a:lnTo>
                    <a:pt x="13712" y="14106"/>
                  </a:lnTo>
                  <a:lnTo>
                    <a:pt x="13591" y="14546"/>
                  </a:lnTo>
                  <a:lnTo>
                    <a:pt x="13065" y="13885"/>
                  </a:lnTo>
                  <a:lnTo>
                    <a:pt x="13307" y="12893"/>
                  </a:lnTo>
                  <a:lnTo>
                    <a:pt x="13469" y="11791"/>
                  </a:lnTo>
                  <a:lnTo>
                    <a:pt x="13550" y="10910"/>
                  </a:lnTo>
                  <a:lnTo>
                    <a:pt x="13591" y="10138"/>
                  </a:lnTo>
                  <a:lnTo>
                    <a:pt x="13469" y="9367"/>
                  </a:lnTo>
                  <a:lnTo>
                    <a:pt x="13388" y="8595"/>
                  </a:lnTo>
                  <a:lnTo>
                    <a:pt x="13267" y="7934"/>
                  </a:lnTo>
                  <a:lnTo>
                    <a:pt x="13024" y="7273"/>
                  </a:lnTo>
                  <a:close/>
                </a:path>
                <a:path w="21600" h="21600">
                  <a:moveTo>
                    <a:pt x="16382" y="3967"/>
                  </a:moveTo>
                  <a:lnTo>
                    <a:pt x="16786" y="5179"/>
                  </a:lnTo>
                  <a:lnTo>
                    <a:pt x="17150" y="6612"/>
                  </a:lnTo>
                  <a:lnTo>
                    <a:pt x="17474" y="8651"/>
                  </a:lnTo>
                  <a:lnTo>
                    <a:pt x="17595" y="9753"/>
                  </a:lnTo>
                  <a:lnTo>
                    <a:pt x="17635" y="12012"/>
                  </a:lnTo>
                  <a:lnTo>
                    <a:pt x="17393" y="13665"/>
                  </a:lnTo>
                  <a:lnTo>
                    <a:pt x="17150" y="15208"/>
                  </a:lnTo>
                  <a:lnTo>
                    <a:pt x="16786" y="16310"/>
                  </a:lnTo>
                  <a:lnTo>
                    <a:pt x="16341" y="17687"/>
                  </a:lnTo>
                  <a:lnTo>
                    <a:pt x="15815" y="17081"/>
                  </a:lnTo>
                  <a:lnTo>
                    <a:pt x="16503" y="14602"/>
                  </a:lnTo>
                  <a:lnTo>
                    <a:pt x="16786" y="13169"/>
                  </a:lnTo>
                  <a:lnTo>
                    <a:pt x="16867" y="12012"/>
                  </a:lnTo>
                  <a:lnTo>
                    <a:pt x="16867" y="9642"/>
                  </a:lnTo>
                  <a:lnTo>
                    <a:pt x="16705" y="7989"/>
                  </a:lnTo>
                  <a:lnTo>
                    <a:pt x="16422" y="6612"/>
                  </a:lnTo>
                  <a:lnTo>
                    <a:pt x="16220" y="5675"/>
                  </a:lnTo>
                  <a:lnTo>
                    <a:pt x="15856" y="4518"/>
                  </a:lnTo>
                  <a:lnTo>
                    <a:pt x="16382" y="3967"/>
                  </a:lnTo>
                  <a:close/>
                </a:path>
                <a:path w="21600" h="21600">
                  <a:moveTo>
                    <a:pt x="18889" y="1377"/>
                  </a:moveTo>
                  <a:lnTo>
                    <a:pt x="19415" y="826"/>
                  </a:lnTo>
                  <a:lnTo>
                    <a:pt x="20194" y="2576"/>
                  </a:lnTo>
                  <a:lnTo>
                    <a:pt x="20831" y="4683"/>
                  </a:lnTo>
                  <a:lnTo>
                    <a:pt x="21357" y="7204"/>
                  </a:lnTo>
                  <a:lnTo>
                    <a:pt x="21650" y="9450"/>
                  </a:lnTo>
                  <a:lnTo>
                    <a:pt x="21600" y="12301"/>
                  </a:lnTo>
                  <a:lnTo>
                    <a:pt x="21215" y="15938"/>
                  </a:lnTo>
                  <a:lnTo>
                    <a:pt x="20629" y="18348"/>
                  </a:lnTo>
                  <a:lnTo>
                    <a:pt x="19415" y="21655"/>
                  </a:lnTo>
                  <a:lnTo>
                    <a:pt x="18889" y="21159"/>
                  </a:lnTo>
                  <a:lnTo>
                    <a:pt x="19901" y="18404"/>
                  </a:lnTo>
                  <a:lnTo>
                    <a:pt x="20467" y="15593"/>
                  </a:lnTo>
                  <a:lnTo>
                    <a:pt x="20791" y="12342"/>
                  </a:lnTo>
                  <a:lnTo>
                    <a:pt x="20871" y="9532"/>
                  </a:lnTo>
                  <a:lnTo>
                    <a:pt x="20629" y="7411"/>
                  </a:lnTo>
                  <a:lnTo>
                    <a:pt x="20062" y="4628"/>
                  </a:lnTo>
                  <a:lnTo>
                    <a:pt x="19415" y="2810"/>
                  </a:lnTo>
                  <a:lnTo>
                    <a:pt x="18889" y="1377"/>
                  </a:lnTo>
                  <a:close/>
                </a:path>
              </a:pathLst>
            </a:cu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2" name="Photo"/>
            <p:cNvSpPr>
              <a:spLocks noEditPoints="1" noChangeArrowheads="1"/>
            </p:cNvSpPr>
            <p:nvPr/>
          </p:nvSpPr>
          <p:spPr bwMode="auto">
            <a:xfrm>
              <a:off x="3108" y="2040"/>
              <a:ext cx="936" cy="69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777 w 21600"/>
                <a:gd name="T25" fmla="*/ 8236 h 21600"/>
                <a:gd name="T26" fmla="*/ 13754 w 21600"/>
                <a:gd name="T27" fmla="*/ 16876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 extrusionOk="0">
                  <a:moveTo>
                    <a:pt x="0" y="21600"/>
                  </a:moveTo>
                  <a:lnTo>
                    <a:pt x="0" y="3085"/>
                  </a:lnTo>
                  <a:lnTo>
                    <a:pt x="1542" y="3085"/>
                  </a:lnTo>
                  <a:lnTo>
                    <a:pt x="1542" y="1028"/>
                  </a:lnTo>
                  <a:lnTo>
                    <a:pt x="3857" y="1028"/>
                  </a:lnTo>
                  <a:lnTo>
                    <a:pt x="3857" y="3085"/>
                  </a:lnTo>
                  <a:lnTo>
                    <a:pt x="5400" y="3085"/>
                  </a:lnTo>
                  <a:lnTo>
                    <a:pt x="6942" y="0"/>
                  </a:lnTo>
                  <a:lnTo>
                    <a:pt x="14657" y="0"/>
                  </a:lnTo>
                  <a:lnTo>
                    <a:pt x="16200" y="3085"/>
                  </a:lnTo>
                  <a:lnTo>
                    <a:pt x="21600" y="3085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  <a:path w="21600" h="21600" extrusionOk="0">
                  <a:moveTo>
                    <a:pt x="0" y="3085"/>
                  </a:moveTo>
                  <a:lnTo>
                    <a:pt x="21600" y="3085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3085"/>
                  </a:lnTo>
                  <a:close/>
                </a:path>
                <a:path w="21600" h="21600" extrusionOk="0">
                  <a:moveTo>
                    <a:pt x="10800" y="4800"/>
                  </a:moveTo>
                  <a:lnTo>
                    <a:pt x="11925" y="4971"/>
                  </a:lnTo>
                  <a:lnTo>
                    <a:pt x="13017" y="5442"/>
                  </a:lnTo>
                  <a:lnTo>
                    <a:pt x="14046" y="6128"/>
                  </a:lnTo>
                  <a:lnTo>
                    <a:pt x="14914" y="7071"/>
                  </a:lnTo>
                  <a:lnTo>
                    <a:pt x="15621" y="8271"/>
                  </a:lnTo>
                  <a:lnTo>
                    <a:pt x="16167" y="9514"/>
                  </a:lnTo>
                  <a:lnTo>
                    <a:pt x="16425" y="11014"/>
                  </a:lnTo>
                  <a:lnTo>
                    <a:pt x="16585" y="12471"/>
                  </a:lnTo>
                  <a:lnTo>
                    <a:pt x="16489" y="14014"/>
                  </a:lnTo>
                  <a:lnTo>
                    <a:pt x="16135" y="15471"/>
                  </a:lnTo>
                  <a:lnTo>
                    <a:pt x="15621" y="16800"/>
                  </a:lnTo>
                  <a:lnTo>
                    <a:pt x="14914" y="18000"/>
                  </a:lnTo>
                  <a:lnTo>
                    <a:pt x="14046" y="18942"/>
                  </a:lnTo>
                  <a:lnTo>
                    <a:pt x="13050" y="19671"/>
                  </a:lnTo>
                  <a:lnTo>
                    <a:pt x="11925" y="20057"/>
                  </a:lnTo>
                  <a:lnTo>
                    <a:pt x="10832" y="20185"/>
                  </a:lnTo>
                  <a:lnTo>
                    <a:pt x="9675" y="20142"/>
                  </a:lnTo>
                  <a:lnTo>
                    <a:pt x="8582" y="19628"/>
                  </a:lnTo>
                  <a:lnTo>
                    <a:pt x="7553" y="18942"/>
                  </a:lnTo>
                  <a:lnTo>
                    <a:pt x="6717" y="17957"/>
                  </a:lnTo>
                  <a:lnTo>
                    <a:pt x="5946" y="16842"/>
                  </a:lnTo>
                  <a:lnTo>
                    <a:pt x="5464" y="15514"/>
                  </a:lnTo>
                  <a:lnTo>
                    <a:pt x="5078" y="14014"/>
                  </a:lnTo>
                  <a:lnTo>
                    <a:pt x="5014" y="12514"/>
                  </a:lnTo>
                  <a:lnTo>
                    <a:pt x="5110" y="11014"/>
                  </a:lnTo>
                  <a:lnTo>
                    <a:pt x="5528" y="9557"/>
                  </a:lnTo>
                  <a:lnTo>
                    <a:pt x="6010" y="8228"/>
                  </a:lnTo>
                  <a:lnTo>
                    <a:pt x="6750" y="7114"/>
                  </a:lnTo>
                  <a:lnTo>
                    <a:pt x="7650" y="6085"/>
                  </a:lnTo>
                  <a:lnTo>
                    <a:pt x="8614" y="5400"/>
                  </a:lnTo>
                  <a:lnTo>
                    <a:pt x="9707" y="4971"/>
                  </a:lnTo>
                  <a:lnTo>
                    <a:pt x="10800" y="4800"/>
                  </a:lnTo>
                  <a:close/>
                </a:path>
                <a:path w="21600" h="21600" extrusionOk="0">
                  <a:moveTo>
                    <a:pt x="8003" y="8057"/>
                  </a:moveTo>
                  <a:lnTo>
                    <a:pt x="8807" y="7371"/>
                  </a:lnTo>
                  <a:lnTo>
                    <a:pt x="9546" y="6985"/>
                  </a:lnTo>
                  <a:lnTo>
                    <a:pt x="10446" y="6771"/>
                  </a:lnTo>
                  <a:lnTo>
                    <a:pt x="11217" y="6771"/>
                  </a:lnTo>
                  <a:lnTo>
                    <a:pt x="12053" y="7028"/>
                  </a:lnTo>
                  <a:lnTo>
                    <a:pt x="12889" y="7457"/>
                  </a:lnTo>
                  <a:lnTo>
                    <a:pt x="13628" y="8100"/>
                  </a:lnTo>
                  <a:lnTo>
                    <a:pt x="14175" y="8871"/>
                  </a:lnTo>
                  <a:lnTo>
                    <a:pt x="14625" y="9814"/>
                  </a:lnTo>
                  <a:lnTo>
                    <a:pt x="14978" y="10885"/>
                  </a:lnTo>
                  <a:lnTo>
                    <a:pt x="15171" y="12042"/>
                  </a:lnTo>
                  <a:lnTo>
                    <a:pt x="15107" y="13114"/>
                  </a:lnTo>
                  <a:lnTo>
                    <a:pt x="15042" y="14228"/>
                  </a:lnTo>
                  <a:lnTo>
                    <a:pt x="14689" y="15257"/>
                  </a:lnTo>
                  <a:lnTo>
                    <a:pt x="14207" y="16285"/>
                  </a:lnTo>
                  <a:lnTo>
                    <a:pt x="13596" y="17057"/>
                  </a:lnTo>
                  <a:lnTo>
                    <a:pt x="12889" y="17657"/>
                  </a:lnTo>
                  <a:lnTo>
                    <a:pt x="12053" y="18085"/>
                  </a:lnTo>
                  <a:lnTo>
                    <a:pt x="11185" y="18257"/>
                  </a:lnTo>
                  <a:lnTo>
                    <a:pt x="10414" y="18214"/>
                  </a:lnTo>
                  <a:lnTo>
                    <a:pt x="9546" y="18042"/>
                  </a:lnTo>
                  <a:lnTo>
                    <a:pt x="8742" y="17614"/>
                  </a:lnTo>
                  <a:lnTo>
                    <a:pt x="8003" y="17014"/>
                  </a:lnTo>
                  <a:lnTo>
                    <a:pt x="7457" y="16242"/>
                  </a:lnTo>
                  <a:lnTo>
                    <a:pt x="6975" y="15257"/>
                  </a:lnTo>
                  <a:lnTo>
                    <a:pt x="6653" y="14142"/>
                  </a:lnTo>
                  <a:lnTo>
                    <a:pt x="6492" y="13114"/>
                  </a:lnTo>
                  <a:lnTo>
                    <a:pt x="6525" y="11914"/>
                  </a:lnTo>
                  <a:lnTo>
                    <a:pt x="6621" y="10842"/>
                  </a:lnTo>
                  <a:lnTo>
                    <a:pt x="6942" y="9771"/>
                  </a:lnTo>
                  <a:lnTo>
                    <a:pt x="7457" y="8785"/>
                  </a:lnTo>
                  <a:lnTo>
                    <a:pt x="8003" y="8057"/>
                  </a:lnTo>
                  <a:close/>
                </a:path>
              </a:pathLst>
            </a:cu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3" name="Music"/>
            <p:cNvSpPr>
              <a:spLocks noEditPoints="1" noChangeArrowheads="1"/>
            </p:cNvSpPr>
            <p:nvPr/>
          </p:nvSpPr>
          <p:spPr bwMode="auto">
            <a:xfrm>
              <a:off x="3215" y="2447"/>
              <a:ext cx="768" cy="67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7988 w 21600"/>
                <a:gd name="T16" fmla="*/ 931 h 21600"/>
                <a:gd name="T17" fmla="*/ 20925 w 21600"/>
                <a:gd name="T18" fmla="*/ 5360 h 216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6403" name="Picture 21" descr="KEXCALY2JOGCA5T2IPQCACO4LLGCA9TV6CECAZO0VFTCALSRF59CAV7G0X7CA38ABQTCAWFESF2CAO2SR5RCAJIRML1CAVBFOXBCA9KGA26CAIHU820CAN6HUT3CA6B8WZ9CANE322SCAY3LDYPCAF7715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5334000"/>
            <a:ext cx="876300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04" name="AutoShape 22"/>
          <p:cNvSpPr>
            <a:spLocks/>
          </p:cNvSpPr>
          <p:nvPr/>
        </p:nvSpPr>
        <p:spPr bwMode="auto">
          <a:xfrm>
            <a:off x="6781800" y="5334000"/>
            <a:ext cx="152400" cy="762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           Devices</a:t>
            </a:r>
          </a:p>
        </p:txBody>
      </p:sp>
      <p:sp>
        <p:nvSpPr>
          <p:cNvPr id="16405" name="Rectangle 23"/>
          <p:cNvSpPr>
            <a:spLocks noChangeArrowheads="1"/>
          </p:cNvSpPr>
          <p:nvPr/>
        </p:nvSpPr>
        <p:spPr bwMode="auto">
          <a:xfrm>
            <a:off x="762000" y="3352800"/>
            <a:ext cx="5715000" cy="914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Process, memory, file system, network managers.</a:t>
            </a:r>
          </a:p>
        </p:txBody>
      </p:sp>
      <p:sp>
        <p:nvSpPr>
          <p:cNvPr id="16406" name="Rectangle 24"/>
          <p:cNvSpPr>
            <a:spLocks noChangeArrowheads="1"/>
          </p:cNvSpPr>
          <p:nvPr/>
        </p:nvSpPr>
        <p:spPr bwMode="auto">
          <a:xfrm>
            <a:off x="762000" y="4343400"/>
            <a:ext cx="5715000" cy="457200"/>
          </a:xfrm>
          <a:prstGeom prst="rect">
            <a:avLst/>
          </a:prstGeom>
          <a:solidFill>
            <a:srgbClr val="800000">
              <a:alpha val="34901"/>
            </a:srgbClr>
          </a:solidFill>
          <a:ln w="9525">
            <a:solidFill>
              <a:srgbClr val="99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Device drivers</a:t>
            </a:r>
          </a:p>
        </p:txBody>
      </p:sp>
      <p:sp>
        <p:nvSpPr>
          <p:cNvPr id="16407" name="AutoShape 25"/>
          <p:cNvSpPr>
            <a:spLocks/>
          </p:cNvSpPr>
          <p:nvPr/>
        </p:nvSpPr>
        <p:spPr bwMode="auto">
          <a:xfrm>
            <a:off x="6781800" y="3352800"/>
            <a:ext cx="609600" cy="1447800"/>
          </a:xfrm>
          <a:prstGeom prst="rightBrace">
            <a:avLst>
              <a:gd name="adj1" fmla="val 1979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                    Kernel</a:t>
            </a:r>
          </a:p>
        </p:txBody>
      </p:sp>
      <p:sp>
        <p:nvSpPr>
          <p:cNvPr id="16408" name="Rectangle 26"/>
          <p:cNvSpPr>
            <a:spLocks noChangeArrowheads="1"/>
          </p:cNvSpPr>
          <p:nvPr/>
        </p:nvSpPr>
        <p:spPr bwMode="auto">
          <a:xfrm>
            <a:off x="838200" y="990600"/>
            <a:ext cx="5638800" cy="381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Servers (application ~, web ~, component ~)</a:t>
            </a:r>
          </a:p>
        </p:txBody>
      </p:sp>
      <p:sp>
        <p:nvSpPr>
          <p:cNvPr id="16409" name="Rectangle 27" descr="Dark vertical"/>
          <p:cNvSpPr>
            <a:spLocks noChangeArrowheads="1"/>
          </p:cNvSpPr>
          <p:nvPr/>
        </p:nvSpPr>
        <p:spPr bwMode="auto">
          <a:xfrm>
            <a:off x="762000" y="4876800"/>
            <a:ext cx="5715000" cy="3810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Hardware/controller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481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altLang="en-US" smtClean="0"/>
              <a:t>The cyclic executive discussed the scheduler is built-in. You can also use clock ticks RTC etc to schedule the tasks</a:t>
            </a:r>
          </a:p>
          <a:p>
            <a:pPr eaLnBrk="1" hangingPunct="1"/>
            <a:r>
              <a:rPr lang="en-US" altLang="en-US" smtClean="0"/>
              <a:t>In order use the cyclic executive discussed here in other applications simply change table configuration, and rewrite the dummy functions we used.</a:t>
            </a:r>
          </a:p>
        </p:txBody>
      </p:sp>
      <p:sp>
        <p:nvSpPr>
          <p:cNvPr id="3482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t>6/1/2013</a:t>
            </a:r>
          </a:p>
        </p:txBody>
      </p:sp>
      <p:sp>
        <p:nvSpPr>
          <p:cNvPr id="3482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676CF35-2FB8-4FED-BA82-07B17EA4DE16}" type="slidenum">
              <a:rPr lang="en-US" altLang="en-US" sz="1600" smtClean="0">
                <a:solidFill>
                  <a:srgbClr val="7B989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600" smtClean="0">
              <a:solidFill>
                <a:srgbClr val="7B98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Task characteristics of real workload</a:t>
            </a:r>
          </a:p>
        </p:txBody>
      </p:sp>
      <p:sp>
        <p:nvSpPr>
          <p:cNvPr id="17411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6/1/2013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E6E79F1-5CB1-4B70-8A0B-D85EE0512729}" type="slidenum">
              <a:rPr lang="en-US" altLang="en-US" sz="16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600" smtClean="0">
              <a:latin typeface="Arial" panose="020B0604020202020204" pitchFamily="34" charset="0"/>
            </a:endParaRPr>
          </a:p>
        </p:txBody>
      </p:sp>
      <p:sp>
        <p:nvSpPr>
          <p:cNvPr id="1741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smtClean="0"/>
              <a:t>Each task Ti is characterized by the following temporal parameters: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smtClean="0"/>
              <a:t>Precedence constraints: specify any tasks need to precede other tasks.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smtClean="0"/>
              <a:t>Release or arrival time: r</a:t>
            </a:r>
            <a:r>
              <a:rPr lang="en-US" altLang="en-US" sz="2000" baseline="-25000" smtClean="0"/>
              <a:t>i,j</a:t>
            </a:r>
            <a:r>
              <a:rPr lang="en-US" altLang="en-US" sz="2000" smtClean="0"/>
              <a:t>: jth instance of ith task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smtClean="0"/>
              <a:t>Phase </a:t>
            </a:r>
            <a:r>
              <a:rPr lang="el-GR" altLang="en-US" sz="2000" smtClean="0">
                <a:cs typeface="Arial" panose="020B0604020202020204" pitchFamily="34" charset="0"/>
              </a:rPr>
              <a:t>Φ</a:t>
            </a:r>
            <a:r>
              <a:rPr lang="en-US" altLang="en-US" sz="2000" baseline="-25000" smtClean="0">
                <a:cs typeface="Arial" panose="020B0604020202020204" pitchFamily="34" charset="0"/>
              </a:rPr>
              <a:t>i</a:t>
            </a:r>
            <a:r>
              <a:rPr lang="en-US" altLang="en-US" sz="2000" smtClean="0">
                <a:cs typeface="Arial" panose="020B0604020202020204" pitchFamily="34" charset="0"/>
              </a:rPr>
              <a:t>: release time of first instant of ith task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smtClean="0">
                <a:cs typeface="Arial" panose="020B0604020202020204" pitchFamily="34" charset="0"/>
              </a:rPr>
              <a:t>Response time: time between activation and completion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smtClean="0">
                <a:cs typeface="Arial" panose="020B0604020202020204" pitchFamily="34" charset="0"/>
              </a:rPr>
              <a:t>Absolute deadline: instant by which task must complete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smtClean="0">
                <a:cs typeface="Arial" panose="020B0604020202020204" pitchFamily="34" charset="0"/>
              </a:rPr>
              <a:t>Relative deadline: maximum allowable response time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smtClean="0">
                <a:cs typeface="Arial" panose="020B0604020202020204" pitchFamily="34" charset="0"/>
              </a:rPr>
              <a:t>Period P</a:t>
            </a:r>
            <a:r>
              <a:rPr lang="en-US" altLang="en-US" sz="2000" baseline="-25000" smtClean="0">
                <a:cs typeface="Arial" panose="020B0604020202020204" pitchFamily="34" charset="0"/>
              </a:rPr>
              <a:t>i</a:t>
            </a:r>
            <a:r>
              <a:rPr lang="en-US" altLang="en-US" sz="2000" smtClean="0">
                <a:cs typeface="Arial" panose="020B0604020202020204" pitchFamily="34" charset="0"/>
              </a:rPr>
              <a:t>: maximum length of intervals between the release times of consecutive tasks.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smtClean="0">
                <a:cs typeface="Arial" panose="020B0604020202020204" pitchFamily="34" charset="0"/>
              </a:rPr>
              <a:t>Execution time: the maximum amount of time required to complete a instance of the task assuming all the resources are available.</a:t>
            </a:r>
          </a:p>
          <a:p>
            <a:pPr eaLnBrk="1" hangingPunct="1">
              <a:lnSpc>
                <a:spcPct val="90000"/>
              </a:lnSpc>
            </a:pPr>
            <a:endParaRPr lang="el-GR" altLang="en-US" sz="2000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Simple kernels</a:t>
            </a:r>
          </a:p>
        </p:txBody>
      </p:sp>
      <p:sp>
        <p:nvSpPr>
          <p:cNvPr id="18435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6/1/2013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5881954-5F19-4C1C-BA9F-A16B48F7E93F}" type="slidenum">
              <a:rPr lang="en-US" altLang="en-US" sz="16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600" smtClean="0">
              <a:latin typeface="Arial" panose="020B0604020202020204" pitchFamily="34" charset="0"/>
            </a:endParaRPr>
          </a:p>
        </p:txBody>
      </p:sp>
      <p:sp>
        <p:nvSpPr>
          <p:cNvPr id="1843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smtClean="0"/>
              <a:t>Polled loop: Say a kernel needs to process packets that are transferred into the DMA and a flag is set after transfer: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smtClean="0"/>
              <a:t>for(;;) {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smtClean="0"/>
              <a:t>           if (packet_here)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smtClean="0"/>
              <a:t>           {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smtClean="0"/>
              <a:t>               process_data();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smtClean="0"/>
              <a:t>               packet_here=0;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smtClean="0"/>
              <a:t>            }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smtClean="0"/>
              <a:t>}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smtClean="0"/>
              <a:t>Excellent for handling high-speed data channels, a processor is dedicated to handling the data channel.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smtClean="0"/>
              <a:t>Disadvantage: cannot handle bursts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Simple kernels: cyclic executives</a:t>
            </a:r>
          </a:p>
        </p:txBody>
      </p:sp>
      <p:sp>
        <p:nvSpPr>
          <p:cNvPr id="19459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6/1/2013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168A19E-13BC-44B6-929C-D0DFD3A7C838}" type="slidenum">
              <a:rPr lang="en-US" altLang="en-US" sz="16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600" smtClean="0">
              <a:latin typeface="Arial" panose="020B0604020202020204" pitchFamily="34" charset="0"/>
            </a:endParaRPr>
          </a:p>
        </p:txBody>
      </p:sp>
      <p:sp>
        <p:nvSpPr>
          <p:cNvPr id="1946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Illusion of simultaneity by taking advantage of relatively short processes in a continuous loop: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300" smtClean="0"/>
              <a:t>for(;;) {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300" smtClean="0"/>
              <a:t>          process_1();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300" smtClean="0"/>
              <a:t>          process_2();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300" smtClean="0"/>
              <a:t>          process_3();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300" smtClean="0"/>
              <a:t>          …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300" smtClean="0"/>
              <a:t>          process_n();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300" smtClean="0"/>
              <a:t>}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300" smtClean="0"/>
              <a:t>Different rate structures can be achieved by repeating tasks in the list: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300" smtClean="0"/>
              <a:t>for(;;) {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300" smtClean="0"/>
              <a:t>          process_1();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300" smtClean="0"/>
              <a:t>          process_2();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300" smtClean="0"/>
              <a:t>          process_3();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300" smtClean="0"/>
              <a:t>          process_3();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300" smtClean="0"/>
              <a:t>}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3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7B9899"/>
                </a:solidFill>
              </a:rPr>
              <a:t>Cyclic Executives: Example: Interactive games</a:t>
            </a:r>
          </a:p>
        </p:txBody>
      </p:sp>
      <p:sp>
        <p:nvSpPr>
          <p:cNvPr id="20483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6/1/2013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2F3F4CE-BD78-4D72-A201-06EEB4D4BD8B}" type="slidenum">
              <a:rPr lang="en-US" altLang="en-US" sz="16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600" smtClean="0">
              <a:latin typeface="Arial" panose="020B0604020202020204" pitchFamily="34" charset="0"/>
            </a:endParaRPr>
          </a:p>
        </p:txBody>
      </p:sp>
      <p:sp>
        <p:nvSpPr>
          <p:cNvPr id="2048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000" smtClean="0"/>
              <a:t>Space invaders: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smtClean="0"/>
              <a:t>for(;;)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smtClean="0"/>
              <a:t>           check_for_keypressed();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smtClean="0"/>
              <a:t>           move_aliens();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smtClean="0"/>
              <a:t>           check_for_keypressed();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smtClean="0"/>
              <a:t>           check_collision();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smtClean="0"/>
              <a:t>           check_for_keypressed();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smtClean="0"/>
              <a:t>           update_screen();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smtClean="0"/>
              <a:t>         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smtClean="0"/>
              <a:t>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smtClean="0"/>
              <a:t>check_keypressed() checks for three button pressings: move tank left or right and fire missiles.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smtClean="0"/>
              <a:t>If the schedule is carefully constructed we could achieve a very efficient game program with a simple kernel as shown above.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Finite state automata and Co-routine based kernels</a:t>
            </a:r>
          </a:p>
        </p:txBody>
      </p:sp>
      <p:sp>
        <p:nvSpPr>
          <p:cNvPr id="21507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6/1/2013</a:t>
            </a:r>
          </a:p>
        </p:txBody>
      </p:sp>
      <p:sp>
        <p:nvSpPr>
          <p:cNvPr id="21508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C0CF5C1-E719-4BE0-97F0-7CD587FD3595}" type="slidenum">
              <a:rPr lang="en-US" altLang="en-US" sz="16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600" smtClean="0">
              <a:latin typeface="Arial" panose="020B0604020202020204" pitchFamily="34" charset="0"/>
            </a:endParaRPr>
          </a:p>
        </p:txBody>
      </p:sp>
      <p:sp>
        <p:nvSpPr>
          <p:cNvPr id="2150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914400" y="1600200"/>
            <a:ext cx="3814763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smtClean="0"/>
              <a:t>void process_a(void){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smtClean="0"/>
              <a:t>for(;;)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smtClean="0"/>
              <a:t>  switch (state_a)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smtClean="0"/>
              <a:t>   case 1: phase_a1(); |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smtClean="0"/>
              <a:t>   case 2: phase_a2(); |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smtClean="0"/>
              <a:t>….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smtClean="0"/>
              <a:t>   case n: phase_an();}}}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smtClean="0"/>
              <a:t>void process_b(void){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smtClean="0"/>
              <a:t>for(;;)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smtClean="0"/>
              <a:t>  switch (state_b)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smtClean="0"/>
              <a:t>   case 1: phase_b1(); |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smtClean="0"/>
              <a:t>   case 2: phase_b2(); |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smtClean="0"/>
              <a:t>….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 smtClean="0"/>
              <a:t>   case n: phase_bn();}}}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 smtClean="0"/>
          </a:p>
        </p:txBody>
      </p:sp>
      <p:sp>
        <p:nvSpPr>
          <p:cNvPr id="2151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872038" y="1600200"/>
            <a:ext cx="3814762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600" smtClean="0"/>
              <a:t>state_a and state_b are state counters;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smtClean="0"/>
              <a:t>Communication between coroutines thru’ global variables;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smtClean="0"/>
              <a:t>Example: the famous CICS from IBM : Customer Information Control System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smtClean="0"/>
              <a:t>IBM’s OS/2 uses this in Windows presentation management.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Interrupt driven systems</a:t>
            </a:r>
          </a:p>
        </p:txBody>
      </p:sp>
      <p:sp>
        <p:nvSpPr>
          <p:cNvPr id="22531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6/1/2013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4D2679E-9577-4C3C-8236-B0AB86C83FC4}" type="slidenum">
              <a:rPr lang="en-US" altLang="en-US" sz="16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600" smtClean="0">
              <a:latin typeface="Arial" panose="020B0604020202020204" pitchFamily="34" charset="0"/>
            </a:endParaRPr>
          </a:p>
        </p:txBody>
      </p:sp>
      <p:sp>
        <p:nvSpPr>
          <p:cNvPr id="2253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Main program is a simple loop.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Various tasks in the system are schedules via software or hardware interrupts;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Dispatching performed by interrupt handling routines.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Hardware and software interrupts.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Hardware: asynchronous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Software: typically synchronous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Executing process is suspended, state and context saved and control is transferred to ISR (interrupt service routine)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 smtClean="0"/>
          </a:p>
          <a:p>
            <a:pPr eaLnBrk="1" hangingPunct="1">
              <a:lnSpc>
                <a:spcPct val="90000"/>
              </a:lnSpc>
            </a:pPr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smtClean="0">
                <a:solidFill>
                  <a:schemeClr val="accent3">
                    <a:shade val="75000"/>
                  </a:schemeClr>
                </a:solidFill>
              </a:rPr>
              <a:t>Interrupt driven systems: code example</a:t>
            </a:r>
          </a:p>
        </p:txBody>
      </p:sp>
      <p:sp>
        <p:nvSpPr>
          <p:cNvPr id="23555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6/1/2013</a:t>
            </a:r>
          </a:p>
        </p:txBody>
      </p:sp>
      <p:sp>
        <p:nvSpPr>
          <p:cNvPr id="23556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5DF0414-308E-42DA-958F-BB336B2F4747}" type="slidenum">
              <a:rPr lang="en-US" altLang="en-US" sz="16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600" smtClean="0">
              <a:latin typeface="Arial" panose="020B0604020202020204" pitchFamily="34" charset="0"/>
            </a:endParaRPr>
          </a:p>
        </p:txBody>
      </p:sp>
      <p:sp>
        <p:nvSpPr>
          <p:cNvPr id="2355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914400" y="1600200"/>
            <a:ext cx="3814763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700" smtClean="0"/>
              <a:t>void main() {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700" smtClean="0"/>
              <a:t>   init();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700" smtClean="0"/>
              <a:t>   while(TRUE);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700" smtClean="0"/>
              <a:t>}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70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700" smtClean="0"/>
              <a:t>void int1(void){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700" smtClean="0"/>
              <a:t>  save (context);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700" smtClean="0"/>
              <a:t>  task1();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700" smtClean="0"/>
              <a:t>  retore (context);}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70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700" smtClean="0"/>
              <a:t>void int1(void){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700" smtClean="0"/>
              <a:t>  save (context);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700" smtClean="0"/>
              <a:t>  task1();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700" smtClean="0"/>
              <a:t>  restore (context);}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700" smtClean="0"/>
          </a:p>
        </p:txBody>
      </p:sp>
      <p:sp>
        <p:nvSpPr>
          <p:cNvPr id="2355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872038" y="1600200"/>
            <a:ext cx="3814762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700" smtClean="0"/>
              <a:t>Foreground/background systems is a variation of this where main does some useful task in the background;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1366</TotalTime>
  <Words>1350</Words>
  <Application>Microsoft Office PowerPoint</Application>
  <PresentationFormat>On-screen Show (4:3)</PresentationFormat>
  <Paragraphs>251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Georgia</vt:lpstr>
      <vt:lpstr>Wingdings 2</vt:lpstr>
      <vt:lpstr>Wingdings</vt:lpstr>
      <vt:lpstr>Verdana</vt:lpstr>
      <vt:lpstr>Civic</vt:lpstr>
      <vt:lpstr>RTS: Kernel Design and Cyclic Executives</vt:lpstr>
      <vt:lpstr>Kernel &amp; Device drivers</vt:lpstr>
      <vt:lpstr>Task characteristics of real workload</vt:lpstr>
      <vt:lpstr>Simple kernels</vt:lpstr>
      <vt:lpstr>Simple kernels: cyclic executives</vt:lpstr>
      <vt:lpstr>Cyclic Executives: Example: Interactive games</vt:lpstr>
      <vt:lpstr>Finite state automata and Co-routine based kernels</vt:lpstr>
      <vt:lpstr>Interrupt driven systems</vt:lpstr>
      <vt:lpstr>Interrupt driven systems: code example</vt:lpstr>
      <vt:lpstr>Process scheduling </vt:lpstr>
      <vt:lpstr>More on Cyclic Executives</vt:lpstr>
      <vt:lpstr>The basic systems</vt:lpstr>
      <vt:lpstr>Cyclic Executive Design 1 </vt:lpstr>
      <vt:lpstr>Cyclic executive</vt:lpstr>
      <vt:lpstr>RT Cyclic Executive Program</vt:lpstr>
      <vt:lpstr>Implementation of a cyclic executive</vt:lpstr>
      <vt:lpstr>Implementation (contd.)</vt:lpstr>
      <vt:lpstr>Implementation (contd.)</vt:lpstr>
      <vt:lpstr>Implementation (contd.)</vt:lpstr>
      <vt:lpstr>Summary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Hardware Considerations</dc:title>
  <dc:creator>Bina Ramamurthy</dc:creator>
  <cp:lastModifiedBy>Bina Ramamurthy</cp:lastModifiedBy>
  <cp:revision>29</cp:revision>
  <cp:lastPrinted>1601-01-01T00:00:00Z</cp:lastPrinted>
  <dcterms:created xsi:type="dcterms:W3CDTF">2007-09-04T01:04:41Z</dcterms:created>
  <dcterms:modified xsi:type="dcterms:W3CDTF">2019-10-14T12:03:39Z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</Properties>
</file>