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18"/>
  </p:notesMasterIdLst>
  <p:sldIdLst>
    <p:sldId id="256" r:id="rId2"/>
    <p:sldId id="258" r:id="rId3"/>
    <p:sldId id="304" r:id="rId4"/>
    <p:sldId id="296" r:id="rId5"/>
    <p:sldId id="298" r:id="rId6"/>
    <p:sldId id="299" r:id="rId7"/>
    <p:sldId id="300" r:id="rId8"/>
    <p:sldId id="301" r:id="rId9"/>
    <p:sldId id="302" r:id="rId10"/>
    <p:sldId id="278" r:id="rId11"/>
    <p:sldId id="297" r:id="rId12"/>
    <p:sldId id="303" r:id="rId13"/>
    <p:sldId id="266" r:id="rId14"/>
    <p:sldId id="267" r:id="rId15"/>
    <p:sldId id="295" r:id="rId16"/>
    <p:sldId id="268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71A691B-5655-4692-8EC8-B5B2F30DA6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D5581C6C-583D-4DC7-8196-EBD428239FEC}" type="slidenum">
              <a:rPr lang="en-US" altLang="en-US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1F4AF-A853-4C8F-8A9E-C6DBFFFEA37E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8AE4AB7D-7B40-49E8-A2C9-B95A3E19F7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1195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6B1FE-1E18-48F7-BE0D-C241E096A97F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AA6A523D-6375-4094-98AC-E7EADBF5A2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128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A8D08FA6-1DBC-471C-BBDF-E2DE7B710D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9726C-77CD-4B88-9718-CFA7B8D9D6EE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15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8896A-A236-46B9-96E6-6DC4FFD8D468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0A7251D1-1A42-4CA1-94AB-C20F8D90C7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42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4B8E-FCB2-40EA-A6B5-B0F26C7B9CB0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D74038D0-708B-41F0-B935-A3B91A9904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353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A4BDA-EE3D-4B47-AC0B-1E9B0FA47314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54E697CD-AED6-4C13-BF3B-08E6998654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5516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A09CB-B3FF-499D-A3EB-B8D670F4A03E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D44815CE-413A-4124-9227-6042840CDD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92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D19AE-1C14-42E7-A993-84FC173016B3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5E4DB3B3-0EA0-4B6C-BFD1-F389556109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799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B6028-4FEF-4EDF-9B08-F15F81E96DE3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837C4E0A-D199-45B2-8D81-DB241B57F6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16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E0403-F801-4281-B808-9BD213943E90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Page </a:t>
            </a:r>
            <a:fld id="{2C0A4CC2-C0AB-4D02-9B5F-0564896CBB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86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E8E95E55-F292-474F-A394-692AD03D4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229DC-47B8-4F9D-B7BD-811D9C59E432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909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0F938893-4C0E-4A4D-8C11-C8B464110D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615B7-0C46-4659-AF14-A350C0F108AE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8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Tahoma" charset="0"/>
                <a:cs typeface="Tahoma" charset="0"/>
              </a:defRPr>
            </a:lvl1pPr>
          </a:lstStyle>
          <a:p>
            <a:pPr>
              <a:defRPr/>
            </a:pPr>
            <a:fld id="{5E1665E8-035C-44B2-8C28-1019D2896C1B}" type="datetime1">
              <a:rPr lang="en-US"/>
              <a:pPr>
                <a:defRPr/>
              </a:pPr>
              <a:t>10/24/2019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Tahoma" charset="0"/>
                <a:cs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 smtClean="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Page </a:t>
            </a:r>
            <a:fld id="{3B3E6228-83B9-4A09-B9EC-EB7885BF56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73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rsRover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mtClean="0"/>
              <a:t>B. Ramamurthy</a:t>
            </a:r>
          </a:p>
        </p:txBody>
      </p:sp>
      <p:sp>
        <p:nvSpPr>
          <p:cNvPr id="14339" name="Rectangle 91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CDC33AC8-51C1-4052-B4CD-E24D784D3F9F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Realtime System Fundamentals : Scheduling and Priority-based scheduling</a:t>
            </a:r>
          </a:p>
        </p:txBody>
      </p:sp>
      <p:sp>
        <p:nvSpPr>
          <p:cNvPr id="1434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0AEF51E0-206F-4001-87B4-F28226BB0DCB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7B9899"/>
                </a:solidFill>
              </a:rPr>
              <a:t>Critical sections and Semaphores</a:t>
            </a:r>
          </a:p>
        </p:txBody>
      </p:sp>
      <p:sp>
        <p:nvSpPr>
          <p:cNvPr id="2457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A9B1715E-AEB2-482B-A182-A5210163CAD6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When multiples tasks are executing there may be sections where only one task could execute at a given time: critical region or critical section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There may be resources which can be accessed only be one of the processes: critical resource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Semaphores can be used to ensure mutual exclusion to critical sections and critical resources</a:t>
            </a:r>
          </a:p>
        </p:txBody>
      </p:sp>
      <p:sp>
        <p:nvSpPr>
          <p:cNvPr id="2458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EB7CACF0-6B28-4DF4-894E-B28416BF2F99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10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Resources &amp; Critical Resources </a:t>
            </a:r>
          </a:p>
        </p:txBody>
      </p:sp>
      <p:sp>
        <p:nvSpPr>
          <p:cNvPr id="2560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7F4BF363-5E7A-4343-8061-37B1DEBFDAC2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5604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>
          <a:xfrm>
            <a:off x="838200" y="1524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mtClean="0"/>
              <a:t>Shared resources: need mutual exclusion</a:t>
            </a:r>
          </a:p>
          <a:p>
            <a:pPr eaLnBrk="1" hangingPunct="1"/>
            <a:r>
              <a:rPr lang="en-US" altLang="en-US" smtClean="0"/>
              <a:t>Tasks cooperating to complete a job</a:t>
            </a:r>
          </a:p>
          <a:p>
            <a:pPr eaLnBrk="1" hangingPunct="1"/>
            <a:r>
              <a:rPr lang="en-US" altLang="en-US" smtClean="0"/>
              <a:t>Tasks contending to access a resource</a:t>
            </a:r>
          </a:p>
          <a:p>
            <a:pPr eaLnBrk="1" hangingPunct="1"/>
            <a:r>
              <a:rPr lang="en-US" altLang="en-US" smtClean="0"/>
              <a:t>Tasks synchronizing </a:t>
            </a:r>
          </a:p>
          <a:p>
            <a:pPr eaLnBrk="1" hangingPunct="1"/>
            <a:r>
              <a:rPr lang="en-US" altLang="en-US" smtClean="0"/>
              <a:t>Critical resources and critical region</a:t>
            </a:r>
          </a:p>
          <a:p>
            <a:pPr eaLnBrk="1" hangingPunct="1"/>
            <a:r>
              <a:rPr lang="en-US" altLang="en-US" smtClean="0"/>
              <a:t>A important synchronization and mutual exclusion primitive / resource is “semaphore”</a:t>
            </a:r>
          </a:p>
        </p:txBody>
      </p:sp>
      <p:sp>
        <p:nvSpPr>
          <p:cNvPr id="2560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A84CDEDE-C6C6-4276-83FE-2FD511225A25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11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Pthread</a:t>
            </a:r>
            <a:r>
              <a:rPr lang="en-US" dirty="0" smtClean="0"/>
              <a:t> and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1. #include &lt;</a:t>
            </a:r>
            <a:r>
              <a:rPr lang="en-US" sz="2400" dirty="0" err="1" smtClean="0"/>
              <a:t>pthread.h</a:t>
            </a:r>
            <a:r>
              <a:rPr lang="en-US" sz="2400" dirty="0" smtClean="0"/>
              <a:t>&gt;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2. Declare </a:t>
            </a:r>
            <a:r>
              <a:rPr lang="en-US" sz="2400" dirty="0" err="1" smtClean="0"/>
              <a:t>mutex</a:t>
            </a:r>
            <a:r>
              <a:rPr lang="en-US" sz="2400" dirty="0" smtClean="0"/>
              <a:t> variable global to the threads, functions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      </a:t>
            </a:r>
            <a:r>
              <a:rPr lang="en-US" sz="2400" dirty="0" err="1" smtClean="0"/>
              <a:t>pthread_mutex_t</a:t>
            </a:r>
            <a:r>
              <a:rPr lang="en-US" sz="2400" dirty="0" smtClean="0"/>
              <a:t>  </a:t>
            </a:r>
            <a:r>
              <a:rPr lang="en-US" sz="2400" dirty="0" err="1" smtClean="0"/>
              <a:t>mtx</a:t>
            </a:r>
            <a:r>
              <a:rPr lang="en-US" sz="2400" dirty="0" smtClean="0"/>
              <a:t>; // declare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3. </a:t>
            </a:r>
            <a:r>
              <a:rPr lang="en-US" sz="2400" dirty="0" err="1" smtClean="0"/>
              <a:t>pthread_mutex_init</a:t>
            </a:r>
            <a:r>
              <a:rPr lang="en-US" sz="2400" dirty="0" smtClean="0"/>
              <a:t>(&amp;</a:t>
            </a:r>
            <a:r>
              <a:rPr lang="en-US" sz="2400" dirty="0" err="1" smtClean="0"/>
              <a:t>mtx</a:t>
            </a:r>
            <a:r>
              <a:rPr lang="en-US" sz="2400" dirty="0" smtClean="0"/>
              <a:t>, NULL); //initialize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4. Identify critical section within thread; use </a:t>
            </a:r>
            <a:r>
              <a:rPr lang="en-US" sz="2400" dirty="0" err="1" smtClean="0"/>
              <a:t>mutex</a:t>
            </a:r>
            <a:r>
              <a:rPr lang="en-US" sz="2400" dirty="0" smtClean="0"/>
              <a:t> to realize mutual exclusion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    </a:t>
            </a:r>
            <a:r>
              <a:rPr lang="en-US" sz="2400" dirty="0" err="1" smtClean="0"/>
              <a:t>pthread_mutex_lock</a:t>
            </a:r>
            <a:r>
              <a:rPr lang="en-US" sz="2400" dirty="0" smtClean="0"/>
              <a:t>(&amp;</a:t>
            </a:r>
            <a:r>
              <a:rPr lang="en-US" sz="2400" dirty="0" err="1" smtClean="0"/>
              <a:t>mtx</a:t>
            </a:r>
            <a:r>
              <a:rPr lang="en-US" sz="2400" dirty="0" smtClean="0"/>
              <a:t>);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      // code for critical section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    </a:t>
            </a:r>
            <a:r>
              <a:rPr lang="en-US" sz="2400" dirty="0" err="1" smtClean="0"/>
              <a:t>pthread_mutex_unlock</a:t>
            </a:r>
            <a:r>
              <a:rPr lang="en-US" sz="2400" dirty="0" smtClean="0"/>
              <a:t>(&amp;</a:t>
            </a:r>
            <a:r>
              <a:rPr lang="en-US" sz="2400" dirty="0" err="1" smtClean="0"/>
              <a:t>mtx</a:t>
            </a:r>
            <a:r>
              <a:rPr lang="en-US" sz="2400" dirty="0" smtClean="0"/>
              <a:t>);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400" dirty="0" smtClean="0"/>
              <a:t>5. Destroy </a:t>
            </a:r>
            <a:r>
              <a:rPr lang="en-US" sz="2400" dirty="0" err="1" smtClean="0"/>
              <a:t>mutex</a:t>
            </a:r>
            <a:r>
              <a:rPr lang="en-US" sz="2400" dirty="0" smtClean="0"/>
              <a:t> before exiting the program;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dirty="0" smtClean="0"/>
              <a:t>     </a:t>
            </a:r>
            <a:r>
              <a:rPr lang="en-US" sz="2400" dirty="0" err="1" smtClean="0"/>
              <a:t>pthread_mutex_destroy</a:t>
            </a:r>
            <a:r>
              <a:rPr lang="en-US" sz="2400" dirty="0" smtClean="0"/>
              <a:t>(&amp;</a:t>
            </a:r>
            <a:r>
              <a:rPr lang="en-US" sz="2400" dirty="0" err="1" smtClean="0"/>
              <a:t>mtx</a:t>
            </a:r>
            <a:r>
              <a:rPr lang="en-US" sz="2400" dirty="0" smtClean="0"/>
              <a:t>);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8884251F-477F-4122-85A0-9B55240B175E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3B8BDDCA-B03A-4ECB-BB3E-D3BF8408B3CD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12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Priority Inversion</a:t>
            </a:r>
          </a:p>
        </p:txBody>
      </p:sp>
      <p:sp>
        <p:nvSpPr>
          <p:cNvPr id="2765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B2B3DD32-2AEF-468A-9E8E-D74EDF631209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When we allow concurrent task to execute and with semaphore and mailboxes and other synchronization primitives, it is possible that a low priority task may come to block a high priority task. This situation is known as priority inversion.</a:t>
            </a:r>
          </a:p>
          <a:p>
            <a:pPr eaLnBrk="1" hangingPunct="1"/>
            <a:r>
              <a:rPr lang="en-US" altLang="en-US" dirty="0" smtClean="0">
                <a:hlinkClick r:id="rId2" action="ppaction://hlinkfile"/>
              </a:rPr>
              <a:t>What happened on Mars?</a:t>
            </a:r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  <p:sp>
        <p:nvSpPr>
          <p:cNvPr id="2765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58F31EDC-8A1D-4B38-9400-3B06FD1565F0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13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>
                <a:solidFill>
                  <a:schemeClr val="accent3">
                    <a:shade val="75000"/>
                  </a:schemeClr>
                </a:solidFill>
              </a:rPr>
              <a:t>Priority inversion </a:t>
            </a:r>
            <a:br>
              <a:rPr lang="en-US" sz="4000" smtClean="0">
                <a:solidFill>
                  <a:schemeClr val="accent3">
                    <a:shade val="75000"/>
                  </a:schemeClr>
                </a:solidFill>
              </a:rPr>
            </a:br>
            <a:r>
              <a:rPr lang="en-US" sz="4000" smtClean="0">
                <a:solidFill>
                  <a:schemeClr val="accent3">
                    <a:shade val="75000"/>
                  </a:schemeClr>
                </a:solidFill>
              </a:rPr>
              <a:t>(Priority: t1&gt;t2&gt;t3)</a:t>
            </a:r>
          </a:p>
        </p:txBody>
      </p:sp>
      <p:sp>
        <p:nvSpPr>
          <p:cNvPr id="2867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0B24330D-885D-4056-800C-B07AF6FD72C4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8676" name="Text Box 21"/>
          <p:cNvSpPr txBox="1">
            <a:spLocks noChangeArrowheads="1"/>
          </p:cNvSpPr>
          <p:nvPr/>
        </p:nvSpPr>
        <p:spPr bwMode="auto">
          <a:xfrm>
            <a:off x="0" y="5486400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task3</a:t>
            </a:r>
          </a:p>
        </p:txBody>
      </p:sp>
      <p:sp>
        <p:nvSpPr>
          <p:cNvPr id="28677" name="Text Box 22"/>
          <p:cNvSpPr txBox="1">
            <a:spLocks noChangeArrowheads="1"/>
          </p:cNvSpPr>
          <p:nvPr/>
        </p:nvSpPr>
        <p:spPr bwMode="auto">
          <a:xfrm>
            <a:off x="60325" y="3917950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task2</a:t>
            </a:r>
          </a:p>
        </p:txBody>
      </p:sp>
      <p:grpSp>
        <p:nvGrpSpPr>
          <p:cNvPr id="28678" name="Group 29"/>
          <p:cNvGrpSpPr>
            <a:grpSpLocks/>
          </p:cNvGrpSpPr>
          <p:nvPr/>
        </p:nvGrpSpPr>
        <p:grpSpPr bwMode="auto">
          <a:xfrm>
            <a:off x="212725" y="2317750"/>
            <a:ext cx="8321675" cy="4100513"/>
            <a:chOff x="134" y="1460"/>
            <a:chExt cx="5242" cy="2583"/>
          </a:xfrm>
        </p:grpSpPr>
        <p:sp>
          <p:nvSpPr>
            <p:cNvPr id="28680" name="Line 5"/>
            <p:cNvSpPr>
              <a:spLocks noChangeShapeType="1"/>
            </p:cNvSpPr>
            <p:nvPr/>
          </p:nvSpPr>
          <p:spPr bwMode="auto">
            <a:xfrm>
              <a:off x="576" y="3648"/>
              <a:ext cx="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Line 6"/>
            <p:cNvSpPr>
              <a:spLocks noChangeShapeType="1"/>
            </p:cNvSpPr>
            <p:nvPr/>
          </p:nvSpPr>
          <p:spPr bwMode="auto">
            <a:xfrm>
              <a:off x="576" y="2688"/>
              <a:ext cx="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7"/>
            <p:cNvSpPr>
              <a:spLocks noChangeShapeType="1"/>
            </p:cNvSpPr>
            <p:nvPr/>
          </p:nvSpPr>
          <p:spPr bwMode="auto">
            <a:xfrm>
              <a:off x="576" y="1728"/>
              <a:ext cx="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Rectangle 8"/>
            <p:cNvSpPr>
              <a:spLocks noChangeArrowheads="1"/>
            </p:cNvSpPr>
            <p:nvPr/>
          </p:nvSpPr>
          <p:spPr bwMode="auto">
            <a:xfrm>
              <a:off x="576" y="3456"/>
              <a:ext cx="384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4" name="Rectangle 10"/>
            <p:cNvSpPr>
              <a:spLocks noChangeArrowheads="1"/>
            </p:cNvSpPr>
            <p:nvPr/>
          </p:nvSpPr>
          <p:spPr bwMode="auto">
            <a:xfrm>
              <a:off x="960" y="3456"/>
              <a:ext cx="384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5" name="Rectangle 11"/>
            <p:cNvSpPr>
              <a:spLocks noChangeArrowheads="1"/>
            </p:cNvSpPr>
            <p:nvPr/>
          </p:nvSpPr>
          <p:spPr bwMode="auto">
            <a:xfrm>
              <a:off x="1344" y="1536"/>
              <a:ext cx="384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6" name="Rectangle 12"/>
            <p:cNvSpPr>
              <a:spLocks noChangeArrowheads="1"/>
            </p:cNvSpPr>
            <p:nvPr/>
          </p:nvSpPr>
          <p:spPr bwMode="auto">
            <a:xfrm>
              <a:off x="1728" y="3456"/>
              <a:ext cx="384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7" name="Rectangle 13"/>
            <p:cNvSpPr>
              <a:spLocks noChangeArrowheads="1"/>
            </p:cNvSpPr>
            <p:nvPr/>
          </p:nvSpPr>
          <p:spPr bwMode="auto">
            <a:xfrm>
              <a:off x="2496" y="2496"/>
              <a:ext cx="384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8" name="Rectangle 14"/>
            <p:cNvSpPr>
              <a:spLocks noChangeArrowheads="1"/>
            </p:cNvSpPr>
            <p:nvPr/>
          </p:nvSpPr>
          <p:spPr bwMode="auto">
            <a:xfrm>
              <a:off x="2112" y="2496"/>
              <a:ext cx="384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9" name="Rectangle 15"/>
            <p:cNvSpPr>
              <a:spLocks noChangeArrowheads="1"/>
            </p:cNvSpPr>
            <p:nvPr/>
          </p:nvSpPr>
          <p:spPr bwMode="auto">
            <a:xfrm>
              <a:off x="2880" y="3456"/>
              <a:ext cx="384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90" name="Rectangle 16"/>
            <p:cNvSpPr>
              <a:spLocks noChangeArrowheads="1"/>
            </p:cNvSpPr>
            <p:nvPr/>
          </p:nvSpPr>
          <p:spPr bwMode="auto">
            <a:xfrm>
              <a:off x="3648" y="1536"/>
              <a:ext cx="384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91" name="Rectangle 17"/>
            <p:cNvSpPr>
              <a:spLocks noChangeArrowheads="1"/>
            </p:cNvSpPr>
            <p:nvPr/>
          </p:nvSpPr>
          <p:spPr bwMode="auto">
            <a:xfrm>
              <a:off x="3264" y="1536"/>
              <a:ext cx="384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92" name="Rectangle 18"/>
            <p:cNvSpPr>
              <a:spLocks noChangeArrowheads="1"/>
            </p:cNvSpPr>
            <p:nvPr/>
          </p:nvSpPr>
          <p:spPr bwMode="auto">
            <a:xfrm>
              <a:off x="4032" y="3456"/>
              <a:ext cx="384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93" name="Rectangle 19"/>
            <p:cNvSpPr>
              <a:spLocks noChangeArrowheads="1"/>
            </p:cNvSpPr>
            <p:nvPr/>
          </p:nvSpPr>
          <p:spPr bwMode="auto">
            <a:xfrm>
              <a:off x="192" y="2880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94" name="Text Box 20"/>
            <p:cNvSpPr txBox="1">
              <a:spLocks noChangeArrowheads="1"/>
            </p:cNvSpPr>
            <p:nvPr/>
          </p:nvSpPr>
          <p:spPr bwMode="auto">
            <a:xfrm>
              <a:off x="134" y="3140"/>
              <a:ext cx="4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r>
                <a:rPr lang="en-US" altLang="en-US" sz="1200" b="1"/>
                <a:t>Critical </a:t>
              </a:r>
            </a:p>
            <a:p>
              <a:r>
                <a:rPr lang="en-US" altLang="en-US" sz="1200" b="1"/>
                <a:t>section</a:t>
              </a:r>
            </a:p>
          </p:txBody>
        </p:sp>
        <p:sp>
          <p:nvSpPr>
            <p:cNvPr id="28695" name="Text Box 23"/>
            <p:cNvSpPr txBox="1">
              <a:spLocks noChangeArrowheads="1"/>
            </p:cNvSpPr>
            <p:nvPr/>
          </p:nvSpPr>
          <p:spPr bwMode="auto">
            <a:xfrm>
              <a:off x="134" y="1508"/>
              <a:ext cx="45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r>
                <a:rPr lang="en-US" altLang="en-US"/>
                <a:t>task1</a:t>
              </a:r>
            </a:p>
          </p:txBody>
        </p:sp>
        <p:sp>
          <p:nvSpPr>
            <p:cNvPr id="286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Text Box 25"/>
            <p:cNvSpPr txBox="1">
              <a:spLocks noChangeArrowheads="1"/>
            </p:cNvSpPr>
            <p:nvPr/>
          </p:nvSpPr>
          <p:spPr bwMode="auto">
            <a:xfrm>
              <a:off x="3206" y="3812"/>
              <a:ext cx="39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r>
                <a:rPr lang="en-US" altLang="en-US"/>
                <a:t>time</a:t>
              </a:r>
            </a:p>
          </p:txBody>
        </p:sp>
        <p:sp>
          <p:nvSpPr>
            <p:cNvPr id="28698" name="Text Box 26"/>
            <p:cNvSpPr txBox="1">
              <a:spLocks noChangeArrowheads="1"/>
            </p:cNvSpPr>
            <p:nvPr/>
          </p:nvSpPr>
          <p:spPr bwMode="auto">
            <a:xfrm>
              <a:off x="518" y="3620"/>
              <a:ext cx="407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r>
                <a:rPr lang="en-US" altLang="en-US"/>
                <a:t>0       1      2       3       4      5       6       7       8       9      10</a:t>
              </a:r>
            </a:p>
          </p:txBody>
        </p:sp>
        <p:sp>
          <p:nvSpPr>
            <p:cNvPr id="28699" name="Line 27"/>
            <p:cNvSpPr>
              <a:spLocks noChangeShapeType="1"/>
            </p:cNvSpPr>
            <p:nvPr/>
          </p:nvSpPr>
          <p:spPr bwMode="auto">
            <a:xfrm>
              <a:off x="1728" y="1632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Text Box 28"/>
            <p:cNvSpPr txBox="1">
              <a:spLocks noChangeArrowheads="1"/>
            </p:cNvSpPr>
            <p:nvPr/>
          </p:nvSpPr>
          <p:spPr bwMode="auto">
            <a:xfrm>
              <a:off x="2102" y="1460"/>
              <a:ext cx="60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r>
                <a:rPr lang="en-US" altLang="en-US"/>
                <a:t>blocked</a:t>
              </a:r>
            </a:p>
          </p:txBody>
        </p:sp>
      </p:grpSp>
      <p:sp>
        <p:nvSpPr>
          <p:cNvPr id="2867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F0E118B4-0D8E-4DE3-AB0A-66392B9D27B8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14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>
                <a:solidFill>
                  <a:schemeClr val="accent3">
                    <a:shade val="75000"/>
                  </a:schemeClr>
                </a:solidFill>
              </a:rPr>
              <a:t>Problem: Priority inversion </a:t>
            </a:r>
            <a:br>
              <a:rPr lang="en-US" sz="4000" smtClean="0">
                <a:solidFill>
                  <a:schemeClr val="accent3">
                    <a:shade val="75000"/>
                  </a:schemeClr>
                </a:solidFill>
              </a:rPr>
            </a:br>
            <a:r>
              <a:rPr lang="en-US" sz="4000" smtClean="0">
                <a:solidFill>
                  <a:schemeClr val="accent3">
                    <a:shade val="75000"/>
                  </a:schemeClr>
                </a:solidFill>
              </a:rPr>
              <a:t>Solution1: Priority Inheritance</a:t>
            </a:r>
          </a:p>
        </p:txBody>
      </p:sp>
      <p:sp>
        <p:nvSpPr>
          <p:cNvPr id="29699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B8FFC7A9-A78F-4218-AC07-52C2C2BE2A75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9700" name="Text Box 21"/>
          <p:cNvSpPr txBox="1">
            <a:spLocks noChangeArrowheads="1"/>
          </p:cNvSpPr>
          <p:nvPr/>
        </p:nvSpPr>
        <p:spPr bwMode="auto">
          <a:xfrm>
            <a:off x="0" y="5486400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task3</a:t>
            </a:r>
          </a:p>
        </p:txBody>
      </p:sp>
      <p:sp>
        <p:nvSpPr>
          <p:cNvPr id="29701" name="Text Box 22"/>
          <p:cNvSpPr txBox="1">
            <a:spLocks noChangeArrowheads="1"/>
          </p:cNvSpPr>
          <p:nvPr/>
        </p:nvSpPr>
        <p:spPr bwMode="auto">
          <a:xfrm>
            <a:off x="60325" y="3917950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task2</a:t>
            </a:r>
          </a:p>
        </p:txBody>
      </p:sp>
      <p:sp>
        <p:nvSpPr>
          <p:cNvPr id="29702" name="Line 5"/>
          <p:cNvSpPr>
            <a:spLocks noChangeShapeType="1"/>
          </p:cNvSpPr>
          <p:nvPr/>
        </p:nvSpPr>
        <p:spPr bwMode="auto">
          <a:xfrm>
            <a:off x="914400" y="57912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Line 6"/>
          <p:cNvSpPr>
            <a:spLocks noChangeShapeType="1"/>
          </p:cNvSpPr>
          <p:nvPr/>
        </p:nvSpPr>
        <p:spPr bwMode="auto">
          <a:xfrm>
            <a:off x="914400" y="42672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Line 7"/>
          <p:cNvSpPr>
            <a:spLocks noChangeShapeType="1"/>
          </p:cNvSpPr>
          <p:nvPr/>
        </p:nvSpPr>
        <p:spPr bwMode="auto">
          <a:xfrm>
            <a:off x="914400" y="27432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Rectangle 8"/>
          <p:cNvSpPr>
            <a:spLocks noChangeArrowheads="1"/>
          </p:cNvSpPr>
          <p:nvPr/>
        </p:nvSpPr>
        <p:spPr bwMode="auto">
          <a:xfrm>
            <a:off x="914400" y="5486400"/>
            <a:ext cx="6096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1524000" y="54864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133600" y="2438400"/>
            <a:ext cx="6096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2743200" y="54864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791200" y="3962400"/>
            <a:ext cx="6096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181600" y="3962400"/>
            <a:ext cx="6096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352800" y="54864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572000" y="2438400"/>
            <a:ext cx="6096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3962400" y="24384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400800" y="5486400"/>
            <a:ext cx="6096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" y="45720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212725" y="4984750"/>
            <a:ext cx="769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 sz="1200" b="1"/>
              <a:t>Critical </a:t>
            </a:r>
          </a:p>
          <a:p>
            <a:r>
              <a:rPr lang="en-US" altLang="en-US" sz="1200" b="1"/>
              <a:t>section</a:t>
            </a:r>
          </a:p>
        </p:txBody>
      </p:sp>
      <p:sp>
        <p:nvSpPr>
          <p:cNvPr id="29717" name="Text Box 23"/>
          <p:cNvSpPr txBox="1">
            <a:spLocks noChangeArrowheads="1"/>
          </p:cNvSpPr>
          <p:nvPr/>
        </p:nvSpPr>
        <p:spPr bwMode="auto">
          <a:xfrm>
            <a:off x="212725" y="2393950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task1</a:t>
            </a:r>
          </a:p>
        </p:txBody>
      </p:sp>
      <p:sp>
        <p:nvSpPr>
          <p:cNvPr id="29718" name="Line 24"/>
          <p:cNvSpPr>
            <a:spLocks noChangeShapeType="1"/>
          </p:cNvSpPr>
          <p:nvPr/>
        </p:nvSpPr>
        <p:spPr bwMode="auto">
          <a:xfrm>
            <a:off x="2667000" y="6248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Text Box 25"/>
          <p:cNvSpPr txBox="1">
            <a:spLocks noChangeArrowheads="1"/>
          </p:cNvSpPr>
          <p:nvPr/>
        </p:nvSpPr>
        <p:spPr bwMode="auto">
          <a:xfrm>
            <a:off x="5089525" y="6051550"/>
            <a:ext cx="625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29720" name="Text Box 26"/>
          <p:cNvSpPr txBox="1">
            <a:spLocks noChangeArrowheads="1"/>
          </p:cNvSpPr>
          <p:nvPr/>
        </p:nvSpPr>
        <p:spPr bwMode="auto">
          <a:xfrm>
            <a:off x="822325" y="5746750"/>
            <a:ext cx="64754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0       1      2       3       4      5       6       7       8       9      10</a:t>
            </a:r>
          </a:p>
        </p:txBody>
      </p:sp>
      <p:sp>
        <p:nvSpPr>
          <p:cNvPr id="29721" name="Line 27"/>
          <p:cNvSpPr>
            <a:spLocks noChangeShapeType="1"/>
          </p:cNvSpPr>
          <p:nvPr/>
        </p:nvSpPr>
        <p:spPr bwMode="auto">
          <a:xfrm>
            <a:off x="2743200" y="2590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2" name="Text Box 28"/>
          <p:cNvSpPr txBox="1">
            <a:spLocks noChangeArrowheads="1"/>
          </p:cNvSpPr>
          <p:nvPr/>
        </p:nvSpPr>
        <p:spPr bwMode="auto">
          <a:xfrm>
            <a:off x="2971800" y="2362200"/>
            <a:ext cx="954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blocked</a:t>
            </a:r>
          </a:p>
        </p:txBody>
      </p:sp>
      <p:cxnSp>
        <p:nvCxnSpPr>
          <p:cNvPr id="29723" name="Straight Arrow Connector 30"/>
          <p:cNvCxnSpPr>
            <a:cxnSpLocks noChangeShapeType="1"/>
          </p:cNvCxnSpPr>
          <p:nvPr/>
        </p:nvCxnSpPr>
        <p:spPr bwMode="auto">
          <a:xfrm rot="5400000">
            <a:off x="2628900" y="5143500"/>
            <a:ext cx="381000" cy="152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24" name="TextBox 31"/>
          <p:cNvSpPr txBox="1">
            <a:spLocks noChangeArrowheads="1"/>
          </p:cNvSpPr>
          <p:nvPr/>
        </p:nvSpPr>
        <p:spPr bwMode="auto">
          <a:xfrm>
            <a:off x="2895600" y="4800600"/>
            <a:ext cx="1517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Priority of t1 </a:t>
            </a:r>
          </a:p>
          <a:p>
            <a:r>
              <a:rPr lang="en-US" altLang="en-US"/>
              <a:t>inherited</a:t>
            </a:r>
          </a:p>
        </p:txBody>
      </p:sp>
      <p:cxnSp>
        <p:nvCxnSpPr>
          <p:cNvPr id="29725" name="Straight Arrow Connector 33"/>
          <p:cNvCxnSpPr>
            <a:cxnSpLocks noChangeShapeType="1"/>
          </p:cNvCxnSpPr>
          <p:nvPr/>
        </p:nvCxnSpPr>
        <p:spPr bwMode="auto">
          <a:xfrm rot="5400000">
            <a:off x="2781300" y="3924300"/>
            <a:ext cx="304800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26" name="TextBox 34"/>
          <p:cNvSpPr txBox="1">
            <a:spLocks noChangeArrowheads="1"/>
          </p:cNvSpPr>
          <p:nvPr/>
        </p:nvSpPr>
        <p:spPr bwMode="auto">
          <a:xfrm>
            <a:off x="3048000" y="3733800"/>
            <a:ext cx="1690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 2 delayed</a:t>
            </a:r>
          </a:p>
        </p:txBody>
      </p:sp>
      <p:cxnSp>
        <p:nvCxnSpPr>
          <p:cNvPr id="29727" name="Straight Arrow Connector 36"/>
          <p:cNvCxnSpPr>
            <a:cxnSpLocks noChangeShapeType="1"/>
            <a:endCxn id="29711" idx="3"/>
          </p:cNvCxnSpPr>
          <p:nvPr/>
        </p:nvCxnSpPr>
        <p:spPr bwMode="auto">
          <a:xfrm rot="10800000" flipV="1">
            <a:off x="3962400" y="5410200"/>
            <a:ext cx="381000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28" name="TextBox 37"/>
          <p:cNvSpPr txBox="1">
            <a:spLocks noChangeArrowheads="1"/>
          </p:cNvSpPr>
          <p:nvPr/>
        </p:nvSpPr>
        <p:spPr bwMode="auto">
          <a:xfrm>
            <a:off x="4267200" y="5181600"/>
            <a:ext cx="1820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Priority reverted</a:t>
            </a:r>
          </a:p>
          <a:p>
            <a:r>
              <a:rPr lang="en-US" altLang="en-US"/>
              <a:t>To t3</a:t>
            </a:r>
          </a:p>
        </p:txBody>
      </p:sp>
      <p:sp>
        <p:nvSpPr>
          <p:cNvPr id="2972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1259D3A0-A8FD-4EE5-B72F-E6DF51ECBA7F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15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-38100" y="838200"/>
            <a:ext cx="7772400" cy="228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3">
                    <a:shade val="75000"/>
                  </a:schemeClr>
                </a:solidFill>
              </a:rPr>
              <a:t>Solution2:Priority</a:t>
            </a:r>
            <a:br>
              <a:rPr lang="en-US" dirty="0" smtClean="0">
                <a:solidFill>
                  <a:schemeClr val="accent3">
                    <a:shade val="75000"/>
                  </a:schemeClr>
                </a:solidFill>
              </a:rPr>
            </a:br>
            <a:r>
              <a:rPr lang="en-US" dirty="0" smtClean="0">
                <a:solidFill>
                  <a:schemeClr val="accent3">
                    <a:shade val="75000"/>
                  </a:schemeClr>
                </a:solidFill>
              </a:rPr>
              <a:t> Ceiling Protocol</a:t>
            </a:r>
          </a:p>
        </p:txBody>
      </p:sp>
      <p:graphicFrame>
        <p:nvGraphicFramePr>
          <p:cNvPr id="30801" name="Group 81"/>
          <p:cNvGraphicFramePr>
            <a:graphicFrameLocks noGrp="1"/>
          </p:cNvGraphicFramePr>
          <p:nvPr>
            <p:ph type="tbl" idx="1"/>
          </p:nvPr>
        </p:nvGraphicFramePr>
        <p:xfrm>
          <a:off x="6705600" y="304800"/>
          <a:ext cx="1981200" cy="1127125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07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CS</a:t>
                      </a:r>
                    </a:p>
                  </a:txBody>
                  <a:tcPr marT="45642" marB="456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Used by</a:t>
                      </a:r>
                    </a:p>
                  </a:txBody>
                  <a:tcPr marT="45642" marB="456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Priority Ceiling</a:t>
                      </a:r>
                    </a:p>
                  </a:txBody>
                  <a:tcPr marT="45642" marB="456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S1</a:t>
                      </a:r>
                    </a:p>
                  </a:txBody>
                  <a:tcPr marT="45642" marB="456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t1,t2</a:t>
                      </a:r>
                    </a:p>
                  </a:txBody>
                  <a:tcPr marT="45642" marB="456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P(t1)</a:t>
                      </a:r>
                    </a:p>
                  </a:txBody>
                  <a:tcPr marT="45642" marB="456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S2</a:t>
                      </a:r>
                    </a:p>
                  </a:txBody>
                  <a:tcPr marT="45642" marB="456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t1,t2,t3</a:t>
                      </a:r>
                    </a:p>
                  </a:txBody>
                  <a:tcPr marT="45642" marB="456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P(t1)</a:t>
                      </a:r>
                    </a:p>
                  </a:txBody>
                  <a:tcPr marT="45642" marB="456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S3</a:t>
                      </a:r>
                    </a:p>
                  </a:txBody>
                  <a:tcPr marT="45642" marB="456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t3</a:t>
                      </a:r>
                    </a:p>
                  </a:txBody>
                  <a:tcPr marT="45642" marB="456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P(t3)</a:t>
                      </a:r>
                    </a:p>
                  </a:txBody>
                  <a:tcPr marT="45642" marB="456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074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8426CA39-4094-44F1-8F5E-21F148A36C9A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0746" name="Line 5"/>
          <p:cNvSpPr>
            <a:spLocks noChangeShapeType="1"/>
          </p:cNvSpPr>
          <p:nvPr/>
        </p:nvSpPr>
        <p:spPr bwMode="auto">
          <a:xfrm>
            <a:off x="914400" y="57912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Line 6"/>
          <p:cNvSpPr>
            <a:spLocks noChangeShapeType="1"/>
          </p:cNvSpPr>
          <p:nvPr/>
        </p:nvSpPr>
        <p:spPr bwMode="auto">
          <a:xfrm>
            <a:off x="914400" y="42672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8" name="Line 7"/>
          <p:cNvSpPr>
            <a:spLocks noChangeShapeType="1"/>
          </p:cNvSpPr>
          <p:nvPr/>
        </p:nvSpPr>
        <p:spPr bwMode="auto">
          <a:xfrm>
            <a:off x="914400" y="27432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Rectangle 8"/>
          <p:cNvSpPr>
            <a:spLocks noChangeArrowheads="1"/>
          </p:cNvSpPr>
          <p:nvPr/>
        </p:nvSpPr>
        <p:spPr bwMode="auto">
          <a:xfrm>
            <a:off x="914400" y="54864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50" name="Rectangle 9"/>
          <p:cNvSpPr>
            <a:spLocks noChangeArrowheads="1"/>
          </p:cNvSpPr>
          <p:nvPr/>
        </p:nvSpPr>
        <p:spPr bwMode="auto">
          <a:xfrm>
            <a:off x="1524000" y="54864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51" name="Rectangle 11"/>
          <p:cNvSpPr>
            <a:spLocks noChangeArrowheads="1"/>
          </p:cNvSpPr>
          <p:nvPr/>
        </p:nvSpPr>
        <p:spPr bwMode="auto">
          <a:xfrm>
            <a:off x="2438400" y="5486400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52" name="Rectangle 14"/>
          <p:cNvSpPr>
            <a:spLocks noChangeArrowheads="1"/>
          </p:cNvSpPr>
          <p:nvPr/>
        </p:nvSpPr>
        <p:spPr bwMode="auto">
          <a:xfrm>
            <a:off x="4572000" y="54864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53" name="Rectangle 15"/>
          <p:cNvSpPr>
            <a:spLocks noChangeArrowheads="1"/>
          </p:cNvSpPr>
          <p:nvPr/>
        </p:nvSpPr>
        <p:spPr bwMode="auto">
          <a:xfrm>
            <a:off x="3352800" y="2438400"/>
            <a:ext cx="6096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54" name="Rectangle 18"/>
          <p:cNvSpPr>
            <a:spLocks noChangeArrowheads="1"/>
          </p:cNvSpPr>
          <p:nvPr/>
        </p:nvSpPr>
        <p:spPr bwMode="auto">
          <a:xfrm>
            <a:off x="304800" y="45720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55" name="Text Box 19"/>
          <p:cNvSpPr txBox="1">
            <a:spLocks noChangeArrowheads="1"/>
          </p:cNvSpPr>
          <p:nvPr/>
        </p:nvSpPr>
        <p:spPr bwMode="auto">
          <a:xfrm>
            <a:off x="212725" y="4984750"/>
            <a:ext cx="769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 sz="1200" b="1"/>
              <a:t>Critical </a:t>
            </a:r>
          </a:p>
          <a:p>
            <a:r>
              <a:rPr lang="en-US" altLang="en-US" sz="1200" b="1"/>
              <a:t>section</a:t>
            </a:r>
          </a:p>
        </p:txBody>
      </p:sp>
      <p:sp>
        <p:nvSpPr>
          <p:cNvPr id="30756" name="Text Box 20"/>
          <p:cNvSpPr txBox="1">
            <a:spLocks noChangeArrowheads="1"/>
          </p:cNvSpPr>
          <p:nvPr/>
        </p:nvSpPr>
        <p:spPr bwMode="auto">
          <a:xfrm>
            <a:off x="212725" y="2393950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task1</a:t>
            </a:r>
          </a:p>
        </p:txBody>
      </p:sp>
      <p:sp>
        <p:nvSpPr>
          <p:cNvPr id="30757" name="Line 21"/>
          <p:cNvSpPr>
            <a:spLocks noChangeShapeType="1"/>
          </p:cNvSpPr>
          <p:nvPr/>
        </p:nvSpPr>
        <p:spPr bwMode="auto">
          <a:xfrm>
            <a:off x="2667000" y="6248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8" name="Text Box 22"/>
          <p:cNvSpPr txBox="1">
            <a:spLocks noChangeArrowheads="1"/>
          </p:cNvSpPr>
          <p:nvPr/>
        </p:nvSpPr>
        <p:spPr bwMode="auto">
          <a:xfrm>
            <a:off x="5089525" y="6051550"/>
            <a:ext cx="625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30759" name="Text Box 23"/>
          <p:cNvSpPr txBox="1">
            <a:spLocks noChangeArrowheads="1"/>
          </p:cNvSpPr>
          <p:nvPr/>
        </p:nvSpPr>
        <p:spPr bwMode="auto">
          <a:xfrm>
            <a:off x="822325" y="5746750"/>
            <a:ext cx="64754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0       1      2       3       4      5       6       7       8       9      10</a:t>
            </a:r>
          </a:p>
        </p:txBody>
      </p:sp>
      <p:sp>
        <p:nvSpPr>
          <p:cNvPr id="30760" name="Text Box 26"/>
          <p:cNvSpPr txBox="1">
            <a:spLocks noChangeArrowheads="1"/>
          </p:cNvSpPr>
          <p:nvPr/>
        </p:nvSpPr>
        <p:spPr bwMode="auto">
          <a:xfrm>
            <a:off x="136525" y="3994150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task2</a:t>
            </a:r>
          </a:p>
        </p:txBody>
      </p:sp>
      <p:sp>
        <p:nvSpPr>
          <p:cNvPr id="30761" name="Text Box 27"/>
          <p:cNvSpPr txBox="1">
            <a:spLocks noChangeArrowheads="1"/>
          </p:cNvSpPr>
          <p:nvPr/>
        </p:nvSpPr>
        <p:spPr bwMode="auto">
          <a:xfrm>
            <a:off x="136525" y="5518150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task3</a:t>
            </a:r>
          </a:p>
        </p:txBody>
      </p:sp>
      <p:sp>
        <p:nvSpPr>
          <p:cNvPr id="30762" name="Rectangle 31"/>
          <p:cNvSpPr>
            <a:spLocks noChangeArrowheads="1"/>
          </p:cNvSpPr>
          <p:nvPr/>
        </p:nvSpPr>
        <p:spPr bwMode="auto">
          <a:xfrm>
            <a:off x="5181600" y="3962400"/>
            <a:ext cx="6096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63" name="Rectangle 32"/>
          <p:cNvSpPr>
            <a:spLocks noChangeArrowheads="1"/>
          </p:cNvSpPr>
          <p:nvPr/>
        </p:nvSpPr>
        <p:spPr bwMode="auto">
          <a:xfrm>
            <a:off x="3962400" y="2438400"/>
            <a:ext cx="6096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64" name="Rectangle 33"/>
          <p:cNvSpPr>
            <a:spLocks noChangeArrowheads="1"/>
          </p:cNvSpPr>
          <p:nvPr/>
        </p:nvSpPr>
        <p:spPr bwMode="auto">
          <a:xfrm>
            <a:off x="2133600" y="3962400"/>
            <a:ext cx="2286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65" name="Freeform 35"/>
          <p:cNvSpPr>
            <a:spLocks/>
          </p:cNvSpPr>
          <p:nvPr/>
        </p:nvSpPr>
        <p:spPr bwMode="auto">
          <a:xfrm>
            <a:off x="1306513" y="4948238"/>
            <a:ext cx="522287" cy="590550"/>
          </a:xfrm>
          <a:custGeom>
            <a:avLst/>
            <a:gdLst>
              <a:gd name="T0" fmla="*/ 2147483646 w 329"/>
              <a:gd name="T1" fmla="*/ 0 h 372"/>
              <a:gd name="T2" fmla="*/ 2147483646 w 329"/>
              <a:gd name="T3" fmla="*/ 2147483646 h 372"/>
              <a:gd name="T4" fmla="*/ 2147483646 w 329"/>
              <a:gd name="T5" fmla="*/ 2147483646 h 372"/>
              <a:gd name="T6" fmla="*/ 2147483646 w 329"/>
              <a:gd name="T7" fmla="*/ 2147483646 h 372"/>
              <a:gd name="T8" fmla="*/ 0 60000 65536"/>
              <a:gd name="T9" fmla="*/ 0 60000 65536"/>
              <a:gd name="T10" fmla="*/ 0 60000 65536"/>
              <a:gd name="T11" fmla="*/ 0 60000 65536"/>
              <a:gd name="T12" fmla="*/ 0 w 329"/>
              <a:gd name="T13" fmla="*/ 0 h 372"/>
              <a:gd name="T14" fmla="*/ 329 w 329"/>
              <a:gd name="T15" fmla="*/ 372 h 3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9" h="372">
                <a:moveTo>
                  <a:pt x="329" y="0"/>
                </a:moveTo>
                <a:cubicBezTo>
                  <a:pt x="271" y="24"/>
                  <a:pt x="207" y="40"/>
                  <a:pt x="156" y="77"/>
                </a:cubicBezTo>
                <a:cubicBezTo>
                  <a:pt x="73" y="137"/>
                  <a:pt x="45" y="232"/>
                  <a:pt x="9" y="320"/>
                </a:cubicBezTo>
                <a:cubicBezTo>
                  <a:pt x="16" y="372"/>
                  <a:pt x="0" y="365"/>
                  <a:pt x="35" y="36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6" name="Text Box 36"/>
          <p:cNvSpPr txBox="1">
            <a:spLocks noChangeArrowheads="1"/>
          </p:cNvSpPr>
          <p:nvPr/>
        </p:nvSpPr>
        <p:spPr bwMode="auto">
          <a:xfrm>
            <a:off x="1279525" y="4679950"/>
            <a:ext cx="1258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Acquire S2</a:t>
            </a:r>
          </a:p>
        </p:txBody>
      </p:sp>
      <p:sp>
        <p:nvSpPr>
          <p:cNvPr id="30767" name="Line 37"/>
          <p:cNvSpPr>
            <a:spLocks noChangeShapeType="1"/>
          </p:cNvSpPr>
          <p:nvPr/>
        </p:nvSpPr>
        <p:spPr bwMode="auto">
          <a:xfrm flipH="1">
            <a:off x="2362200" y="35814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8" name="Text Box 38"/>
          <p:cNvSpPr txBox="1">
            <a:spLocks noChangeArrowheads="1"/>
          </p:cNvSpPr>
          <p:nvPr/>
        </p:nvSpPr>
        <p:spPr bwMode="auto">
          <a:xfrm>
            <a:off x="1965325" y="3232150"/>
            <a:ext cx="13319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Attempt to </a:t>
            </a:r>
          </a:p>
          <a:p>
            <a:r>
              <a:rPr lang="en-US" altLang="en-US"/>
              <a:t>Acquire S1</a:t>
            </a:r>
          </a:p>
        </p:txBody>
      </p:sp>
      <p:sp>
        <p:nvSpPr>
          <p:cNvPr id="30769" name="Line 39"/>
          <p:cNvSpPr>
            <a:spLocks noChangeShapeType="1"/>
          </p:cNvSpPr>
          <p:nvPr/>
        </p:nvSpPr>
        <p:spPr bwMode="auto">
          <a:xfrm flipH="1">
            <a:off x="4038600" y="2057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0" name="Text Box 40"/>
          <p:cNvSpPr txBox="1">
            <a:spLocks noChangeArrowheads="1"/>
          </p:cNvSpPr>
          <p:nvPr/>
        </p:nvSpPr>
        <p:spPr bwMode="auto">
          <a:xfrm>
            <a:off x="4098925" y="1708150"/>
            <a:ext cx="1258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Acquire S1</a:t>
            </a:r>
          </a:p>
        </p:txBody>
      </p:sp>
      <p:sp>
        <p:nvSpPr>
          <p:cNvPr id="30771" name="Line 41"/>
          <p:cNvSpPr>
            <a:spLocks noChangeShapeType="1"/>
          </p:cNvSpPr>
          <p:nvPr/>
        </p:nvSpPr>
        <p:spPr bwMode="auto">
          <a:xfrm>
            <a:off x="5029200" y="35052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2" name="Text Box 42"/>
          <p:cNvSpPr txBox="1">
            <a:spLocks noChangeArrowheads="1"/>
          </p:cNvSpPr>
          <p:nvPr/>
        </p:nvSpPr>
        <p:spPr bwMode="auto">
          <a:xfrm>
            <a:off x="4860925" y="3232150"/>
            <a:ext cx="1258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Acquire S1</a:t>
            </a:r>
          </a:p>
        </p:txBody>
      </p:sp>
      <p:sp>
        <p:nvSpPr>
          <p:cNvPr id="30773" name="Line 43"/>
          <p:cNvSpPr>
            <a:spLocks noChangeShapeType="1"/>
          </p:cNvSpPr>
          <p:nvPr/>
        </p:nvSpPr>
        <p:spPr bwMode="auto">
          <a:xfrm flipH="1">
            <a:off x="5486400" y="36576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4" name="Text Box 44"/>
          <p:cNvSpPr txBox="1">
            <a:spLocks noChangeArrowheads="1"/>
          </p:cNvSpPr>
          <p:nvPr/>
        </p:nvSpPr>
        <p:spPr bwMode="auto">
          <a:xfrm>
            <a:off x="6537325" y="3232150"/>
            <a:ext cx="1258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Acquire S2</a:t>
            </a:r>
          </a:p>
        </p:txBody>
      </p:sp>
      <p:sp>
        <p:nvSpPr>
          <p:cNvPr id="30775" name="Line 82"/>
          <p:cNvSpPr>
            <a:spLocks noChangeShapeType="1"/>
          </p:cNvSpPr>
          <p:nvPr/>
        </p:nvSpPr>
        <p:spPr bwMode="auto">
          <a:xfrm flipV="1">
            <a:off x="4572000" y="21336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6" name="Text Box 83"/>
          <p:cNvSpPr txBox="1">
            <a:spLocks noChangeArrowheads="1"/>
          </p:cNvSpPr>
          <p:nvPr/>
        </p:nvSpPr>
        <p:spPr bwMode="auto">
          <a:xfrm>
            <a:off x="5318125" y="1936750"/>
            <a:ext cx="1285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Release S1</a:t>
            </a:r>
          </a:p>
        </p:txBody>
      </p:sp>
      <p:sp>
        <p:nvSpPr>
          <p:cNvPr id="30777" name="Line 84"/>
          <p:cNvSpPr>
            <a:spLocks noChangeShapeType="1"/>
          </p:cNvSpPr>
          <p:nvPr/>
        </p:nvSpPr>
        <p:spPr bwMode="auto">
          <a:xfrm flipV="1">
            <a:off x="5181600" y="51816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8" name="Text Box 85"/>
          <p:cNvSpPr txBox="1">
            <a:spLocks noChangeArrowheads="1"/>
          </p:cNvSpPr>
          <p:nvPr/>
        </p:nvSpPr>
        <p:spPr bwMode="auto">
          <a:xfrm>
            <a:off x="5165725" y="4832350"/>
            <a:ext cx="1285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Release S2</a:t>
            </a:r>
          </a:p>
        </p:txBody>
      </p:sp>
      <p:sp>
        <p:nvSpPr>
          <p:cNvPr id="30779" name="Text Box 86"/>
          <p:cNvSpPr txBox="1">
            <a:spLocks noChangeArrowheads="1"/>
          </p:cNvSpPr>
          <p:nvPr/>
        </p:nvSpPr>
        <p:spPr bwMode="auto">
          <a:xfrm>
            <a:off x="2590800" y="3810000"/>
            <a:ext cx="936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No way</a:t>
            </a:r>
          </a:p>
        </p:txBody>
      </p:sp>
      <p:sp>
        <p:nvSpPr>
          <p:cNvPr id="3078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A5FC70E2-32A6-49C1-AB5E-3DFFCC692262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16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Realtime scheduling</a:t>
            </a:r>
          </a:p>
        </p:txBody>
      </p:sp>
      <p:sp>
        <p:nvSpPr>
          <p:cNvPr id="1638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DE397923-4025-4400-A27B-D7803DCB3505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10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990600" y="1600200"/>
            <a:ext cx="7772400" cy="41148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 smtClean="0"/>
              <a:t>We will realtime system scheduling as in:</a:t>
            </a:r>
          </a:p>
          <a:p>
            <a:pPr marL="54864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800" dirty="0" smtClean="0"/>
              <a:t>Earliest deadline scheduling (EDS)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smtClean="0"/>
              <a:t>Starting deadline 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smtClean="0"/>
              <a:t>Completion deadline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smtClean="0"/>
              <a:t>Dynamic priority scheduling </a:t>
            </a:r>
          </a:p>
          <a:p>
            <a:pPr marL="54864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800" dirty="0" smtClean="0"/>
              <a:t>Rate monotonic scheduling (RMS) 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smtClean="0"/>
              <a:t>Periodic tasks are prioritized by the frequency of repetition (high priority to tasks with shorter periods)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smtClean="0"/>
              <a:t>Preemptive scheduling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smtClean="0"/>
              <a:t>Fixed priority scheduling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err="1" smtClean="0"/>
              <a:t>Schedulability</a:t>
            </a:r>
            <a:r>
              <a:rPr lang="en-US" sz="1800" dirty="0" smtClean="0"/>
              <a:t> according to RMS 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l-GR" sz="1800" dirty="0" smtClean="0"/>
              <a:t>Σ</a:t>
            </a:r>
            <a:r>
              <a:rPr lang="en-US" sz="1800" dirty="0" smtClean="0"/>
              <a:t>(</a:t>
            </a:r>
            <a:r>
              <a:rPr lang="en-US" sz="1800" dirty="0" err="1" smtClean="0"/>
              <a:t>C</a:t>
            </a:r>
            <a:r>
              <a:rPr lang="en-US" sz="1800" baseline="-25000" dirty="0" err="1" smtClean="0"/>
              <a:t>i</a:t>
            </a:r>
            <a:r>
              <a:rPr lang="en-US" sz="1800" dirty="0" smtClean="0"/>
              <a:t>/T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) &lt;= n(2</a:t>
            </a:r>
            <a:r>
              <a:rPr lang="en-US" sz="1800" baseline="30000" dirty="0" smtClean="0"/>
              <a:t>1/n</a:t>
            </a:r>
            <a:r>
              <a:rPr lang="en-US" sz="1800" dirty="0" smtClean="0"/>
              <a:t>-1)</a:t>
            </a:r>
          </a:p>
          <a:p>
            <a:pPr marL="54864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800" dirty="0" smtClean="0"/>
              <a:t>Cyclic executives (pre-scheduled) 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smtClean="0"/>
              <a:t>Concepts of cycle, slot and frame 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smtClean="0"/>
              <a:t>Repeated execution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800" dirty="0" smtClean="0"/>
              <a:t>times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l-GR" sz="1600" dirty="0" smtClean="0"/>
          </a:p>
          <a:p>
            <a:pPr marL="54864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"/>
              <a:defRPr/>
            </a:pPr>
            <a:endParaRPr lang="en-US" sz="1800" dirty="0" smtClean="0"/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endParaRPr lang="en-US" sz="1800" dirty="0" smtClean="0"/>
          </a:p>
          <a:p>
            <a:pPr marL="548640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"/>
              <a:defRPr/>
            </a:pPr>
            <a:endParaRPr lang="en-US" sz="1800" dirty="0" smtClean="0"/>
          </a:p>
        </p:txBody>
      </p:sp>
      <p:sp>
        <p:nvSpPr>
          <p:cNvPr id="1638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3E62B136-54D5-4554-9B7F-223573EA7D9D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2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Motivating Problem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smtClean="0"/>
              <a:t>You are building a realtime system PLTO to send on a mission to Pluto and beyond. Consider three periodic tasks t1, t2, and t3 with {cpu time, period} as {40, 100}, {75, 300} and {50, 200} respectively. Examine the schedulability of these tasks on a processor in the system PLTO. (This problem may be equally applicable to a system in a modern automobile.)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F10181B1-35C8-44BD-8875-9B97447297B2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EAD51230-C167-4EE4-AB2F-16B6E6C6643E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3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8E8D6EF3-C1B9-47A8-8A25-A318B912D084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8435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Task State Diagram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733800" y="2743200"/>
            <a:ext cx="16764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just"/>
            <a:r>
              <a:rPr lang="en-US" altLang="en-US"/>
              <a:t>Ready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133600" y="4191000"/>
            <a:ext cx="16764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just"/>
            <a:r>
              <a:rPr lang="en-US" altLang="en-US"/>
              <a:t>Blocked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81000" y="2743200"/>
            <a:ext cx="16764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just"/>
            <a:r>
              <a:rPr lang="en-US" altLang="en-US"/>
              <a:t>New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6858000" y="4191000"/>
            <a:ext cx="16764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just"/>
            <a:r>
              <a:rPr lang="en-US" altLang="en-US"/>
              <a:t>Run</a:t>
            </a:r>
          </a:p>
        </p:txBody>
      </p:sp>
      <p:cxnSp>
        <p:nvCxnSpPr>
          <p:cNvPr id="18440" name="Straight Arrow Connector 13"/>
          <p:cNvCxnSpPr>
            <a:cxnSpLocks noChangeShapeType="1"/>
          </p:cNvCxnSpPr>
          <p:nvPr/>
        </p:nvCxnSpPr>
        <p:spPr bwMode="auto">
          <a:xfrm>
            <a:off x="609600" y="2209800"/>
            <a:ext cx="609600" cy="533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85800" y="2209800"/>
            <a:ext cx="12842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 sz="1200" b="1"/>
              <a:t>Task admitted</a:t>
            </a:r>
          </a:p>
        </p:txBody>
      </p:sp>
      <p:cxnSp>
        <p:nvCxnSpPr>
          <p:cNvPr id="18442" name="Straight Arrow Connector 16"/>
          <p:cNvCxnSpPr>
            <a:cxnSpLocks noChangeShapeType="1"/>
            <a:stCxn id="11" idx="6"/>
            <a:endCxn id="9" idx="2"/>
          </p:cNvCxnSpPr>
          <p:nvPr/>
        </p:nvCxnSpPr>
        <p:spPr bwMode="auto">
          <a:xfrm>
            <a:off x="2057400" y="3086100"/>
            <a:ext cx="1676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057400" y="2819400"/>
            <a:ext cx="1727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 sz="1200" b="1"/>
              <a:t>Resources allocated</a:t>
            </a:r>
          </a:p>
        </p:txBody>
      </p:sp>
      <p:cxnSp>
        <p:nvCxnSpPr>
          <p:cNvPr id="18444" name="Straight Arrow Connector 19"/>
          <p:cNvCxnSpPr>
            <a:cxnSpLocks noChangeShapeType="1"/>
            <a:stCxn id="9" idx="5"/>
            <a:endCxn id="12" idx="0"/>
          </p:cNvCxnSpPr>
          <p:nvPr/>
        </p:nvCxnSpPr>
        <p:spPr bwMode="auto">
          <a:xfrm rot="16200000" flipH="1">
            <a:off x="5999163" y="2493963"/>
            <a:ext cx="862012" cy="25320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 rot="1142570">
            <a:off x="5472113" y="3470275"/>
            <a:ext cx="21701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 sz="1200" b="1"/>
              <a:t>Dispatched; cpu allocated</a:t>
            </a:r>
          </a:p>
        </p:txBody>
      </p:sp>
      <p:cxnSp>
        <p:nvCxnSpPr>
          <p:cNvPr id="18446" name="Straight Arrow Connector 22"/>
          <p:cNvCxnSpPr>
            <a:cxnSpLocks noChangeShapeType="1"/>
            <a:stCxn id="12" idx="2"/>
            <a:endCxn id="10" idx="6"/>
          </p:cNvCxnSpPr>
          <p:nvPr/>
        </p:nvCxnSpPr>
        <p:spPr bwMode="auto">
          <a:xfrm rot="10800000">
            <a:off x="3810000" y="4533900"/>
            <a:ext cx="3048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886200" y="4572000"/>
            <a:ext cx="15319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 sz="1200" b="1"/>
              <a:t>Waiting for event</a:t>
            </a:r>
          </a:p>
        </p:txBody>
      </p:sp>
      <p:cxnSp>
        <p:nvCxnSpPr>
          <p:cNvPr id="18448" name="Straight Arrow Connector 27"/>
          <p:cNvCxnSpPr>
            <a:cxnSpLocks noChangeShapeType="1"/>
            <a:stCxn id="10" idx="0"/>
            <a:endCxn id="9" idx="3"/>
          </p:cNvCxnSpPr>
          <p:nvPr/>
        </p:nvCxnSpPr>
        <p:spPr bwMode="auto">
          <a:xfrm rot="5400000" flipH="1" flipV="1">
            <a:off x="3044826" y="3255962"/>
            <a:ext cx="862012" cy="10080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 rot="-2407789">
            <a:off x="2660650" y="3617913"/>
            <a:ext cx="13446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 sz="1200" b="1"/>
              <a:t>Event occurred</a:t>
            </a:r>
          </a:p>
        </p:txBody>
      </p:sp>
      <p:cxnSp>
        <p:nvCxnSpPr>
          <p:cNvPr id="18450" name="Straight Arrow Connector 33"/>
          <p:cNvCxnSpPr>
            <a:cxnSpLocks noChangeShapeType="1"/>
          </p:cNvCxnSpPr>
          <p:nvPr/>
        </p:nvCxnSpPr>
        <p:spPr bwMode="auto">
          <a:xfrm rot="5400000" flipH="1" flipV="1">
            <a:off x="8264525" y="3546475"/>
            <a:ext cx="328613" cy="10080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 rot="-1012607">
            <a:off x="8021638" y="3779838"/>
            <a:ext cx="8826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 sz="1200" b="1"/>
              <a:t>Task exit</a:t>
            </a:r>
          </a:p>
        </p:txBody>
      </p:sp>
      <p:sp>
        <p:nvSpPr>
          <p:cNvPr id="1845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FFFFFF"/>
                </a:solidFill>
              </a:rPr>
              <a:t>Page </a:t>
            </a:r>
            <a:fld id="{BF5547A6-A106-4561-9A7C-1B3668CF2DEF}" type="slidenum">
              <a:rPr lang="en-US" altLang="en-US" sz="14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4</a:t>
            </a:fld>
            <a:endParaRPr lang="en-US" altLang="en-US" sz="14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5" grpId="0"/>
      <p:bldP spid="18" grpId="0"/>
      <p:bldP spid="21" grpId="0"/>
      <p:bldP spid="25" grpId="0"/>
      <p:bldP spid="29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Deadline driven scheduling</a:t>
            </a:r>
          </a:p>
        </p:txBody>
      </p:sp>
      <p:sp>
        <p:nvSpPr>
          <p:cNvPr id="19459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A4D381E7-4FE4-4141-9982-19FF476E9443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9460" name="Content Placeholder 8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Parameters: ready time, starting deadline, completion deadline, processing time, resource requirement, priority, preemptive or non-preemptive</a:t>
            </a:r>
          </a:p>
        </p:txBody>
      </p:sp>
      <p:sp>
        <p:nvSpPr>
          <p:cNvPr id="19461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6BA2AE17-5180-49F0-A876-A29D007D5887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5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Deadline Scheduling (periodic tasks)</a:t>
            </a:r>
          </a:p>
        </p:txBody>
      </p:sp>
      <p:sp>
        <p:nvSpPr>
          <p:cNvPr id="20483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2FB9D046-1128-4AA9-8117-0DEEB6AB0292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/>
              <a:t>Process Arrival Time Execution Time Ending Deadline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A(1) </a:t>
            </a:r>
            <a:r>
              <a:rPr lang="en-US" dirty="0" smtClean="0"/>
              <a:t>		0 		10 		20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A(2) </a:t>
            </a:r>
            <a:r>
              <a:rPr lang="en-US" dirty="0" smtClean="0"/>
              <a:t>		20		 </a:t>
            </a:r>
            <a:r>
              <a:rPr lang="en-US" dirty="0"/>
              <a:t>10 </a:t>
            </a:r>
            <a:r>
              <a:rPr lang="en-US" dirty="0" smtClean="0"/>
              <a:t>		40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A(3) </a:t>
            </a:r>
            <a:r>
              <a:rPr lang="en-US" dirty="0" smtClean="0"/>
              <a:t>		40 		10 		60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A(4) </a:t>
            </a:r>
            <a:r>
              <a:rPr lang="en-US" dirty="0" smtClean="0"/>
              <a:t>		60 		10 		80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A(5) </a:t>
            </a:r>
            <a:r>
              <a:rPr lang="en-US" dirty="0" smtClean="0"/>
              <a:t>		80		 </a:t>
            </a:r>
            <a:r>
              <a:rPr lang="en-US" dirty="0"/>
              <a:t>10 </a:t>
            </a:r>
            <a:r>
              <a:rPr lang="en-US" dirty="0" smtClean="0"/>
              <a:t>		100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• • • •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• • • •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• • • •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B(1) </a:t>
            </a:r>
            <a:r>
              <a:rPr lang="en-US" dirty="0" smtClean="0"/>
              <a:t>		0 		25 		50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B(2) </a:t>
            </a:r>
            <a:r>
              <a:rPr lang="en-US" dirty="0" smtClean="0"/>
              <a:t>		50 		25 		100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• • • •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• • • •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• • • •</a:t>
            </a:r>
          </a:p>
        </p:txBody>
      </p:sp>
      <p:sp>
        <p:nvSpPr>
          <p:cNvPr id="20485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B5050DDC-EB40-4227-A781-6F902D72514F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6</a:t>
            </a:fld>
            <a:endParaRPr lang="en-US" altLang="en-US" sz="14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2DBD0B40-9176-49C8-91D6-36AA352FEBF1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150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FFFFFF"/>
                </a:solidFill>
              </a:rPr>
              <a:t>Page </a:t>
            </a:r>
            <a:fld id="{C4504B85-1499-40B9-B457-E22C0AA8E1DA}" type="slidenum">
              <a:rPr lang="en-US" altLang="en-US" sz="14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7</a:t>
            </a:fld>
            <a:endParaRPr lang="en-US" altLang="en-US" sz="1400">
              <a:solidFill>
                <a:srgbClr val="FFFFFF"/>
              </a:solidFill>
            </a:endParaRP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2286000" y="196850"/>
            <a:ext cx="45720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deadline</a:t>
            </a:r>
          </a:p>
          <a:p>
            <a:r>
              <a:rPr lang="pt-BR" altLang="en-US"/>
              <a:t>A1 B1 A2 B1 A3 B2 A4 B2 A5 B2</a:t>
            </a:r>
          </a:p>
          <a:p>
            <a:r>
              <a:rPr lang="pt-BR" altLang="en-US"/>
              <a:t>A1 A2 B1 A3 A4 A5, B2</a:t>
            </a:r>
          </a:p>
          <a:p>
            <a:r>
              <a:rPr lang="en-US" altLang="en-US"/>
              <a:t>(missed)</a:t>
            </a:r>
          </a:p>
          <a:p>
            <a:r>
              <a:rPr lang="en-US" altLang="en-US"/>
              <a:t>A1</a:t>
            </a:r>
          </a:p>
          <a:p>
            <a:r>
              <a:rPr lang="en-US" altLang="en-US"/>
              <a:t>(missed)</a:t>
            </a:r>
          </a:p>
          <a:p>
            <a:r>
              <a:rPr lang="en-US" altLang="en-US"/>
              <a:t>A2 A3 A4</a:t>
            </a:r>
          </a:p>
          <a:p>
            <a:r>
              <a:rPr lang="en-US" altLang="en-US"/>
              <a:t>(missed)</a:t>
            </a:r>
          </a:p>
          <a:p>
            <a:r>
              <a:rPr lang="en-US" altLang="en-US"/>
              <a:t>A5, B2</a:t>
            </a:r>
          </a:p>
          <a:p>
            <a:r>
              <a:rPr lang="pt-BR" altLang="en-US"/>
              <a:t>B1 A2 A3 B2 A5</a:t>
            </a:r>
          </a:p>
          <a:p>
            <a:r>
              <a:rPr lang="pt-BR" altLang="en-US"/>
              <a:t>A1 A2 B1 A3 A4 A5, B2</a:t>
            </a:r>
          </a:p>
          <a:p>
            <a:r>
              <a:rPr lang="pt-BR" altLang="en-US"/>
              <a:t>A1 B1 A2 B1 A3 B2 A4 B2 A5</a:t>
            </a:r>
          </a:p>
          <a:p>
            <a:r>
              <a:rPr lang="en-US" altLang="en-US"/>
              <a:t>Fixed-priority scheduling;</a:t>
            </a:r>
          </a:p>
          <a:p>
            <a:r>
              <a:rPr lang="en-US" altLang="en-US"/>
              <a:t>A has priority</a:t>
            </a:r>
          </a:p>
          <a:p>
            <a:r>
              <a:rPr lang="en-US" altLang="en-US"/>
              <a:t>Fixed-priority scheduling;</a:t>
            </a:r>
          </a:p>
          <a:p>
            <a:r>
              <a:rPr lang="en-US" altLang="en-US"/>
              <a:t>B has priority</a:t>
            </a:r>
          </a:p>
          <a:p>
            <a:r>
              <a:rPr lang="en-US" altLang="en-US"/>
              <a:t>Earliest-deadline scheduling</a:t>
            </a:r>
          </a:p>
          <a:p>
            <a:r>
              <a:rPr lang="en-US" altLang="en-US"/>
              <a:t>using completion deadlines</a:t>
            </a:r>
          </a:p>
          <a:p>
            <a:r>
              <a:rPr lang="en-US" altLang="en-US"/>
              <a:t>B1</a:t>
            </a:r>
          </a:p>
          <a:p>
            <a:endParaRPr lang="en-US" altLang="en-US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Aperiodic Task set</a:t>
            </a:r>
          </a:p>
        </p:txBody>
      </p:sp>
      <p:sp>
        <p:nvSpPr>
          <p:cNvPr id="22531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96BD5BCB-883B-40FC-A817-E087588B0019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2AD31437-54BD-43BF-9C2C-B20AD294166C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8</a:t>
            </a:fld>
            <a:endParaRPr lang="en-US" altLang="en-US" sz="1400">
              <a:solidFill>
                <a:srgbClr val="7B9899"/>
              </a:solidFill>
            </a:endParaRPr>
          </a:p>
        </p:txBody>
      </p:sp>
      <p:sp>
        <p:nvSpPr>
          <p:cNvPr id="22533" name="Content Placeholder 5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578225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b="1" smtClean="0"/>
              <a:t>Arrival Time Execution Time Starting Deadline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A 	10			 20               110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B 	20 			20 		20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C 	40 			20 		50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D 	50 			20 		90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mtClean="0"/>
              <a:t>E 	60 			20		 70</a:t>
            </a:r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1143000" y="5105400"/>
            <a:ext cx="4705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r>
              <a:rPr lang="en-US" altLang="en-US"/>
              <a:t>Use earliest deadline with unforced idle time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Rate-monotonic scheduling</a:t>
            </a:r>
          </a:p>
        </p:txBody>
      </p:sp>
      <p:sp>
        <p:nvSpPr>
          <p:cNvPr id="2355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06B40D13-1AA1-415F-B7C1-21D361D4E165}" type="datetime1">
              <a:rPr lang="en-US" altLang="en-US" smtClean="0">
                <a:solidFill>
                  <a:srgbClr val="FFFFFF"/>
                </a:solidFill>
              </a:rPr>
              <a:pPr/>
              <a:t>10/24/2019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rgbClr val="7B9899"/>
                </a:solidFill>
              </a:rPr>
              <a:t>Page </a:t>
            </a:r>
            <a:fld id="{25A30C4E-4B71-498F-9498-5B1E9C8E98C9}" type="slidenum">
              <a:rPr lang="en-US" altLang="en-US" sz="1400">
                <a:solidFill>
                  <a:srgbClr val="7B9899"/>
                </a:solidFill>
              </a:rPr>
              <a:pPr>
                <a:lnSpc>
                  <a:spcPct val="80000"/>
                </a:lnSpc>
              </a:pPr>
              <a:t>9</a:t>
            </a:fld>
            <a:endParaRPr lang="en-US" altLang="en-US" sz="1400">
              <a:solidFill>
                <a:srgbClr val="7B9899"/>
              </a:solidFill>
            </a:endParaRPr>
          </a:p>
        </p:txBody>
      </p:sp>
      <p:sp>
        <p:nvSpPr>
          <p:cNvPr id="20486" name="Content Placeholder 5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First proposed by Liu.</a:t>
            </a:r>
          </a:p>
          <a:p>
            <a:pPr eaLnBrk="1" hangingPunct="1">
              <a:defRPr/>
            </a:pPr>
            <a:r>
              <a:rPr lang="en-US" altLang="en-US" dirty="0" smtClean="0"/>
              <a:t>For RMS, the highest-priority task is the one with the shortest period, the</a:t>
            </a:r>
          </a:p>
          <a:p>
            <a:pPr eaLnBrk="1" hangingPunct="1">
              <a:defRPr/>
            </a:pPr>
            <a:r>
              <a:rPr lang="en-US" altLang="en-US" dirty="0" smtClean="0"/>
              <a:t>second highest-priority task is the one with the second shortest period, and so on.</a:t>
            </a:r>
          </a:p>
          <a:p>
            <a:pPr eaLnBrk="1" hangingPunct="1">
              <a:defRPr/>
            </a:pPr>
            <a:r>
              <a:rPr lang="en-US" altLang="en-US" dirty="0" err="1" smtClean="0"/>
              <a:t>Schedulability</a:t>
            </a:r>
            <a:r>
              <a:rPr lang="en-US" altLang="en-US" dirty="0" smtClean="0"/>
              <a:t> according to RMS </a:t>
            </a:r>
          </a:p>
          <a:p>
            <a:pPr marL="822960" lvl="2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l-GR" sz="2800" dirty="0"/>
              <a:t>Σ</a:t>
            </a:r>
            <a:r>
              <a:rPr lang="en-US" sz="2800" dirty="0"/>
              <a:t>(C</a:t>
            </a:r>
            <a:r>
              <a:rPr lang="en-US" sz="2800" baseline="-25000" dirty="0"/>
              <a:t>i</a:t>
            </a:r>
            <a:r>
              <a:rPr lang="en-US" sz="2800" dirty="0"/>
              <a:t>/</a:t>
            </a:r>
            <a:r>
              <a:rPr lang="en-US" sz="2800" dirty="0" err="1"/>
              <a:t>T</a:t>
            </a:r>
            <a:r>
              <a:rPr lang="en-US" sz="2800" baseline="-25000" dirty="0" err="1"/>
              <a:t>i</a:t>
            </a:r>
            <a:r>
              <a:rPr lang="en-US" sz="2800" dirty="0"/>
              <a:t>) &lt;= n(2</a:t>
            </a:r>
            <a:r>
              <a:rPr lang="en-US" sz="2800" baseline="30000" dirty="0"/>
              <a:t>1/n</a:t>
            </a:r>
            <a:r>
              <a:rPr lang="en-US" sz="2800" dirty="0"/>
              <a:t>-1)</a:t>
            </a:r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1255</TotalTime>
  <Words>761</Words>
  <Application>Microsoft Office PowerPoint</Application>
  <PresentationFormat>On-screen Show (4:3)</PresentationFormat>
  <Paragraphs>194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Tahoma</vt:lpstr>
      <vt:lpstr>Arial</vt:lpstr>
      <vt:lpstr>Georgia</vt:lpstr>
      <vt:lpstr>Wingdings 2</vt:lpstr>
      <vt:lpstr>Wingdings</vt:lpstr>
      <vt:lpstr>Civic</vt:lpstr>
      <vt:lpstr>Realtime System Fundamentals : Scheduling and Priority-based scheduling</vt:lpstr>
      <vt:lpstr>Realtime scheduling</vt:lpstr>
      <vt:lpstr>Motivating Problem</vt:lpstr>
      <vt:lpstr>Task State Diagram</vt:lpstr>
      <vt:lpstr>Deadline driven scheduling</vt:lpstr>
      <vt:lpstr>Deadline Scheduling (periodic tasks)</vt:lpstr>
      <vt:lpstr>PowerPoint Presentation</vt:lpstr>
      <vt:lpstr>Aperiodic Task set</vt:lpstr>
      <vt:lpstr>Rate-monotonic scheduling</vt:lpstr>
      <vt:lpstr>Critical sections and Semaphores</vt:lpstr>
      <vt:lpstr>Resources &amp; Critical Resources </vt:lpstr>
      <vt:lpstr>Pthread and mutex</vt:lpstr>
      <vt:lpstr>Priority Inversion</vt:lpstr>
      <vt:lpstr>Priority inversion  (Priority: t1&gt;t2&gt;t3)</vt:lpstr>
      <vt:lpstr>Problem: Priority inversion  Solution1: Priority Inheritance</vt:lpstr>
      <vt:lpstr>Solution2:Priority  Ceiling Protocol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Realtime System Fundamentals</dc:title>
  <dc:creator>Bina Ramamurthy</dc:creator>
  <cp:lastModifiedBy>Bina Ramamurthy</cp:lastModifiedBy>
  <cp:revision>42</cp:revision>
  <dcterms:created xsi:type="dcterms:W3CDTF">2007-10-02T00:35:30Z</dcterms:created>
  <dcterms:modified xsi:type="dcterms:W3CDTF">2019-10-25T01:11:11Z</dcterms:modified>
</cp:coreProperties>
</file>