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0"/>
  </p:notesMasterIdLst>
  <p:sldIdLst>
    <p:sldId id="256" r:id="rId2"/>
    <p:sldId id="257" r:id="rId3"/>
    <p:sldId id="261" r:id="rId4"/>
    <p:sldId id="271" r:id="rId5"/>
    <p:sldId id="265" r:id="rId6"/>
    <p:sldId id="269" r:id="rId7"/>
    <p:sldId id="262" r:id="rId8"/>
    <p:sldId id="277" r:id="rId9"/>
    <p:sldId id="278" r:id="rId10"/>
    <p:sldId id="272" r:id="rId11"/>
    <p:sldId id="263" r:id="rId12"/>
    <p:sldId id="259" r:id="rId13"/>
    <p:sldId id="260" r:id="rId14"/>
    <p:sldId id="273" r:id="rId15"/>
    <p:sldId id="275" r:id="rId16"/>
    <p:sldId id="274" r:id="rId17"/>
    <p:sldId id="258" r:id="rId18"/>
    <p:sldId id="276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3F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AA37E02-E40D-4B92-AE73-80D9494526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985CEFF9-036D-422B-8E42-1C4308BBA742}" type="slidenum">
              <a:rPr lang="en-US" altLang="en-US" smtClean="0">
                <a:latin typeface="Arial" panose="020B0604020202020204" pitchFamily="34" charset="0"/>
              </a:rPr>
              <a:pPr/>
              <a:t>5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0563"/>
            <a:ext cx="4554538" cy="3417887"/>
          </a:xfrm>
          <a:ln cap="flat">
            <a:solidFill>
              <a:schemeClr val="tx1"/>
            </a:solidFill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718" tIns="46360" rIns="92718" bIns="46360"/>
          <a:lstStyle/>
          <a:p>
            <a:pPr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B81CCD03-A856-48A2-B617-56D7F42F19F8}" type="slidenum">
              <a:rPr lang="en-US" altLang="en-US" smtClean="0">
                <a:latin typeface="Arial" panose="020B0604020202020204" pitchFamily="34" charset="0"/>
              </a:rPr>
              <a:pPr/>
              <a:t>6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95" tIns="44946" rIns="89895" bIns="44946" anchor="ctr"/>
          <a:lstStyle/>
          <a:p>
            <a:pPr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9CCB3-8E6A-4BA7-B19F-B4E264FC67B6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E1F6489B-D2E0-41A6-8566-C19D893D75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463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54C38-6B99-40FD-80AE-BDA7FCB2610C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11466AC2-9E64-48DB-AE7B-774DE6561C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5084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1821C2E2-F3B0-409F-A907-91A6A328A4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0C4F1-1F45-4AF4-BB6A-F0291336EF7B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</p:spTree>
    <p:extLst>
      <p:ext uri="{BB962C8B-B14F-4D97-AF65-F5344CB8AC3E}">
        <p14:creationId xmlns:p14="http://schemas.microsoft.com/office/powerpoint/2010/main" val="22664056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65307-02F2-4F3D-BA0C-767A4F8E3BE8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E0250403-AB64-4E62-AD1C-AD1989220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812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2C0DB-C5D4-4FCF-A582-75383332CE27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AB9161F5-BA5A-4D30-84FA-98F30BDC91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376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DABAA-DC1B-480F-9EA7-4C88261AA1FA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E1F697B0-98F3-4518-9C93-8C7B66FB3B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773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B53DF-3B6F-45B7-A8FB-C41069288F3F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CCDBB293-D8EC-4E62-8341-9B94840480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006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B8F0-0158-4D9D-9836-B09C38A3E7AA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AB488135-4B18-4BC9-A65F-5C3910C921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63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1919-716F-46BB-99D4-4E610B8C2C32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Page </a:t>
            </a:r>
            <a:fld id="{23F7203A-1771-446C-9D24-602CF267B7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902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DADB3519-9A3C-4B9B-A9D4-C24C33E5A6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529F9-7108-4CA4-846E-C4E11464C5A5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</p:spTree>
    <p:extLst>
      <p:ext uri="{BB962C8B-B14F-4D97-AF65-F5344CB8AC3E}">
        <p14:creationId xmlns:p14="http://schemas.microsoft.com/office/powerpoint/2010/main" val="3615378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58FD964A-E445-46AB-9F54-72D68F415B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8D6DA-8DF4-4002-A190-9359FC97BA54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</p:spTree>
    <p:extLst>
      <p:ext uri="{BB962C8B-B14F-4D97-AF65-F5344CB8AC3E}">
        <p14:creationId xmlns:p14="http://schemas.microsoft.com/office/powerpoint/2010/main" val="356075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Tahoma" charset="0"/>
                <a:cs typeface="Tahoma" charset="0"/>
              </a:defRPr>
            </a:lvl1pPr>
          </a:lstStyle>
          <a:p>
            <a:pPr>
              <a:defRPr/>
            </a:pPr>
            <a:fld id="{6D51578D-D121-4809-87E4-36011889A5DD}" type="datetime1">
              <a:rPr lang="en-US"/>
              <a:pPr>
                <a:defRPr/>
              </a:pPr>
              <a:t>11/9/2019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Tahoma" charset="0"/>
                <a:cs typeface="Tahoma" charset="0"/>
              </a:defRPr>
            </a:lvl1pPr>
          </a:lstStyle>
          <a:p>
            <a:pPr>
              <a:defRPr/>
            </a:pPr>
            <a:r>
              <a:rPr lang="en-US"/>
              <a:t>Amrita-UB-MSES-2013-12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Page </a:t>
            </a:r>
            <a:fld id="{0F74FF41-0AED-4151-869E-7FB7EA8A49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mtClean="0"/>
              <a:t>B. Ramamurthy</a:t>
            </a:r>
          </a:p>
        </p:txBody>
      </p:sp>
      <p:sp>
        <p:nvSpPr>
          <p:cNvPr id="14339" name="Rectangle 93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91558659-AA37-47F9-B7A1-E9EA3E35A406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Task Control:</a:t>
            </a:r>
            <a:br>
              <a:rPr lang="en-US" sz="4000" smtClean="0"/>
            </a:br>
            <a:r>
              <a:rPr lang="en-US" sz="4000" smtClean="0"/>
              <a:t>Signals and Alarms</a:t>
            </a:r>
            <a:br>
              <a:rPr lang="en-US" sz="4000" smtClean="0"/>
            </a:br>
            <a:r>
              <a:rPr lang="en-US" sz="2000" smtClean="0"/>
              <a:t>Chapter 7 and 8</a:t>
            </a:r>
            <a:br>
              <a:rPr lang="en-US" sz="2000" smtClean="0"/>
            </a:br>
            <a:endParaRPr lang="en-US" sz="2000" smtClean="0"/>
          </a:p>
        </p:txBody>
      </p:sp>
      <p:sp>
        <p:nvSpPr>
          <p:cNvPr id="14341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B7C37039-2C82-4A92-8002-C8E482409B32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Intercept Signals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27C10FCF-2D09-4A2D-B7F2-D23D5C299AD8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10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2057400" y="2438400"/>
            <a:ext cx="1066800" cy="1066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Task1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5562600" y="2971800"/>
            <a:ext cx="1066800" cy="1066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Task2</a:t>
            </a:r>
          </a:p>
        </p:txBody>
      </p:sp>
      <p:cxnSp>
        <p:nvCxnSpPr>
          <p:cNvPr id="25606" name="Elbow Connector 7"/>
          <p:cNvCxnSpPr>
            <a:cxnSpLocks noChangeShapeType="1"/>
            <a:stCxn id="25604" idx="6"/>
            <a:endCxn id="25605" idx="2"/>
          </p:cNvCxnSpPr>
          <p:nvPr/>
        </p:nvCxnSpPr>
        <p:spPr bwMode="auto">
          <a:xfrm>
            <a:off x="3124200" y="2971800"/>
            <a:ext cx="2438400" cy="533400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7" name="TextBox 9"/>
          <p:cNvSpPr txBox="1">
            <a:spLocks noChangeArrowheads="1"/>
          </p:cNvSpPr>
          <p:nvPr/>
        </p:nvSpPr>
        <p:spPr bwMode="auto">
          <a:xfrm>
            <a:off x="685800" y="4953000"/>
            <a:ext cx="77136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Two essential parameters are destination process identifier</a:t>
            </a:r>
          </a:p>
          <a:p>
            <a:r>
              <a:rPr lang="en-US" altLang="en-US"/>
              <a:t>and the signal code number:  </a:t>
            </a:r>
            <a:r>
              <a:rPr lang="en-US" altLang="en-US">
                <a:solidFill>
                  <a:srgbClr val="C13F0B"/>
                </a:solidFill>
              </a:rPr>
              <a:t>kill (pid, signal)</a:t>
            </a:r>
          </a:p>
          <a:p>
            <a:r>
              <a:rPr lang="en-US" altLang="en-US"/>
              <a:t>Signals are a useful way of handling intermittent data arrivals or rare error</a:t>
            </a:r>
          </a:p>
          <a:p>
            <a:r>
              <a:rPr lang="en-US" altLang="en-US"/>
              <a:t>conditions. </a:t>
            </a:r>
          </a:p>
        </p:txBody>
      </p:sp>
      <p:sp>
        <p:nvSpPr>
          <p:cNvPr id="25608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B8F6C06F-65B9-4240-86E4-4E905D1E2EA5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Handling Signals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28F27A5C-480D-4DC2-8478-956CD3B42308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11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838200" y="17526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mtClean="0"/>
              <a:t>Look at the examples:</a:t>
            </a:r>
          </a:p>
          <a:p>
            <a:pPr eaLnBrk="1" hangingPunct="1"/>
            <a:r>
              <a:rPr lang="en-US" altLang="en-US" smtClean="0"/>
              <a:t>Catching SIGALRM </a:t>
            </a:r>
          </a:p>
          <a:p>
            <a:pPr eaLnBrk="1" hangingPunct="1"/>
            <a:r>
              <a:rPr lang="en-US" altLang="en-US" smtClean="0"/>
              <a:t>Ignoring SIGALRM</a:t>
            </a:r>
          </a:p>
          <a:p>
            <a:pPr eaLnBrk="1" hangingPunct="1"/>
            <a:r>
              <a:rPr lang="en-US" altLang="en-US" smtClean="0"/>
              <a:t>sigtest.c</a:t>
            </a:r>
          </a:p>
          <a:p>
            <a:pPr eaLnBrk="1" hangingPunct="1"/>
            <a:r>
              <a:rPr lang="en-US" altLang="en-US" smtClean="0"/>
              <a:t>sigHandler.c</a:t>
            </a:r>
          </a:p>
          <a:p>
            <a:pPr eaLnBrk="1" hangingPunct="1"/>
            <a:r>
              <a:rPr lang="en-US" altLang="en-US" smtClean="0"/>
              <a:t>pingpong.c</a:t>
            </a:r>
          </a:p>
          <a:p>
            <a:pPr eaLnBrk="1" hangingPunct="1"/>
            <a:r>
              <a:rPr lang="en-US" altLang="en-US" smtClean="0"/>
              <a:t>See /usr/include/sys/iso/signal_iso.h for signal numbers</a:t>
            </a:r>
          </a:p>
        </p:txBody>
      </p:sp>
      <p:sp>
        <p:nvSpPr>
          <p:cNvPr id="26629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E9AA6152-D6E3-481F-808C-6D1FB6964EC2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Signals and Alarms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6EE6CFD2-2AC7-46B1-83DC-33CC953E6EFA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12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smtClean="0"/>
              <a:t>#include &lt;signal.h&gt; </a:t>
            </a:r>
          </a:p>
          <a:p>
            <a:pPr eaLnBrk="1" hangingPunct="1">
              <a:buFontTx/>
              <a:buNone/>
            </a:pPr>
            <a:r>
              <a:rPr lang="en-US" altLang="en-US" sz="2000" smtClean="0"/>
              <a:t>unsigned int alarm( unsigned int </a:t>
            </a:r>
            <a:r>
              <a:rPr lang="en-US" altLang="en-US" sz="2000" i="1" smtClean="0"/>
              <a:t>seconds</a:t>
            </a:r>
            <a:r>
              <a:rPr lang="en-US" altLang="en-US" sz="2000" smtClean="0"/>
              <a:t> ); </a:t>
            </a:r>
          </a:p>
          <a:p>
            <a:pPr eaLnBrk="1" hangingPunct="1">
              <a:buFontTx/>
              <a:buNone/>
            </a:pPr>
            <a:r>
              <a:rPr lang="en-US" altLang="en-US" sz="2000" smtClean="0"/>
              <a:t>alarm(a); will start a timer for a secsonds and will interrupt the calling process after a secs.</a:t>
            </a:r>
          </a:p>
          <a:p>
            <a:pPr eaLnBrk="1" hangingPunct="1">
              <a:buFontTx/>
              <a:buNone/>
            </a:pPr>
            <a:r>
              <a:rPr lang="en-US" altLang="en-US" sz="2000" smtClean="0"/>
              <a:t>time(&amp;t); will get you current time in the variable t declared as time_t t</a:t>
            </a:r>
          </a:p>
          <a:p>
            <a:pPr eaLnBrk="1" hangingPunct="1">
              <a:buFontTx/>
              <a:buNone/>
            </a:pPr>
            <a:r>
              <a:rPr lang="en-US" altLang="en-US" sz="2000" smtClean="0"/>
              <a:t>ctime(&amp;t); will convert time to ascii format</a:t>
            </a:r>
          </a:p>
          <a:p>
            <a:pPr eaLnBrk="1" hangingPunct="1">
              <a:buFontTx/>
              <a:buNone/>
            </a:pPr>
            <a:r>
              <a:rPr lang="en-US" altLang="en-US" sz="2000" smtClean="0"/>
              <a:t>Alarm has a sigaction function that is set for configuring the alarm handler etc.</a:t>
            </a:r>
          </a:p>
          <a:p>
            <a:pPr eaLnBrk="1" hangingPunct="1">
              <a:buFontTx/>
              <a:buNone/>
            </a:pPr>
            <a:r>
              <a:rPr lang="en-US" altLang="en-US" sz="2000" smtClean="0"/>
              <a:t>sigaction(SIGALRM, &amp;act, &amp;oldact) ; the third paramter is for old action configuration</a:t>
            </a:r>
          </a:p>
        </p:txBody>
      </p:sp>
      <p:sp>
        <p:nvSpPr>
          <p:cNvPr id="27653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F981F0F4-71DB-43F4-8667-08BE62BD83D2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Sample programs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66CB1999-0384-4956-8A77-FD860D15440A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13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286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Starting new tasks in linux: page 165</a:t>
            </a:r>
          </a:p>
          <a:p>
            <a:pPr eaLnBrk="1" hangingPunct="1"/>
            <a:r>
              <a:rPr lang="en-US" altLang="en-US" smtClean="0"/>
              <a:t>Programs in pages: 174-180 on signals and alarms</a:t>
            </a:r>
          </a:p>
          <a:p>
            <a:pPr eaLnBrk="1" hangingPunct="1"/>
            <a:r>
              <a:rPr lang="en-US" altLang="en-US" smtClean="0"/>
              <a:t>See demos directory for the code</a:t>
            </a:r>
          </a:p>
          <a:p>
            <a:pPr eaLnBrk="1" hangingPunct="1"/>
            <a:r>
              <a:rPr lang="en-US" altLang="en-US" smtClean="0"/>
              <a:t>See page 175 for the second program</a:t>
            </a:r>
          </a:p>
          <a:p>
            <a:pPr eaLnBrk="1" hangingPunct="1"/>
            <a:r>
              <a:rPr lang="en-US" altLang="en-US" smtClean="0"/>
              <a:t>See page 178 … for the third program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28677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F0DC1928-170E-4ED0-8C05-7ED11BA4D28A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Pingpong</a:t>
            </a:r>
          </a:p>
        </p:txBody>
      </p:sp>
      <p:sp>
        <p:nvSpPr>
          <p:cNvPr id="2969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8653F946-C8EB-4E1E-B153-CB884BC53F50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14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1828800" y="2438400"/>
            <a:ext cx="1295400" cy="1066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Parent</a:t>
            </a:r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5562600" y="2971800"/>
            <a:ext cx="1066800" cy="1066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Child</a:t>
            </a:r>
          </a:p>
        </p:txBody>
      </p:sp>
      <p:cxnSp>
        <p:nvCxnSpPr>
          <p:cNvPr id="29702" name="Elbow Connector 7"/>
          <p:cNvCxnSpPr>
            <a:cxnSpLocks noChangeShapeType="1"/>
            <a:stCxn id="29700" idx="6"/>
            <a:endCxn id="29701" idx="2"/>
          </p:cNvCxnSpPr>
          <p:nvPr/>
        </p:nvCxnSpPr>
        <p:spPr bwMode="auto">
          <a:xfrm>
            <a:off x="3124200" y="2971800"/>
            <a:ext cx="2438400" cy="533400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3" name="TextBox 7"/>
          <p:cNvSpPr txBox="1">
            <a:spLocks noChangeArrowheads="1"/>
          </p:cNvSpPr>
          <p:nvPr/>
        </p:nvSpPr>
        <p:spPr bwMode="auto">
          <a:xfrm>
            <a:off x="3886200" y="2667000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PSIG 43</a:t>
            </a:r>
          </a:p>
        </p:txBody>
      </p:sp>
      <p:cxnSp>
        <p:nvCxnSpPr>
          <p:cNvPr id="29704" name="Elbow Connector 9"/>
          <p:cNvCxnSpPr>
            <a:cxnSpLocks noChangeShapeType="1"/>
            <a:stCxn id="29701" idx="4"/>
            <a:endCxn id="29700" idx="4"/>
          </p:cNvCxnSpPr>
          <p:nvPr/>
        </p:nvCxnSpPr>
        <p:spPr bwMode="auto">
          <a:xfrm rot="5400000" flipH="1">
            <a:off x="4019550" y="1962150"/>
            <a:ext cx="533400" cy="3619500"/>
          </a:xfrm>
          <a:prstGeom prst="bentConnector3">
            <a:avLst>
              <a:gd name="adj1" fmla="val -42856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5" name="TextBox 10"/>
          <p:cNvSpPr txBox="1">
            <a:spLocks noChangeArrowheads="1"/>
          </p:cNvSpPr>
          <p:nvPr/>
        </p:nvSpPr>
        <p:spPr bwMode="auto">
          <a:xfrm>
            <a:off x="3810000" y="4191000"/>
            <a:ext cx="101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CSIG 42</a:t>
            </a:r>
          </a:p>
        </p:txBody>
      </p:sp>
      <p:sp>
        <p:nvSpPr>
          <p:cNvPr id="29706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572E3CC7-C75A-4F53-AF4F-302309CC5C28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Observe in pingpong.c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pause(): indefinite</a:t>
            </a:r>
          </a:p>
          <a:p>
            <a:pPr eaLnBrk="1" hangingPunct="1"/>
            <a:r>
              <a:rPr lang="en-US" altLang="en-US" smtClean="0"/>
              <a:t>sleep(): sleep is random/finite time</a:t>
            </a:r>
          </a:p>
          <a:p>
            <a:pPr eaLnBrk="1" hangingPunct="1"/>
            <a:r>
              <a:rPr lang="en-US" altLang="en-US" smtClean="0"/>
              <a:t>While loop</a:t>
            </a:r>
          </a:p>
          <a:p>
            <a:pPr eaLnBrk="1" hangingPunct="1"/>
            <a:r>
              <a:rPr lang="en-US" altLang="en-US" smtClean="0"/>
              <a:t>Signal handlers</a:t>
            </a:r>
          </a:p>
          <a:p>
            <a:pPr eaLnBrk="1" hangingPunct="1"/>
            <a:r>
              <a:rPr lang="en-US" altLang="en-US" smtClean="0"/>
              <a:t>Re-arming of the signals</a:t>
            </a:r>
          </a:p>
        </p:txBody>
      </p:sp>
      <p:sp>
        <p:nvSpPr>
          <p:cNvPr id="30724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436EB7DF-39BE-47F3-B788-7225D3084178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072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725B992C-2F9B-44D2-BC89-03A85D833ECC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15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Input/output Resources</a:t>
            </a:r>
          </a:p>
        </p:txBody>
      </p:sp>
      <p:sp>
        <p:nvSpPr>
          <p:cNvPr id="317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mtClean="0"/>
              <a:t>What is standard IO?</a:t>
            </a:r>
          </a:p>
          <a:p>
            <a:pPr eaLnBrk="1" hangingPunct="1"/>
            <a:r>
              <a:rPr lang="en-US" altLang="en-US" smtClean="0"/>
              <a:t>These are resources allocated to the process at the time of creation:</a:t>
            </a:r>
          </a:p>
          <a:p>
            <a:pPr eaLnBrk="1" hangingPunct="1"/>
            <a:r>
              <a:rPr lang="en-US" altLang="en-US" smtClean="0"/>
              <a:t>From Wikipedia/Standard_streams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829050"/>
            <a:ext cx="4495800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49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42C57703-2B0B-41AC-A3CC-7E2C264129A4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175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B95882DB-5015-489C-A36C-01A41244A7DE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16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Volatile 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3DFEB8E9-F89A-4837-A1BA-22F00F0BC99C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17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3277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 variable should be declared volatile whenever its value could change unexpectedly. In practice, only three types of variables could change: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Memory-mapped peripheral registers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Global variables modified by an interrupt service routine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Global variables within a multi-threaded application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Registers in devices are abstracted for programmatic access as “volatile” type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  <p:sp>
        <p:nvSpPr>
          <p:cNvPr id="32773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BFE91F23-7512-4741-A324-BD6EAE2C2E0B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Summary</a:t>
            </a:r>
          </a:p>
        </p:txBody>
      </p:sp>
      <p:sp>
        <p:nvSpPr>
          <p:cNvPr id="3379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8431DC9D-B24E-438E-B3FD-510B7280361A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6C0DF10C-0061-4668-9156-95F3EF24F6F0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18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33797" name="Content Placeholder 5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We studied signals and alarms  and their specification and example programs</a:t>
            </a:r>
          </a:p>
          <a:p>
            <a:pPr eaLnBrk="1" hangingPunct="1"/>
            <a:r>
              <a:rPr lang="en-US" altLang="en-US" smtClean="0"/>
              <a:t>Now lets look at the demos programs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Multi-tasking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891D1BA9-A1F5-4DF2-9BAF-5E88DC7A4BD3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2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1536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to create multiple tasks? Ex: ptheread_create()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to control them?</a:t>
            </a:r>
            <a:endParaRPr lang="en-US" alt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to synchronize them? How to communicate among them?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Unix: semaphores, send and receive messages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to (software) interrupt a process? signals</a:t>
            </a:r>
          </a:p>
        </p:txBody>
      </p:sp>
      <p:sp>
        <p:nvSpPr>
          <p:cNvPr id="15365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B05C9195-49A1-4C76-8BC5-4B1BED7BFAB7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Examples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B76AC686-C174-4D6F-8B42-2E8324ECF7C7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3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1638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Consider g++ myProg.c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You want to kill this process after you started the compilation..hit cntrl-C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Consider execution of a program called “badprog”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000" smtClean="0"/>
              <a:t>&gt;badprog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000" smtClean="0"/>
              <a:t>It core dumps .. What happened? The error in the program results in a signal to kernel to stop and dump the offending code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Consider “kill –p &lt;pid&gt;”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Kill issues a termination signal to the process identified by the pid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 lvl="1" eaLnBrk="1" hangingPunct="1">
              <a:lnSpc>
                <a:spcPct val="90000"/>
              </a:lnSpc>
            </a:pPr>
            <a:endParaRPr lang="en-US" altLang="en-US" sz="2000" smtClean="0"/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</p:txBody>
      </p:sp>
      <p:sp>
        <p:nvSpPr>
          <p:cNvPr id="16389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2C21CE51-B027-46CA-AEAB-A0D91B362132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Linux Processes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796AE7CD-8034-4A8F-A32E-99C29C57ED8E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4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17412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Similar to Unix processes</a:t>
            </a:r>
          </a:p>
          <a:p>
            <a:pPr eaLnBrk="1" hangingPunct="1"/>
            <a:r>
              <a:rPr lang="en-US" altLang="en-US" smtClean="0"/>
              <a:t>Lets understand how to create a linux process and control it.</a:t>
            </a:r>
          </a:p>
          <a:p>
            <a:pPr eaLnBrk="1" hangingPunct="1"/>
            <a:r>
              <a:rPr lang="en-US" altLang="en-US" smtClean="0"/>
              <a:t>Chapter 7 and 8 of text book.</a:t>
            </a:r>
          </a:p>
          <a:p>
            <a:pPr eaLnBrk="1" hangingPunct="1"/>
            <a:r>
              <a:rPr lang="en-US" altLang="en-US" smtClean="0"/>
              <a:t>Chapter 7 : multi-tasking</a:t>
            </a:r>
          </a:p>
          <a:p>
            <a:pPr eaLnBrk="1" hangingPunct="1"/>
            <a:r>
              <a:rPr lang="en-US" altLang="en-US" smtClean="0"/>
              <a:t>Chapter 8: Task communication and synchronization</a:t>
            </a:r>
          </a:p>
        </p:txBody>
      </p:sp>
      <p:sp>
        <p:nvSpPr>
          <p:cNvPr id="17413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0303BDBB-22E5-47E4-9FDE-A904F85446C6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Termination of a process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E37DF769-C049-498F-8C99-94A1ADDE9831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5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1434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685800" y="1828800"/>
            <a:ext cx="7772400" cy="4114800"/>
          </a:xfrm>
        </p:spPr>
        <p:txBody>
          <a:bodyPr lIns="92075" tIns="46038" rIns="92075" bIns="46038" rtlCol="0">
            <a:normAutofit fontScale="92500" lnSpcReduction="2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Normal completion, time limit exceeded, memory unavailable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Bounds violation, protection error, arithmetic error, invalid instruction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IO failure, Operator intervention, parent termination, parent request, killed by another process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 number of other conditions are possible.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smtClean="0"/>
              <a:t>Segmentation fault </a:t>
            </a:r>
            <a:r>
              <a:rPr lang="en-US" sz="2400" smtClean="0"/>
              <a:t>: usually happens when you try write/read  into/from  a non-existent array/structure/object component. Or access a pointer to a dynamic data before creating it. (new etc.)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smtClean="0"/>
              <a:t>Bus error: </a:t>
            </a:r>
            <a:r>
              <a:rPr lang="en-US" sz="2400" smtClean="0"/>
              <a:t>Related to function call and return. You have messed up the stack where the return address or parameters are stored.</a:t>
            </a:r>
          </a:p>
        </p:txBody>
      </p:sp>
      <p:sp>
        <p:nvSpPr>
          <p:cNvPr id="18437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B26F7EAD-689D-493D-A020-33AFE1F2485C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FFFFFF"/>
                </a:solidFill>
              </a:rPr>
              <a:t>Page </a:t>
            </a:r>
            <a:fld id="{F2B80641-59AA-46B0-B5B4-2FBCF9E7E133}" type="slidenum">
              <a:rPr lang="en-US" altLang="en-US" sz="1400" smtClean="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6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Process Termination</a:t>
            </a:r>
          </a:p>
        </p:txBody>
      </p:sp>
      <p:sp>
        <p:nvSpPr>
          <p:cNvPr id="1229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05000"/>
            <a:ext cx="7173913" cy="41148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smtClean="0"/>
              <a:t>Process executes last statement and asks the operating system to delete it (</a:t>
            </a:r>
            <a:r>
              <a:rPr lang="en-US" sz="2000" b="1" smtClean="0"/>
              <a:t>exit</a:t>
            </a:r>
            <a:r>
              <a:rPr lang="en-US" sz="2000" smtClean="0"/>
              <a:t>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000" smtClean="0"/>
              <a:t>Output data from child to parent (via </a:t>
            </a:r>
            <a:r>
              <a:rPr lang="en-US" sz="2000" b="1" smtClean="0"/>
              <a:t>wait</a:t>
            </a:r>
            <a:r>
              <a:rPr lang="en-US" sz="2000" smtClean="0"/>
              <a:t>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000" smtClean="0"/>
              <a:t>Process’ resources are deallocated by operating system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smtClean="0"/>
              <a:t>Parent may terminate execution of children processes (</a:t>
            </a:r>
            <a:r>
              <a:rPr lang="en-US" sz="2000" b="1" smtClean="0"/>
              <a:t>abort</a:t>
            </a:r>
            <a:r>
              <a:rPr lang="en-US" sz="2000" smtClean="0"/>
              <a:t>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000" smtClean="0"/>
              <a:t>Child has exceeded allocated resources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000" smtClean="0"/>
              <a:t>Task assigned to child is no longer required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000" smtClean="0"/>
              <a:t>If parent is exiting</a:t>
            </a:r>
          </a:p>
          <a:p>
            <a:pPr marL="108585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mtClean="0"/>
              <a:t>Some operating system do not allow child to continue if its parent terminates</a:t>
            </a:r>
          </a:p>
          <a:p>
            <a:pPr marL="1428750" lvl="3" eaLnBrk="1" fontAlgn="auto" hangingPunct="1">
              <a:spcAft>
                <a:spcPts val="0"/>
              </a:spcAft>
              <a:buClr>
                <a:schemeClr val="accent4"/>
              </a:buClr>
              <a:buFont typeface="Wingdings"/>
              <a:buChar char=""/>
              <a:defRPr/>
            </a:pPr>
            <a:r>
              <a:rPr lang="en-US" smtClean="0"/>
              <a:t>All children terminated - </a:t>
            </a:r>
            <a:r>
              <a:rPr lang="en-US" b="1" smtClean="0"/>
              <a:t>cascading termination</a:t>
            </a:r>
          </a:p>
        </p:txBody>
      </p:sp>
      <p:sp>
        <p:nvSpPr>
          <p:cNvPr id="20485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2E81E623-7AB7-4C33-9082-8BF230D9ADBB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Signals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A7528506-DBB1-486D-8CDA-A351A4E32B51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7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Signals provide a simple method for transmitting software interrupts to UNIX process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Signals cannot carry information directly, which limits their usefulness as an general inter-process communication mechanism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However each type of signal is given a mnemonic name; Ex: SIGINT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See signal.h for others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SIGHUP, SIGINT, SIGILL, SIGTRAP, SIGFPE, SIGKILL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SIGALRM (sent by kernel to a process after an alarm timer has expired)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SIGTERM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>
                <a:solidFill>
                  <a:srgbClr val="C13F0B"/>
                </a:solidFill>
              </a:rPr>
              <a:t>signal (signal id, function) simply arms the signal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22533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99C681A4-409A-4192-8F81-D9372695F86F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611509EA-83F1-499A-ABE8-C9389B552EA8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FFFFFF"/>
                </a:solidFill>
              </a:rPr>
              <a:t>Page </a:t>
            </a:r>
            <a:fld id="{A3BAF6BE-681B-46DD-893D-27A660850427}" type="slidenum">
              <a:rPr lang="en-US" altLang="en-US" sz="1400" smtClean="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8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381000" y="457200"/>
            <a:ext cx="82296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 sz="1400"/>
              <a:t>Signal	  Value	    Action   Comment</a:t>
            </a:r>
          </a:p>
          <a:p>
            <a:r>
              <a:rPr lang="en-US" altLang="en-US" sz="1400"/>
              <a:t>       -------------------------------------------------------------------------</a:t>
            </a:r>
          </a:p>
          <a:p>
            <a:r>
              <a:rPr lang="en-US" altLang="en-US" sz="1400"/>
              <a:t>       SIGHUP     1	     Term    Hangup detected on controlling terminal</a:t>
            </a:r>
          </a:p>
          <a:p>
            <a:r>
              <a:rPr lang="en-US" altLang="en-US" sz="1400"/>
              <a:t>				     or death of controlling process</a:t>
            </a:r>
          </a:p>
          <a:p>
            <a:r>
              <a:rPr lang="en-US" altLang="en-US" sz="1400"/>
              <a:t>       SIGINT      2	     Term    Interrupt from keyboard</a:t>
            </a:r>
          </a:p>
          <a:p>
            <a:r>
              <a:rPr lang="en-US" altLang="en-US" sz="1400"/>
              <a:t>       SIGQUI      3	     Core    Quit from keyboard</a:t>
            </a:r>
          </a:p>
          <a:p>
            <a:r>
              <a:rPr lang="en-US" altLang="en-US" sz="1400"/>
              <a:t>       SIGILL      4	     Core    Illegal Instruction</a:t>
            </a:r>
          </a:p>
          <a:p>
            <a:r>
              <a:rPr lang="en-US" altLang="en-US" sz="1400"/>
              <a:t>       SIGABR      6	     Core    Abort signal from abort(3)</a:t>
            </a:r>
          </a:p>
          <a:p>
            <a:r>
              <a:rPr lang="en-US" altLang="en-US" sz="1400"/>
              <a:t>       SIGFP	      8	     Core    Floating point exception</a:t>
            </a:r>
          </a:p>
          <a:p>
            <a:r>
              <a:rPr lang="en-US" altLang="en-US" sz="1400"/>
              <a:t>       SIGKILL    9	     Term    Kill signal</a:t>
            </a:r>
          </a:p>
          <a:p>
            <a:r>
              <a:rPr lang="en-US" altLang="en-US" sz="1400"/>
              <a:t>       SIGSEG      11	     Core    Invalid memory reference</a:t>
            </a:r>
          </a:p>
          <a:p>
            <a:r>
              <a:rPr lang="en-US" altLang="en-US" sz="1400"/>
              <a:t>       SIGPIPE    13	     Term    Broken pipe: write to pipe with no readers</a:t>
            </a:r>
          </a:p>
          <a:p>
            <a:r>
              <a:rPr lang="en-US" altLang="en-US" sz="1400"/>
              <a:t>       SIGALRM   14	     Term    Timer signal from alarm(2)</a:t>
            </a:r>
          </a:p>
          <a:p>
            <a:r>
              <a:rPr lang="en-US" altLang="en-US" sz="1400"/>
              <a:t>       SIGTERM   15	     Term    Termination signal</a:t>
            </a:r>
          </a:p>
          <a:p>
            <a:r>
              <a:rPr lang="en-US" altLang="en-US" sz="1400"/>
              <a:t>       SIGUSR1	 30,10,16    Term    User-defined signal 1</a:t>
            </a:r>
          </a:p>
          <a:p>
            <a:r>
              <a:rPr lang="en-US" altLang="en-US" sz="1400"/>
              <a:t>       SIGUSR2	 31,12,17    Term    User-defined signal 2</a:t>
            </a:r>
          </a:p>
          <a:p>
            <a:r>
              <a:rPr lang="en-US" altLang="en-US" sz="1400"/>
              <a:t>       SIGCHLD	 20,17,18    Ign     Child stopped or terminated</a:t>
            </a:r>
          </a:p>
          <a:p>
            <a:r>
              <a:rPr lang="en-US" altLang="en-US" sz="1400"/>
              <a:t>       SIGCONT	 19,18,25    Cont    Continue if stopped</a:t>
            </a:r>
          </a:p>
          <a:p>
            <a:r>
              <a:rPr lang="en-US" altLang="en-US" sz="1400"/>
              <a:t>       SIGSTOP	 17,19,23    Stop    Stop process</a:t>
            </a:r>
          </a:p>
          <a:p>
            <a:r>
              <a:rPr lang="en-US" altLang="en-US" sz="1400"/>
              <a:t>       SIGTSTP	 18,20,24    Stop    Stop typed at tty</a:t>
            </a:r>
          </a:p>
          <a:p>
            <a:r>
              <a:rPr lang="en-US" altLang="en-US" sz="1400"/>
              <a:t>       SIGTTIN	 21,21,26    Stop    tty input for background process</a:t>
            </a:r>
          </a:p>
          <a:p>
            <a:r>
              <a:rPr lang="en-US" altLang="en-US" sz="1400"/>
              <a:t>       SIGTTOU	 22,22,27    Stop    tty output for background process</a:t>
            </a:r>
          </a:p>
          <a:p>
            <a:endParaRPr lang="en-US" altLang="en-US" sz="1400"/>
          </a:p>
          <a:p>
            <a:r>
              <a:rPr lang="en-US" altLang="en-US" sz="1400"/>
              <a:t>       The  signals SIGKILL and SIGSTOP cannot be caught, blocked, or ignored.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Realtime signals</a:t>
            </a:r>
            <a:endParaRPr lang="en-US" dirty="0"/>
          </a:p>
        </p:txBody>
      </p:sp>
      <p:sp>
        <p:nvSpPr>
          <p:cNvPr id="24579" name="Content Placeholder 5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Linux supports real-time signals as originally defined in the POSIX.1b real-time extensions (and now included in POSIX.1-2001). Linux supports 32 real-time signals, numbered from 32 (SIGRTMIN) to 63 (SIGRT- MAX)</a:t>
            </a:r>
          </a:p>
          <a:p>
            <a:pPr eaLnBrk="1" hangingPunct="1"/>
            <a:r>
              <a:rPr lang="en-US" altLang="en-US" smtClean="0"/>
              <a:t>Main difference is that these are queued and not lost.</a:t>
            </a:r>
          </a:p>
          <a:p>
            <a:pPr eaLnBrk="1" hangingPunct="1"/>
            <a:r>
              <a:rPr lang="en-US" altLang="en-US" smtClean="0"/>
              <a:t>Realtime signals are delivered in guaranteed order.</a:t>
            </a:r>
          </a:p>
        </p:txBody>
      </p:sp>
      <p:sp>
        <p:nvSpPr>
          <p:cNvPr id="24580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512FDEB6-A13B-4F2B-9EBC-FDCE1F0EBA6A}" type="datetime1">
              <a:rPr lang="en-US" altLang="en-US" smtClean="0">
                <a:solidFill>
                  <a:srgbClr val="FFFFFF"/>
                </a:solidFill>
              </a:rPr>
              <a:pPr/>
              <a:t>11/9/2019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458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 smtClean="0">
                <a:solidFill>
                  <a:srgbClr val="7B9899"/>
                </a:solidFill>
              </a:rPr>
              <a:t>Page </a:t>
            </a:r>
            <a:fld id="{D0FF37BA-AC9E-4857-90CA-709E06F05B57}" type="slidenum">
              <a:rPr lang="en-US" altLang="en-US" sz="1400" smtClean="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9</a:t>
            </a:fld>
            <a:endParaRPr lang="en-US" altLang="en-US" sz="1400" smtClean="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850</TotalTime>
  <Words>863</Words>
  <Application>Microsoft Office PowerPoint</Application>
  <PresentationFormat>On-screen Show (4:3)</PresentationFormat>
  <Paragraphs>168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Tahoma</vt:lpstr>
      <vt:lpstr>Arial</vt:lpstr>
      <vt:lpstr>Georgia</vt:lpstr>
      <vt:lpstr>Wingdings 2</vt:lpstr>
      <vt:lpstr>Wingdings</vt:lpstr>
      <vt:lpstr>Civic</vt:lpstr>
      <vt:lpstr>Task Control: Signals and Alarms Chapter 7 and 8 </vt:lpstr>
      <vt:lpstr>Multi-tasking</vt:lpstr>
      <vt:lpstr>Examples</vt:lpstr>
      <vt:lpstr>Linux Processes</vt:lpstr>
      <vt:lpstr>Termination of a process</vt:lpstr>
      <vt:lpstr>Process Termination</vt:lpstr>
      <vt:lpstr>Signals</vt:lpstr>
      <vt:lpstr>PowerPoint Presentation</vt:lpstr>
      <vt:lpstr>Realtime signals</vt:lpstr>
      <vt:lpstr>Intercept Signals</vt:lpstr>
      <vt:lpstr>Handling Signals</vt:lpstr>
      <vt:lpstr>Signals and Alarms</vt:lpstr>
      <vt:lpstr>Sample programs</vt:lpstr>
      <vt:lpstr>Pingpong</vt:lpstr>
      <vt:lpstr>Observe in pingpong.c</vt:lpstr>
      <vt:lpstr>Input/output Resources</vt:lpstr>
      <vt:lpstr>Volatile </vt:lpstr>
      <vt:lpstr>Summary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Signals and Alarms</dc:title>
  <dc:creator>Bina Ramamurthy</dc:creator>
  <cp:lastModifiedBy>Bina Ramamurthy</cp:lastModifiedBy>
  <cp:revision>32</cp:revision>
  <dcterms:created xsi:type="dcterms:W3CDTF">2007-11-15T05:38:39Z</dcterms:created>
  <dcterms:modified xsi:type="dcterms:W3CDTF">2019-11-09T20:05:52Z</dcterms:modified>
</cp:coreProperties>
</file>