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7" r:id="rId13"/>
    <p:sldId id="276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78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6CF3413E-09D0-4BDE-ABF6-3007D600BB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806908-6C6E-4259-B939-9B0FBE10D526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638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483BE6-90D5-474C-A166-666A77B6D2B4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843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FBF33C-92F1-48CE-96FF-0A7BB2089113}" type="slidenum">
              <a:rPr lang="en-US" altLang="en-US" sz="130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048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7A07FB-54E0-47D7-A42E-4D5E22DC354C}" type="slidenum">
              <a:rPr lang="en-US" altLang="en-US" sz="1300"/>
              <a:pPr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17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868109-77BD-440C-88E4-2D4284D5DB8A}" type="slidenum">
              <a:rPr lang="en-US" altLang="en-US" sz="1300"/>
              <a:pPr>
                <a:spcBef>
                  <a:spcPct val="0"/>
                </a:spcBef>
              </a:pPr>
              <a:t>17</a:t>
            </a:fld>
            <a:endParaRPr lang="en-US" altLang="en-US" sz="13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584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0FDA240-2A4F-4F61-8B44-511F892BA543}" type="slidenum">
              <a:rPr lang="en-US" altLang="en-US" sz="1300"/>
              <a:pPr>
                <a:spcBef>
                  <a:spcPct val="0"/>
                </a:spcBef>
              </a:pPr>
              <a:t>18</a:t>
            </a:fld>
            <a:endParaRPr lang="en-US" altLang="en-US" sz="130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789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DC2B9D-0FB8-4323-8ECE-D9778B424545}" type="slidenum">
              <a:rPr lang="en-US" altLang="en-US" sz="1300"/>
              <a:pPr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994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0657C3-6C48-416E-B758-16B2F1053D76}" type="slidenum">
              <a:rPr lang="en-US" altLang="en-US" sz="1300"/>
              <a:pPr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198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54511B4-429C-4A41-8785-789D82284831}" type="slidenum">
              <a:rPr lang="en-US" altLang="en-US" sz="1300"/>
              <a:pPr>
                <a:spcBef>
                  <a:spcPct val="0"/>
                </a:spcBef>
              </a:pPr>
              <a:t>21</a:t>
            </a:fld>
            <a:endParaRPr lang="en-US" altLang="en-US" sz="130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403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19823B-249D-4328-A063-28D1759AED5F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51C4DE-93FF-4CB7-8655-FECCA7A15D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479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FC4DB6-B73F-46D7-8C53-7D08C8F7E950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31EBEB-2E27-4111-851B-4C75D05FF9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546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3658D4-BEB5-435E-B30E-D94B2ED88A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32C097-AFB5-4011-9198-E3D46943E0FC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</p:spTree>
    <p:extLst>
      <p:ext uri="{BB962C8B-B14F-4D97-AF65-F5344CB8AC3E}">
        <p14:creationId xmlns:p14="http://schemas.microsoft.com/office/powerpoint/2010/main" val="3848968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7053E4-BAAD-476B-8C59-2151DAC9AA2B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4F1FF3-8CAF-4146-A84C-50B5C575BD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858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BD08BA-5BE6-4599-A3DE-97ED7D4CB29C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7752C8-CD4D-49CF-9B67-1C805E049B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1331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AB1080-8CA1-4E89-9E2C-1E831C34ECED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6FD06E-FFAD-427F-8BDB-1F88660FB4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991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FDD2CF-D1C9-43DA-A59A-74291A68AC73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0BCB75-24D2-4293-8583-705FF3CC9A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8728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3092BB-A279-41D8-BC74-7CD2D2C8D9B8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B7AC83-EAF7-4120-A5C1-1DB6AA9565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7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6B142A-442A-4043-9C86-1F40FDCFB649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020DAF-737F-4B47-9043-7CFB2EE06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08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62A9DC-7449-45D2-A8D6-642A3B9C65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A9AE58-143E-40BA-99EC-EDDBDE341402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</p:spTree>
    <p:extLst>
      <p:ext uri="{BB962C8B-B14F-4D97-AF65-F5344CB8AC3E}">
        <p14:creationId xmlns:p14="http://schemas.microsoft.com/office/powerpoint/2010/main" val="2106713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ABD287-5016-459D-B275-DF6C3421EF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BB50D5-C2F0-4410-ADF3-353DAA902745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</p:spTree>
    <p:extLst>
      <p:ext uri="{BB962C8B-B14F-4D97-AF65-F5344CB8AC3E}">
        <p14:creationId xmlns:p14="http://schemas.microsoft.com/office/powerpoint/2010/main" val="81960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D5CB026B-01A7-4211-A5D1-BD0D4EC72B33}" type="datetime1">
              <a:rPr lang="en-US"/>
              <a:pPr>
                <a:defRPr/>
              </a:pPr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cse321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 smtClean="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B5F34B1D-F31A-4733-945C-3203BFF08D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moss.csc.ncsu.edu/~mueller/ftp/pub/PART/pthreads_usenix93.pdf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omputing.llnl.gov/tutorials/pthread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mtClean="0"/>
              <a:t>B. Ramamurthy</a:t>
            </a:r>
          </a:p>
        </p:txBody>
      </p:sp>
      <p:sp>
        <p:nvSpPr>
          <p:cNvPr id="14339" name="Rectangle 13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5A13D9-F3EB-46E5-BD69-72E9A47412A5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434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14341" name="Rectangle 1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948D76-27B9-47A6-9821-D8D1D63A4F88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43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Realizing Concurrency using the thread model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Scheduler Activations</a:t>
            </a:r>
          </a:p>
        </p:txBody>
      </p:sp>
      <p:sp>
        <p:nvSpPr>
          <p:cNvPr id="2662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801324-13E2-4738-81E0-9A05DA377522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6628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01229AC-DBAA-4583-B44C-8594DD6CC1E7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2663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Goal – mimic functionality of kernel threads</a:t>
            </a:r>
          </a:p>
          <a:p>
            <a:pPr lvl="1" eaLnBrk="1" hangingPunct="1"/>
            <a:r>
              <a:rPr lang="en-US" altLang="en-US" smtClean="0"/>
              <a:t>gain performance of user space threads</a:t>
            </a:r>
          </a:p>
          <a:p>
            <a:pPr eaLnBrk="1" hangingPunct="1"/>
            <a:r>
              <a:rPr lang="en-US" altLang="en-US" sz="2400" smtClean="0"/>
              <a:t>Avoids unnecessary user/kernel transitions</a:t>
            </a:r>
          </a:p>
          <a:p>
            <a:pPr eaLnBrk="1" hangingPunct="1"/>
            <a:r>
              <a:rPr lang="en-US" altLang="en-US" sz="2400" smtClean="0"/>
              <a:t>Kernel assigns virtual processors to each process</a:t>
            </a:r>
          </a:p>
          <a:p>
            <a:pPr lvl="1" eaLnBrk="1" hangingPunct="1"/>
            <a:r>
              <a:rPr lang="en-US" altLang="en-US" smtClean="0"/>
              <a:t>lets runtime system allocate threads to processors</a:t>
            </a:r>
          </a:p>
          <a:p>
            <a:pPr eaLnBrk="1" hangingPunct="1"/>
            <a:r>
              <a:rPr lang="en-US" altLang="en-US" sz="2400" smtClean="0"/>
              <a:t>Problem:</a:t>
            </a:r>
            <a:br>
              <a:rPr lang="en-US" altLang="en-US" sz="2400" smtClean="0"/>
            </a:br>
            <a:r>
              <a:rPr lang="en-US" altLang="en-US" sz="2400" smtClean="0"/>
              <a:t>    Fundamental reliance on kernel (lower layer)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        calling procedures in user space (higher layer)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42925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Pop-Up Threads</a:t>
            </a:r>
          </a:p>
        </p:txBody>
      </p:sp>
      <p:sp>
        <p:nvSpPr>
          <p:cNvPr id="2765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490B19-3CB7-47CC-8EEA-A4497F617809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765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3BF135-8F14-4067-AA60-A6D155F95AD6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5216525"/>
            <a:ext cx="8458200" cy="714375"/>
          </a:xfrm>
        </p:spPr>
        <p:txBody>
          <a:bodyPr>
            <a:normAutofit fontScale="55000" lnSpcReduction="2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smtClean="0"/>
              <a:t>Creation of a new thread when message arrives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000" smtClean="0"/>
              <a:t>(a) before message arrives</a:t>
            </a:r>
          </a:p>
          <a:p>
            <a:pPr marL="548640" lvl="1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000" smtClean="0"/>
              <a:t>(b) after message arrives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smtClean="0"/>
              <a:t>Thread pools</a:t>
            </a:r>
          </a:p>
        </p:txBody>
      </p:sp>
      <p:pic>
        <p:nvPicPr>
          <p:cNvPr id="27655" name="Picture 4" descr="2-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75" y="1184275"/>
            <a:ext cx="6200775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Thread Scheduling (1)</a:t>
            </a:r>
          </a:p>
        </p:txBody>
      </p:sp>
      <p:sp>
        <p:nvSpPr>
          <p:cNvPr id="2867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FF5AA6-A0EE-450B-AFB0-B66196E63044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8676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438CA2-3858-462D-8AD6-4708756302E9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371600" y="5210175"/>
            <a:ext cx="7772400" cy="514350"/>
          </a:xfrm>
        </p:spPr>
        <p:txBody>
          <a:bodyPr>
            <a:normAutofit fontScale="40000" lnSpcReduction="2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mtClean="0"/>
              <a:t>Possible scheduling of user-level threads</a:t>
            </a:r>
            <a:endParaRPr lang="en-US" sz="240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smtClean="0"/>
              <a:t>50-msec process quantum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smtClean="0"/>
              <a:t>threads run 5 msec/CPU burst</a:t>
            </a:r>
          </a:p>
        </p:txBody>
      </p:sp>
      <p:pic>
        <p:nvPicPr>
          <p:cNvPr id="28679" name="Picture 4" descr="2-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288" y="1079500"/>
            <a:ext cx="457835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 descr="B1, B2, B3"/>
          <p:cNvCxnSpPr/>
          <p:nvPr/>
        </p:nvCxnSpPr>
        <p:spPr>
          <a:xfrm flipV="1">
            <a:off x="5410200" y="4343400"/>
            <a:ext cx="838200" cy="76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1" name="TextBox 10"/>
          <p:cNvSpPr txBox="1">
            <a:spLocks noChangeArrowheads="1"/>
          </p:cNvSpPr>
          <p:nvPr/>
        </p:nvSpPr>
        <p:spPr bwMode="auto">
          <a:xfrm>
            <a:off x="6400800" y="4191000"/>
            <a:ext cx="11652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B1, B2, B3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Thread Scheduling (2)</a:t>
            </a:r>
          </a:p>
        </p:txBody>
      </p:sp>
      <p:sp>
        <p:nvSpPr>
          <p:cNvPr id="2969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A4A477-A074-43CC-BCB3-0C59BD9C98BA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970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E77D3A-9EEB-4356-B8CE-AA04B6E98B92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371600" y="5124450"/>
            <a:ext cx="7772400" cy="97155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smtClean="0"/>
              <a:t>Possible scheduling of kernel-level threads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smtClean="0"/>
              <a:t>50-msec process quantum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smtClean="0"/>
              <a:t>threads run 5 msec/CPU burst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000" smtClean="0"/>
          </a:p>
        </p:txBody>
      </p:sp>
      <p:pic>
        <p:nvPicPr>
          <p:cNvPr id="29703" name="Picture 4" descr="2-4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90600"/>
            <a:ext cx="3784600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5029200" y="4572000"/>
            <a:ext cx="838200" cy="762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5" name="TextBox 8"/>
          <p:cNvSpPr txBox="1">
            <a:spLocks noChangeArrowheads="1"/>
          </p:cNvSpPr>
          <p:nvPr/>
        </p:nvSpPr>
        <p:spPr bwMode="auto">
          <a:xfrm>
            <a:off x="5943600" y="4419600"/>
            <a:ext cx="11652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B1, B2, B3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Thread as a unit of work</a:t>
            </a:r>
          </a:p>
        </p:txBody>
      </p:sp>
      <p:sp>
        <p:nvSpPr>
          <p:cNvPr id="3072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82BD18-DF7C-475C-A934-528F22D36C9A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0724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DCFC63-35CC-4910-99B5-063D31B165FD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3072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sz="2400" smtClean="0"/>
              <a:t>A thread is a unit of work to a CPU. It is strand of control flow.</a:t>
            </a:r>
          </a:p>
          <a:p>
            <a:pPr eaLnBrk="1" hangingPunct="1"/>
            <a:r>
              <a:rPr lang="en-US" altLang="en-US" sz="2400" smtClean="0"/>
              <a:t>A traditional UNIX process has a single thread that has sole possession of the process’s memory and resources.</a:t>
            </a:r>
          </a:p>
          <a:p>
            <a:pPr eaLnBrk="1" hangingPunct="1"/>
            <a:r>
              <a:rPr lang="en-US" altLang="en-US" sz="2400" smtClean="0"/>
              <a:t>Threads within a process are scheduled and execute independently.</a:t>
            </a:r>
          </a:p>
          <a:p>
            <a:pPr eaLnBrk="1" hangingPunct="1"/>
            <a:r>
              <a:rPr lang="en-US" altLang="en-US" sz="2400" smtClean="0"/>
              <a:t>Many threads may share the same address space.</a:t>
            </a:r>
          </a:p>
          <a:p>
            <a:pPr eaLnBrk="1" hangingPunct="1"/>
            <a:r>
              <a:rPr lang="en-US" altLang="en-US" sz="2400" smtClean="0"/>
              <a:t>Each thread has its own private attributes: stack, program counter and register context.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Pthread Library</a:t>
            </a:r>
          </a:p>
        </p:txBody>
      </p:sp>
      <p:sp>
        <p:nvSpPr>
          <p:cNvPr id="3277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06E3AF2-328B-4C78-AB5C-969450804674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27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237482C-4523-4C07-967A-7A92C9A7CCAE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3277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839200" cy="4530725"/>
          </a:xfrm>
        </p:spPr>
        <p:txBody>
          <a:bodyPr/>
          <a:lstStyle/>
          <a:p>
            <a:pPr eaLnBrk="1" hangingPunct="1"/>
            <a:r>
              <a:rPr lang="en-US" altLang="en-US" smtClean="0"/>
              <a:t>Many thread models emerged: Solaris threads, win-32 threads</a:t>
            </a:r>
          </a:p>
          <a:p>
            <a:pPr eaLnBrk="1" hangingPunct="1"/>
            <a:r>
              <a:rPr lang="en-US" altLang="en-US" smtClean="0"/>
              <a:t>A POSIX standard (IEEE 1003.1c) API for thread creation and synchronization.</a:t>
            </a:r>
          </a:p>
          <a:p>
            <a:pPr eaLnBrk="1" hangingPunct="1"/>
            <a:r>
              <a:rPr lang="en-US" altLang="en-US" smtClean="0"/>
              <a:t>API specifies behavior of the thread library, implementation is up to development of the library.</a:t>
            </a:r>
          </a:p>
          <a:p>
            <a:pPr eaLnBrk="1" hangingPunct="1"/>
            <a:r>
              <a:rPr lang="en-US" altLang="en-US" smtClean="0"/>
              <a:t>Simply a collection of C functions.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smtClean="0">
                <a:solidFill>
                  <a:schemeClr val="accent3">
                    <a:shade val="75000"/>
                  </a:schemeClr>
                </a:solidFill>
              </a:rPr>
              <a:t>Posix Library Implementation</a:t>
            </a:r>
            <a:br>
              <a:rPr lang="en-US" sz="3800" smtClean="0">
                <a:solidFill>
                  <a:schemeClr val="accent3">
                    <a:shade val="75000"/>
                  </a:schemeClr>
                </a:solidFill>
              </a:rPr>
            </a:br>
            <a:r>
              <a:rPr lang="en-US" sz="3800" smtClean="0">
                <a:solidFill>
                  <a:schemeClr val="accent3">
                    <a:shade val="75000"/>
                  </a:schemeClr>
                </a:solidFill>
              </a:rPr>
              <a:t>in F. Mueller’s </a:t>
            </a:r>
            <a:r>
              <a:rPr lang="en-US" sz="3800" smtClean="0">
                <a:solidFill>
                  <a:schemeClr val="accent3">
                    <a:shade val="75000"/>
                  </a:schemeClr>
                </a:solidFill>
                <a:hlinkClick r:id="rId2"/>
              </a:rPr>
              <a:t>Paper</a:t>
            </a:r>
            <a:endParaRPr lang="en-US" sz="3800" smtClean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3379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B9978C-06D4-4DD6-A99F-3123A18D6EC0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3796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81C342-047A-4400-85E9-F140F4CB27CD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33798" name="Rectangle 3"/>
          <p:cNvSpPr>
            <a:spLocks noChangeArrowheads="1"/>
          </p:cNvSpPr>
          <p:nvPr/>
        </p:nvSpPr>
        <p:spPr bwMode="auto">
          <a:xfrm>
            <a:off x="914400" y="1676400"/>
            <a:ext cx="2514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Language Application</a:t>
            </a:r>
          </a:p>
        </p:txBody>
      </p:sp>
      <p:sp>
        <p:nvSpPr>
          <p:cNvPr id="33799" name="Rectangle 4"/>
          <p:cNvSpPr>
            <a:spLocks noChangeArrowheads="1"/>
          </p:cNvSpPr>
          <p:nvPr/>
        </p:nvSpPr>
        <p:spPr bwMode="auto">
          <a:xfrm>
            <a:off x="914400" y="2514600"/>
            <a:ext cx="2514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Language Interface</a:t>
            </a:r>
          </a:p>
        </p:txBody>
      </p:sp>
      <p:sp>
        <p:nvSpPr>
          <p:cNvPr id="33800" name="Rectangle 5"/>
          <p:cNvSpPr>
            <a:spLocks noChangeArrowheads="1"/>
          </p:cNvSpPr>
          <p:nvPr/>
        </p:nvSpPr>
        <p:spPr bwMode="auto">
          <a:xfrm>
            <a:off x="3962400" y="2514600"/>
            <a:ext cx="2514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 Language Application</a:t>
            </a:r>
          </a:p>
        </p:txBody>
      </p:sp>
      <p:sp>
        <p:nvSpPr>
          <p:cNvPr id="33801" name="Rectangle 6"/>
          <p:cNvSpPr>
            <a:spLocks noChangeArrowheads="1"/>
          </p:cNvSpPr>
          <p:nvPr/>
        </p:nvSpPr>
        <p:spPr bwMode="auto">
          <a:xfrm>
            <a:off x="1371600" y="3352800"/>
            <a:ext cx="26670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Posix thread library</a:t>
            </a:r>
          </a:p>
        </p:txBody>
      </p:sp>
      <p:sp>
        <p:nvSpPr>
          <p:cNvPr id="33802" name="Rectangle 7"/>
          <p:cNvSpPr>
            <a:spLocks noChangeArrowheads="1"/>
          </p:cNvSpPr>
          <p:nvPr/>
        </p:nvSpPr>
        <p:spPr bwMode="auto">
          <a:xfrm>
            <a:off x="1143000" y="4724400"/>
            <a:ext cx="57150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Unix Kernel</a:t>
            </a:r>
          </a:p>
        </p:txBody>
      </p:sp>
      <p:sp>
        <p:nvSpPr>
          <p:cNvPr id="33803" name="Rectangle 8"/>
          <p:cNvSpPr>
            <a:spLocks noChangeArrowheads="1"/>
          </p:cNvSpPr>
          <p:nvPr/>
        </p:nvSpPr>
        <p:spPr bwMode="auto">
          <a:xfrm>
            <a:off x="4267200" y="3352800"/>
            <a:ext cx="26670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Unix libraries</a:t>
            </a:r>
          </a:p>
        </p:txBody>
      </p:sp>
      <p:sp>
        <p:nvSpPr>
          <p:cNvPr id="33804" name="Line 9"/>
          <p:cNvSpPr>
            <a:spLocks noChangeShapeType="1"/>
          </p:cNvSpPr>
          <p:nvPr/>
        </p:nvSpPr>
        <p:spPr bwMode="auto">
          <a:xfrm>
            <a:off x="20574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0"/>
          <p:cNvSpPr>
            <a:spLocks noChangeShapeType="1"/>
          </p:cNvSpPr>
          <p:nvPr/>
        </p:nvSpPr>
        <p:spPr bwMode="auto">
          <a:xfrm>
            <a:off x="20574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1"/>
          <p:cNvSpPr>
            <a:spLocks noChangeShapeType="1"/>
          </p:cNvSpPr>
          <p:nvPr/>
        </p:nvSpPr>
        <p:spPr bwMode="auto">
          <a:xfrm>
            <a:off x="5181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2"/>
          <p:cNvSpPr>
            <a:spLocks noChangeShapeType="1"/>
          </p:cNvSpPr>
          <p:nvPr/>
        </p:nvSpPr>
        <p:spPr bwMode="auto">
          <a:xfrm>
            <a:off x="4038600" y="3733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3"/>
          <p:cNvSpPr>
            <a:spLocks noChangeShapeType="1"/>
          </p:cNvSpPr>
          <p:nvPr/>
        </p:nvSpPr>
        <p:spPr bwMode="auto">
          <a:xfrm>
            <a:off x="3200400" y="4191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4"/>
          <p:cNvSpPr>
            <a:spLocks noChangeShapeType="1"/>
          </p:cNvSpPr>
          <p:nvPr/>
        </p:nvSpPr>
        <p:spPr bwMode="auto">
          <a:xfrm>
            <a:off x="5181600" y="4191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5"/>
          <p:cNvSpPr>
            <a:spLocks noChangeShapeType="1"/>
          </p:cNvSpPr>
          <p:nvPr/>
        </p:nvSpPr>
        <p:spPr bwMode="auto">
          <a:xfrm>
            <a:off x="304800" y="44958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Text Box 16"/>
          <p:cNvSpPr txBox="1">
            <a:spLocks noChangeArrowheads="1"/>
          </p:cNvSpPr>
          <p:nvPr/>
        </p:nvSpPr>
        <p:spPr bwMode="auto">
          <a:xfrm>
            <a:off x="7086600" y="3886200"/>
            <a:ext cx="1276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User Level</a:t>
            </a:r>
          </a:p>
        </p:txBody>
      </p:sp>
      <p:sp>
        <p:nvSpPr>
          <p:cNvPr id="33812" name="Text Box 17"/>
          <p:cNvSpPr txBox="1">
            <a:spLocks noChangeArrowheads="1"/>
          </p:cNvSpPr>
          <p:nvPr/>
        </p:nvSpPr>
        <p:spPr bwMode="auto">
          <a:xfrm>
            <a:off x="7162800" y="4724400"/>
            <a:ext cx="145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Kernel Level</a:t>
            </a:r>
          </a:p>
        </p:txBody>
      </p:sp>
      <p:sp>
        <p:nvSpPr>
          <p:cNvPr id="33813" name="Text Box 18"/>
          <p:cNvSpPr txBox="1">
            <a:spLocks noChangeArrowheads="1"/>
          </p:cNvSpPr>
          <p:nvPr/>
        </p:nvSpPr>
        <p:spPr bwMode="auto">
          <a:xfrm>
            <a:off x="517525" y="59039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Creating threads</a:t>
            </a:r>
          </a:p>
        </p:txBody>
      </p:sp>
      <p:sp>
        <p:nvSpPr>
          <p:cNvPr id="3481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F689FC-7CD9-4626-8F5E-12DC88891A2C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482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3D62A0-8ECC-413B-A6C3-032EF7B214E1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3482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sz="2000" smtClean="0"/>
              <a:t>Always include pthread library: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smtClean="0"/>
              <a:t>#include &lt;pthread.h&gt;</a:t>
            </a:r>
          </a:p>
          <a:p>
            <a:pPr eaLnBrk="1" hangingPunct="1"/>
            <a:r>
              <a:rPr lang="en-US" altLang="en-US" sz="2000" smtClean="0"/>
              <a:t>int pthread_create (pthread_t *tp, const pthread_attr_t * attr, void *(* start_routine)(void *), void *arg);</a:t>
            </a:r>
          </a:p>
          <a:p>
            <a:pPr eaLnBrk="1" hangingPunct="1"/>
            <a:r>
              <a:rPr lang="en-US" altLang="en-US" sz="2000" smtClean="0"/>
              <a:t>This creates a new thread of control that calls the function start_routine.</a:t>
            </a:r>
          </a:p>
          <a:p>
            <a:pPr eaLnBrk="1" hangingPunct="1"/>
            <a:r>
              <a:rPr lang="en-US" altLang="en-US" sz="2000" smtClean="0"/>
              <a:t>It returns a zero if the creation is successful, and thread id in tp (first parameter).</a:t>
            </a:r>
          </a:p>
          <a:p>
            <a:pPr eaLnBrk="1" hangingPunct="1"/>
            <a:r>
              <a:rPr lang="en-US" altLang="en-US" sz="2000" smtClean="0"/>
              <a:t>attr is to modify the attributes of the new thread. If it is NULL default attributes are used.</a:t>
            </a:r>
          </a:p>
          <a:p>
            <a:pPr eaLnBrk="1" hangingPunct="1"/>
            <a:r>
              <a:rPr lang="en-US" altLang="en-US" sz="2000" smtClean="0"/>
              <a:t>The arg is passing arguments to the thread function.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Using threads</a:t>
            </a:r>
          </a:p>
        </p:txBody>
      </p:sp>
      <p:sp>
        <p:nvSpPr>
          <p:cNvPr id="3686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D8BDC81-D306-4332-8058-D545B8D1EA4A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6868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096A2D-D823-492C-9E8A-99E4ACDEB527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3687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lIns="90488" tIns="44450" rIns="90488" bIns="4445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1. Declare a variable of type pthread_t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2. Define a function to be executed by the thread.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3. Create the thread using pthread_create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Make sure creation is successful by checking the return value.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4. Pass any arguments need through’ arg (packing and unpacking arg list necessary.)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5. #include &lt;pthread.h&gt; at the top of your header.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6. Compile: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smtClean="0"/>
              <a:t>g++ -o executable file.cc -lpthread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 Thread’s local data</a:t>
            </a:r>
          </a:p>
        </p:txBody>
      </p:sp>
      <p:sp>
        <p:nvSpPr>
          <p:cNvPr id="3891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349FB0-E8E0-4C1B-95D7-F69E05EA54ED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8916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389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65F5E7-F750-4CE0-8F0D-FC7144805DE7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3891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/>
              <a:t>Variables declared within a thread (function) are called local data.</a:t>
            </a:r>
          </a:p>
          <a:p>
            <a:pPr eaLnBrk="1" hangingPunct="1"/>
            <a:r>
              <a:rPr lang="en-US" altLang="en-US" smtClean="0"/>
              <a:t>Local (automatic) data associated with a thread are allocated on the stack. So these may be deallocated when a thread returns. </a:t>
            </a:r>
          </a:p>
          <a:p>
            <a:pPr eaLnBrk="1" hangingPunct="1"/>
            <a:r>
              <a:rPr lang="en-US" altLang="en-US" smtClean="0"/>
              <a:t>So don’t plan on using locally declared variables for returning arguments. Plan to pass the arguments thru argument list passed from the caller or initiator of the thread.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Introduction</a:t>
            </a:r>
          </a:p>
        </p:txBody>
      </p:sp>
      <p:sp>
        <p:nvSpPr>
          <p:cNvPr id="1536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E48684-750D-4F18-B8F9-D0546B9745CF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5364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17A349-A828-4CBE-9A1E-656A49D240F2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53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A </a:t>
            </a:r>
            <a:r>
              <a:rPr lang="en-US" altLang="en-US" sz="2400" b="1" smtClean="0"/>
              <a:t>thread</a:t>
            </a:r>
            <a:r>
              <a:rPr lang="en-US" altLang="en-US" sz="2400" smtClean="0"/>
              <a:t> refers to a thread of control flow: an independent sequence of  execution of program code.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Threads are powerful. As with most powerful tools, if they are not used appropriately thread programming may be inefficient.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Thread programming has become viable solution for many problems with the advent of multi-core processors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Typically these problems are expected to handle many requests simultaneously. Example: multi-media, games, automotive embedded systems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Especially relevant to embedded system with the proliferation of multi-core processors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Thread termination (destruction)</a:t>
            </a:r>
          </a:p>
        </p:txBody>
      </p:sp>
      <p:sp>
        <p:nvSpPr>
          <p:cNvPr id="4096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BE2A579-06E1-49CC-B6DD-AD727A7C256D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0964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409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7D43B35-DC92-42FD-8105-0F0983293036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409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lIns="90488" tIns="44450" rIns="90488" bIns="4445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Implicit : Simply returning from the function executed by the thread terminates the thread. In this case thread’s completion status is set to the return value.</a:t>
            </a:r>
          </a:p>
          <a:p>
            <a:pPr eaLnBrk="1" hangingPunct="1"/>
            <a:r>
              <a:rPr lang="en-US" altLang="en-US" smtClean="0"/>
              <a:t>Explicit : Use thread_exit.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Prototype: void thread_exit(void *status);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The single pointer value in status is available to the threads waiting for this thread.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Waiting for thread exit</a:t>
            </a:r>
          </a:p>
        </p:txBody>
      </p:sp>
      <p:sp>
        <p:nvSpPr>
          <p:cNvPr id="4301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C72A55-2177-4201-82C6-59DF471D9E27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301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430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8484F6-A59F-47BC-AE40-849927414563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430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1600200"/>
            <a:ext cx="8229600" cy="4530725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/>
              <a:t>int pthread_join (pthread_t tid, void * *statusp);</a:t>
            </a:r>
          </a:p>
          <a:p>
            <a:pPr eaLnBrk="1" hangingPunct="1"/>
            <a:r>
              <a:rPr lang="en-US" altLang="en-US" smtClean="0"/>
              <a:t>A call to this function makes a thread wait for another thread whose thread id is specified by tid in the above prototype.</a:t>
            </a:r>
          </a:p>
          <a:p>
            <a:pPr eaLnBrk="1" hangingPunct="1"/>
            <a:r>
              <a:rPr lang="en-US" altLang="en-US" smtClean="0"/>
              <a:t>When the thread specified by tid exits its completion status is stored and returned in statusp.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Summary</a:t>
            </a:r>
          </a:p>
        </p:txBody>
      </p:sp>
      <p:sp>
        <p:nvSpPr>
          <p:cNvPr id="4505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9BCB70-3CBB-4208-B56E-633CB4033E58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506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3F2D6F-1E45-462C-BA3D-7B2C2D923C80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4506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00200"/>
            <a:ext cx="8382000" cy="45307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We looked at </a:t>
            </a:r>
          </a:p>
          <a:p>
            <a:pPr lvl="1" eaLnBrk="1" hangingPunct="1"/>
            <a:r>
              <a:rPr lang="en-US" altLang="en-US" dirty="0" smtClean="0"/>
              <a:t>Implementation of threads.</a:t>
            </a:r>
          </a:p>
          <a:p>
            <a:pPr lvl="1" eaLnBrk="1" hangingPunct="1"/>
            <a:r>
              <a:rPr lang="en-US" altLang="en-US" dirty="0" smtClean="0"/>
              <a:t>thread-based concurrency.</a:t>
            </a:r>
          </a:p>
          <a:p>
            <a:pPr lvl="1" eaLnBrk="1" hangingPunct="1"/>
            <a:r>
              <a:rPr lang="en-US" altLang="en-US" dirty="0" err="1" smtClean="0"/>
              <a:t>Pthread</a:t>
            </a:r>
            <a:r>
              <a:rPr lang="en-US" altLang="en-US" dirty="0" smtClean="0"/>
              <a:t> programming</a:t>
            </a:r>
          </a:p>
          <a:p>
            <a:pPr eaLnBrk="1" hangingPunct="1"/>
            <a:r>
              <a:rPr lang="en-US" altLang="en-US" dirty="0" smtClean="0"/>
              <a:t>We will look at a </a:t>
            </a:r>
            <a:r>
              <a:rPr lang="en-US" altLang="en-US" dirty="0" err="1" smtClean="0"/>
              <a:t>pthread</a:t>
            </a:r>
            <a:r>
              <a:rPr lang="en-US" altLang="en-US" dirty="0" smtClean="0"/>
              <a:t> programming demo</a:t>
            </a:r>
          </a:p>
          <a:p>
            <a:pPr eaLnBrk="1" hangingPunct="1"/>
            <a:r>
              <a:rPr lang="en-US" altLang="en-US" dirty="0" smtClean="0"/>
              <a:t>See </a:t>
            </a:r>
            <a:endParaRPr lang="en-US" altLang="en-US" sz="20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>
                <a:hlinkClick r:id="rId2"/>
              </a:rPr>
              <a:t>https://</a:t>
            </a:r>
            <a:r>
              <a:rPr lang="en-US" altLang="en-US" smtClean="0">
                <a:hlinkClick r:id="rId2"/>
              </a:rPr>
              <a:t>computing.llnl.gov/tutorials/pthreads</a:t>
            </a:r>
            <a:r>
              <a:rPr lang="en-US" altLang="en-US" smtClean="0">
                <a:hlinkClick r:id="rId2"/>
              </a:rPr>
              <a:t>/</a:t>
            </a: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Topics to be Covered</a:t>
            </a:r>
          </a:p>
        </p:txBody>
      </p:sp>
      <p:sp>
        <p:nvSpPr>
          <p:cNvPr id="1741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BD76A3-D46D-4957-8DC2-84478269132E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BD9688-079D-4AA0-B1F4-3C2A1342C8E8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74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sz="2600" smtClean="0"/>
              <a:t>Objectives</a:t>
            </a:r>
          </a:p>
          <a:p>
            <a:pPr eaLnBrk="1" hangingPunct="1"/>
            <a:r>
              <a:rPr lang="en-US" altLang="en-US" sz="2600" smtClean="0"/>
              <a:t>What are Threads?</a:t>
            </a:r>
          </a:p>
          <a:p>
            <a:pPr eaLnBrk="1" hangingPunct="1"/>
            <a:r>
              <a:rPr lang="en-US" altLang="en-US" sz="2600" smtClean="0"/>
              <a:t>Thread implementation models</a:t>
            </a:r>
          </a:p>
          <a:p>
            <a:pPr eaLnBrk="1" hangingPunct="1"/>
            <a:r>
              <a:rPr lang="en-US" altLang="en-US" sz="2600" smtClean="0"/>
              <a:t>POSIX threads</a:t>
            </a:r>
          </a:p>
          <a:p>
            <a:pPr eaLnBrk="1" hangingPunct="1"/>
            <a:r>
              <a:rPr lang="en-US" altLang="en-US" sz="2600" smtClean="0"/>
              <a:t>Creating threads</a:t>
            </a:r>
          </a:p>
          <a:p>
            <a:pPr eaLnBrk="1" hangingPunct="1"/>
            <a:r>
              <a:rPr lang="en-US" altLang="en-US" sz="2600" smtClean="0"/>
              <a:t>Using threads</a:t>
            </a:r>
          </a:p>
          <a:p>
            <a:pPr eaLnBrk="1" hangingPunct="1"/>
            <a:r>
              <a:rPr lang="en-US" altLang="en-US" sz="2600" smtClean="0"/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Objectives</a:t>
            </a:r>
          </a:p>
        </p:txBody>
      </p:sp>
      <p:sp>
        <p:nvSpPr>
          <p:cNvPr id="1945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56951E-99B1-48E0-99D6-F57803A3ACF7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946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2A90E0-9522-45B8-AAB8-EB8960ED8BD3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946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/>
              <a:t>To understand the thread model for realizing concurrency</a:t>
            </a:r>
          </a:p>
          <a:p>
            <a:pPr eaLnBrk="1" hangingPunct="1"/>
            <a:r>
              <a:rPr lang="en-US" altLang="en-US" smtClean="0"/>
              <a:t>To study POSIX standard for threads called the Pthreads.</a:t>
            </a:r>
          </a:p>
          <a:p>
            <a:pPr eaLnBrk="1" hangingPunct="1"/>
            <a:r>
              <a:rPr lang="en-US" altLang="en-US" smtClean="0"/>
              <a:t>To study thread control primitives for creation, termination, join, synchronization, concurrency, and scheduling.</a:t>
            </a:r>
          </a:p>
          <a:p>
            <a:pPr eaLnBrk="1" hangingPunct="1"/>
            <a:r>
              <a:rPr lang="en-US" altLang="en-US" smtClean="0"/>
              <a:t>To learn to design multi-threaded applications.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900" smtClean="0">
                <a:solidFill>
                  <a:srgbClr val="7B9899"/>
                </a:solidFill>
              </a:rPr>
              <a:t>The Thread Model</a:t>
            </a:r>
            <a:endParaRPr lang="en-US" altLang="en-US" smtClean="0">
              <a:solidFill>
                <a:srgbClr val="7B9899"/>
              </a:solidFill>
            </a:endParaRPr>
          </a:p>
        </p:txBody>
      </p:sp>
      <p:sp>
        <p:nvSpPr>
          <p:cNvPr id="2150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40E9378-881E-46EA-87ED-77847D46B5AE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1508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CAA692-FAED-4D61-9C4D-97FB7269E2E3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71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5343525"/>
            <a:ext cx="7772400" cy="7874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mtClean="0"/>
              <a:t>(a) Three processes each with one thread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mtClean="0"/>
              <a:t>(b) One process with three threads</a:t>
            </a:r>
            <a:endParaRPr lang="en-US" sz="2400" smtClean="0"/>
          </a:p>
        </p:txBody>
      </p:sp>
      <p:pic>
        <p:nvPicPr>
          <p:cNvPr id="215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3" y="1470025"/>
            <a:ext cx="8228012" cy="335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Per process vs per thread items</a:t>
            </a:r>
          </a:p>
        </p:txBody>
      </p:sp>
      <p:sp>
        <p:nvSpPr>
          <p:cNvPr id="2253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6EDF6FC-6F46-494C-A41D-DA44E424345F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253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FC41EC-1B43-4FE8-BFDB-2AD2A07ACF74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2253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4840288"/>
            <a:ext cx="7772400" cy="1290637"/>
          </a:xfrm>
        </p:spPr>
        <p:txBody>
          <a:bodyPr/>
          <a:lstStyle/>
          <a:p>
            <a:pPr eaLnBrk="1" hangingPunct="1"/>
            <a:r>
              <a:rPr lang="en-US" altLang="en-US" smtClean="0"/>
              <a:t>Items shared by all threads in a process</a:t>
            </a:r>
          </a:p>
          <a:p>
            <a:pPr eaLnBrk="1" hangingPunct="1"/>
            <a:r>
              <a:rPr lang="en-US" altLang="en-US" smtClean="0"/>
              <a:t>Items private to each thread</a:t>
            </a:r>
          </a:p>
        </p:txBody>
      </p:sp>
      <p:pic>
        <p:nvPicPr>
          <p:cNvPr id="2253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95"/>
          <a:stretch>
            <a:fillRect/>
          </a:stretch>
        </p:blipFill>
        <p:spPr bwMode="auto">
          <a:xfrm>
            <a:off x="352425" y="1619250"/>
            <a:ext cx="8534400" cy="298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Line 5"/>
          <p:cNvSpPr>
            <a:spLocks noChangeShapeType="1"/>
          </p:cNvSpPr>
          <p:nvPr/>
        </p:nvSpPr>
        <p:spPr bwMode="auto">
          <a:xfrm>
            <a:off x="8877300" y="1752600"/>
            <a:ext cx="0" cy="28289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Implementing Threads in User Space</a:t>
            </a:r>
            <a:endParaRPr lang="en-US" altLang="en-US" sz="3800" smtClean="0">
              <a:solidFill>
                <a:srgbClr val="7B9899"/>
              </a:solidFill>
            </a:endParaRPr>
          </a:p>
        </p:txBody>
      </p:sp>
      <p:sp>
        <p:nvSpPr>
          <p:cNvPr id="2355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FDA11E-DE04-496B-AB28-B99B1237B779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3556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EAD83A-C5E7-4F93-A6A2-651CA2D9A7A4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2355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7175" y="5664200"/>
            <a:ext cx="6515100" cy="8858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A user-level threads package</a:t>
            </a:r>
          </a:p>
        </p:txBody>
      </p:sp>
      <p:pic>
        <p:nvPicPr>
          <p:cNvPr id="23559" name="Picture 4" descr="2-1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288" y="1255713"/>
            <a:ext cx="5153025" cy="438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Implementing Threads in the Kernel</a:t>
            </a:r>
            <a:endParaRPr lang="en-US" altLang="en-US" sz="3800" smtClean="0">
              <a:solidFill>
                <a:srgbClr val="7B9899"/>
              </a:solidFill>
            </a:endParaRPr>
          </a:p>
        </p:txBody>
      </p:sp>
      <p:sp>
        <p:nvSpPr>
          <p:cNvPr id="2457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660BB6-405F-4EF1-A0E6-D16EE974CCA2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458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27C732-B3D7-440D-9956-3C0D53F973F1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2458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14375" y="5810250"/>
            <a:ext cx="7772400" cy="62865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A threads package managed by the kernel</a:t>
            </a:r>
          </a:p>
        </p:txBody>
      </p:sp>
      <p:pic>
        <p:nvPicPr>
          <p:cNvPr id="24583" name="Picture 4" descr="2-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200" y="1198563"/>
            <a:ext cx="4203700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Hybrid Implementations</a:t>
            </a:r>
          </a:p>
        </p:txBody>
      </p:sp>
      <p:sp>
        <p:nvSpPr>
          <p:cNvPr id="2560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5C6A2C-11B0-449D-8BDC-805829506B95}" type="datetime1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10/1/2019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5604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cse321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79243C-3F8B-430B-A68B-00135E0C8018}" type="slidenum">
              <a:rPr lang="en-US" altLang="en-US" sz="16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5470525"/>
            <a:ext cx="7772400" cy="66040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mtClean="0"/>
              <a:t>    Multiplexing user-level threads onto kernel- level threads</a:t>
            </a:r>
            <a:endParaRPr lang="en-US" sz="2000" smtClean="0"/>
          </a:p>
        </p:txBody>
      </p:sp>
      <p:pic>
        <p:nvPicPr>
          <p:cNvPr id="25607" name="Picture 4" descr="2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247775"/>
            <a:ext cx="6316662" cy="37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278</TotalTime>
  <Words>954</Words>
  <Application>Microsoft Office PowerPoint</Application>
  <PresentationFormat>On-screen Show (4:3)</PresentationFormat>
  <Paragraphs>189</Paragraphs>
  <Slides>22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Georgia</vt:lpstr>
      <vt:lpstr>Wingdings</vt:lpstr>
      <vt:lpstr>Wingdings 2</vt:lpstr>
      <vt:lpstr>Civic</vt:lpstr>
      <vt:lpstr>Realizing Concurrency using the thread model </vt:lpstr>
      <vt:lpstr>Introduction</vt:lpstr>
      <vt:lpstr>Topics to be Covered</vt:lpstr>
      <vt:lpstr>Objectives</vt:lpstr>
      <vt:lpstr>The Thread Model</vt:lpstr>
      <vt:lpstr>Per process vs per thread items</vt:lpstr>
      <vt:lpstr>Implementing Threads in User Space</vt:lpstr>
      <vt:lpstr>Implementing Threads in the Kernel</vt:lpstr>
      <vt:lpstr>Hybrid Implementations</vt:lpstr>
      <vt:lpstr>Scheduler Activations</vt:lpstr>
      <vt:lpstr>Pop-Up Threads</vt:lpstr>
      <vt:lpstr>Thread Scheduling (1)</vt:lpstr>
      <vt:lpstr>Thread Scheduling (2)</vt:lpstr>
      <vt:lpstr>Thread as a unit of work</vt:lpstr>
      <vt:lpstr>Pthread Library</vt:lpstr>
      <vt:lpstr>Posix Library Implementation in F. Mueller’s Paper</vt:lpstr>
      <vt:lpstr>Creating threads</vt:lpstr>
      <vt:lpstr>Using threads</vt:lpstr>
      <vt:lpstr> Thread’s local data</vt:lpstr>
      <vt:lpstr>Thread termination (destruction)</vt:lpstr>
      <vt:lpstr>Waiting for thread exit</vt:lpstr>
      <vt:lpstr>Summary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Realizing Concurrency using Posix Threads</dc:title>
  <dc:creator>Bina Ramamurthy</dc:creator>
  <cp:lastModifiedBy>Bina Ramamurthy</cp:lastModifiedBy>
  <cp:revision>24</cp:revision>
  <dcterms:created xsi:type="dcterms:W3CDTF">2006-09-15T00:53:19Z</dcterms:created>
  <dcterms:modified xsi:type="dcterms:W3CDTF">2019-10-02T02:03:49Z</dcterms:modified>
</cp:coreProperties>
</file>