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146E9-33EE-4FCA-A7D7-C7BD984C95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255C-079C-491F-B7FC-6073845BC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5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1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907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3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3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9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0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5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768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57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9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8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7" y="251607"/>
            <a:ext cx="9067523" cy="1764006"/>
          </a:xfrm>
        </p:spPr>
        <p:txBody>
          <a:bodyPr>
            <a:noAutofit/>
          </a:bodyPr>
          <a:lstStyle/>
          <a:p>
            <a:r>
              <a:rPr lang="en-US" sz="4000" dirty="0" smtClean="0"/>
              <a:t>From Smart contract to </a:t>
            </a:r>
            <a:r>
              <a:rPr lang="en-US" sz="4000" dirty="0" err="1" smtClean="0"/>
              <a:t>Dapps</a:t>
            </a:r>
            <a:r>
              <a:rPr lang="en-US" sz="4000" dirty="0" smtClean="0"/>
              <a:t>(Ch04) – Part 2 updated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9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00" y="184727"/>
            <a:ext cx="5623818" cy="59540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Contents ballot-contract folder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45" y="1635130"/>
            <a:ext cx="10962800" cy="4350033"/>
          </a:xfrm>
        </p:spPr>
        <p:txBody>
          <a:bodyPr/>
          <a:lstStyle/>
          <a:p>
            <a:pPr lvl="0"/>
            <a:r>
              <a:rPr lang="en-US" i="1" dirty="0"/>
              <a:t>contracts/</a:t>
            </a:r>
            <a:r>
              <a:rPr lang="en-US" dirty="0"/>
              <a:t>—Contains the Solidity source files for your smart contracts. There is an important contract in here called </a:t>
            </a:r>
            <a:r>
              <a:rPr lang="en-US" dirty="0" err="1"/>
              <a:t>Migrations.sol</a:t>
            </a:r>
            <a:r>
              <a:rPr lang="en-US" dirty="0"/>
              <a:t>; this is the smart contract facilitating deployment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migrations/</a:t>
            </a:r>
            <a:r>
              <a:rPr lang="en-US" dirty="0"/>
              <a:t>—Truffle uses a migration system to handle smart contract deployments. A migration is an additional script (in JavaScript) that keeps track of changes in the </a:t>
            </a:r>
            <a:r>
              <a:rPr lang="en-US" dirty="0" smtClean="0"/>
              <a:t>contracts under </a:t>
            </a:r>
            <a:r>
              <a:rPr lang="en-US" dirty="0"/>
              <a:t>development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test/</a:t>
            </a:r>
            <a:r>
              <a:rPr lang="en-US" dirty="0"/>
              <a:t>—Contains both JavaScript and Solidity tests for your smart contracts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truffle-config.js</a:t>
            </a:r>
            <a:r>
              <a:rPr lang="en-US" dirty="0"/>
              <a:t>—Truffle configuration file, containing for example configuration for the </a:t>
            </a:r>
            <a:r>
              <a:rPr lang="en-US" dirty="0" err="1"/>
              <a:t>blockchain</a:t>
            </a:r>
            <a:r>
              <a:rPr lang="en-US" dirty="0"/>
              <a:t> network ID, IP, and RPC port number.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10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85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945" y="83126"/>
            <a:ext cx="8320837" cy="5861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Adding the smart contract (s) and configuring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00" y="1422400"/>
            <a:ext cx="10962800" cy="4749967"/>
          </a:xfrm>
        </p:spPr>
        <p:txBody>
          <a:bodyPr/>
          <a:lstStyle/>
          <a:p>
            <a:r>
              <a:rPr lang="en-US" dirty="0" smtClean="0"/>
              <a:t> Now add the </a:t>
            </a:r>
            <a:r>
              <a:rPr lang="en-US" dirty="0" err="1" smtClean="0"/>
              <a:t>Ballot.sol</a:t>
            </a:r>
            <a:r>
              <a:rPr lang="en-US" dirty="0" smtClean="0"/>
              <a:t> you have tested in Remix IDE into the contracts directory</a:t>
            </a:r>
          </a:p>
          <a:p>
            <a:pPr marL="126997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Confguring</a:t>
            </a:r>
            <a:r>
              <a:rPr lang="en-US" dirty="0" smtClean="0"/>
              <a:t> </a:t>
            </a:r>
            <a:r>
              <a:rPr lang="en-US" dirty="0" err="1" smtClean="0"/>
              <a:t>testchain</a:t>
            </a:r>
            <a:r>
              <a:rPr lang="en-US" dirty="0" smtClean="0"/>
              <a:t> and </a:t>
            </a:r>
            <a:r>
              <a:rPr lang="en-US" dirty="0" err="1" smtClean="0"/>
              <a:t>rpc</a:t>
            </a:r>
            <a:r>
              <a:rPr lang="en-US" dirty="0" smtClean="0"/>
              <a:t> port in truffle-config.js</a:t>
            </a:r>
          </a:p>
          <a:p>
            <a:pPr marL="126997" indent="0">
              <a:buNone/>
            </a:pPr>
            <a:r>
              <a:rPr lang="en-US" dirty="0" err="1"/>
              <a:t>module.exports</a:t>
            </a:r>
            <a:r>
              <a:rPr lang="en-US" dirty="0"/>
              <a:t> = {</a:t>
            </a:r>
          </a:p>
          <a:p>
            <a:pPr marL="126997" indent="0">
              <a:buNone/>
            </a:pPr>
            <a:r>
              <a:rPr lang="en-US" dirty="0"/>
              <a:t>  // See &lt;http://truffleframework.com/docs/advanced/configuration&gt;</a:t>
            </a:r>
          </a:p>
          <a:p>
            <a:pPr marL="126997" indent="0">
              <a:buNone/>
            </a:pPr>
            <a:r>
              <a:rPr lang="en-US" dirty="0"/>
              <a:t>  // to customize your Truffle configuration for the RPC port</a:t>
            </a:r>
          </a:p>
          <a:p>
            <a:pPr marL="126997" indent="0">
              <a:buNone/>
            </a:pPr>
            <a:r>
              <a:rPr lang="en-US" dirty="0"/>
              <a:t>  networks: {</a:t>
            </a:r>
          </a:p>
          <a:p>
            <a:pPr marL="126997" indent="0">
              <a:buNone/>
            </a:pPr>
            <a:r>
              <a:rPr lang="en-US" dirty="0"/>
              <a:t>	development: {</a:t>
            </a:r>
          </a:p>
          <a:p>
            <a:pPr marL="126997" indent="0">
              <a:buNone/>
            </a:pPr>
            <a:r>
              <a:rPr lang="en-US" dirty="0"/>
              <a:t>  	host: "localhost",                        </a:t>
            </a:r>
          </a:p>
          <a:p>
            <a:pPr marL="126997" indent="0">
              <a:buNone/>
            </a:pPr>
            <a:r>
              <a:rPr lang="en-US" dirty="0"/>
              <a:t>  	port: 7545,                              </a:t>
            </a:r>
          </a:p>
          <a:p>
            <a:pPr marL="126997" indent="0">
              <a:buNone/>
            </a:pPr>
            <a:r>
              <a:rPr lang="en-US" dirty="0"/>
              <a:t>  	</a:t>
            </a:r>
            <a:r>
              <a:rPr lang="en-US" dirty="0" err="1"/>
              <a:t>network_id</a:t>
            </a:r>
            <a:r>
              <a:rPr lang="en-US" dirty="0"/>
              <a:t>: "5777" </a:t>
            </a:r>
          </a:p>
          <a:p>
            <a:pPr marL="126997" indent="0">
              <a:buNone/>
            </a:pPr>
            <a:r>
              <a:rPr lang="en-US" dirty="0"/>
              <a:t>	}</a:t>
            </a:r>
          </a:p>
          <a:p>
            <a:pPr marL="126997" indent="0">
              <a:buNone/>
            </a:pPr>
            <a:r>
              <a:rPr lang="en-US" dirty="0"/>
              <a:t>  }</a:t>
            </a:r>
          </a:p>
          <a:p>
            <a:pPr marL="126997" indent="0">
              <a:buNone/>
            </a:pPr>
            <a:r>
              <a:rPr lang="en-US" dirty="0"/>
              <a:t>};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11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28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945" y="83126"/>
            <a:ext cx="8320837" cy="5861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Adding the smart contract (s) and configuring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727" y="1090078"/>
            <a:ext cx="10962800" cy="5874140"/>
          </a:xfrm>
        </p:spPr>
        <p:txBody>
          <a:bodyPr/>
          <a:lstStyle/>
          <a:p>
            <a:r>
              <a:rPr lang="en-US" dirty="0" smtClean="0"/>
              <a:t> In the migrations directory, add a file 2_deploy_contracts.js that specifies the SC to deploy and provides any parameters to be sent to the constructor.</a:t>
            </a:r>
          </a:p>
          <a:p>
            <a:endParaRPr lang="en-US" dirty="0" smtClean="0"/>
          </a:p>
          <a:p>
            <a:pPr marL="126997" indent="0">
              <a:buNone/>
            </a:pPr>
            <a:r>
              <a:rPr lang="en-US" dirty="0" err="1"/>
              <a:t>var</a:t>
            </a:r>
            <a:r>
              <a:rPr lang="en-US" dirty="0"/>
              <a:t> Ballot = </a:t>
            </a:r>
            <a:r>
              <a:rPr lang="en-US" dirty="0" err="1"/>
              <a:t>artifacts.require</a:t>
            </a:r>
            <a:r>
              <a:rPr lang="en-US" dirty="0"/>
              <a:t>("Ballot</a:t>
            </a:r>
            <a:r>
              <a:rPr lang="en-US" dirty="0" smtClean="0"/>
              <a:t>");</a:t>
            </a:r>
            <a:endParaRPr lang="en-US" dirty="0"/>
          </a:p>
          <a:p>
            <a:pPr marL="126997" indent="0">
              <a:buNone/>
            </a:pPr>
            <a:r>
              <a:rPr lang="en-US" dirty="0"/>
              <a:t> </a:t>
            </a:r>
          </a:p>
          <a:p>
            <a:pPr marL="126997" indent="0">
              <a:buNone/>
            </a:pPr>
            <a:r>
              <a:rPr lang="en-US" dirty="0" err="1"/>
              <a:t>module.exports</a:t>
            </a:r>
            <a:r>
              <a:rPr lang="en-US" dirty="0"/>
              <a:t> = function(</a:t>
            </a:r>
            <a:r>
              <a:rPr lang="en-US" dirty="0" err="1"/>
              <a:t>deployer</a:t>
            </a:r>
            <a:r>
              <a:rPr lang="en-US" dirty="0"/>
              <a:t>) {</a:t>
            </a:r>
          </a:p>
          <a:p>
            <a:pPr marL="126997" indent="0">
              <a:buNone/>
            </a:pPr>
            <a:r>
              <a:rPr lang="en-US" dirty="0"/>
              <a:t>  </a:t>
            </a:r>
            <a:r>
              <a:rPr lang="en-US" dirty="0" err="1"/>
              <a:t>deployer.deploy</a:t>
            </a:r>
            <a:r>
              <a:rPr lang="en-US" dirty="0"/>
              <a:t>(Ballot,4);</a:t>
            </a:r>
          </a:p>
          <a:p>
            <a:pPr marL="126997" indent="0">
              <a:buNone/>
            </a:pPr>
            <a:r>
              <a:rPr lang="en-US" dirty="0"/>
              <a:t>};</a:t>
            </a:r>
          </a:p>
          <a:p>
            <a:pPr marL="126997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Now you are ready to deploy the SC; assuming that you’ve addressed any compile errors in your Remix </a:t>
            </a:r>
            <a:r>
              <a:rPr lang="en-US" dirty="0" err="1" smtClean="0"/>
              <a:t>env</a:t>
            </a:r>
            <a:r>
              <a:rPr lang="en-US" dirty="0" smtClean="0"/>
              <a:t>, you can directly use truffle migrate command as shown below: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smtClean="0"/>
              <a:t>truffle migrate --reset 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smtClean="0"/>
              <a:t>The reset option deletes any earlier deployment of the same contract – used only during testing and prototyping and not in production </a:t>
            </a:r>
          </a:p>
          <a:p>
            <a:pPr marL="126997" indent="0">
              <a:buNone/>
            </a:pPr>
            <a:r>
              <a:rPr lang="en-US" dirty="0" smtClean="0"/>
              <a:t>You can test it using truffle console (CLI) : see Chapter 4 for detailed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12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34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739" y="711200"/>
            <a:ext cx="8062582" cy="277091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-app : ballot-app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36" y="972176"/>
            <a:ext cx="10962800" cy="5551055"/>
          </a:xfrm>
        </p:spPr>
        <p:txBody>
          <a:bodyPr/>
          <a:lstStyle/>
          <a:p>
            <a:r>
              <a:rPr lang="en-US" dirty="0" smtClean="0"/>
              <a:t> Now your SC (s), </a:t>
            </a:r>
            <a:r>
              <a:rPr lang="en-US" dirty="0" err="1" smtClean="0"/>
              <a:t>ballot.sol</a:t>
            </a:r>
            <a:r>
              <a:rPr lang="en-US" dirty="0" smtClean="0"/>
              <a:t> in this case is deployed and ready.</a:t>
            </a:r>
          </a:p>
          <a:p>
            <a:pPr marL="126997" indent="0">
              <a:buNone/>
            </a:pPr>
            <a:endParaRPr lang="en-US" dirty="0"/>
          </a:p>
          <a:p>
            <a:r>
              <a:rPr lang="en-US" dirty="0" smtClean="0"/>
              <a:t>Next step is to get the web UI ready and link it to the deployed contract. For this you’ll need these skills:</a:t>
            </a:r>
          </a:p>
          <a:p>
            <a:pPr marL="126997" indent="0"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/>
              <a:t>HTML, JavaScript, and CSS for rendering the server contents for user interaction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server to host the base entry script defined in index.js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Server code (app.js) linking the </a:t>
            </a:r>
            <a:r>
              <a:rPr lang="en-US" dirty="0" smtClean="0"/>
              <a:t>SC via web </a:t>
            </a:r>
            <a:r>
              <a:rPr lang="en-US" dirty="0"/>
              <a:t>server </a:t>
            </a:r>
            <a:r>
              <a:rPr lang="en-US" dirty="0" smtClean="0"/>
              <a:t>and </a:t>
            </a:r>
            <a:r>
              <a:rPr lang="en-US" dirty="0"/>
              <a:t>web client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Additional wrappers and plugins for any frameworks such as Bootstrap and the web3 API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Package configuration files such as </a:t>
            </a:r>
            <a:r>
              <a:rPr lang="en-US" dirty="0" err="1"/>
              <a:t>package.json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126997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26997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781239"/>
            <a:ext cx="6465454" cy="598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46" y="138545"/>
            <a:ext cx="7921290" cy="64269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-app: ballot –app : more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506720" y="138545"/>
            <a:ext cx="4876800" cy="6841375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0" y="476504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2: </a:t>
            </a:r>
          </a:p>
          <a:p>
            <a:r>
              <a:rPr lang="en-US" dirty="0" smtClean="0"/>
              <a:t>ballot-app</a:t>
            </a:r>
            <a:endParaRPr lang="en-US" dirty="0"/>
          </a:p>
        </p:txBody>
      </p:sp>
      <p:cxnSp>
        <p:nvCxnSpPr>
          <p:cNvPr id="7" name="Curved Connector 6"/>
          <p:cNvCxnSpPr>
            <a:stCxn id="5" idx="0"/>
          </p:cNvCxnSpPr>
          <p:nvPr/>
        </p:nvCxnSpPr>
        <p:spPr>
          <a:xfrm rot="16200000" flipV="1">
            <a:off x="10576281" y="4074439"/>
            <a:ext cx="497840" cy="8833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3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739" y="711200"/>
            <a:ext cx="8062582" cy="2770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ballot-app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36" y="972176"/>
            <a:ext cx="10962800" cy="5551055"/>
          </a:xfrm>
        </p:spPr>
        <p:txBody>
          <a:bodyPr/>
          <a:lstStyle/>
          <a:p>
            <a:r>
              <a:rPr lang="en-US" dirty="0" smtClean="0"/>
              <a:t> Navigate to Ballot-</a:t>
            </a:r>
            <a:r>
              <a:rPr lang="en-US" dirty="0" err="1" smtClean="0"/>
              <a:t>Dapp</a:t>
            </a:r>
            <a:endParaRPr lang="en-US" dirty="0" smtClean="0"/>
          </a:p>
          <a:p>
            <a:endParaRPr lang="en-US" dirty="0"/>
          </a:p>
          <a:p>
            <a:pPr marL="126997" indent="0">
              <a:buNone/>
            </a:pPr>
            <a:r>
              <a:rPr lang="en-US" dirty="0"/>
              <a:t>cd ballot-app</a:t>
            </a:r>
          </a:p>
          <a:p>
            <a:pPr marL="126997" indent="0">
              <a:buNone/>
            </a:pP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 smtClean="0"/>
              <a:t>init</a:t>
            </a:r>
            <a:endParaRPr lang="en-US" dirty="0" smtClean="0"/>
          </a:p>
          <a:p>
            <a:pPr marL="126997" indent="0">
              <a:buNone/>
            </a:pPr>
            <a:endParaRPr lang="en-US" dirty="0"/>
          </a:p>
          <a:p>
            <a:r>
              <a:rPr lang="en-US" dirty="0" smtClean="0"/>
              <a:t>This command will ask you a series of question to configure your application including a index.js for the Node.js server; accept all of the default options. </a:t>
            </a:r>
            <a:endParaRPr lang="en-US" dirty="0"/>
          </a:p>
          <a:p>
            <a:r>
              <a:rPr lang="en-US" dirty="0" smtClean="0"/>
              <a:t>Then </a:t>
            </a:r>
            <a:r>
              <a:rPr lang="en-US" b="1" dirty="0" smtClean="0"/>
              <a:t>edit</a:t>
            </a:r>
            <a:r>
              <a:rPr lang="en-US" dirty="0" smtClean="0"/>
              <a:t> the </a:t>
            </a:r>
            <a:r>
              <a:rPr lang="en-US" dirty="0" err="1" smtClean="0"/>
              <a:t>package.json</a:t>
            </a:r>
            <a:r>
              <a:rPr lang="en-US" dirty="0" smtClean="0"/>
              <a:t> created by the above command to add two items:</a:t>
            </a:r>
          </a:p>
          <a:p>
            <a:pPr lvl="1"/>
            <a:r>
              <a:rPr lang="en-US" dirty="0"/>
              <a:t>The filename of the script for starting the Node.js server (index.js)</a:t>
            </a:r>
          </a:p>
          <a:p>
            <a:pPr lvl="1"/>
            <a:r>
              <a:rPr lang="en-US" dirty="0"/>
              <a:t>A dependency on the express module for defining the web </a:t>
            </a:r>
            <a:r>
              <a:rPr lang="en-US" dirty="0" smtClean="0"/>
              <a:t>application</a:t>
            </a:r>
          </a:p>
          <a:p>
            <a:pPr lvl="1"/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ackage.json</a:t>
            </a:r>
            <a:r>
              <a:rPr lang="en-US" dirty="0" smtClean="0"/>
              <a:t> file will look like this:</a:t>
            </a:r>
          </a:p>
          <a:p>
            <a:pPr marL="126997" indent="0">
              <a:buNone/>
            </a:pPr>
            <a:endParaRPr lang="en-US" dirty="0" smtClean="0"/>
          </a:p>
          <a:p>
            <a:pPr marL="126997" indent="0">
              <a:buNone/>
            </a:pPr>
            <a:r>
              <a:rPr lang="en-US" sz="1600" dirty="0"/>
              <a:t>{</a:t>
            </a:r>
          </a:p>
          <a:p>
            <a:pPr marL="126997" indent="0">
              <a:buNone/>
            </a:pPr>
            <a:r>
              <a:rPr lang="en-US" sz="1600" dirty="0"/>
              <a:t>  "name": "ballot-app",</a:t>
            </a:r>
          </a:p>
          <a:p>
            <a:pPr marL="126997" indent="0">
              <a:buNone/>
            </a:pPr>
            <a:r>
              <a:rPr lang="en-US" sz="1600" dirty="0"/>
              <a:t>  "version": "1.0.0",</a:t>
            </a:r>
          </a:p>
          <a:p>
            <a:pPr marL="126997" indent="0">
              <a:buNone/>
            </a:pPr>
            <a:r>
              <a:rPr lang="en-US" sz="1600" dirty="0"/>
              <a:t>  "description": "",</a:t>
            </a:r>
          </a:p>
          <a:p>
            <a:pPr marL="126997" indent="0">
              <a:buNone/>
            </a:pPr>
            <a:r>
              <a:rPr lang="en-US" sz="1600" dirty="0"/>
              <a:t>  "main": "index.js",</a:t>
            </a:r>
          </a:p>
          <a:p>
            <a:pPr marL="126997" indent="0">
              <a:buNone/>
            </a:pPr>
            <a:r>
              <a:rPr lang="en-US" sz="1600" dirty="0"/>
              <a:t>  "scripts": {</a:t>
            </a:r>
          </a:p>
          <a:p>
            <a:pPr marL="126997" indent="0">
              <a:buNone/>
            </a:pPr>
            <a:r>
              <a:rPr lang="en-US" sz="1600" dirty="0"/>
              <a:t>    "start": "node index.js"   </a:t>
            </a:r>
          </a:p>
          <a:p>
            <a:pPr marL="126997" indent="0">
              <a:buNone/>
            </a:pPr>
            <a:r>
              <a:rPr lang="en-US" sz="1600" dirty="0"/>
              <a:t>  },</a:t>
            </a:r>
          </a:p>
          <a:p>
            <a:pPr marL="126997" indent="0">
              <a:buNone/>
            </a:pPr>
            <a:r>
              <a:rPr lang="en-US" sz="1600" dirty="0"/>
              <a:t>  "author": "",</a:t>
            </a:r>
          </a:p>
          <a:p>
            <a:pPr marL="126997" indent="0">
              <a:buNone/>
            </a:pPr>
            <a:r>
              <a:rPr lang="en-US" sz="1600" dirty="0"/>
              <a:t>  "license": "ISC",</a:t>
            </a:r>
          </a:p>
          <a:p>
            <a:pPr marL="126997" indent="0">
              <a:buNone/>
            </a:pPr>
            <a:r>
              <a:rPr lang="en-US" sz="1600" dirty="0"/>
              <a:t>  "dependencies": {</a:t>
            </a:r>
          </a:p>
          <a:p>
            <a:pPr marL="126997" indent="0">
              <a:buNone/>
            </a:pPr>
            <a:r>
              <a:rPr lang="en-US" sz="1600" dirty="0"/>
              <a:t>    "express": "^4.16.4"       </a:t>
            </a:r>
          </a:p>
          <a:p>
            <a:pPr marL="126997" indent="0">
              <a:buNone/>
            </a:pPr>
            <a:r>
              <a:rPr lang="en-US" sz="1600" dirty="0"/>
              <a:t>  }</a:t>
            </a:r>
          </a:p>
          <a:p>
            <a:pPr marL="126997" indent="0">
              <a:buNone/>
            </a:pPr>
            <a:r>
              <a:rPr lang="en-US" sz="1600" dirty="0"/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126997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126997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26997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10836"/>
            <a:ext cx="7803600" cy="65082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ackage.json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921" y="923932"/>
            <a:ext cx="10962800" cy="3613600"/>
          </a:xfrm>
        </p:spPr>
        <p:txBody>
          <a:bodyPr/>
          <a:lstStyle/>
          <a:p>
            <a:pPr marL="126997" indent="0">
              <a:buNone/>
            </a:pPr>
            <a:r>
              <a:rPr lang="en-US" dirty="0"/>
              <a:t>{</a:t>
            </a:r>
          </a:p>
          <a:p>
            <a:pPr marL="126997" indent="0">
              <a:buNone/>
            </a:pPr>
            <a:r>
              <a:rPr lang="en-US" dirty="0"/>
              <a:t>  "name": "ballot-app",</a:t>
            </a:r>
          </a:p>
          <a:p>
            <a:pPr marL="126997" indent="0">
              <a:buNone/>
            </a:pPr>
            <a:r>
              <a:rPr lang="en-US" dirty="0"/>
              <a:t>  "version": "1.0.0",</a:t>
            </a:r>
          </a:p>
          <a:p>
            <a:pPr marL="126997" indent="0">
              <a:buNone/>
            </a:pPr>
            <a:r>
              <a:rPr lang="en-US" dirty="0"/>
              <a:t>  "description": "",</a:t>
            </a:r>
          </a:p>
          <a:p>
            <a:pPr marL="126997" indent="0">
              <a:buNone/>
            </a:pPr>
            <a:r>
              <a:rPr lang="en-US" dirty="0"/>
              <a:t>  "main": "index.js",</a:t>
            </a:r>
          </a:p>
          <a:p>
            <a:pPr marL="126997" indent="0">
              <a:buNone/>
            </a:pPr>
            <a:r>
              <a:rPr lang="en-US" dirty="0"/>
              <a:t>  "scripts": {</a:t>
            </a:r>
          </a:p>
          <a:p>
            <a:pPr marL="126997" indent="0">
              <a:buNone/>
            </a:pPr>
            <a:r>
              <a:rPr lang="en-US" dirty="0"/>
              <a:t>    "start": "node index.js"   </a:t>
            </a:r>
          </a:p>
          <a:p>
            <a:pPr marL="126997" indent="0">
              <a:buNone/>
            </a:pPr>
            <a:r>
              <a:rPr lang="en-US" dirty="0"/>
              <a:t>  },</a:t>
            </a:r>
          </a:p>
          <a:p>
            <a:pPr marL="126997" indent="0">
              <a:buNone/>
            </a:pPr>
            <a:r>
              <a:rPr lang="en-US" dirty="0"/>
              <a:t>  "author": "",</a:t>
            </a:r>
          </a:p>
          <a:p>
            <a:pPr marL="126997" indent="0">
              <a:buNone/>
            </a:pPr>
            <a:r>
              <a:rPr lang="en-US" dirty="0"/>
              <a:t>  "license": "ISC",</a:t>
            </a:r>
          </a:p>
          <a:p>
            <a:pPr marL="126997" indent="0">
              <a:buNone/>
            </a:pPr>
            <a:r>
              <a:rPr lang="en-US" dirty="0"/>
              <a:t>  "dependencies": {</a:t>
            </a:r>
          </a:p>
          <a:p>
            <a:pPr marL="126997" indent="0">
              <a:buNone/>
            </a:pPr>
            <a:r>
              <a:rPr lang="en-US" dirty="0"/>
              <a:t>    "express": "^4.16.4"       </a:t>
            </a:r>
          </a:p>
          <a:p>
            <a:pPr marL="126997" indent="0">
              <a:buNone/>
            </a:pPr>
            <a:r>
              <a:rPr lang="en-US" dirty="0"/>
              <a:t>  }</a:t>
            </a:r>
          </a:p>
          <a:p>
            <a:pPr marL="126997" indent="0">
              <a:buNone/>
            </a:pPr>
            <a:r>
              <a:rPr lang="en-US" dirty="0" smtClean="0"/>
              <a:t>}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smtClean="0"/>
              <a:t>Note: </a:t>
            </a:r>
            <a:r>
              <a:rPr lang="en-US" dirty="0"/>
              <a:t>Express is the web application framework for the Node.js server; you’ll use the express module to specify the script for the entry point of the </a:t>
            </a:r>
            <a:r>
              <a:rPr lang="en-US" dirty="0" smtClean="0"/>
              <a:t>server. I’ll </a:t>
            </a:r>
            <a:r>
              <a:rPr lang="en-US" dirty="0"/>
              <a:t>refer to the web server as the Node.js server instead of the Node server to distinguish it from the </a:t>
            </a:r>
            <a:r>
              <a:rPr lang="en-US" dirty="0" err="1"/>
              <a:t>blockchain</a:t>
            </a:r>
            <a:r>
              <a:rPr lang="en-US" dirty="0"/>
              <a:t> </a:t>
            </a:r>
            <a:r>
              <a:rPr lang="en-US" dirty="0" smtClean="0"/>
              <a:t>node.</a:t>
            </a:r>
            <a:endParaRPr lang="en-US" dirty="0"/>
          </a:p>
          <a:p>
            <a:endParaRPr lang="en-US" dirty="0"/>
          </a:p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16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42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846" y="276561"/>
            <a:ext cx="7993675" cy="63234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index.js: express framework based web application 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076" y="1094167"/>
            <a:ext cx="10962800" cy="4163800"/>
          </a:xfrm>
        </p:spPr>
        <p:txBody>
          <a:bodyPr/>
          <a:lstStyle/>
          <a:p>
            <a:r>
              <a:rPr lang="en-US" dirty="0" smtClean="0"/>
              <a:t> Create the rest of the directory shown in slide 14:index.js, </a:t>
            </a:r>
            <a:r>
              <a:rPr lang="en-US" dirty="0" err="1" smtClean="0"/>
              <a:t>src</a:t>
            </a:r>
            <a:r>
              <a:rPr lang="en-US" dirty="0" smtClean="0"/>
              <a:t>, and the rest.</a:t>
            </a:r>
          </a:p>
          <a:p>
            <a:r>
              <a:rPr lang="en-US"/>
              <a:t> </a:t>
            </a:r>
            <a:r>
              <a:rPr lang="en-US" smtClean="0"/>
              <a:t>Now </a:t>
            </a:r>
            <a:r>
              <a:rPr lang="en-US" dirty="0"/>
              <a:t>let’s examine the index.js </a:t>
            </a:r>
            <a:r>
              <a:rPr lang="en-US" dirty="0" smtClean="0"/>
              <a:t>file </a:t>
            </a:r>
            <a:r>
              <a:rPr lang="en-US" dirty="0"/>
              <a:t>that defines the web application. </a:t>
            </a:r>
            <a:endParaRPr lang="en-US" dirty="0" smtClean="0"/>
          </a:p>
          <a:p>
            <a:pPr marL="126997" indent="0">
              <a:buNone/>
            </a:pP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defines the request and response functions and the port number for the Node.js server. </a:t>
            </a:r>
            <a:endParaRPr lang="en-US" dirty="0" smtClean="0"/>
          </a:p>
          <a:p>
            <a:pPr marL="126997" indent="0">
              <a:buNone/>
            </a:pPr>
            <a:endParaRPr lang="en-US" dirty="0" smtClean="0"/>
          </a:p>
          <a:p>
            <a:r>
              <a:rPr lang="en-US" dirty="0" smtClean="0"/>
              <a:t>For this initial deployment you used nom </a:t>
            </a:r>
            <a:r>
              <a:rPr lang="en-US" dirty="0" err="1" smtClean="0"/>
              <a:t>init</a:t>
            </a:r>
            <a:r>
              <a:rPr lang="en-US" dirty="0" smtClean="0"/>
              <a:t>; for subsequent </a:t>
            </a:r>
            <a:r>
              <a:rPr lang="en-US" dirty="0"/>
              <a:t>deployments you can use </a:t>
            </a:r>
            <a:r>
              <a:rPr lang="en-US" dirty="0" err="1"/>
              <a:t>npm</a:t>
            </a:r>
            <a:r>
              <a:rPr lang="en-US" dirty="0"/>
              <a:t> install (instead of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r>
              <a:rPr lang="en-US" dirty="0"/>
              <a:t>) to deploy all the required Node.js modules</a:t>
            </a:r>
            <a:r>
              <a:rPr lang="en-US" dirty="0" smtClean="0"/>
              <a:t>.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pPr marL="126997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pPr marL="126997" indent="0">
              <a:buNone/>
            </a:pPr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express.static</a:t>
            </a:r>
            <a:r>
              <a:rPr lang="en-US" dirty="0"/>
              <a:t>('</a:t>
            </a:r>
            <a:r>
              <a:rPr lang="en-US" dirty="0" err="1"/>
              <a:t>src</a:t>
            </a:r>
            <a:r>
              <a:rPr lang="en-US" dirty="0"/>
              <a:t>')); </a:t>
            </a:r>
          </a:p>
          <a:p>
            <a:pPr marL="126997" indent="0">
              <a:buNone/>
            </a:pPr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express.static</a:t>
            </a:r>
            <a:r>
              <a:rPr lang="en-US" dirty="0"/>
              <a:t>('../ballot-contract/build/contracts')); </a:t>
            </a:r>
          </a:p>
          <a:p>
            <a:pPr marL="126997" indent="0">
              <a:buNone/>
            </a:pP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</a:p>
          <a:p>
            <a:pPr marL="126997" indent="0">
              <a:buNone/>
            </a:pPr>
            <a:r>
              <a:rPr lang="en-US" dirty="0"/>
              <a:t>  </a:t>
            </a:r>
            <a:r>
              <a:rPr lang="en-US" dirty="0" err="1"/>
              <a:t>res.render</a:t>
            </a:r>
            <a:r>
              <a:rPr lang="en-US" dirty="0"/>
              <a:t>('index.html'); </a:t>
            </a:r>
          </a:p>
          <a:p>
            <a:pPr marL="126997" indent="0">
              <a:buNone/>
            </a:pPr>
            <a:r>
              <a:rPr lang="en-US" dirty="0"/>
              <a:t>});</a:t>
            </a:r>
          </a:p>
          <a:p>
            <a:pPr marL="126997" indent="0">
              <a:buNone/>
            </a:pPr>
            <a:r>
              <a:rPr lang="en-US" dirty="0" err="1"/>
              <a:t>app.listen</a:t>
            </a:r>
            <a:r>
              <a:rPr lang="en-US" dirty="0"/>
              <a:t>(3000, function () {	 </a:t>
            </a:r>
          </a:p>
          <a:p>
            <a:pPr marL="126997" indent="0">
              <a:buNone/>
            </a:pPr>
            <a:r>
              <a:rPr lang="en-US" dirty="0"/>
              <a:t>  console.log('Example app listening on port 3000!');</a:t>
            </a:r>
          </a:p>
          <a:p>
            <a:pPr marL="126997" indent="0">
              <a:buNone/>
            </a:pPr>
            <a:r>
              <a:rPr lang="en-US" dirty="0"/>
              <a:t>});</a:t>
            </a:r>
          </a:p>
          <a:p>
            <a:pPr marL="12699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17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7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356" y="163629"/>
            <a:ext cx="8046720" cy="51665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rc</a:t>
            </a:r>
            <a:r>
              <a:rPr lang="en-US" dirty="0" smtClean="0">
                <a:solidFill>
                  <a:schemeClr val="bg1"/>
                </a:solidFill>
              </a:rPr>
              <a:t> directory and the all important app.js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00" y="1511166"/>
            <a:ext cx="10962800" cy="4661201"/>
          </a:xfrm>
        </p:spPr>
        <p:txBody>
          <a:bodyPr/>
          <a:lstStyle/>
          <a:p>
            <a:r>
              <a:rPr lang="en-US" sz="2400" dirty="0"/>
              <a:t>The only other directory in ballot-app is the </a:t>
            </a:r>
            <a:r>
              <a:rPr lang="en-US" sz="2400" dirty="0" err="1"/>
              <a:t>src</a:t>
            </a:r>
            <a:r>
              <a:rPr lang="en-US" sz="2400" dirty="0"/>
              <a:t> </a:t>
            </a:r>
            <a:r>
              <a:rPr lang="en-US" sz="2400" dirty="0" smtClean="0"/>
              <a:t>directory, </a:t>
            </a:r>
            <a:r>
              <a:rPr lang="en-US" sz="2400" dirty="0"/>
              <a:t>which contains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 The </a:t>
            </a:r>
            <a:r>
              <a:rPr lang="en-US" sz="2400" dirty="0"/>
              <a:t>usual artifacts for a web page (CSS, fonts, images, JavaScript) </a:t>
            </a:r>
          </a:p>
          <a:p>
            <a:pPr lvl="1"/>
            <a:r>
              <a:rPr lang="en-US" sz="2400" dirty="0" smtClean="0"/>
              <a:t> The </a:t>
            </a:r>
            <a:r>
              <a:rPr lang="en-US" sz="2400" dirty="0"/>
              <a:t>landing page for the web application (index.html)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proposals.json</a:t>
            </a:r>
            <a:r>
              <a:rPr lang="en-US" sz="2400" dirty="0"/>
              <a:t>, which holds details about the proposals being voted on (images for the proposals are in the images subdirectory)</a:t>
            </a:r>
          </a:p>
          <a:p>
            <a:pPr lvl="1"/>
            <a:r>
              <a:rPr lang="en-US" sz="2400" b="1" dirty="0" smtClean="0"/>
              <a:t> app.js</a:t>
            </a:r>
            <a:r>
              <a:rPr lang="en-US" sz="2400" b="1" dirty="0"/>
              <a:t>, the glue code connecting the web server layer and the contract layer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18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3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255" y="0"/>
            <a:ext cx="6020982" cy="6785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Positioning app.js (role of app.js)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00" y="1662545"/>
            <a:ext cx="10962800" cy="4509822"/>
          </a:xfrm>
        </p:spPr>
        <p:txBody>
          <a:bodyPr/>
          <a:lstStyle/>
          <a:p>
            <a:r>
              <a:rPr lang="en-US" dirty="0" smtClean="0"/>
              <a:t> You have to write a specific  (app.js) for your </a:t>
            </a:r>
            <a:r>
              <a:rPr lang="en-US" dirty="0" err="1" smtClean="0"/>
              <a:t>Dapp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19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21" y="2821674"/>
            <a:ext cx="6761050" cy="2914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782" y="610523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function is </a:t>
            </a:r>
            <a:r>
              <a:rPr lang="en-US" dirty="0" err="1" smtClean="0"/>
              <a:t>reqWinner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8" name="Curved Connector 7"/>
          <p:cNvCxnSpPr>
            <a:stCxn id="6" idx="1"/>
            <a:endCxn id="5" idx="2"/>
          </p:cNvCxnSpPr>
          <p:nvPr/>
        </p:nvCxnSpPr>
        <p:spPr>
          <a:xfrm rot="10800000">
            <a:off x="5624946" y="5735816"/>
            <a:ext cx="1126836" cy="5540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945" y="157018"/>
            <a:ext cx="6410037" cy="6221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for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93854" y="1819857"/>
            <a:ext cx="10592982" cy="4313087"/>
          </a:xfrm>
        </p:spPr>
        <p:txBody>
          <a:bodyPr/>
          <a:lstStyle/>
          <a:p>
            <a:r>
              <a:rPr lang="en-US" b="1" dirty="0" smtClean="0"/>
              <a:t>  Read chapter 4 of the text book</a:t>
            </a:r>
          </a:p>
          <a:p>
            <a:pPr marL="126997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/>
              <a:t>The architectural model of a </a:t>
            </a:r>
            <a:r>
              <a:rPr lang="en-US" dirty="0" smtClean="0"/>
              <a:t>Dapp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Using </a:t>
            </a:r>
            <a:r>
              <a:rPr lang="en-US" dirty="0"/>
              <a:t>the Truffle IDE for developing </a:t>
            </a:r>
            <a:r>
              <a:rPr lang="en-US" dirty="0" smtClean="0"/>
              <a:t>Dapps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Connecting </a:t>
            </a:r>
            <a:r>
              <a:rPr lang="en-US" dirty="0"/>
              <a:t>the front end to the smart </a:t>
            </a:r>
            <a:r>
              <a:rPr lang="en-US" dirty="0" smtClean="0"/>
              <a:t>contract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The </a:t>
            </a:r>
            <a:r>
              <a:rPr lang="en-US" dirty="0" err="1"/>
              <a:t>MetaMask</a:t>
            </a:r>
            <a:r>
              <a:rPr lang="en-US" dirty="0"/>
              <a:t> browser plugin </a:t>
            </a:r>
            <a:endParaRPr lang="en-US" dirty="0" smtClean="0"/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Deploying </a:t>
            </a:r>
            <a:r>
              <a:rPr lang="en-US" dirty="0"/>
              <a:t>and testing an end-to-end </a:t>
            </a:r>
            <a:r>
              <a:rPr lang="en-US" dirty="0" smtClean="0"/>
              <a:t>Dapp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1A47E-AA38-4C56-AC5F-9CAB7147FF2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90109" y="106773"/>
            <a:ext cx="7915379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Ballot.zip exploration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566928" y="1231484"/>
            <a:ext cx="11338560" cy="5418698"/>
          </a:xfrm>
        </p:spPr>
        <p:txBody>
          <a:bodyPr/>
          <a:lstStyle/>
          <a:p>
            <a:r>
              <a:rPr lang="en-US" dirty="0" smtClean="0"/>
              <a:t>Ballot.zip </a:t>
            </a:r>
            <a:r>
              <a:rPr lang="en-US" dirty="0"/>
              <a:t>has all these items </a:t>
            </a:r>
            <a:r>
              <a:rPr lang="en-US" dirty="0" smtClean="0"/>
              <a:t>discussed</a:t>
            </a:r>
          </a:p>
          <a:p>
            <a:r>
              <a:rPr lang="en-US" dirty="0" smtClean="0"/>
              <a:t>Now </a:t>
            </a:r>
            <a:r>
              <a:rPr lang="en-US" dirty="0"/>
              <a:t>let’s work with the ballot.zip and interact with </a:t>
            </a:r>
            <a:r>
              <a:rPr lang="en-US" dirty="0" err="1" smtClean="0"/>
              <a:t>ballot.sol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pm</a:t>
            </a:r>
            <a:r>
              <a:rPr lang="en-US" dirty="0" smtClean="0"/>
              <a:t> install</a:t>
            </a:r>
          </a:p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pm</a:t>
            </a:r>
            <a:r>
              <a:rPr lang="en-US" dirty="0" smtClean="0"/>
              <a:t> start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m</a:t>
            </a:r>
            <a:r>
              <a:rPr lang="en-US" dirty="0" smtClean="0"/>
              <a:t>anaging the accounts and interaction with </a:t>
            </a:r>
            <a:r>
              <a:rPr lang="en-US" dirty="0" err="1" smtClean="0"/>
              <a:t>with</a:t>
            </a:r>
            <a:r>
              <a:rPr lang="en-US" dirty="0" smtClean="0"/>
              <a:t> </a:t>
            </a:r>
            <a:r>
              <a:rPr lang="en-US" dirty="0" err="1" smtClean="0"/>
              <a:t>Metamask</a:t>
            </a:r>
            <a:endParaRPr lang="en-US" dirty="0" smtClean="0"/>
          </a:p>
          <a:p>
            <a:pPr lvl="0"/>
            <a:r>
              <a:rPr lang="en-US" dirty="0"/>
              <a:t>Right-click the </a:t>
            </a:r>
            <a:r>
              <a:rPr lang="en-US" dirty="0" err="1"/>
              <a:t>MetaMask</a:t>
            </a:r>
            <a:r>
              <a:rPr lang="en-US" dirty="0"/>
              <a:t> icon (a fox) and connect to the custom RPC at http://127.0.0.1:7545. </a:t>
            </a:r>
          </a:p>
          <a:p>
            <a:pPr lvl="0"/>
            <a:r>
              <a:rPr lang="en-US" dirty="0"/>
              <a:t>Type your Ganache seed words in the response screen that </a:t>
            </a:r>
            <a:r>
              <a:rPr lang="en-US" dirty="0" smtClean="0"/>
              <a:t>appears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Choose a password and type it in; later on you’ll be able to use this password to unlock </a:t>
            </a:r>
            <a:r>
              <a:rPr lang="en-US" dirty="0" err="1"/>
              <a:t>MetaMask</a:t>
            </a:r>
            <a:r>
              <a:rPr lang="en-US" dirty="0"/>
              <a:t> without entering the seed </a:t>
            </a:r>
            <a:r>
              <a:rPr lang="en-US" dirty="0" smtClean="0"/>
              <a:t>words; </a:t>
            </a:r>
            <a:r>
              <a:rPr lang="en-US" dirty="0"/>
              <a:t>(use a password that’s easy to remember during the testing phase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Now you are ready to interact with ballot </a:t>
            </a:r>
            <a:r>
              <a:rPr lang="en-US" dirty="0" err="1" smtClean="0"/>
              <a:t>Dapp</a:t>
            </a:r>
            <a:r>
              <a:rPr lang="en-US" dirty="0" smtClean="0"/>
              <a:t>; open the application at localhost:3000 and interact.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7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674" y="134481"/>
            <a:ext cx="8216853" cy="6967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 2: Focus on app.js for your </a:t>
            </a:r>
            <a:r>
              <a:rPr lang="en-US" dirty="0" err="1" smtClean="0">
                <a:solidFill>
                  <a:schemeClr val="bg1"/>
                </a:solidFill>
              </a:rPr>
              <a:t>Dapp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55904" y="1379265"/>
            <a:ext cx="11338560" cy="5086189"/>
          </a:xfrm>
        </p:spPr>
        <p:txBody>
          <a:bodyPr/>
          <a:lstStyle/>
          <a:p>
            <a:r>
              <a:rPr lang="en-US" dirty="0" smtClean="0"/>
              <a:t>App.js connects to the </a:t>
            </a:r>
            <a:r>
              <a:rPr lang="en-US" dirty="0" err="1" smtClean="0"/>
              <a:t>sc</a:t>
            </a:r>
            <a:r>
              <a:rPr lang="en-US" dirty="0" smtClean="0"/>
              <a:t> using ballot ABI and address.</a:t>
            </a:r>
          </a:p>
          <a:p>
            <a:r>
              <a:rPr lang="en-US" dirty="0" smtClean="0"/>
              <a:t>It has minimally a handler for each of the public function of the SC; these handlers route the web interaction to access SC functions as </a:t>
            </a:r>
            <a:r>
              <a:rPr lang="en-US" dirty="0" err="1" smtClean="0"/>
              <a:t>Txs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Examine app.js, learn how it is written and use it as guideline to write the app.js for your </a:t>
            </a:r>
            <a:r>
              <a:rPr lang="en-US" dirty="0" err="1" smtClean="0"/>
              <a:t>Dapp</a:t>
            </a:r>
            <a:r>
              <a:rPr lang="en-US" dirty="0" smtClean="0"/>
              <a:t>. This will require some effort.</a:t>
            </a:r>
          </a:p>
          <a:p>
            <a:r>
              <a:rPr lang="en-US" dirty="0" smtClean="0"/>
              <a:t>Also web UI, just </a:t>
            </a:r>
            <a:r>
              <a:rPr lang="en-US" dirty="0" err="1" smtClean="0"/>
              <a:t>mimick</a:t>
            </a:r>
            <a:r>
              <a:rPr lang="en-US" dirty="0" smtClean="0"/>
              <a:t> the Remix UI  and add images. Images are defined in </a:t>
            </a:r>
            <a:r>
              <a:rPr lang="en-US" dirty="0" err="1" smtClean="0"/>
              <a:t>proposals.json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your application is not significant enough, you will have no work in the web app development. </a:t>
            </a:r>
            <a:r>
              <a:rPr lang="en-US" dirty="0"/>
              <a:t> </a:t>
            </a:r>
            <a:r>
              <a:rPr lang="en-US" dirty="0" smtClean="0"/>
              <a:t>You know what that means…</a:t>
            </a:r>
          </a:p>
          <a:p>
            <a:r>
              <a:rPr lang="en-US" dirty="0" smtClean="0"/>
              <a:t>Good luck and get working on part 2 of lab1.</a:t>
            </a:r>
          </a:p>
          <a:p>
            <a:r>
              <a:rPr lang="en-US" dirty="0" smtClean="0"/>
              <a:t>Also look </a:t>
            </a:r>
            <a:r>
              <a:rPr lang="en-US" smtClean="0"/>
              <a:t>around for an </a:t>
            </a:r>
            <a:r>
              <a:rPr lang="en-US" dirty="0" smtClean="0"/>
              <a:t>idea for Lab2.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4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4" y="734435"/>
            <a:ext cx="9144000" cy="780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 </a:t>
            </a:r>
            <a:r>
              <a:rPr lang="en-US" dirty="0" err="1" smtClean="0"/>
              <a:t>READ</a:t>
            </a:r>
            <a:r>
              <a:rPr lang="en-US" dirty="0" smtClean="0"/>
              <a:t>  </a:t>
            </a:r>
            <a:r>
              <a:rPr lang="en-US" dirty="0" err="1" smtClean="0"/>
              <a:t>READ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999" y="2096655"/>
            <a:ext cx="9670474" cy="3722253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Fiction or non-fiction</a:t>
            </a:r>
          </a:p>
          <a:p>
            <a:r>
              <a:rPr lang="en-US" sz="4200" dirty="0" smtClean="0"/>
              <a:t>Poetry or prose</a:t>
            </a:r>
          </a:p>
          <a:p>
            <a:r>
              <a:rPr lang="en-US" sz="4200" dirty="0" smtClean="0"/>
              <a:t>Technical or non-technical</a:t>
            </a:r>
          </a:p>
          <a:p>
            <a:r>
              <a:rPr lang="en-US" sz="4200" dirty="0" smtClean="0"/>
              <a:t>Always have a book next to you</a:t>
            </a:r>
          </a:p>
          <a:p>
            <a:r>
              <a:rPr lang="en-US" sz="4200" dirty="0" smtClean="0"/>
              <a:t>Read to learn how to program</a:t>
            </a:r>
          </a:p>
          <a:p>
            <a:r>
              <a:rPr lang="en-US" sz="4200" dirty="0" smtClean="0"/>
              <a:t>Test your SC: positive and negative test</a:t>
            </a:r>
          </a:p>
          <a:p>
            <a:r>
              <a:rPr lang="en-US" sz="4200" dirty="0" smtClean="0"/>
              <a:t>Now develop the &lt;</a:t>
            </a:r>
            <a:r>
              <a:rPr lang="en-US" sz="4200" dirty="0" err="1" smtClean="0"/>
              <a:t>Dapp</a:t>
            </a:r>
            <a:r>
              <a:rPr lang="en-US" sz="4200" dirty="0" smtClean="0"/>
              <a:t>-app&gt;</a:t>
            </a:r>
          </a:p>
          <a:p>
            <a:r>
              <a:rPr lang="en-US" sz="4200" dirty="0" smtClean="0"/>
              <a:t>--Bina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3</a:t>
            </a:fld>
            <a:endParaRPr kumimoji="0" lang="e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60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20073"/>
            <a:ext cx="7696757" cy="6264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develop a Dapp?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7" cy="9693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4</a:t>
            </a:fld>
            <a:endParaRPr kumimoji="0" lang="e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6" y="1688040"/>
            <a:ext cx="10256089" cy="1620187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283030" y="3382073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5216984" y="3383638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9651" y="4000910"/>
            <a:ext cx="634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must understand Dapp programming is not your traditional programming. There are many new concepts that you must understand before you start coding.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7536549" y="3270311"/>
            <a:ext cx="1056753" cy="760534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0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1542474"/>
            <a:ext cx="9158963" cy="4375368"/>
          </a:xfrm>
        </p:spPr>
        <p:txBody>
          <a:bodyPr/>
          <a:lstStyle/>
          <a:p>
            <a:pPr marL="50800" lvl="0" indent="0">
              <a:buNone/>
            </a:pPr>
            <a:r>
              <a:rPr lang="en-US" dirty="0" smtClean="0"/>
              <a:t>You’ll need these elements for the web application part of the </a:t>
            </a:r>
            <a:r>
              <a:rPr lang="en-US" dirty="0" err="1" smtClean="0"/>
              <a:t>Dapp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HTML</a:t>
            </a:r>
            <a:r>
              <a:rPr lang="en-US" dirty="0"/>
              <a:t>, JavaScript, and CSS for rendering the server contents for user interaction </a:t>
            </a:r>
          </a:p>
          <a:p>
            <a:pPr lvl="0"/>
            <a:r>
              <a:rPr lang="en-US" dirty="0"/>
              <a:t>A server to host the base entry script defined in index.js</a:t>
            </a:r>
          </a:p>
          <a:p>
            <a:pPr lvl="0"/>
            <a:r>
              <a:rPr lang="en-US" dirty="0"/>
              <a:t>Server code (app.js) linking the web server and web client</a:t>
            </a:r>
          </a:p>
          <a:p>
            <a:pPr lvl="0"/>
            <a:r>
              <a:rPr lang="en-US" dirty="0"/>
              <a:t>Additional wrappers and plugins for any frameworks such as Bootstrap and the web3 API</a:t>
            </a:r>
          </a:p>
          <a:p>
            <a:pPr lvl="0"/>
            <a:r>
              <a:rPr lang="en-US" dirty="0"/>
              <a:t>Package configuration files such as </a:t>
            </a:r>
            <a:r>
              <a:rPr lang="en-US" dirty="0" err="1"/>
              <a:t>package.json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9068" y="64655"/>
            <a:ext cx="7974168" cy="71608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 web application development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781239"/>
            <a:ext cx="6465454" cy="598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46" y="138545"/>
            <a:ext cx="7921290" cy="6426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Ballot -</a:t>
            </a:r>
            <a:r>
              <a:rPr lang="en-US" smtClean="0">
                <a:solidFill>
                  <a:schemeClr val="bg1"/>
                </a:solidFill>
              </a:rPr>
              <a:t>Dapp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15127" y="544945"/>
            <a:ext cx="3848793" cy="314036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5383" y="336214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</a:t>
            </a:r>
          </a:p>
          <a:p>
            <a:r>
              <a:rPr lang="en-US" dirty="0"/>
              <a:t>b</a:t>
            </a:r>
            <a:r>
              <a:rPr lang="en-US" dirty="0" smtClean="0"/>
              <a:t>allot-contract</a:t>
            </a:r>
            <a:endParaRPr lang="en-US" dirty="0"/>
          </a:p>
        </p:txBody>
      </p:sp>
      <p:cxnSp>
        <p:nvCxnSpPr>
          <p:cNvPr id="7" name="Curved Connector 6"/>
          <p:cNvCxnSpPr>
            <a:stCxn id="5" idx="0"/>
            <a:endCxn id="2" idx="2"/>
          </p:cNvCxnSpPr>
          <p:nvPr/>
        </p:nvCxnSpPr>
        <p:spPr>
          <a:xfrm rot="5400000" flipH="1" flipV="1">
            <a:off x="1240192" y="2487209"/>
            <a:ext cx="1247016" cy="50285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6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37" y="79063"/>
            <a:ext cx="5187327" cy="6044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You’ll need these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709" y="1422400"/>
            <a:ext cx="115362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system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—Linux Ubuntu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18.04</a:t>
            </a: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server for the web client </a:t>
            </a:r>
            <a:r>
              <a:rPr lang="en-US" sz="2400" i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—Node.js</a:t>
            </a: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Package </a:t>
            </a:r>
            <a:r>
              <a:rPr lang="en-US" sz="2400" i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npm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—Truffle</a:t>
            </a: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contract language toolchain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—Solidity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(comes with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Truffle suite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tabLst>
                <a:tab pos="342900" algn="l"/>
              </a:tabLs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Browser/web client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—Chrome and the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MetaMask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(LTS) plugin </a:t>
            </a:r>
            <a:endParaRPr lang="en-US" sz="24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tabLst>
                <a:tab pos="342900" algn="l"/>
              </a:tabLst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—Atom,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gedit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or any other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189138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3647995" y="-1"/>
            <a:ext cx="1060704" cy="9144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1" y="160839"/>
            <a:ext cx="6202218" cy="55824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Install required 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Copyright, Manning </a:t>
            </a:r>
            <a:r>
              <a:rPr lang="en-US" dirty="0" err="1" smtClean="0"/>
              <a:t>Blockchain</a:t>
            </a:r>
            <a:r>
              <a:rPr lang="en-US" dirty="0" smtClean="0"/>
              <a:t> in Action,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8291" y="856357"/>
            <a:ext cx="82850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Truffle: v5.0.27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latest is  5.0.36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https://www.npmjs.com/package/truffle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Node: v10.15.3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latest : v10.16.3.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https://nodejs.org/en/ 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Solidity : 0.5.8 (latest is 0.5.12)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npm</a:t>
            </a:r>
            <a:r>
              <a:rPr lang="en-US" sz="2400" dirty="0" smtClean="0"/>
              <a:t>: 6.4.1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latest is 6.11.3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https://www.npmjs.com/get-npm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ganache v2.1.1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https://www.trufflesuite.com/ganache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70419" y="197346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STOP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739" y="711200"/>
            <a:ext cx="8062582" cy="277091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-contract : ballot-contract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36" y="972176"/>
            <a:ext cx="10962800" cy="5551055"/>
          </a:xfrm>
        </p:spPr>
        <p:txBody>
          <a:bodyPr/>
          <a:lstStyle/>
          <a:p>
            <a:r>
              <a:rPr lang="en-US" dirty="0" smtClean="0"/>
              <a:t> So far you used Remix IDE: that is for learning the smart contract features</a:t>
            </a:r>
          </a:p>
          <a:p>
            <a:r>
              <a:rPr lang="en-US" dirty="0" smtClean="0"/>
              <a:t> Now let’s move onto Truffle IDE (or suite of tools)</a:t>
            </a:r>
          </a:p>
          <a:p>
            <a:r>
              <a:rPr lang="en-US" dirty="0" smtClean="0"/>
              <a:t>How do you create the </a:t>
            </a:r>
            <a:r>
              <a:rPr lang="en-US" dirty="0" err="1" smtClean="0"/>
              <a:t>Dapp</a:t>
            </a:r>
            <a:r>
              <a:rPr lang="en-US" dirty="0" smtClean="0"/>
              <a:t>-contract directory structure? Truffle uses a standard structure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err="1"/>
              <a:t>mkdir</a:t>
            </a:r>
            <a:r>
              <a:rPr lang="en-US" dirty="0"/>
              <a:t> ballot</a:t>
            </a:r>
          </a:p>
          <a:p>
            <a:pPr marL="126997" indent="0">
              <a:buNone/>
            </a:pPr>
            <a:r>
              <a:rPr lang="en-US" dirty="0"/>
              <a:t>cd ballot</a:t>
            </a:r>
          </a:p>
          <a:p>
            <a:pPr marL="126997" indent="0">
              <a:buNone/>
            </a:pPr>
            <a:r>
              <a:rPr lang="en-US" dirty="0" err="1"/>
              <a:t>mkdir</a:t>
            </a:r>
            <a:r>
              <a:rPr lang="en-US" dirty="0"/>
              <a:t> ballot-app</a:t>
            </a:r>
          </a:p>
          <a:p>
            <a:pPr marL="126997" indent="0">
              <a:buNone/>
            </a:pPr>
            <a:r>
              <a:rPr lang="en-US" dirty="0" err="1"/>
              <a:t>mkdir</a:t>
            </a:r>
            <a:r>
              <a:rPr lang="en-US" dirty="0"/>
              <a:t> ballot-contract</a:t>
            </a:r>
          </a:p>
          <a:p>
            <a:pPr marL="126997" indent="0">
              <a:buNone/>
            </a:pPr>
            <a:endParaRPr lang="en-US" dirty="0" smtClean="0"/>
          </a:p>
          <a:p>
            <a:pPr marL="126997" indent="0">
              <a:buNone/>
            </a:pPr>
            <a:r>
              <a:rPr lang="en-US" dirty="0"/>
              <a:t>cd </a:t>
            </a:r>
            <a:r>
              <a:rPr lang="en-US" dirty="0" smtClean="0"/>
              <a:t>ballot-contract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/>
              <a:t>truffle </a:t>
            </a:r>
            <a:r>
              <a:rPr lang="en-US" dirty="0" err="1"/>
              <a:t>init</a:t>
            </a:r>
            <a:endParaRPr lang="en-US" dirty="0"/>
          </a:p>
          <a:p>
            <a:pPr marL="126997" indent="0">
              <a:buNone/>
            </a:pPr>
            <a:r>
              <a:rPr lang="en-US" dirty="0" smtClean="0"/>
              <a:t>ls 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smtClean="0"/>
              <a:t>And truffle </a:t>
            </a:r>
            <a:r>
              <a:rPr lang="en-US" dirty="0" err="1" smtClean="0"/>
              <a:t>init</a:t>
            </a:r>
            <a:r>
              <a:rPr lang="en-US" dirty="0" smtClean="0"/>
              <a:t> automatically creates the folder and files and you’ll see this: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>
                <a:solidFill>
                  <a:srgbClr val="FF0000"/>
                </a:solidFill>
              </a:rPr>
              <a:t>contracts migrations test truffle-config.js </a:t>
            </a:r>
            <a:endParaRPr lang="en-US" dirty="0" smtClean="0">
              <a:solidFill>
                <a:srgbClr val="FF0000"/>
              </a:solidFill>
            </a:endParaRPr>
          </a:p>
          <a:p>
            <a:pPr marL="126997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126997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26997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9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1645</Words>
  <Application>Microsoft Office PowerPoint</Application>
  <PresentationFormat>Widescreen</PresentationFormat>
  <Paragraphs>271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LucidaGrande</vt:lpstr>
      <vt:lpstr>Merriweather Sans</vt:lpstr>
      <vt:lpstr>Times New Roman</vt:lpstr>
      <vt:lpstr>Verdana</vt:lpstr>
      <vt:lpstr>Wingdings</vt:lpstr>
      <vt:lpstr>1_Office Theme</vt:lpstr>
      <vt:lpstr>2_UB Powerpoint Template</vt:lpstr>
      <vt:lpstr>From Smart contract to Dapps(Ch04) – Part 2 updated</vt:lpstr>
      <vt:lpstr>Topics for discussion</vt:lpstr>
      <vt:lpstr>READ  READ  READ</vt:lpstr>
      <vt:lpstr>How to develop a Dapp?</vt:lpstr>
      <vt:lpstr>Dapp web application development</vt:lpstr>
      <vt:lpstr>Ballot -Dapp</vt:lpstr>
      <vt:lpstr>You’ll need these tools</vt:lpstr>
      <vt:lpstr>Install required software</vt:lpstr>
      <vt:lpstr>Dapp-contract : ballot-contract </vt:lpstr>
      <vt:lpstr>Contents ballot-contract folder</vt:lpstr>
      <vt:lpstr>Adding the smart contract (s) and configuring</vt:lpstr>
      <vt:lpstr>Adding the smart contract (s) and configuring</vt:lpstr>
      <vt:lpstr>Dapp-app : ballot-app </vt:lpstr>
      <vt:lpstr>Dapp-app: ballot –app : more details</vt:lpstr>
      <vt:lpstr>ballot-app </vt:lpstr>
      <vt:lpstr>package.json</vt:lpstr>
      <vt:lpstr>index.js: express framework based web application base</vt:lpstr>
      <vt:lpstr>src directory and the all important app.js</vt:lpstr>
      <vt:lpstr>Positioning app.js (role of app.js)</vt:lpstr>
      <vt:lpstr>Ballot.zip exploration </vt:lpstr>
      <vt:lpstr>Part 2: Focus on app.js for your Dapp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Smart contract to Dapps(Ch04) – Part 3</dc:title>
  <dc:creator>Bina Ramamurthy</dc:creator>
  <cp:lastModifiedBy>Bina Ramamurthy</cp:lastModifiedBy>
  <cp:revision>26</cp:revision>
  <dcterms:created xsi:type="dcterms:W3CDTF">2019-10-16T15:14:32Z</dcterms:created>
  <dcterms:modified xsi:type="dcterms:W3CDTF">2019-10-16T19:08:54Z</dcterms:modified>
</cp:coreProperties>
</file>