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 smtClean="0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1952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320800" y="17526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52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3309938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3D84-E698-4157-A133-40505CE76768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2501DB-596C-4BD9-9B01-3C4286B35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2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C7DAB-F06D-4114-8E65-B36AA3E2E153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A9EF5-B52B-46BF-90D5-3A79D9F74D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76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3800" y="304800"/>
            <a:ext cx="26670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7797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2D491-857F-41A5-83E6-6CB3C4DB6170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64526-C816-47C6-BC28-CB43E2197F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61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7AF87-1CF1-4329-A99B-75199306A319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33E11-5CB2-41C5-8ACF-370EA614C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283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B9D5-D45A-4D18-AE05-D365AF22C3C1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52591-6A53-44B1-8530-89D897C00E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42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050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19050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D45B9-A0F0-4CCC-A851-6F42B494DA9A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FA7EA-36F4-4DA5-948A-F99FCDBD9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79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9FF72-5BA0-4E57-AFE3-A357E3055243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403CB-B5CE-470E-807F-0714CC122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241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9AA39-9757-4377-9410-04410DF38E09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ABC46-663A-46D0-BEC0-28C66D90E4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21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2528C-9548-4B16-9276-19A37A186E0F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3FBD4-D8AC-4AE9-8BA8-A6764C658A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58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78617-DF52-452D-85FC-B915AF07F7D6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9E4F-ACD0-4428-B943-F0CF5E937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54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61E74-9B0E-4A99-953A-CE481226983E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C8C72-FB9C-4144-92B9-AAB4FD402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96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048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050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49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35B88FC5-B68F-41F4-8988-B80002C409BE}" type="datetime1">
              <a:rPr lang="en-US"/>
              <a:pPr>
                <a:defRPr/>
              </a:pPr>
              <a:t>9/16/2019</a:t>
            </a:fld>
            <a:endParaRPr lang="en-US"/>
          </a:p>
        </p:txBody>
      </p:sp>
      <p:sp>
        <p:nvSpPr>
          <p:cNvPr id="1849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849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5E02BE8-0549-494F-9458-B49D81C0E3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35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From Class Diagram to Contract Diagram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07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C326AC8-ECC1-4CAA-A238-4BAD8E03CC5E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352B7FF-BD32-45F5-9E53-F5DEC284ED02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Access Control</a:t>
            </a:r>
          </a:p>
        </p:txBody>
      </p:sp>
      <p:sp>
        <p:nvSpPr>
          <p:cNvPr id="2355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Public, protected, private</a:t>
            </a:r>
          </a:p>
          <a:p>
            <a:pPr eaLnBrk="1" hangingPunct="1"/>
            <a:r>
              <a:rPr lang="en-US" altLang="en-US" sz="2800"/>
              <a:t>Public properties and behaviors are available to any other object to use/invoke</a:t>
            </a:r>
          </a:p>
          <a:p>
            <a:pPr eaLnBrk="1" hangingPunct="1"/>
            <a:r>
              <a:rPr lang="en-US" altLang="en-US" sz="2800"/>
              <a:t>Private: available only within the objects.</a:t>
            </a:r>
          </a:p>
          <a:p>
            <a:pPr eaLnBrk="1" hangingPunct="1"/>
            <a:r>
              <a:rPr lang="en-US" altLang="en-US" sz="2800"/>
              <a:t>Protected: available within the objects and to the class hierarchy inherited from the class. </a:t>
            </a:r>
          </a:p>
        </p:txBody>
      </p:sp>
    </p:spTree>
    <p:extLst>
      <p:ext uri="{BB962C8B-B14F-4D97-AF65-F5344CB8AC3E}">
        <p14:creationId xmlns:p14="http://schemas.microsoft.com/office/powerpoint/2010/main" val="147858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B4A91CA-30C8-4958-BD8A-28BD1B80FAC2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3EA3AE8-63DB-41BE-950F-826F507B4BCA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Relationships</a:t>
            </a:r>
          </a:p>
        </p:txBody>
      </p:sp>
      <p:sp>
        <p:nvSpPr>
          <p:cNvPr id="2458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Classes do not exist on their own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Typically </a:t>
            </a:r>
            <a:r>
              <a:rPr lang="en-US" altLang="en-US" dirty="0" smtClean="0"/>
              <a:t>an application consists of many related classes.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Commonly used relationships include: associations, aggregations, and generalizations.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175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09AD322-1172-4AE2-B1AD-3F5F44153ACC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280C16F-AF94-44B4-87CE-A6292923AD31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560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Association</a:t>
            </a:r>
          </a:p>
        </p:txBody>
      </p:sp>
      <p:sp>
        <p:nvSpPr>
          <p:cNvPr id="25606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264920" y="1691640"/>
            <a:ext cx="9118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An association is a connection between classes, a semantic connection between objects of classes involved in the association.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Association typically represents “has a” or “uses” relationships.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Indicated by a line,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sometimes with arrow indicating unidirectional relationship,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adorned by the name of the relation,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the ends of the line adorned by cardinality of relationship and optionally by the roles connected to each class.</a:t>
            </a:r>
          </a:p>
        </p:txBody>
      </p:sp>
    </p:spTree>
    <p:extLst>
      <p:ext uri="{BB962C8B-B14F-4D97-AF65-F5344CB8AC3E}">
        <p14:creationId xmlns:p14="http://schemas.microsoft.com/office/powerpoint/2010/main" val="262079282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D82D914-E340-4FCA-8017-A86DBD4D3050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08E8A46-9245-44F6-A62B-E0FFF6ABC672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Association : Examples</a:t>
            </a:r>
          </a:p>
        </p:txBody>
      </p:sp>
      <p:grpSp>
        <p:nvGrpSpPr>
          <p:cNvPr id="26630" name="Group 27"/>
          <p:cNvGrpSpPr>
            <a:grpSpLocks/>
          </p:cNvGrpSpPr>
          <p:nvPr/>
        </p:nvGrpSpPr>
        <p:grpSpPr bwMode="auto">
          <a:xfrm>
            <a:off x="2759076" y="1905000"/>
            <a:ext cx="4860925" cy="914400"/>
            <a:chOff x="778" y="1200"/>
            <a:chExt cx="3062" cy="576"/>
          </a:xfrm>
        </p:grpSpPr>
        <p:sp>
          <p:nvSpPr>
            <p:cNvPr id="26642" name="Text Box 9"/>
            <p:cNvSpPr txBox="1">
              <a:spLocks noChangeArrowheads="1"/>
            </p:cNvSpPr>
            <p:nvPr/>
          </p:nvSpPr>
          <p:spPr bwMode="auto">
            <a:xfrm>
              <a:off x="1872" y="1200"/>
              <a:ext cx="5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Uses</a:t>
              </a:r>
            </a:p>
          </p:txBody>
        </p:sp>
        <p:sp>
          <p:nvSpPr>
            <p:cNvPr id="26643" name="Rectangle 4"/>
            <p:cNvSpPr>
              <a:spLocks noChangeArrowheads="1"/>
            </p:cNvSpPr>
            <p:nvPr/>
          </p:nvSpPr>
          <p:spPr bwMode="auto">
            <a:xfrm>
              <a:off x="778" y="1323"/>
              <a:ext cx="816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26644" name="Rectangle 5"/>
            <p:cNvSpPr>
              <a:spLocks noChangeArrowheads="1"/>
            </p:cNvSpPr>
            <p:nvPr/>
          </p:nvSpPr>
          <p:spPr bwMode="auto">
            <a:xfrm>
              <a:off x="2794" y="1323"/>
              <a:ext cx="1046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26645" name="Line 6"/>
            <p:cNvSpPr>
              <a:spLocks noChangeShapeType="1"/>
            </p:cNvSpPr>
            <p:nvPr/>
          </p:nvSpPr>
          <p:spPr bwMode="auto">
            <a:xfrm>
              <a:off x="1594" y="1515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6646" name="Text Box 7"/>
            <p:cNvSpPr txBox="1">
              <a:spLocks noChangeArrowheads="1"/>
            </p:cNvSpPr>
            <p:nvPr/>
          </p:nvSpPr>
          <p:spPr bwMode="auto">
            <a:xfrm>
              <a:off x="816" y="1344"/>
              <a:ext cx="6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Person</a:t>
              </a:r>
            </a:p>
          </p:txBody>
        </p:sp>
        <p:sp>
          <p:nvSpPr>
            <p:cNvPr id="26647" name="Text Box 8"/>
            <p:cNvSpPr txBox="1">
              <a:spLocks noChangeArrowheads="1"/>
            </p:cNvSpPr>
            <p:nvPr/>
          </p:nvSpPr>
          <p:spPr bwMode="auto">
            <a:xfrm>
              <a:off x="2880" y="1344"/>
              <a:ext cx="9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Computer</a:t>
              </a:r>
            </a:p>
          </p:txBody>
        </p:sp>
      </p:grpSp>
      <p:sp>
        <p:nvSpPr>
          <p:cNvPr id="26631" name="Text Box 13"/>
          <p:cNvSpPr txBox="1">
            <a:spLocks noChangeArrowheads="1"/>
          </p:cNvSpPr>
          <p:nvPr/>
        </p:nvSpPr>
        <p:spPr bwMode="auto">
          <a:xfrm>
            <a:off x="2743201" y="3048000"/>
            <a:ext cx="383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solidFill>
                  <a:srgbClr val="40458C"/>
                </a:solidFill>
              </a:rPr>
              <a:t>A</a:t>
            </a:r>
            <a:r>
              <a:rPr lang="en-US" altLang="en-US" sz="2400">
                <a:solidFill>
                  <a:srgbClr val="40458C"/>
                </a:solidFill>
              </a:rPr>
              <a:t> person uses </a:t>
            </a:r>
            <a:r>
              <a:rPr lang="en-US" altLang="en-US" sz="2400" b="1">
                <a:solidFill>
                  <a:srgbClr val="40458C"/>
                </a:solidFill>
              </a:rPr>
              <a:t>a</a:t>
            </a:r>
            <a:r>
              <a:rPr lang="en-US" altLang="en-US" sz="2400">
                <a:solidFill>
                  <a:srgbClr val="40458C"/>
                </a:solidFill>
              </a:rPr>
              <a:t> computer.</a:t>
            </a:r>
          </a:p>
        </p:txBody>
      </p:sp>
      <p:grpSp>
        <p:nvGrpSpPr>
          <p:cNvPr id="26632" name="Group 17"/>
          <p:cNvGrpSpPr>
            <a:grpSpLocks/>
          </p:cNvGrpSpPr>
          <p:nvPr/>
        </p:nvGrpSpPr>
        <p:grpSpPr bwMode="auto">
          <a:xfrm>
            <a:off x="2895600" y="4114800"/>
            <a:ext cx="6083300" cy="1600200"/>
            <a:chOff x="854" y="1029"/>
            <a:chExt cx="3832" cy="1008"/>
          </a:xfrm>
        </p:grpSpPr>
        <p:sp>
          <p:nvSpPr>
            <p:cNvPr id="26633" name="Text Box 18"/>
            <p:cNvSpPr txBox="1">
              <a:spLocks noChangeArrowheads="1"/>
            </p:cNvSpPr>
            <p:nvPr/>
          </p:nvSpPr>
          <p:spPr bwMode="auto">
            <a:xfrm>
              <a:off x="1958" y="1029"/>
              <a:ext cx="5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Owns</a:t>
              </a:r>
            </a:p>
          </p:txBody>
        </p:sp>
        <p:grpSp>
          <p:nvGrpSpPr>
            <p:cNvPr id="26634" name="Group 19"/>
            <p:cNvGrpSpPr>
              <a:grpSpLocks/>
            </p:cNvGrpSpPr>
            <p:nvPr/>
          </p:nvGrpSpPr>
          <p:grpSpPr bwMode="auto">
            <a:xfrm>
              <a:off x="864" y="1152"/>
              <a:ext cx="2832" cy="432"/>
              <a:chOff x="864" y="1152"/>
              <a:chExt cx="2832" cy="432"/>
            </a:xfrm>
          </p:grpSpPr>
          <p:sp>
            <p:nvSpPr>
              <p:cNvPr id="26636" name="Rectangle 20"/>
              <p:cNvSpPr>
                <a:spLocks noChangeArrowheads="1"/>
              </p:cNvSpPr>
              <p:nvPr/>
            </p:nvSpPr>
            <p:spPr bwMode="auto">
              <a:xfrm>
                <a:off x="864" y="1152"/>
                <a:ext cx="816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26637" name="Rectangle 21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816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26638" name="Line 22"/>
              <p:cNvSpPr>
                <a:spLocks noChangeShapeType="1"/>
              </p:cNvSpPr>
              <p:nvPr/>
            </p:nvSpPr>
            <p:spPr bwMode="auto">
              <a:xfrm>
                <a:off x="1680" y="1344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40458C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26639" name="Text Box 23"/>
              <p:cNvSpPr txBox="1">
                <a:spLocks noChangeArrowheads="1"/>
              </p:cNvSpPr>
              <p:nvPr/>
            </p:nvSpPr>
            <p:spPr bwMode="auto">
              <a:xfrm>
                <a:off x="902" y="1173"/>
                <a:ext cx="68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400">
                    <a:solidFill>
                      <a:srgbClr val="40458C"/>
                    </a:solidFill>
                  </a:rPr>
                  <a:t>Person</a:t>
                </a:r>
              </a:p>
            </p:txBody>
          </p:sp>
          <p:sp>
            <p:nvSpPr>
              <p:cNvPr id="26640" name="Text Box 24"/>
              <p:cNvSpPr txBox="1">
                <a:spLocks noChangeArrowheads="1"/>
              </p:cNvSpPr>
              <p:nvPr/>
            </p:nvSpPr>
            <p:spPr bwMode="auto">
              <a:xfrm>
                <a:off x="2966" y="1173"/>
                <a:ext cx="40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400">
                    <a:solidFill>
                      <a:srgbClr val="40458C"/>
                    </a:solidFill>
                  </a:rPr>
                  <a:t>Car</a:t>
                </a:r>
              </a:p>
            </p:txBody>
          </p:sp>
          <p:sp>
            <p:nvSpPr>
              <p:cNvPr id="26641" name="Text Box 25"/>
              <p:cNvSpPr txBox="1">
                <a:spLocks noChangeArrowheads="1"/>
              </p:cNvSpPr>
              <p:nvPr/>
            </p:nvSpPr>
            <p:spPr bwMode="auto">
              <a:xfrm>
                <a:off x="2592" y="1152"/>
                <a:ext cx="30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1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6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95000"/>
                  <a:buFont typeface="Wingdings" panose="05000000000000000000" pitchFamily="2" charset="2"/>
                  <a:buChar char="w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Char char="n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1400">
                    <a:solidFill>
                      <a:srgbClr val="40458C"/>
                    </a:solidFill>
                  </a:rPr>
                  <a:t>0..*</a:t>
                </a:r>
              </a:p>
            </p:txBody>
          </p:sp>
        </p:grpSp>
        <p:sp>
          <p:nvSpPr>
            <p:cNvPr id="26635" name="Text Box 26"/>
            <p:cNvSpPr txBox="1">
              <a:spLocks noChangeArrowheads="1"/>
            </p:cNvSpPr>
            <p:nvPr/>
          </p:nvSpPr>
          <p:spPr bwMode="auto">
            <a:xfrm>
              <a:off x="854" y="1749"/>
              <a:ext cx="38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A person may own many (zero..many) cars.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899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A69A2C6-F136-48A3-9E06-28AB9186EDA5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7EE98A7-6134-4154-A290-5E420736BEEC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Roles in Association</a:t>
            </a:r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2422525" y="17859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4876801" y="1981200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drives</a:t>
            </a:r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2835275" y="2100263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6781800" y="2133600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7658" name="Line 9"/>
          <p:cNvSpPr>
            <a:spLocks noChangeShapeType="1"/>
          </p:cNvSpPr>
          <p:nvPr/>
        </p:nvSpPr>
        <p:spPr bwMode="auto">
          <a:xfrm>
            <a:off x="4114800" y="2438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59" name="Text Box 10"/>
          <p:cNvSpPr txBox="1">
            <a:spLocks noChangeArrowheads="1"/>
          </p:cNvSpPr>
          <p:nvPr/>
        </p:nvSpPr>
        <p:spPr bwMode="auto">
          <a:xfrm>
            <a:off x="2895600" y="2133600"/>
            <a:ext cx="109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Person</a:t>
            </a:r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7162800" y="2209800"/>
            <a:ext cx="636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Car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819400" y="3048000"/>
            <a:ext cx="5761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A person (driver) drives a (company) car.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5562600" y="2514600"/>
            <a:ext cx="1187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company car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4114801" y="2514600"/>
            <a:ext cx="633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driver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724400" y="4343400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784725" y="4452938"/>
            <a:ext cx="109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Person</a:t>
            </a: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5334000" y="5029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>
            <a:off x="3962400" y="5791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V="1">
            <a:off x="39624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3962400" y="4648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5318126" y="5035550"/>
            <a:ext cx="8493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husband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4251325" y="4349750"/>
            <a:ext cx="508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wife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4191000" y="5791201"/>
            <a:ext cx="1233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800">
                <a:solidFill>
                  <a:srgbClr val="40458C"/>
                </a:solidFill>
              </a:rPr>
              <a:t>married to</a:t>
            </a:r>
          </a:p>
        </p:txBody>
      </p:sp>
      <p:sp>
        <p:nvSpPr>
          <p:cNvPr id="27673" name="Line 26"/>
          <p:cNvSpPr>
            <a:spLocks noChangeShapeType="1"/>
          </p:cNvSpPr>
          <p:nvPr/>
        </p:nvSpPr>
        <p:spPr bwMode="auto">
          <a:xfrm>
            <a:off x="5867400" y="2209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7674" name="Line 28"/>
          <p:cNvSpPr>
            <a:spLocks noChangeShapeType="1"/>
          </p:cNvSpPr>
          <p:nvPr/>
        </p:nvSpPr>
        <p:spPr bwMode="auto">
          <a:xfrm flipH="1">
            <a:off x="3886200" y="6019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40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F0A39DE-440C-4DB9-A6E9-8E6C2DE037FB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28C666D-CD44-4939-980D-4C2EE8171BD5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Aggregation</a:t>
            </a:r>
          </a:p>
        </p:txBody>
      </p:sp>
      <p:sp>
        <p:nvSpPr>
          <p:cNvPr id="2867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Aggregation represents a relation “contains”, “is a part of”, “whole-part” relation.</a:t>
            </a:r>
          </a:p>
          <a:p>
            <a:pPr eaLnBrk="1" hangingPunct="1"/>
            <a:r>
              <a:rPr lang="en-US" altLang="en-US" smtClean="0"/>
              <a:t>Indicated by a line adorned on the “whole” by a hollow diamond</a:t>
            </a:r>
          </a:p>
          <a:p>
            <a:pPr lvl="1" eaLnBrk="1" hangingPunct="1"/>
            <a:r>
              <a:rPr lang="en-US" altLang="en-US" smtClean="0"/>
              <a:t>Along with name of relationship and</a:t>
            </a:r>
          </a:p>
          <a:p>
            <a:pPr lvl="1" eaLnBrk="1" hangingPunct="1"/>
            <a:r>
              <a:rPr lang="en-US" altLang="en-US" smtClean="0"/>
              <a:t>Cardinality.</a:t>
            </a:r>
          </a:p>
        </p:txBody>
      </p:sp>
    </p:spTree>
    <p:extLst>
      <p:ext uri="{BB962C8B-B14F-4D97-AF65-F5344CB8AC3E}">
        <p14:creationId xmlns:p14="http://schemas.microsoft.com/office/powerpoint/2010/main" val="361328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8A2707D-5B6F-4DF8-A242-4F553C62AD1E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42B1E5-F94F-4183-8C80-61522FBD48D6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Aggregation: Example</a:t>
            </a:r>
          </a:p>
        </p:txBody>
      </p:sp>
      <p:grpSp>
        <p:nvGrpSpPr>
          <p:cNvPr id="29702" name="Group 16"/>
          <p:cNvGrpSpPr>
            <a:grpSpLocks/>
          </p:cNvGrpSpPr>
          <p:nvPr/>
        </p:nvGrpSpPr>
        <p:grpSpPr bwMode="auto">
          <a:xfrm>
            <a:off x="2759076" y="1905000"/>
            <a:ext cx="4860925" cy="914400"/>
            <a:chOff x="778" y="1200"/>
            <a:chExt cx="3062" cy="576"/>
          </a:xfrm>
        </p:grpSpPr>
        <p:sp>
          <p:nvSpPr>
            <p:cNvPr id="29724" name="Text Box 5"/>
            <p:cNvSpPr txBox="1">
              <a:spLocks noChangeArrowheads="1"/>
            </p:cNvSpPr>
            <p:nvPr/>
          </p:nvSpPr>
          <p:spPr bwMode="auto">
            <a:xfrm>
              <a:off x="1872" y="1200"/>
              <a:ext cx="8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contains</a:t>
              </a:r>
            </a:p>
          </p:txBody>
        </p:sp>
        <p:sp>
          <p:nvSpPr>
            <p:cNvPr id="29725" name="Rectangle 6"/>
            <p:cNvSpPr>
              <a:spLocks noChangeArrowheads="1"/>
            </p:cNvSpPr>
            <p:nvPr/>
          </p:nvSpPr>
          <p:spPr bwMode="auto">
            <a:xfrm>
              <a:off x="778" y="1323"/>
              <a:ext cx="816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29726" name="Rectangle 7"/>
            <p:cNvSpPr>
              <a:spLocks noChangeArrowheads="1"/>
            </p:cNvSpPr>
            <p:nvPr/>
          </p:nvSpPr>
          <p:spPr bwMode="auto">
            <a:xfrm>
              <a:off x="2794" y="1323"/>
              <a:ext cx="1046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29727" name="Line 8"/>
            <p:cNvSpPr>
              <a:spLocks noChangeShapeType="1"/>
            </p:cNvSpPr>
            <p:nvPr/>
          </p:nvSpPr>
          <p:spPr bwMode="auto">
            <a:xfrm>
              <a:off x="1776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9728" name="Text Box 9"/>
            <p:cNvSpPr txBox="1">
              <a:spLocks noChangeArrowheads="1"/>
            </p:cNvSpPr>
            <p:nvPr/>
          </p:nvSpPr>
          <p:spPr bwMode="auto">
            <a:xfrm>
              <a:off x="816" y="1344"/>
              <a:ext cx="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League</a:t>
              </a:r>
            </a:p>
          </p:txBody>
        </p:sp>
        <p:sp>
          <p:nvSpPr>
            <p:cNvPr id="29729" name="Text Box 11"/>
            <p:cNvSpPr txBox="1">
              <a:spLocks noChangeArrowheads="1"/>
            </p:cNvSpPr>
            <p:nvPr/>
          </p:nvSpPr>
          <p:spPr bwMode="auto">
            <a:xfrm>
              <a:off x="2822" y="1365"/>
              <a:ext cx="5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Team</a:t>
              </a:r>
            </a:p>
          </p:txBody>
        </p:sp>
        <p:sp>
          <p:nvSpPr>
            <p:cNvPr id="29730" name="Text Box 13"/>
            <p:cNvSpPr txBox="1">
              <a:spLocks noChangeArrowheads="1"/>
            </p:cNvSpPr>
            <p:nvPr/>
          </p:nvSpPr>
          <p:spPr bwMode="auto">
            <a:xfrm>
              <a:off x="2640" y="1536"/>
              <a:ext cx="17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1400">
                  <a:solidFill>
                    <a:srgbClr val="40458C"/>
                  </a:solidFill>
                </a:rPr>
                <a:t>*</a:t>
              </a:r>
            </a:p>
          </p:txBody>
        </p:sp>
        <p:sp>
          <p:nvSpPr>
            <p:cNvPr id="29731" name="AutoShape 14"/>
            <p:cNvSpPr>
              <a:spLocks noChangeArrowheads="1"/>
            </p:cNvSpPr>
            <p:nvPr/>
          </p:nvSpPr>
          <p:spPr bwMode="auto">
            <a:xfrm>
              <a:off x="1584" y="1488"/>
              <a:ext cx="189" cy="96"/>
            </a:xfrm>
            <a:prstGeom prst="diamond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</p:grpSp>
      <p:sp>
        <p:nvSpPr>
          <p:cNvPr id="29703" name="Text Box 15"/>
          <p:cNvSpPr txBox="1">
            <a:spLocks noChangeArrowheads="1"/>
          </p:cNvSpPr>
          <p:nvPr/>
        </p:nvSpPr>
        <p:spPr bwMode="auto">
          <a:xfrm>
            <a:off x="2803525" y="3233739"/>
            <a:ext cx="69767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Membership aggregation: A league is made up of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Many teams.</a:t>
            </a:r>
          </a:p>
        </p:txBody>
      </p:sp>
      <p:sp>
        <p:nvSpPr>
          <p:cNvPr id="29704" name="Text Box 18"/>
          <p:cNvSpPr txBox="1">
            <a:spLocks noChangeArrowheads="1"/>
          </p:cNvSpPr>
          <p:nvPr/>
        </p:nvSpPr>
        <p:spPr bwMode="auto">
          <a:xfrm>
            <a:off x="4632326" y="45720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made of</a:t>
            </a:r>
          </a:p>
        </p:txBody>
      </p:sp>
      <p:sp>
        <p:nvSpPr>
          <p:cNvPr id="29705" name="Rectangle 19"/>
          <p:cNvSpPr>
            <a:spLocks noChangeArrowheads="1"/>
          </p:cNvSpPr>
          <p:nvPr/>
        </p:nvSpPr>
        <p:spPr bwMode="auto">
          <a:xfrm>
            <a:off x="2895600" y="4767263"/>
            <a:ext cx="1295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06" name="Rectangle 20"/>
          <p:cNvSpPr>
            <a:spLocks noChangeArrowheads="1"/>
          </p:cNvSpPr>
          <p:nvPr/>
        </p:nvSpPr>
        <p:spPr bwMode="auto">
          <a:xfrm>
            <a:off x="6096001" y="4038600"/>
            <a:ext cx="1660525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07" name="Text Box 22"/>
          <p:cNvSpPr txBox="1">
            <a:spLocks noChangeArrowheads="1"/>
          </p:cNvSpPr>
          <p:nvPr/>
        </p:nvSpPr>
        <p:spPr bwMode="auto">
          <a:xfrm>
            <a:off x="3124201" y="4876800"/>
            <a:ext cx="80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Auto</a:t>
            </a:r>
          </a:p>
        </p:txBody>
      </p:sp>
      <p:grpSp>
        <p:nvGrpSpPr>
          <p:cNvPr id="29708" name="Group 28"/>
          <p:cNvGrpSpPr>
            <a:grpSpLocks/>
          </p:cNvGrpSpPr>
          <p:nvPr/>
        </p:nvGrpSpPr>
        <p:grpSpPr bwMode="auto">
          <a:xfrm>
            <a:off x="4175125" y="5029200"/>
            <a:ext cx="1905000" cy="152400"/>
            <a:chOff x="1670" y="3168"/>
            <a:chExt cx="1200" cy="96"/>
          </a:xfrm>
        </p:grpSpPr>
        <p:sp>
          <p:nvSpPr>
            <p:cNvPr id="29722" name="Line 21"/>
            <p:cNvSpPr>
              <a:spLocks noChangeShapeType="1"/>
            </p:cNvSpPr>
            <p:nvPr/>
          </p:nvSpPr>
          <p:spPr bwMode="auto">
            <a:xfrm>
              <a:off x="1862" y="321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9723" name="AutoShape 25"/>
            <p:cNvSpPr>
              <a:spLocks noChangeArrowheads="1"/>
            </p:cNvSpPr>
            <p:nvPr/>
          </p:nvSpPr>
          <p:spPr bwMode="auto">
            <a:xfrm>
              <a:off x="1670" y="3168"/>
              <a:ext cx="189" cy="96"/>
            </a:xfrm>
            <a:prstGeom prst="diamond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</p:grpSp>
      <p:sp>
        <p:nvSpPr>
          <p:cNvPr id="29709" name="Rectangle 26"/>
          <p:cNvSpPr>
            <a:spLocks noChangeArrowheads="1"/>
          </p:cNvSpPr>
          <p:nvPr/>
        </p:nvSpPr>
        <p:spPr bwMode="auto">
          <a:xfrm>
            <a:off x="6096001" y="5715000"/>
            <a:ext cx="1660525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10" name="Rectangle 27"/>
          <p:cNvSpPr>
            <a:spLocks noChangeArrowheads="1"/>
          </p:cNvSpPr>
          <p:nvPr/>
        </p:nvSpPr>
        <p:spPr bwMode="auto">
          <a:xfrm>
            <a:off x="6096001" y="4876800"/>
            <a:ext cx="1660525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11" name="Line 30"/>
          <p:cNvSpPr>
            <a:spLocks noChangeShapeType="1"/>
          </p:cNvSpPr>
          <p:nvPr/>
        </p:nvSpPr>
        <p:spPr bwMode="auto">
          <a:xfrm>
            <a:off x="4419600" y="5257800"/>
            <a:ext cx="1676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9712" name="AutoShape 31"/>
          <p:cNvSpPr>
            <a:spLocks noChangeArrowheads="1"/>
          </p:cNvSpPr>
          <p:nvPr/>
        </p:nvSpPr>
        <p:spPr bwMode="auto">
          <a:xfrm>
            <a:off x="4191000" y="5181600"/>
            <a:ext cx="300038" cy="152400"/>
          </a:xfrm>
          <a:prstGeom prst="diamond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13" name="Line 33"/>
          <p:cNvSpPr>
            <a:spLocks noChangeShapeType="1"/>
          </p:cNvSpPr>
          <p:nvPr/>
        </p:nvSpPr>
        <p:spPr bwMode="auto">
          <a:xfrm flipV="1">
            <a:off x="4495800" y="4495800"/>
            <a:ext cx="1600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9714" name="AutoShape 34"/>
          <p:cNvSpPr>
            <a:spLocks noChangeArrowheads="1"/>
          </p:cNvSpPr>
          <p:nvPr/>
        </p:nvSpPr>
        <p:spPr bwMode="auto">
          <a:xfrm>
            <a:off x="4191000" y="4876800"/>
            <a:ext cx="300038" cy="152400"/>
          </a:xfrm>
          <a:prstGeom prst="diamond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9715" name="Text Box 35"/>
          <p:cNvSpPr txBox="1">
            <a:spLocks noChangeArrowheads="1"/>
          </p:cNvSpPr>
          <p:nvPr/>
        </p:nvSpPr>
        <p:spPr bwMode="auto">
          <a:xfrm>
            <a:off x="6232525" y="4148138"/>
            <a:ext cx="97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wheel</a:t>
            </a:r>
          </a:p>
        </p:txBody>
      </p:sp>
      <p:sp>
        <p:nvSpPr>
          <p:cNvPr id="29716" name="Text Box 36"/>
          <p:cNvSpPr txBox="1">
            <a:spLocks noChangeArrowheads="1"/>
          </p:cNvSpPr>
          <p:nvPr/>
        </p:nvSpPr>
        <p:spPr bwMode="auto">
          <a:xfrm>
            <a:off x="6232526" y="4910138"/>
            <a:ext cx="108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engine</a:t>
            </a:r>
          </a:p>
        </p:txBody>
      </p:sp>
      <p:sp>
        <p:nvSpPr>
          <p:cNvPr id="29717" name="Text Box 37"/>
          <p:cNvSpPr txBox="1">
            <a:spLocks noChangeArrowheads="1"/>
          </p:cNvSpPr>
          <p:nvPr/>
        </p:nvSpPr>
        <p:spPr bwMode="auto">
          <a:xfrm>
            <a:off x="5851525" y="4197350"/>
            <a:ext cx="28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4</a:t>
            </a:r>
          </a:p>
        </p:txBody>
      </p:sp>
      <p:sp>
        <p:nvSpPr>
          <p:cNvPr id="29718" name="Text Box 38"/>
          <p:cNvSpPr txBox="1">
            <a:spLocks noChangeArrowheads="1"/>
          </p:cNvSpPr>
          <p:nvPr/>
        </p:nvSpPr>
        <p:spPr bwMode="auto">
          <a:xfrm>
            <a:off x="5867400" y="5181600"/>
            <a:ext cx="28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1</a:t>
            </a:r>
          </a:p>
        </p:txBody>
      </p:sp>
      <p:sp>
        <p:nvSpPr>
          <p:cNvPr id="29719" name="Text Box 39"/>
          <p:cNvSpPr txBox="1">
            <a:spLocks noChangeArrowheads="1"/>
          </p:cNvSpPr>
          <p:nvPr/>
        </p:nvSpPr>
        <p:spPr bwMode="auto">
          <a:xfrm>
            <a:off x="6232525" y="5748338"/>
            <a:ext cx="72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part</a:t>
            </a:r>
          </a:p>
        </p:txBody>
      </p:sp>
      <p:sp>
        <p:nvSpPr>
          <p:cNvPr id="29720" name="Text Box 40"/>
          <p:cNvSpPr txBox="1">
            <a:spLocks noChangeArrowheads="1"/>
          </p:cNvSpPr>
          <p:nvPr/>
        </p:nvSpPr>
        <p:spPr bwMode="auto">
          <a:xfrm>
            <a:off x="5867400" y="5867400"/>
            <a:ext cx="28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*</a:t>
            </a:r>
          </a:p>
        </p:txBody>
      </p:sp>
      <p:sp>
        <p:nvSpPr>
          <p:cNvPr id="29721" name="Text Box 41"/>
          <p:cNvSpPr txBox="1">
            <a:spLocks noChangeArrowheads="1"/>
          </p:cNvSpPr>
          <p:nvPr/>
        </p:nvSpPr>
        <p:spPr bwMode="auto">
          <a:xfrm>
            <a:off x="7985125" y="4986338"/>
            <a:ext cx="285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Strong aggregation.</a:t>
            </a:r>
          </a:p>
        </p:txBody>
      </p:sp>
    </p:spTree>
    <p:extLst>
      <p:ext uri="{BB962C8B-B14F-4D97-AF65-F5344CB8AC3E}">
        <p14:creationId xmlns:p14="http://schemas.microsoft.com/office/powerpoint/2010/main" val="152487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0E4534-1DB8-41C0-A5D9-313B5DE23F36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EBEB0A3-6C53-4FB6-AD32-19712DB27691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Generalization</a:t>
            </a:r>
          </a:p>
        </p:txBody>
      </p:sp>
      <p:sp>
        <p:nvSpPr>
          <p:cNvPr id="307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Generalization is a relationship between a general and a specific class. </a:t>
            </a:r>
          </a:p>
          <a:p>
            <a:pPr eaLnBrk="1" hangingPunct="1"/>
            <a:r>
              <a:rPr lang="en-US" altLang="en-US" sz="2800" dirty="0"/>
              <a:t>The specific class called the subclass inherits from the general class, called the superclass. </a:t>
            </a:r>
          </a:p>
          <a:p>
            <a:pPr eaLnBrk="1" hangingPunct="1"/>
            <a:r>
              <a:rPr lang="en-US" altLang="en-US" sz="2800" dirty="0"/>
              <a:t>Public and protected properties (attributes) and behaviors (operations) are inherited.</a:t>
            </a:r>
          </a:p>
          <a:p>
            <a:pPr eaLnBrk="1" hangingPunct="1"/>
            <a:r>
              <a:rPr lang="en-US" altLang="en-US" sz="2800" dirty="0"/>
              <a:t>Design representation “inheritance” </a:t>
            </a:r>
            <a:r>
              <a:rPr lang="en-US" altLang="en-US" sz="2800" dirty="0" smtClean="0"/>
              <a:t>concept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802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FF70821-34A2-4CFB-9088-F97C506A6D90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E26DF82-BCC5-4A79-A314-9625E141B961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Generalization: Symbol</a:t>
            </a:r>
          </a:p>
        </p:txBody>
      </p:sp>
      <p:sp>
        <p:nvSpPr>
          <p:cNvPr id="317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It represents “is a” relationship among classes and objects.</a:t>
            </a:r>
          </a:p>
          <a:p>
            <a:pPr eaLnBrk="1" hangingPunct="1"/>
            <a:r>
              <a:rPr lang="en-US" altLang="en-US" smtClean="0"/>
              <a:t>Represented by a line with an hollow arrow head pointing to the superclass at the superclass end.</a:t>
            </a:r>
          </a:p>
        </p:txBody>
      </p:sp>
    </p:spTree>
    <p:extLst>
      <p:ext uri="{BB962C8B-B14F-4D97-AF65-F5344CB8AC3E}">
        <p14:creationId xmlns:p14="http://schemas.microsoft.com/office/powerpoint/2010/main" val="404809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25841F-1DB5-43B6-BDA5-D1F5DC180A89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8E44D05-A218-4551-9162-F914653315A5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Generalization: Example</a:t>
            </a:r>
          </a:p>
        </p:txBody>
      </p:sp>
      <p:grpSp>
        <p:nvGrpSpPr>
          <p:cNvPr id="32774" name="Group 23"/>
          <p:cNvGrpSpPr>
            <a:grpSpLocks/>
          </p:cNvGrpSpPr>
          <p:nvPr/>
        </p:nvGrpSpPr>
        <p:grpSpPr bwMode="auto">
          <a:xfrm>
            <a:off x="2743200" y="1828800"/>
            <a:ext cx="6019800" cy="3200400"/>
            <a:chOff x="768" y="1152"/>
            <a:chExt cx="3792" cy="2016"/>
          </a:xfrm>
        </p:grpSpPr>
        <p:sp>
          <p:nvSpPr>
            <p:cNvPr id="32775" name="Rectangle 3"/>
            <p:cNvSpPr>
              <a:spLocks noChangeArrowheads="1"/>
            </p:cNvSpPr>
            <p:nvPr/>
          </p:nvSpPr>
          <p:spPr bwMode="auto">
            <a:xfrm>
              <a:off x="2112" y="1152"/>
              <a:ext cx="110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32776" name="Rectangle 4"/>
            <p:cNvSpPr>
              <a:spLocks noChangeArrowheads="1"/>
            </p:cNvSpPr>
            <p:nvPr/>
          </p:nvSpPr>
          <p:spPr bwMode="auto">
            <a:xfrm>
              <a:off x="3456" y="2688"/>
              <a:ext cx="110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32777" name="Rectangle 5"/>
            <p:cNvSpPr>
              <a:spLocks noChangeArrowheads="1"/>
            </p:cNvSpPr>
            <p:nvPr/>
          </p:nvSpPr>
          <p:spPr bwMode="auto">
            <a:xfrm>
              <a:off x="2112" y="2688"/>
              <a:ext cx="110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32778" name="Rectangle 6"/>
            <p:cNvSpPr>
              <a:spLocks noChangeArrowheads="1"/>
            </p:cNvSpPr>
            <p:nvPr/>
          </p:nvSpPr>
          <p:spPr bwMode="auto">
            <a:xfrm>
              <a:off x="768" y="2688"/>
              <a:ext cx="1104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32779" name="Line 8"/>
            <p:cNvSpPr>
              <a:spLocks noChangeShapeType="1"/>
            </p:cNvSpPr>
            <p:nvPr/>
          </p:nvSpPr>
          <p:spPr bwMode="auto">
            <a:xfrm flipV="1">
              <a:off x="2688" y="1776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0" name="AutoShape 12"/>
            <p:cNvSpPr>
              <a:spLocks noChangeArrowheads="1"/>
            </p:cNvSpPr>
            <p:nvPr/>
          </p:nvSpPr>
          <p:spPr bwMode="auto">
            <a:xfrm>
              <a:off x="2640" y="1632"/>
              <a:ext cx="96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400">
                <a:solidFill>
                  <a:srgbClr val="40458C"/>
                </a:solidFill>
              </a:endParaRPr>
            </a:p>
          </p:txBody>
        </p:sp>
        <p:sp>
          <p:nvSpPr>
            <p:cNvPr id="32781" name="Line 13"/>
            <p:cNvSpPr>
              <a:spLocks noChangeShapeType="1"/>
            </p:cNvSpPr>
            <p:nvPr/>
          </p:nvSpPr>
          <p:spPr bwMode="auto">
            <a:xfrm flipV="1">
              <a:off x="1344" y="23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2" name="Line 14"/>
            <p:cNvSpPr>
              <a:spLocks noChangeShapeType="1"/>
            </p:cNvSpPr>
            <p:nvPr/>
          </p:nvSpPr>
          <p:spPr bwMode="auto">
            <a:xfrm>
              <a:off x="1344" y="23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3" name="Line 17"/>
            <p:cNvSpPr>
              <a:spLocks noChangeShapeType="1"/>
            </p:cNvSpPr>
            <p:nvPr/>
          </p:nvSpPr>
          <p:spPr bwMode="auto">
            <a:xfrm>
              <a:off x="2688" y="230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4" name="Line 18"/>
            <p:cNvSpPr>
              <a:spLocks noChangeShapeType="1"/>
            </p:cNvSpPr>
            <p:nvPr/>
          </p:nvSpPr>
          <p:spPr bwMode="auto">
            <a:xfrm>
              <a:off x="4032" y="23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40458C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2785" name="Text Box 19"/>
            <p:cNvSpPr txBox="1">
              <a:spLocks noChangeArrowheads="1"/>
            </p:cNvSpPr>
            <p:nvPr/>
          </p:nvSpPr>
          <p:spPr bwMode="auto">
            <a:xfrm>
              <a:off x="2198" y="1269"/>
              <a:ext cx="7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Vehicle</a:t>
              </a:r>
            </a:p>
          </p:txBody>
        </p:sp>
        <p:sp>
          <p:nvSpPr>
            <p:cNvPr id="32786" name="Text Box 20"/>
            <p:cNvSpPr txBox="1">
              <a:spLocks noChangeArrowheads="1"/>
            </p:cNvSpPr>
            <p:nvPr/>
          </p:nvSpPr>
          <p:spPr bwMode="auto">
            <a:xfrm>
              <a:off x="1056" y="2784"/>
              <a:ext cx="4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Car</a:t>
              </a:r>
            </a:p>
          </p:txBody>
        </p:sp>
        <p:sp>
          <p:nvSpPr>
            <p:cNvPr id="32787" name="Text Box 21"/>
            <p:cNvSpPr txBox="1">
              <a:spLocks noChangeArrowheads="1"/>
            </p:cNvSpPr>
            <p:nvPr/>
          </p:nvSpPr>
          <p:spPr bwMode="auto">
            <a:xfrm>
              <a:off x="2304" y="2784"/>
              <a:ext cx="5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Boat</a:t>
              </a:r>
            </a:p>
          </p:txBody>
        </p:sp>
        <p:sp>
          <p:nvSpPr>
            <p:cNvPr id="32788" name="Text Box 22"/>
            <p:cNvSpPr txBox="1">
              <a:spLocks noChangeArrowheads="1"/>
            </p:cNvSpPr>
            <p:nvPr/>
          </p:nvSpPr>
          <p:spPr bwMode="auto">
            <a:xfrm>
              <a:off x="3600" y="2784"/>
              <a:ext cx="5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>
                  <a:solidFill>
                    <a:srgbClr val="40458C"/>
                  </a:solidFill>
                </a:rPr>
                <a:t>Truck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811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92D1565-86D3-4700-A333-AA16CCF90C13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DE81FB5-DD13-4293-B4DB-A6465B09958D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Classes</a:t>
            </a:r>
          </a:p>
        </p:txBody>
      </p:sp>
      <p:sp>
        <p:nvSpPr>
          <p:cNvPr id="153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182255" y="1676400"/>
            <a:ext cx="9513454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OO paradigm supports the view that a system is made up of objects interacting by message passing.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Classes represent collection of objects of the same type.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An object is an instance of a class.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class is defined by its properties and its behaviors.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 class diagram describes the static view of a system in terms of classes and relationships among the classes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You use classes and the relationship among them as a design document for your projects.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730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400AE42-56B3-4101-9434-BBC591D9539A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F2ABBB-7069-4E62-840F-34AE72411A8B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379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Combined Example</a:t>
            </a:r>
          </a:p>
        </p:txBody>
      </p:sp>
      <p:sp>
        <p:nvSpPr>
          <p:cNvPr id="33798" name="Rectangle 1028"/>
          <p:cNvSpPr>
            <a:spLocks noChangeArrowheads="1"/>
          </p:cNvSpPr>
          <p:nvPr/>
        </p:nvSpPr>
        <p:spPr bwMode="auto">
          <a:xfrm>
            <a:off x="6553200" y="1905000"/>
            <a:ext cx="1752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799" name="Rectangle 1029"/>
          <p:cNvSpPr>
            <a:spLocks noChangeArrowheads="1"/>
          </p:cNvSpPr>
          <p:nvPr/>
        </p:nvSpPr>
        <p:spPr bwMode="auto">
          <a:xfrm>
            <a:off x="8686800" y="4343400"/>
            <a:ext cx="1752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800" name="Rectangle 1030"/>
          <p:cNvSpPr>
            <a:spLocks noChangeArrowheads="1"/>
          </p:cNvSpPr>
          <p:nvPr/>
        </p:nvSpPr>
        <p:spPr bwMode="auto">
          <a:xfrm>
            <a:off x="6553200" y="4343400"/>
            <a:ext cx="1752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801" name="Rectangle 1031"/>
          <p:cNvSpPr>
            <a:spLocks noChangeArrowheads="1"/>
          </p:cNvSpPr>
          <p:nvPr/>
        </p:nvSpPr>
        <p:spPr bwMode="auto">
          <a:xfrm>
            <a:off x="4419600" y="4343400"/>
            <a:ext cx="1752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802" name="Line 1032"/>
          <p:cNvSpPr>
            <a:spLocks noChangeShapeType="1"/>
          </p:cNvSpPr>
          <p:nvPr/>
        </p:nvSpPr>
        <p:spPr bwMode="auto">
          <a:xfrm flipV="1">
            <a:off x="7467600" y="2895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03" name="AutoShape 1033"/>
          <p:cNvSpPr>
            <a:spLocks noChangeArrowheads="1"/>
          </p:cNvSpPr>
          <p:nvPr/>
        </p:nvSpPr>
        <p:spPr bwMode="auto">
          <a:xfrm>
            <a:off x="7391400" y="2667000"/>
            <a:ext cx="1524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804" name="Line 1034"/>
          <p:cNvSpPr>
            <a:spLocks noChangeShapeType="1"/>
          </p:cNvSpPr>
          <p:nvPr/>
        </p:nvSpPr>
        <p:spPr bwMode="auto">
          <a:xfrm flipV="1">
            <a:off x="5334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05" name="Line 1035"/>
          <p:cNvSpPr>
            <a:spLocks noChangeShapeType="1"/>
          </p:cNvSpPr>
          <p:nvPr/>
        </p:nvSpPr>
        <p:spPr bwMode="auto">
          <a:xfrm>
            <a:off x="5334000" y="3733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06" name="Line 1036"/>
          <p:cNvSpPr>
            <a:spLocks noChangeShapeType="1"/>
          </p:cNvSpPr>
          <p:nvPr/>
        </p:nvSpPr>
        <p:spPr bwMode="auto">
          <a:xfrm>
            <a:off x="7467600" y="3733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07" name="Line 1037"/>
          <p:cNvSpPr>
            <a:spLocks noChangeShapeType="1"/>
          </p:cNvSpPr>
          <p:nvPr/>
        </p:nvSpPr>
        <p:spPr bwMode="auto">
          <a:xfrm>
            <a:off x="96012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08" name="Text Box 1038"/>
          <p:cNvSpPr txBox="1">
            <a:spLocks noChangeArrowheads="1"/>
          </p:cNvSpPr>
          <p:nvPr/>
        </p:nvSpPr>
        <p:spPr bwMode="auto">
          <a:xfrm>
            <a:off x="6689725" y="2090738"/>
            <a:ext cx="1138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Vehicle</a:t>
            </a:r>
          </a:p>
        </p:txBody>
      </p:sp>
      <p:sp>
        <p:nvSpPr>
          <p:cNvPr id="33809" name="Text Box 1039"/>
          <p:cNvSpPr txBox="1">
            <a:spLocks noChangeArrowheads="1"/>
          </p:cNvSpPr>
          <p:nvPr/>
        </p:nvSpPr>
        <p:spPr bwMode="auto">
          <a:xfrm>
            <a:off x="4876800" y="4495800"/>
            <a:ext cx="636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Car</a:t>
            </a:r>
          </a:p>
        </p:txBody>
      </p:sp>
      <p:sp>
        <p:nvSpPr>
          <p:cNvPr id="33810" name="Text Box 1040"/>
          <p:cNvSpPr txBox="1">
            <a:spLocks noChangeArrowheads="1"/>
          </p:cNvSpPr>
          <p:nvPr/>
        </p:nvSpPr>
        <p:spPr bwMode="auto">
          <a:xfrm>
            <a:off x="6858000" y="4495801"/>
            <a:ext cx="798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Boat</a:t>
            </a:r>
          </a:p>
        </p:txBody>
      </p:sp>
      <p:sp>
        <p:nvSpPr>
          <p:cNvPr id="33811" name="Text Box 1041"/>
          <p:cNvSpPr txBox="1">
            <a:spLocks noChangeArrowheads="1"/>
          </p:cNvSpPr>
          <p:nvPr/>
        </p:nvSpPr>
        <p:spPr bwMode="auto">
          <a:xfrm>
            <a:off x="8915400" y="4495800"/>
            <a:ext cx="935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Truck</a:t>
            </a:r>
          </a:p>
        </p:txBody>
      </p:sp>
      <p:sp>
        <p:nvSpPr>
          <p:cNvPr id="33812" name="Rectangle 1043"/>
          <p:cNvSpPr>
            <a:spLocks noChangeArrowheads="1"/>
          </p:cNvSpPr>
          <p:nvPr/>
        </p:nvSpPr>
        <p:spPr bwMode="auto">
          <a:xfrm>
            <a:off x="3429000" y="1905000"/>
            <a:ext cx="1752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33813" name="Line 1044"/>
          <p:cNvSpPr>
            <a:spLocks noChangeShapeType="1"/>
          </p:cNvSpPr>
          <p:nvPr/>
        </p:nvSpPr>
        <p:spPr bwMode="auto">
          <a:xfrm>
            <a:off x="5181600" y="2362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33814" name="Text Box 1045"/>
          <p:cNvSpPr txBox="1">
            <a:spLocks noChangeArrowheads="1"/>
          </p:cNvSpPr>
          <p:nvPr/>
        </p:nvSpPr>
        <p:spPr bwMode="auto">
          <a:xfrm>
            <a:off x="3489325" y="2090738"/>
            <a:ext cx="109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Person</a:t>
            </a:r>
          </a:p>
        </p:txBody>
      </p:sp>
      <p:sp>
        <p:nvSpPr>
          <p:cNvPr id="33815" name="Text Box 1046"/>
          <p:cNvSpPr txBox="1">
            <a:spLocks noChangeArrowheads="1"/>
          </p:cNvSpPr>
          <p:nvPr/>
        </p:nvSpPr>
        <p:spPr bwMode="auto">
          <a:xfrm>
            <a:off x="5410201" y="1905001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drives</a:t>
            </a:r>
          </a:p>
        </p:txBody>
      </p:sp>
      <p:sp>
        <p:nvSpPr>
          <p:cNvPr id="33816" name="Text Box 1047"/>
          <p:cNvSpPr txBox="1">
            <a:spLocks noChangeArrowheads="1"/>
          </p:cNvSpPr>
          <p:nvPr/>
        </p:nvSpPr>
        <p:spPr bwMode="auto">
          <a:xfrm>
            <a:off x="6172201" y="2133600"/>
            <a:ext cx="485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0..*</a:t>
            </a:r>
          </a:p>
        </p:txBody>
      </p:sp>
    </p:spTree>
    <p:extLst>
      <p:ext uri="{BB962C8B-B14F-4D97-AF65-F5344CB8AC3E}">
        <p14:creationId xmlns:p14="http://schemas.microsoft.com/office/powerpoint/2010/main" val="342450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0BF885-24C0-420C-A7F4-A0D3005FEADE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A5CF0B-D321-4E65-B2FE-0FA3F33ED03F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348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We looked at Class Diagrams which is very important part of UML Model, perhaps the only model used in many design representation.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We also looked at two methods for class discovery(/analysis): CRC Card Method and Nouns-Verbs.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Class diagrams directly represent the implementation (code) classes and the relationship among them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Next let’s explore how to use this UML design representation in blockchain application </a:t>
            </a:r>
            <a:r>
              <a:rPr lang="en-US" altLang="en-US" sz="2800" dirty="0" smtClean="0"/>
              <a:t>development.</a:t>
            </a:r>
            <a:r>
              <a:rPr lang="en-US" altLang="en-US" sz="2800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We will do that by using a design representation </a:t>
            </a:r>
            <a:r>
              <a:rPr lang="en-US" altLang="en-US" sz="2800" smtClean="0"/>
              <a:t>called Contract </a:t>
            </a:r>
            <a:r>
              <a:rPr lang="en-US" altLang="en-US" sz="2800" dirty="0" smtClean="0"/>
              <a:t>diagram.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3424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BBBEDA6-50AA-4B00-81C4-A59EFE557A6F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909912D-03E0-432E-98C8-6A8BB1DDAEF0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Discovering Classes </a:t>
            </a:r>
          </a:p>
        </p:txBody>
      </p:sp>
      <p:sp>
        <p:nvSpPr>
          <p:cNvPr id="163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Underline the nouns in a problem statement.</a:t>
            </a:r>
          </a:p>
          <a:p>
            <a:pPr eaLnBrk="1" hangingPunct="1"/>
            <a:r>
              <a:rPr lang="en-US" altLang="en-US" sz="2800"/>
              <a:t>Using the problem context and general knowledge about the problem domain decide on the important nouns.</a:t>
            </a:r>
          </a:p>
          <a:p>
            <a:pPr eaLnBrk="1" hangingPunct="1"/>
            <a:r>
              <a:rPr lang="en-US" altLang="en-US" sz="2800"/>
              <a:t>Design and implement classes to represent the nouns.</a:t>
            </a:r>
          </a:p>
          <a:p>
            <a:pPr eaLnBrk="1" hangingPunct="1"/>
            <a:r>
              <a:rPr lang="en-US" altLang="en-US" sz="2800"/>
              <a:t>Underline the verbs. Verbs related to a class may represent the behavior of the class.</a:t>
            </a:r>
          </a:p>
        </p:txBody>
      </p:sp>
    </p:spTree>
    <p:extLst>
      <p:ext uri="{BB962C8B-B14F-4D97-AF65-F5344CB8AC3E}">
        <p14:creationId xmlns:p14="http://schemas.microsoft.com/office/powerpoint/2010/main" val="80991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B80C55-4FAD-4E49-8E97-B38CA84C06F3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F29C4BF-1C8A-4760-9335-C74E9760E702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Examples</a:t>
            </a:r>
          </a:p>
        </p:txBody>
      </p:sp>
      <p:sp>
        <p:nvSpPr>
          <p:cNvPr id="174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Drawing package: Design a user interface for drawing various shapes: </a:t>
            </a:r>
            <a:r>
              <a:rPr lang="en-US" altLang="en-US" sz="2800" u="sng"/>
              <a:t>circle</a:t>
            </a:r>
            <a:r>
              <a:rPr lang="en-US" altLang="en-US" sz="2800"/>
              <a:t>, </a:t>
            </a:r>
            <a:r>
              <a:rPr lang="en-US" altLang="en-US" sz="2800" u="sng"/>
              <a:t>square</a:t>
            </a:r>
            <a:r>
              <a:rPr lang="en-US" altLang="en-US" sz="2800"/>
              <a:t>, </a:t>
            </a:r>
            <a:r>
              <a:rPr lang="en-US" altLang="en-US" sz="2800" u="sng"/>
              <a:t>rectangle</a:t>
            </a:r>
            <a:r>
              <a:rPr lang="en-US" altLang="en-US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Football scores: Keep track of football </a:t>
            </a:r>
            <a:r>
              <a:rPr lang="en-US" altLang="en-US" sz="2800" u="sng"/>
              <a:t>score</a:t>
            </a:r>
            <a:r>
              <a:rPr lang="en-US" altLang="en-US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General purpose counter: To keep of track of</a:t>
            </a:r>
            <a:r>
              <a:rPr lang="en-US" altLang="en-US" sz="2800" u="sng"/>
              <a:t> count</a:t>
            </a:r>
            <a:r>
              <a:rPr lang="en-US" altLang="en-US" sz="2800"/>
              <a:t> for various applications.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Library: </a:t>
            </a:r>
            <a:r>
              <a:rPr lang="en-US" altLang="en-US" sz="2800" u="sng"/>
              <a:t>Book</a:t>
            </a:r>
            <a:r>
              <a:rPr lang="en-US" altLang="en-US" sz="2800"/>
              <a:t>s, different </a:t>
            </a:r>
            <a:r>
              <a:rPr lang="en-US" altLang="en-US" sz="2800" u="sng"/>
              <a:t>categori</a:t>
            </a:r>
            <a:r>
              <a:rPr lang="en-US" altLang="en-US" sz="2800"/>
              <a:t>es of books, details of </a:t>
            </a:r>
            <a:r>
              <a:rPr lang="en-US" altLang="en-US" sz="2800" u="sng"/>
              <a:t>student</a:t>
            </a:r>
            <a:r>
              <a:rPr lang="en-US" altLang="en-US" sz="2800"/>
              <a:t> borrower, library </a:t>
            </a:r>
            <a:r>
              <a:rPr lang="en-US" altLang="en-US" sz="2800" b="1"/>
              <a:t>personnel</a:t>
            </a:r>
            <a:r>
              <a:rPr lang="en-US" altLang="en-US" sz="2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873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1F86961-22FB-4A9A-8A96-61A79B642B7C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95343E-1B5B-46CE-A2C0-612AD1148689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>
                <a:latin typeface="Arial" panose="020B0604020202020204" pitchFamily="34" charset="0"/>
              </a:rPr>
              <a:t>Designing Classes</a:t>
            </a:r>
          </a:p>
        </p:txBody>
      </p:sp>
      <p:sp>
        <p:nvSpPr>
          <p:cNvPr id="1843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52600" y="1676400"/>
            <a:ext cx="8534400" cy="41148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</a:rPr>
              <a:t>A class represents a class of objects.</a:t>
            </a:r>
          </a:p>
          <a:p>
            <a:pPr eaLnBrk="1" hangingPunct="1"/>
            <a:r>
              <a:rPr lang="en-US" altLang="en-US" sz="2800" dirty="0">
                <a:latin typeface="Arial" panose="020B0604020202020204" pitchFamily="34" charset="0"/>
              </a:rPr>
              <a:t>A class contains the </a:t>
            </a:r>
            <a:r>
              <a:rPr lang="en-US" altLang="en-US" sz="2800" b="1" dirty="0">
                <a:latin typeface="Arial" panose="020B0604020202020204" pitchFamily="34" charset="0"/>
              </a:rPr>
              <a:t>data declarations </a:t>
            </a:r>
            <a:r>
              <a:rPr lang="en-US" altLang="en-US" sz="2800" dirty="0">
                <a:latin typeface="Arial" panose="020B0604020202020204" pitchFamily="34" charset="0"/>
              </a:rPr>
              <a:t>(“parts”) and </a:t>
            </a:r>
            <a:r>
              <a:rPr lang="en-US" altLang="en-US" sz="2800" b="1" dirty="0">
                <a:latin typeface="Arial" panose="020B0604020202020204" pitchFamily="34" charset="0"/>
              </a:rPr>
              <a:t>methods</a:t>
            </a:r>
            <a:r>
              <a:rPr lang="en-US" altLang="en-US" sz="2800" dirty="0">
                <a:latin typeface="Arial" panose="020B0604020202020204" pitchFamily="34" charset="0"/>
              </a:rPr>
              <a:t> (“behaviors” or “capabilities” 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 dirty="0">
                <a:latin typeface="Arial" panose="020B0604020202020204" pitchFamily="34" charset="0"/>
              </a:rPr>
              <a:t>Class properties or characteristics are answers to “What is it made of?” (It </a:t>
            </a:r>
            <a:r>
              <a:rPr lang="en-US" altLang="en-US" sz="2800" b="1" dirty="0">
                <a:solidFill>
                  <a:srgbClr val="F5799C"/>
                </a:solidFill>
                <a:latin typeface="Arial" panose="020B0604020202020204" pitchFamily="34" charset="0"/>
              </a:rPr>
              <a:t>has a</a:t>
            </a:r>
            <a:r>
              <a:rPr lang="en-US" altLang="en-US" sz="2800" dirty="0">
                <a:latin typeface="Arial" panose="020B0604020202020204" pitchFamily="34" charset="0"/>
              </a:rPr>
              <a:t> ____, ____, etc.)</a:t>
            </a:r>
          </a:p>
          <a:p>
            <a:pPr eaLnBrk="1" hangingPunct="1"/>
            <a:r>
              <a:rPr lang="en-US" altLang="en-US" sz="2800" dirty="0">
                <a:latin typeface="Arial" panose="020B0604020202020204" pitchFamily="34" charset="0"/>
              </a:rPr>
              <a:t>Behaviors, capabilities or operations are answers to “What </a:t>
            </a:r>
            <a:r>
              <a:rPr lang="en-US" altLang="en-US" sz="2800" b="1" dirty="0">
                <a:solidFill>
                  <a:srgbClr val="F5799C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800" dirty="0">
                <a:latin typeface="Arial" panose="020B0604020202020204" pitchFamily="34" charset="0"/>
              </a:rPr>
              <a:t> it </a:t>
            </a:r>
            <a:r>
              <a:rPr lang="en-US" altLang="en-US" sz="2800" b="1" dirty="0">
                <a:solidFill>
                  <a:srgbClr val="F5799C"/>
                </a:solidFill>
                <a:latin typeface="Arial" panose="020B0604020202020204" pitchFamily="34" charset="0"/>
              </a:rPr>
              <a:t>do</a:t>
            </a:r>
            <a:r>
              <a:rPr lang="en-US" altLang="en-US" sz="2800" dirty="0">
                <a:latin typeface="Arial" panose="020B0604020202020204" pitchFamily="34" charset="0"/>
              </a:rPr>
              <a:t>?” </a:t>
            </a:r>
            <a:r>
              <a:rPr lang="en-US" altLang="en-US" sz="2800" dirty="0" smtClean="0">
                <a:latin typeface="Arial" panose="020B0604020202020204" pitchFamily="34" charset="0"/>
              </a:rPr>
              <a:t>____________, ___________(</a:t>
            </a:r>
            <a:r>
              <a:rPr lang="en-US" altLang="en-US" sz="2800" dirty="0">
                <a:latin typeface="Arial" panose="020B0604020202020204" pitchFamily="34" charset="0"/>
              </a:rPr>
              <a:t>verbs in the problem)</a:t>
            </a:r>
          </a:p>
        </p:txBody>
      </p:sp>
      <p:cxnSp>
        <p:nvCxnSpPr>
          <p:cNvPr id="3" name="Curved Connector 2"/>
          <p:cNvCxnSpPr/>
          <p:nvPr/>
        </p:nvCxnSpPr>
        <p:spPr bwMode="auto">
          <a:xfrm rot="16200000" flipV="1">
            <a:off x="6682047" y="2858194"/>
            <a:ext cx="1964577" cy="1389149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Curved Connector 12"/>
          <p:cNvCxnSpPr/>
          <p:nvPr/>
        </p:nvCxnSpPr>
        <p:spPr bwMode="auto">
          <a:xfrm rot="16200000" flipV="1">
            <a:off x="4470400" y="3098801"/>
            <a:ext cx="2509523" cy="2245361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0210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28605F1-DA07-47E3-B88E-D677C324C254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E479355-D47C-4D2A-9D5A-3DABAAF22EBE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2184400" y="304800"/>
            <a:ext cx="6096000" cy="1143000"/>
          </a:xfrm>
          <a:noFill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Classes are Blueprints</a:t>
            </a:r>
          </a:p>
        </p:txBody>
      </p:sp>
      <p:sp>
        <p:nvSpPr>
          <p:cNvPr id="1946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346200" y="1971040"/>
            <a:ext cx="8224520" cy="4114800"/>
          </a:xfrm>
          <a:noFill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 dirty="0"/>
              <a:t>A class defines the general nature of a collection of objects of the same type.</a:t>
            </a:r>
          </a:p>
          <a:p>
            <a:pPr eaLnBrk="1" hangingPunct="1"/>
            <a:r>
              <a:rPr lang="en-US" altLang="en-US" sz="2400" dirty="0"/>
              <a:t>The process creating an object from a class is called instantiation.</a:t>
            </a:r>
          </a:p>
          <a:p>
            <a:pPr eaLnBrk="1" hangingPunct="1"/>
            <a:r>
              <a:rPr lang="en-US" altLang="en-US" sz="2400" dirty="0"/>
              <a:t>Every object is an instance of a particular class.</a:t>
            </a:r>
          </a:p>
          <a:p>
            <a:pPr eaLnBrk="1" hangingPunct="1"/>
            <a:r>
              <a:rPr lang="en-US" altLang="en-US" sz="2400" dirty="0"/>
              <a:t>There can be many instances of objects from the same class possible with different values for data.</a:t>
            </a:r>
          </a:p>
          <a:p>
            <a:pPr eaLnBrk="1" hangingPunct="1"/>
            <a:r>
              <a:rPr lang="en-US" altLang="en-US" sz="2400" dirty="0"/>
              <a:t>A class structure implements encapsulation as well as access control: private, public, protected.</a:t>
            </a:r>
          </a:p>
        </p:txBody>
      </p:sp>
    </p:spTree>
    <p:extLst>
      <p:ext uri="{BB962C8B-B14F-4D97-AF65-F5344CB8AC3E}">
        <p14:creationId xmlns:p14="http://schemas.microsoft.com/office/powerpoint/2010/main" val="400836921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EB59222-784B-424D-8B4E-E9EE73C21A8F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4ED9745-1817-4958-9B55-B7EBE65648D6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1955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0486" name="Rectangle 3"/>
          <p:cNvSpPr>
            <a:spLocks noChangeArrowheads="1"/>
          </p:cNvSpPr>
          <p:nvPr/>
        </p:nvSpPr>
        <p:spPr bwMode="auto">
          <a:xfrm>
            <a:off x="4648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048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graphicFrame>
        <p:nvGraphicFramePr>
          <p:cNvPr id="20488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781801" y="1371600"/>
          <a:ext cx="1852613" cy="267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4" imgW="1852613" imgH="2674938" progId="MS_ClipArt_Gallery.2">
                  <p:embed/>
                </p:oleObj>
              </mc:Choice>
              <mc:Fallback>
                <p:oleObj name="Clip" r:id="rId4" imgW="1852613" imgH="2674938" progId="MS_ClipArt_Gallery.2">
                  <p:embed/>
                  <p:pic>
                    <p:nvPicPr>
                      <p:cNvPr id="20488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1" y="1371600"/>
                        <a:ext cx="1852613" cy="267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1981201" y="1905000"/>
          <a:ext cx="1852613" cy="267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6" imgW="1828800" imgH="2660745" progId="MS_ClipArt_Gallery.2">
                  <p:embed/>
                </p:oleObj>
              </mc:Choice>
              <mc:Fallback>
                <p:oleObj name="Clip" r:id="rId6" imgW="1828800" imgH="2660745" progId="MS_ClipArt_Gallery.2">
                  <p:embed/>
                  <p:pic>
                    <p:nvPicPr>
                      <p:cNvPr id="20489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1905000"/>
                        <a:ext cx="1852613" cy="267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7"/>
          <p:cNvSpPr txBox="1">
            <a:spLocks noChangeArrowheads="1"/>
          </p:cNvSpPr>
          <p:nvPr/>
        </p:nvSpPr>
        <p:spPr bwMode="auto">
          <a:xfrm>
            <a:off x="2346325" y="4613275"/>
            <a:ext cx="153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class Rose </a:t>
            </a:r>
          </a:p>
        </p:txBody>
      </p:sp>
      <p:graphicFrame>
        <p:nvGraphicFramePr>
          <p:cNvPr id="20491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19801" y="3733800"/>
          <a:ext cx="1852613" cy="267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lip" r:id="rId8" imgW="1828800" imgH="2660745" progId="MS_ClipArt_Gallery.2">
                  <p:embed/>
                </p:oleObj>
              </mc:Choice>
              <mc:Fallback>
                <p:oleObj name="Clip" r:id="rId8" imgW="1828800" imgH="2660745" progId="MS_ClipArt_Gallery.2">
                  <p:embed/>
                  <p:pic>
                    <p:nvPicPr>
                      <p:cNvPr id="20491" name="Object 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1" y="3733800"/>
                        <a:ext cx="1852613" cy="2674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Text Box 9"/>
          <p:cNvSpPr txBox="1">
            <a:spLocks noChangeArrowheads="1"/>
          </p:cNvSpPr>
          <p:nvPr/>
        </p:nvSpPr>
        <p:spPr bwMode="auto">
          <a:xfrm>
            <a:off x="8686800" y="5257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blueRose</a:t>
            </a:r>
          </a:p>
        </p:txBody>
      </p:sp>
      <p:sp>
        <p:nvSpPr>
          <p:cNvPr id="20493" name="Text Box 10"/>
          <p:cNvSpPr txBox="1">
            <a:spLocks noChangeArrowheads="1"/>
          </p:cNvSpPr>
          <p:nvPr/>
        </p:nvSpPr>
        <p:spPr bwMode="auto">
          <a:xfrm>
            <a:off x="8610600" y="3276600"/>
            <a:ext cx="1182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redRose</a:t>
            </a:r>
          </a:p>
        </p:txBody>
      </p:sp>
      <p:sp>
        <p:nvSpPr>
          <p:cNvPr id="20494" name="Line 11"/>
          <p:cNvSpPr>
            <a:spLocks noChangeShapeType="1"/>
          </p:cNvSpPr>
          <p:nvPr/>
        </p:nvSpPr>
        <p:spPr bwMode="auto">
          <a:xfrm>
            <a:off x="5410200" y="16002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0495" name="Line 12"/>
          <p:cNvSpPr>
            <a:spLocks noChangeShapeType="1"/>
          </p:cNvSpPr>
          <p:nvPr/>
        </p:nvSpPr>
        <p:spPr bwMode="auto">
          <a:xfrm flipH="1">
            <a:off x="4800600" y="6324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0496" name="Line 13"/>
          <p:cNvSpPr>
            <a:spLocks noChangeShapeType="1"/>
          </p:cNvSpPr>
          <p:nvPr/>
        </p:nvSpPr>
        <p:spPr bwMode="auto">
          <a:xfrm>
            <a:off x="5410200" y="1600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0497" name="Text Box 14"/>
          <p:cNvSpPr txBox="1">
            <a:spLocks noChangeArrowheads="1"/>
          </p:cNvSpPr>
          <p:nvPr/>
        </p:nvSpPr>
        <p:spPr bwMode="auto">
          <a:xfrm>
            <a:off x="4098925" y="6061075"/>
            <a:ext cx="77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class</a:t>
            </a:r>
          </a:p>
        </p:txBody>
      </p:sp>
      <p:sp>
        <p:nvSpPr>
          <p:cNvPr id="20498" name="Text Box 15"/>
          <p:cNvSpPr txBox="1">
            <a:spLocks noChangeArrowheads="1"/>
          </p:cNvSpPr>
          <p:nvPr/>
        </p:nvSpPr>
        <p:spPr bwMode="auto">
          <a:xfrm>
            <a:off x="5775326" y="1336675"/>
            <a:ext cx="104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objects</a:t>
            </a:r>
          </a:p>
        </p:txBody>
      </p:sp>
      <p:sp>
        <p:nvSpPr>
          <p:cNvPr id="20499" name="Text Box 16"/>
          <p:cNvSpPr txBox="1">
            <a:spLocks noChangeArrowheads="1"/>
          </p:cNvSpPr>
          <p:nvPr/>
        </p:nvSpPr>
        <p:spPr bwMode="auto">
          <a:xfrm>
            <a:off x="8670925" y="1489076"/>
            <a:ext cx="15504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Object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en-US" altLang="en-US" sz="2400">
                <a:solidFill>
                  <a:srgbClr val="40458C"/>
                </a:solidFill>
                <a:latin typeface="Times New Roman" panose="02020603050405020304" pitchFamily="18" charset="0"/>
              </a:rPr>
              <a:t>References</a:t>
            </a:r>
          </a:p>
        </p:txBody>
      </p:sp>
      <p:sp>
        <p:nvSpPr>
          <p:cNvPr id="20500" name="Line 17"/>
          <p:cNvSpPr>
            <a:spLocks noChangeShapeType="1"/>
          </p:cNvSpPr>
          <p:nvPr/>
        </p:nvSpPr>
        <p:spPr bwMode="auto">
          <a:xfrm>
            <a:off x="8610600" y="15240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2264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33D79D-5DA9-4516-93F5-1030A7F4C9C7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77DA4EF-36D2-4DD1-A47E-5F5B9401FBE5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Diagram : Automobile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3352800" y="1524000"/>
            <a:ext cx="4343400" cy="495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3352800" y="21336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527425" y="1897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1513" name="Text Box 10"/>
          <p:cNvSpPr txBox="1">
            <a:spLocks noChangeArrowheads="1"/>
          </p:cNvSpPr>
          <p:nvPr/>
        </p:nvSpPr>
        <p:spPr bwMode="auto">
          <a:xfrm>
            <a:off x="3413125" y="1682751"/>
            <a:ext cx="1443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Automobile</a:t>
            </a:r>
          </a:p>
        </p:txBody>
      </p:sp>
      <p:sp>
        <p:nvSpPr>
          <p:cNvPr id="21514" name="Text Box 11"/>
          <p:cNvSpPr txBox="1">
            <a:spLocks noChangeArrowheads="1"/>
          </p:cNvSpPr>
          <p:nvPr/>
        </p:nvSpPr>
        <p:spPr bwMode="auto">
          <a:xfrm>
            <a:off x="3489325" y="2139950"/>
            <a:ext cx="2787686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public: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seat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seatBelt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accelerator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private: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sparkPlugs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gear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protected: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gloveCompartment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rgbClr val="40458C"/>
              </a:solidFill>
            </a:endParaRPr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>
            <a:off x="3352800" y="50292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458C"/>
              </a:solidFill>
              <a:latin typeface="Tahoma" panose="020B0604030504040204" pitchFamily="34" charset="0"/>
            </a:endParaRPr>
          </a:p>
        </p:txBody>
      </p:sp>
      <p:sp>
        <p:nvSpPr>
          <p:cNvPr id="21516" name="Text Box 14"/>
          <p:cNvSpPr txBox="1">
            <a:spLocks noChangeArrowheads="1"/>
          </p:cNvSpPr>
          <p:nvPr/>
        </p:nvSpPr>
        <p:spPr bwMode="auto">
          <a:xfrm>
            <a:off x="3505200" y="4953000"/>
            <a:ext cx="2819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public: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startEngine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brake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protected: transmission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private: fuelInjection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000">
                <a:solidFill>
                  <a:srgbClr val="40458C"/>
                </a:solidFill>
              </a:rPr>
              <a:t>	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>
                <a:solidFill>
                  <a:srgbClr val="40458C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686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25176DB-E879-4D88-8E90-417AD4E508EB}" type="datetime1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9/16/2019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400">
                <a:solidFill>
                  <a:srgbClr val="40458C"/>
                </a:solidFill>
              </a:rPr>
              <a:t>B.Ramamurthy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D24FEF5-86D2-4B7F-999C-DE606E2715BD}" type="slidenum">
              <a:rPr lang="en-US" altLang="en-US" sz="1400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en-US" altLang="en-US" sz="1400">
              <a:solidFill>
                <a:srgbClr val="40458C"/>
              </a:solidFill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Automobile Class Using </a:t>
            </a:r>
            <a:r>
              <a:rPr lang="en-US" altLang="en-US" dirty="0" smtClean="0"/>
              <a:t>a tool</a:t>
            </a:r>
            <a:endParaRPr lang="en-US" altLang="en-US" dirty="0" smtClean="0"/>
          </a:p>
        </p:txBody>
      </p:sp>
      <p:pic>
        <p:nvPicPr>
          <p:cNvPr id="225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981200"/>
            <a:ext cx="2668588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497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917</Words>
  <Application>Microsoft Office PowerPoint</Application>
  <PresentationFormat>Widescreen</PresentationFormat>
  <Paragraphs>205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Tahoma</vt:lpstr>
      <vt:lpstr>Times New Roman</vt:lpstr>
      <vt:lpstr>Wingdings</vt:lpstr>
      <vt:lpstr>Blueprint</vt:lpstr>
      <vt:lpstr>Clip</vt:lpstr>
      <vt:lpstr>From Class Diagram to Contract Diagram</vt:lpstr>
      <vt:lpstr>Classes</vt:lpstr>
      <vt:lpstr>Discovering Classes </vt:lpstr>
      <vt:lpstr>Examples</vt:lpstr>
      <vt:lpstr>Designing Classes</vt:lpstr>
      <vt:lpstr>Classes are Blueprints</vt:lpstr>
      <vt:lpstr>Example</vt:lpstr>
      <vt:lpstr>Class Diagram : Automobile</vt:lpstr>
      <vt:lpstr>Automobile Class Using a tool</vt:lpstr>
      <vt:lpstr>Access Control</vt:lpstr>
      <vt:lpstr>Relationships</vt:lpstr>
      <vt:lpstr>Association</vt:lpstr>
      <vt:lpstr>Association : Examples</vt:lpstr>
      <vt:lpstr>Roles in Association</vt:lpstr>
      <vt:lpstr>Aggregation</vt:lpstr>
      <vt:lpstr>Aggregation: Example</vt:lpstr>
      <vt:lpstr>Generalization</vt:lpstr>
      <vt:lpstr>Generalization: Symbol</vt:lpstr>
      <vt:lpstr>Generalization: Example</vt:lpstr>
      <vt:lpstr>Combined Example</vt:lpstr>
      <vt:lpstr>Summary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 Ramamurthy</dc:creator>
  <cp:lastModifiedBy>Bina Ramamurthy</cp:lastModifiedBy>
  <cp:revision>4</cp:revision>
  <dcterms:created xsi:type="dcterms:W3CDTF">2019-09-15T16:32:19Z</dcterms:created>
  <dcterms:modified xsi:type="dcterms:W3CDTF">2019-09-16T15:24:21Z</dcterms:modified>
</cp:coreProperties>
</file>