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4" r:id="rId3"/>
    <p:sldId id="279" r:id="rId4"/>
    <p:sldId id="258" r:id="rId5"/>
    <p:sldId id="259" r:id="rId6"/>
    <p:sldId id="278" r:id="rId7"/>
    <p:sldId id="273" r:id="rId8"/>
    <p:sldId id="272" r:id="rId9"/>
    <p:sldId id="274" r:id="rId10"/>
    <p:sldId id="275" r:id="rId11"/>
    <p:sldId id="276" r:id="rId12"/>
    <p:sldId id="281" r:id="rId13"/>
    <p:sldId id="282" r:id="rId14"/>
    <p:sldId id="261" r:id="rId15"/>
    <p:sldId id="262" r:id="rId16"/>
    <p:sldId id="283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9EE4C-B1D0-419D-A24A-B7EC3ABF9F89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6E4BC-49FA-40BA-933B-0682AA0F6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7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46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29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72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14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4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4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3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DC2-565B-4340-9766-4363E208D4A9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6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208-5DCD-4782-B6D7-9E2B060CDABF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C01A47E-AA38-4C56-AC5F-9CAB7147F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128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34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3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9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7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2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8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220" y="2015613"/>
            <a:ext cx="6007903" cy="2710557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RAMAMURTHY</a:t>
            </a:r>
          </a:p>
          <a:p>
            <a:r>
              <a:rPr lang="en-US" sz="1400" dirty="0"/>
              <a:t>©</a:t>
            </a:r>
            <a:r>
              <a:rPr lang="en-US" sz="1400" dirty="0" smtClean="0"/>
              <a:t>2019, </a:t>
            </a:r>
            <a:r>
              <a:rPr lang="en-US" sz="1400" dirty="0"/>
              <a:t>ALL RIGHTS RESERVED</a:t>
            </a:r>
          </a:p>
          <a:p>
            <a:r>
              <a:rPr lang="en-US" sz="1400" dirty="0"/>
              <a:t>BINA@BUFFALO.EDU</a:t>
            </a:r>
          </a:p>
          <a:p>
            <a:r>
              <a:rPr lang="en-US" sz="1400" dirty="0"/>
              <a:t>HTTP://WW.CSE.BUFFALO.EDU/FACULTY/BINA</a:t>
            </a:r>
          </a:p>
          <a:p>
            <a:r>
              <a:rPr lang="en-US" sz="1400" dirty="0"/>
              <a:t>TEACHING PROFESSOR</a:t>
            </a:r>
          </a:p>
          <a:p>
            <a:r>
              <a:rPr lang="en-US" sz="1400" dirty="0"/>
              <a:t>COMPUTER SCIENCE AND ENGINEERING</a:t>
            </a:r>
          </a:p>
          <a:p>
            <a:r>
              <a:rPr lang="en-US" sz="1400" dirty="0"/>
              <a:t>DIRECTOR, BLOCKCHAIN THINKLAB</a:t>
            </a:r>
          </a:p>
          <a:p>
            <a:r>
              <a:rPr lang="en-US" sz="1400" dirty="0"/>
              <a:t>PROGRAM DIRECTOR, DATA-INTENSIVE COMPUTING PROGRAM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3568" y="251607"/>
            <a:ext cx="6638544" cy="1764006"/>
          </a:xfrm>
        </p:spPr>
        <p:txBody>
          <a:bodyPr/>
          <a:lstStyle/>
          <a:p>
            <a:r>
              <a:rPr lang="en-US" sz="5400" dirty="0" smtClean="0"/>
              <a:t>What is A blockchain?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2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"/>
              <a:t>Private Blockchain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2400" dirty="0" smtClean="0"/>
              <a:t>Memebership is limited and fixed.</a:t>
            </a:r>
          </a:p>
          <a:p>
            <a:pPr>
              <a:buNone/>
            </a:pPr>
            <a:endParaRPr lang="en" sz="2400" dirty="0"/>
          </a:p>
          <a:p>
            <a:pPr>
              <a:buNone/>
            </a:pPr>
            <a:r>
              <a:rPr lang="en" sz="2400" dirty="0" smtClean="0"/>
              <a:t>Access </a:t>
            </a:r>
            <a:r>
              <a:rPr lang="en" sz="2400" dirty="0"/>
              <a:t>to the Blockchain is limited to only to selected participants. For example, within an organization.</a:t>
            </a:r>
          </a:p>
          <a:p>
            <a:pPr>
              <a:buNone/>
            </a:pPr>
            <a:endParaRPr sz="2400" dirty="0"/>
          </a:p>
          <a:p>
            <a:pPr>
              <a:buNone/>
            </a:pPr>
            <a:r>
              <a:rPr lang="en" sz="2400" dirty="0"/>
              <a:t>This restriction helps in simplifying the normal operations such as block creation and consensus model</a:t>
            </a:r>
            <a:r>
              <a:rPr lang="en" sz="2400" dirty="0" smtClean="0"/>
              <a:t>.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49415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"/>
              <a:t>Permissioned Blockchain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45400" y="2273833"/>
            <a:ext cx="11301200" cy="3936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2400"/>
              <a:t>Permissioned Blockchain is also called Consortium Blockchain. </a:t>
            </a:r>
          </a:p>
          <a:p>
            <a:pPr>
              <a:buNone/>
            </a:pPr>
            <a:endParaRPr sz="2400"/>
          </a:p>
          <a:p>
            <a:pPr>
              <a:buNone/>
            </a:pPr>
            <a:r>
              <a:rPr lang="en" sz="2400"/>
              <a:t>It is meant for a consortium of collaborating parties to transact on a Blockchain for ease of governance, provenance, accountability and may be autonomous operation using smart contract.</a:t>
            </a:r>
          </a:p>
          <a:p>
            <a:pPr>
              <a:buNone/>
            </a:pPr>
            <a:endParaRPr sz="2400"/>
          </a:p>
          <a:p>
            <a:pPr>
              <a:buNone/>
            </a:pPr>
            <a:r>
              <a:rPr lang="en" sz="2400"/>
              <a:t>For example, consortium of all automobile companies or healthcare organizations.</a:t>
            </a:r>
          </a:p>
          <a:p>
            <a:pPr>
              <a:buNone/>
            </a:pPr>
            <a:r>
              <a:rPr lang="en" sz="2400"/>
              <a:t>It has the benefits of a public chain with allowing only users with “permission” collaborate and transact.</a:t>
            </a:r>
          </a:p>
        </p:txBody>
      </p:sp>
    </p:spTree>
    <p:extLst>
      <p:ext uri="{BB962C8B-B14F-4D97-AF65-F5344CB8AC3E}">
        <p14:creationId xmlns:p14="http://schemas.microsoft.com/office/powerpoint/2010/main" val="282543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Ethereum blockchain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228725" y="2559050"/>
            <a:ext cx="10963275" cy="3613150"/>
          </a:xfrm>
        </p:spPr>
        <p:txBody>
          <a:bodyPr/>
          <a:lstStyle/>
          <a:p>
            <a:r>
              <a:rPr lang="en-US" dirty="0" smtClean="0"/>
              <a:t>We will work with Ethereum blockchain that introduced the concept of code execution on blockchain.</a:t>
            </a:r>
          </a:p>
          <a:p>
            <a:r>
              <a:rPr lang="en-US" dirty="0" smtClean="0"/>
              <a:t>It was designed around 2013 but became widely available in 2016.</a:t>
            </a:r>
          </a:p>
          <a:p>
            <a:r>
              <a:rPr lang="en-US" dirty="0" smtClean="0"/>
              <a:t>I started looking into it in 2016, seriously working on projects in 2017.</a:t>
            </a:r>
          </a:p>
          <a:p>
            <a:r>
              <a:rPr lang="en-US" dirty="0" smtClean="0"/>
              <a:t>Coursera courses were launched in 2017.</a:t>
            </a:r>
          </a:p>
          <a:p>
            <a:r>
              <a:rPr lang="en-US" dirty="0" smtClean="0"/>
              <a:t>Book blockchain in action in 2018-2019 (ongoing project)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1460163" y="6261100"/>
            <a:ext cx="731837" cy="52387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12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37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46" y="98593"/>
            <a:ext cx="8466236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 you want to develop BC applications?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Lets do that. </a:t>
            </a:r>
          </a:p>
          <a:p>
            <a:r>
              <a:rPr lang="en-US" dirty="0" smtClean="0"/>
              <a:t>For any type of application development look at the stack. </a:t>
            </a:r>
          </a:p>
          <a:p>
            <a:r>
              <a:rPr lang="en-US" dirty="0" smtClean="0"/>
              <a:t>For web application -- web stack (LAMP, MEAN etc.)</a:t>
            </a:r>
          </a:p>
          <a:p>
            <a:r>
              <a:rPr lang="en-US" dirty="0" smtClean="0"/>
              <a:t>For enterprise application -- enterprise stack</a:t>
            </a:r>
          </a:p>
          <a:p>
            <a:r>
              <a:rPr lang="en-US" dirty="0" smtClean="0"/>
              <a:t>For mobile application -- mobile stack</a:t>
            </a:r>
          </a:p>
          <a:p>
            <a:r>
              <a:rPr lang="en-US" dirty="0" smtClean="0"/>
              <a:t>For BC application -- BC stack or Dapp stack</a:t>
            </a:r>
          </a:p>
          <a:p>
            <a:r>
              <a:rPr lang="en-US" dirty="0" smtClean="0"/>
              <a:t>Got the idea.</a:t>
            </a:r>
          </a:p>
          <a:p>
            <a:r>
              <a:rPr lang="en-US" dirty="0" smtClean="0"/>
              <a:t>This is enable you to gather the right team, technologies, and tools.</a:t>
            </a:r>
          </a:p>
        </p:txBody>
      </p:sp>
    </p:spTree>
    <p:extLst>
      <p:ext uri="{BB962C8B-B14F-4D97-AF65-F5344CB8AC3E}">
        <p14:creationId xmlns:p14="http://schemas.microsoft.com/office/powerpoint/2010/main" val="22221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92" y="101600"/>
            <a:ext cx="8253799" cy="7668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Bitcoin vs Ethereum Stack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2019505"/>
            <a:ext cx="11207280" cy="4035250"/>
          </a:xfrm>
        </p:spPr>
      </p:pic>
    </p:spTree>
    <p:extLst>
      <p:ext uri="{BB962C8B-B14F-4D97-AF65-F5344CB8AC3E}">
        <p14:creationId xmlns:p14="http://schemas.microsoft.com/office/powerpoint/2010/main" val="18373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7" y="98593"/>
            <a:ext cx="7887855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Ethereum stack and node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7" y="2208864"/>
            <a:ext cx="10731509" cy="2942768"/>
          </a:xfrm>
        </p:spPr>
      </p:pic>
      <p:sp>
        <p:nvSpPr>
          <p:cNvPr id="7" name="TextBox 6"/>
          <p:cNvSpPr txBox="1"/>
          <p:nvPr/>
        </p:nvSpPr>
        <p:spPr>
          <a:xfrm>
            <a:off x="2661651" y="5892799"/>
            <a:ext cx="688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Today during lecture we will look at smart contract design.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0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746" y="98593"/>
            <a:ext cx="7664150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network of nodes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24" y="1354924"/>
            <a:ext cx="5832910" cy="5382549"/>
          </a:xfrm>
        </p:spPr>
      </p:pic>
    </p:spTree>
    <p:extLst>
      <p:ext uri="{BB962C8B-B14F-4D97-AF65-F5344CB8AC3E}">
        <p14:creationId xmlns:p14="http://schemas.microsoft.com/office/powerpoint/2010/main" val="39279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346" y="157944"/>
            <a:ext cx="8161436" cy="5809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Lets solve a problem: simple counter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3222" y="1347625"/>
            <a:ext cx="11338560" cy="5000804"/>
          </a:xfrm>
        </p:spPr>
        <p:txBody>
          <a:bodyPr/>
          <a:lstStyle/>
          <a:p>
            <a:r>
              <a:rPr lang="en-US" dirty="0" smtClean="0"/>
              <a:t>Problem statement: Counters are very versatile and useful device. It could be a part of a decentralized application. For example: population counter; birth and death entry. You cannot get any more decentralized than this.</a:t>
            </a:r>
          </a:p>
          <a:p>
            <a:r>
              <a:rPr lang="en-US" dirty="0" smtClean="0"/>
              <a:t>Step 1: </a:t>
            </a:r>
            <a:r>
              <a:rPr lang="en-US" dirty="0"/>
              <a:t>U</a:t>
            </a:r>
            <a:r>
              <a:rPr lang="en-US" dirty="0" smtClean="0"/>
              <a:t>se case (Unified Modeling Language) diagram. Identify user and operations and supporting operations.</a:t>
            </a:r>
          </a:p>
          <a:p>
            <a:r>
              <a:rPr lang="en-US" dirty="0" smtClean="0"/>
              <a:t>Step 2: Using the use case and the problem statement as guidance, identify, user, digital assets and transactions.</a:t>
            </a:r>
          </a:p>
          <a:p>
            <a:r>
              <a:rPr lang="en-US" dirty="0" smtClean="0"/>
              <a:t>Step 3: Design the “contract” diagram (derivative of “class” diagram)</a:t>
            </a:r>
          </a:p>
          <a:p>
            <a:r>
              <a:rPr lang="en-US" dirty="0" smtClean="0"/>
              <a:t>Step </a:t>
            </a:r>
            <a:r>
              <a:rPr lang="en-US" dirty="0"/>
              <a:t>4</a:t>
            </a:r>
            <a:r>
              <a:rPr lang="en-US" dirty="0" smtClean="0"/>
              <a:t>: Implement the contract in a blockchain-specific language. In our case, we will use Solidity and Ethereum blockchain. Ethereum Metropolis—Constantinople to be exact.</a:t>
            </a:r>
          </a:p>
          <a:p>
            <a:r>
              <a:rPr lang="en-US" dirty="0" smtClean="0"/>
              <a:t>Step 5: Test it using a web-IDE call Remix.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15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927" y="98593"/>
            <a:ext cx="7426037" cy="6772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1: Use case diagram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4" y="1650699"/>
            <a:ext cx="4812851" cy="4796915"/>
          </a:xfrm>
        </p:spPr>
      </p:pic>
      <p:sp>
        <p:nvSpPr>
          <p:cNvPr id="7" name="TextBox 6"/>
          <p:cNvSpPr txBox="1"/>
          <p:nvPr/>
        </p:nvSpPr>
        <p:spPr>
          <a:xfrm>
            <a:off x="8026292" y="2068945"/>
            <a:ext cx="3531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draw.io or </a:t>
            </a:r>
            <a:r>
              <a:rPr lang="en-US" dirty="0" err="1" smtClean="0"/>
              <a:t>starML</a:t>
            </a:r>
            <a:r>
              <a:rPr lang="en-US" dirty="0" smtClean="0"/>
              <a:t> or other </a:t>
            </a:r>
          </a:p>
          <a:p>
            <a:r>
              <a:rPr lang="en-US" dirty="0"/>
              <a:t>t</a:t>
            </a:r>
            <a:r>
              <a:rPr lang="en-US" dirty="0" smtClean="0"/>
              <a:t>ools to </a:t>
            </a:r>
            <a:r>
              <a:rPr lang="en-US" dirty="0" err="1" smtClean="0"/>
              <a:t>creat</a:t>
            </a:r>
            <a:r>
              <a:rPr lang="en-US" dirty="0" smtClean="0"/>
              <a:t> a similar one for </a:t>
            </a:r>
          </a:p>
          <a:p>
            <a:r>
              <a:rPr lang="en-US" dirty="0"/>
              <a:t>y</a:t>
            </a:r>
            <a:r>
              <a:rPr lang="en-US" dirty="0" smtClean="0"/>
              <a:t>our lab1. Can you do it for your </a:t>
            </a:r>
          </a:p>
          <a:p>
            <a:r>
              <a:rPr lang="en-US" dirty="0" smtClean="0"/>
              <a:t>documentation?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747" y="175491"/>
            <a:ext cx="9500708" cy="62527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2: Identify user, assets and transactions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Users: Actors in any Dapp </a:t>
            </a:r>
          </a:p>
          <a:p>
            <a:r>
              <a:rPr lang="en-US" dirty="0" smtClean="0"/>
              <a:t>Digital or other assets: counter value (type depends on the value: if it is student score: 8-bit, it is world population 256-bit, yes BC works on a 256-bit integer processor.)</a:t>
            </a:r>
          </a:p>
          <a:p>
            <a:r>
              <a:rPr lang="en-US" dirty="0" smtClean="0"/>
              <a:t>Transactions: create, initialize (set), increment, decrement, get (to view)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5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219" y="110836"/>
            <a:ext cx="8327690" cy="7575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Topics for today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84850" y="1380759"/>
            <a:ext cx="1133856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a blockchain?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different types of blockchain?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Blockchain node and network of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Ethereum stack ( You want to develop blockchain application): Here is where you start.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Develop smart contract on web IDE Remix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Plan your Lab1: Digital democracy – Digital balloting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2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801" y="88300"/>
            <a:ext cx="8586308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3: Obtain contract diagram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51" y="1913718"/>
            <a:ext cx="9014265" cy="4145337"/>
          </a:xfrm>
        </p:spPr>
      </p:pic>
    </p:spTree>
    <p:extLst>
      <p:ext uri="{BB962C8B-B14F-4D97-AF65-F5344CB8AC3E}">
        <p14:creationId xmlns:p14="http://schemas.microsoft.com/office/powerpoint/2010/main" val="167892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364" y="98593"/>
            <a:ext cx="8201892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4:  Code it in Solidity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46918" y="1026373"/>
            <a:ext cx="1133856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pragma solidity </a:t>
            </a:r>
            <a:r>
              <a:rPr lang="en-US" sz="1400" dirty="0" smtClean="0"/>
              <a:t>&gt;= 4.0 &lt;6.0</a:t>
            </a:r>
            <a:r>
              <a:rPr lang="en-US" sz="1400" dirty="0" smtClean="0"/>
              <a:t>; </a:t>
            </a:r>
            <a:r>
              <a:rPr lang="en-US" sz="1400" dirty="0" smtClean="0"/>
              <a:t>// </a:t>
            </a:r>
            <a:r>
              <a:rPr lang="en-US" sz="1400" dirty="0"/>
              <a:t>imagine a big integer counter that the whole world could share</a:t>
            </a:r>
          </a:p>
          <a:p>
            <a:pPr marL="0" indent="0">
              <a:buNone/>
            </a:pPr>
            <a:r>
              <a:rPr lang="en-US" sz="1400" dirty="0"/>
              <a:t>contract Counter {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uint</a:t>
            </a:r>
            <a:r>
              <a:rPr lang="en-US" sz="1400" dirty="0"/>
              <a:t> </a:t>
            </a:r>
            <a:r>
              <a:rPr lang="en-US" sz="1400" dirty="0" err="1"/>
              <a:t>storedData</a:t>
            </a:r>
            <a:r>
              <a:rPr lang="en-US" sz="1400" dirty="0"/>
              <a:t>; </a:t>
            </a:r>
          </a:p>
          <a:p>
            <a:pPr marL="0" indent="0">
              <a:buNone/>
            </a:pPr>
            <a:r>
              <a:rPr lang="en-US" sz="1400" dirty="0"/>
              <a:t>    function initialize (</a:t>
            </a:r>
            <a:r>
              <a:rPr lang="en-US" sz="1400" dirty="0" err="1"/>
              <a:t>uint</a:t>
            </a:r>
            <a:r>
              <a:rPr lang="en-US" sz="1400" dirty="0"/>
              <a:t> x) public { 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storedData</a:t>
            </a:r>
            <a:r>
              <a:rPr lang="en-US" sz="1400" dirty="0"/>
              <a:t> = x;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smtClean="0"/>
              <a:t>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function get() view public returns (</a:t>
            </a:r>
            <a:r>
              <a:rPr lang="en-US" sz="1400" dirty="0" err="1"/>
              <a:t>uint</a:t>
            </a:r>
            <a:r>
              <a:rPr lang="en-US" sz="1400" dirty="0"/>
              <a:t>) { </a:t>
            </a:r>
          </a:p>
          <a:p>
            <a:pPr marL="0" indent="0">
              <a:buNone/>
            </a:pPr>
            <a:r>
              <a:rPr lang="en-US" sz="1400" dirty="0"/>
              <a:t>        return </a:t>
            </a:r>
            <a:r>
              <a:rPr lang="en-US" sz="1400" dirty="0" err="1"/>
              <a:t>storedData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smtClean="0"/>
              <a:t>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function increment (</a:t>
            </a:r>
            <a:r>
              <a:rPr lang="en-US" sz="1400" dirty="0" err="1"/>
              <a:t>uint</a:t>
            </a:r>
            <a:r>
              <a:rPr lang="en-US" sz="1400" dirty="0"/>
              <a:t> n) public { 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storedData</a:t>
            </a:r>
            <a:r>
              <a:rPr lang="en-US" sz="1400" dirty="0"/>
              <a:t> = </a:t>
            </a:r>
            <a:r>
              <a:rPr lang="en-US" sz="1400" dirty="0" err="1"/>
              <a:t>storedData</a:t>
            </a:r>
            <a:r>
              <a:rPr lang="en-US" sz="1400" dirty="0"/>
              <a:t> + n;</a:t>
            </a:r>
          </a:p>
          <a:p>
            <a:pPr marL="0" indent="0">
              <a:buNone/>
            </a:pPr>
            <a:r>
              <a:rPr lang="en-US" sz="1400" dirty="0"/>
              <a:t>        return;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smtClean="0"/>
              <a:t>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function decrement (</a:t>
            </a:r>
            <a:r>
              <a:rPr lang="en-US" sz="1400" dirty="0" err="1"/>
              <a:t>uint</a:t>
            </a:r>
            <a:r>
              <a:rPr lang="en-US" sz="1400" dirty="0"/>
              <a:t> n) public { 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storedData</a:t>
            </a:r>
            <a:r>
              <a:rPr lang="en-US" sz="1400" dirty="0"/>
              <a:t> = </a:t>
            </a:r>
            <a:r>
              <a:rPr lang="en-US" sz="1400" dirty="0" err="1"/>
              <a:t>storedData</a:t>
            </a:r>
            <a:r>
              <a:rPr lang="en-US" sz="1400" dirty="0"/>
              <a:t> - n;</a:t>
            </a:r>
          </a:p>
          <a:p>
            <a:pPr marL="0" indent="0">
              <a:buNone/>
            </a:pPr>
            <a:r>
              <a:rPr lang="en-US" sz="1400" dirty="0"/>
              <a:t>        return;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smtClean="0"/>
              <a:t>} }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953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000" y="98593"/>
            <a:ext cx="8798745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5: Test it in Remix IDE (old version)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7" y="1393347"/>
            <a:ext cx="10050403" cy="4748835"/>
          </a:xfrm>
        </p:spPr>
      </p:pic>
    </p:spTree>
    <p:extLst>
      <p:ext uri="{BB962C8B-B14F-4D97-AF65-F5344CB8AC3E}">
        <p14:creationId xmlns:p14="http://schemas.microsoft.com/office/powerpoint/2010/main" val="95632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46" y="98593"/>
            <a:ext cx="7921290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learned an approach to design, implement and test a smart contract.</a:t>
            </a:r>
          </a:p>
          <a:p>
            <a:r>
              <a:rPr lang="en-US" dirty="0" smtClean="0"/>
              <a:t>This is just a start. </a:t>
            </a:r>
            <a:endParaRPr lang="en-US" dirty="0"/>
          </a:p>
          <a:p>
            <a:r>
              <a:rPr lang="en-US" dirty="0" smtClean="0"/>
              <a:t>This is to show an approach that you can use for all your labs in this course and others.</a:t>
            </a:r>
          </a:p>
          <a:p>
            <a:r>
              <a:rPr lang="en-US" dirty="0" smtClean="0"/>
              <a:t>There are many more elements to this, we will add throughout the semester.</a:t>
            </a:r>
          </a:p>
          <a:p>
            <a:r>
              <a:rPr lang="en-US" dirty="0" smtClean="0"/>
              <a:t>This is the base: make sure it is 100% strong, no cracks: that is, you understand it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8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44" y="93414"/>
            <a:ext cx="8095119" cy="63625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Lab 1 Theme : Digital democracy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4086" y="1467698"/>
            <a:ext cx="11338560" cy="4572000"/>
          </a:xfrm>
        </p:spPr>
        <p:txBody>
          <a:bodyPr/>
          <a:lstStyle/>
          <a:p>
            <a:r>
              <a:rPr lang="en-US" dirty="0"/>
              <a:t>Lets apply these concepts to Lab1.</a:t>
            </a:r>
          </a:p>
          <a:p>
            <a:r>
              <a:rPr lang="en-US" dirty="0"/>
              <a:t>Lab 1: Digital democracy</a:t>
            </a:r>
          </a:p>
          <a:p>
            <a:pPr marL="0" indent="0">
              <a:buNone/>
            </a:pPr>
            <a:r>
              <a:rPr lang="en-US" dirty="0"/>
              <a:t>--representative democracy</a:t>
            </a:r>
          </a:p>
          <a:p>
            <a:pPr marL="0" indent="0">
              <a:buNone/>
            </a:pPr>
            <a:r>
              <a:rPr lang="en-US" dirty="0"/>
              <a:t>--direct democracy</a:t>
            </a:r>
          </a:p>
          <a:p>
            <a:pPr marL="0" indent="0">
              <a:buNone/>
            </a:pPr>
            <a:r>
              <a:rPr lang="en-US" dirty="0"/>
              <a:t>--deliberative </a:t>
            </a:r>
            <a:r>
              <a:rPr lang="en-US" dirty="0" smtClean="0"/>
              <a:t>democracy</a:t>
            </a:r>
          </a:p>
          <a:p>
            <a:pPr marL="0" indent="0">
              <a:buNone/>
            </a:pPr>
            <a:r>
              <a:rPr lang="en-US" dirty="0" smtClean="0"/>
              <a:t>--Think about juries in court</a:t>
            </a:r>
          </a:p>
          <a:p>
            <a:pPr marL="0" indent="0">
              <a:buNone/>
            </a:pPr>
            <a:r>
              <a:rPr lang="en-US" dirty="0" smtClean="0"/>
              <a:t>--stock holders voting on issues</a:t>
            </a:r>
          </a:p>
          <a:p>
            <a:pPr marL="0" indent="0">
              <a:buNone/>
            </a:pPr>
            <a:r>
              <a:rPr lang="en-US" dirty="0" smtClean="0"/>
              <a:t>--For Information gathering</a:t>
            </a:r>
          </a:p>
          <a:p>
            <a:pPr marL="0" indent="0">
              <a:buNone/>
            </a:pPr>
            <a:r>
              <a:rPr lang="en-US" dirty="0" smtClean="0"/>
              <a:t>-- Many blockchain have been build around this: Augur</a:t>
            </a:r>
            <a:r>
              <a:rPr lang="en-US" smtClean="0"/>
              <a:t>, Aragon, 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others?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6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528" y="157943"/>
            <a:ext cx="8050599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Evolution of computing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8" y="2476385"/>
            <a:ext cx="10458952" cy="2788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710" y="2476385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computing systems</a:t>
            </a:r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1579419" y="2918691"/>
            <a:ext cx="831272" cy="6096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2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724" y="157943"/>
            <a:ext cx="8335478" cy="57357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Decentralized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C01A47E-AA38-4C56-AC5F-9CAB7147FF2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87475" y="1040656"/>
            <a:ext cx="11338560" cy="5331268"/>
          </a:xfrm>
        </p:spPr>
        <p:txBody>
          <a:bodyPr/>
          <a:lstStyle/>
          <a:p>
            <a:r>
              <a:rPr lang="en-US" dirty="0" smtClean="0"/>
              <a:t>Let’s define decentralized systems.</a:t>
            </a:r>
          </a:p>
          <a:p>
            <a:r>
              <a:rPr lang="en-US" dirty="0" smtClean="0"/>
              <a:t>Is a type of distributed system.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Then what is special about this system: it allows </a:t>
            </a:r>
            <a:r>
              <a:rPr lang="en-US" b="1" dirty="0" smtClean="0">
                <a:solidFill>
                  <a:srgbClr val="000000"/>
                </a:solidFill>
              </a:rPr>
              <a:t>peer-to-peer transactions of digital assets among unknown participants.</a:t>
            </a:r>
          </a:p>
          <a:p>
            <a:r>
              <a:rPr lang="en-US" dirty="0" smtClean="0"/>
              <a:t>These </a:t>
            </a:r>
            <a:r>
              <a:rPr lang="en-US" b="1" dirty="0" smtClean="0"/>
              <a:t>participants operate beyond the boundaries of trust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Example: traditional trusted system: the university, you are all known participants.</a:t>
            </a:r>
          </a:p>
          <a:p>
            <a:r>
              <a:rPr lang="en-US" dirty="0" smtClean="0"/>
              <a:t>How did become known? Your credentials were verified and validated and you were admitted into the system. </a:t>
            </a:r>
          </a:p>
          <a:p>
            <a:r>
              <a:rPr lang="en-US" dirty="0" smtClean="0"/>
              <a:t>Participants </a:t>
            </a:r>
            <a:r>
              <a:rPr lang="en-US" b="1" dirty="0" smtClean="0"/>
              <a:t>can join and leave as they wish</a:t>
            </a:r>
            <a:r>
              <a:rPr lang="en-US" dirty="0" smtClean="0"/>
              <a:t>. Can you do that in an university system? You may but it is not common, or is not intended.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5912" y="1675923"/>
            <a:ext cx="1578543" cy="1472511"/>
            <a:chOff x="7517328" y="1222253"/>
            <a:chExt cx="1578543" cy="1472511"/>
          </a:xfrm>
        </p:grpSpPr>
        <p:sp>
          <p:nvSpPr>
            <p:cNvPr id="6" name="Rectangle 5"/>
            <p:cNvSpPr/>
            <p:nvPr/>
          </p:nvSpPr>
          <p:spPr>
            <a:xfrm>
              <a:off x="7517328" y="1222253"/>
              <a:ext cx="1578543" cy="490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Distributed system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17328" y="2203875"/>
              <a:ext cx="1578543" cy="490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Decentralized System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9" name="Straight Arrow Connector 8"/>
            <p:cNvCxnSpPr>
              <a:stCxn id="7" idx="0"/>
              <a:endCxn id="6" idx="2"/>
            </p:cNvCxnSpPr>
            <p:nvPr/>
          </p:nvCxnSpPr>
          <p:spPr>
            <a:xfrm flipV="1">
              <a:off x="8306600" y="1713142"/>
              <a:ext cx="0" cy="4907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38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238" y="110836"/>
            <a:ext cx="8244471" cy="7575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blockchain? What does it do?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5759" y="1047895"/>
            <a:ext cx="11338560" cy="4572000"/>
          </a:xfrm>
        </p:spPr>
        <p:txBody>
          <a:bodyPr/>
          <a:lstStyle/>
          <a:p>
            <a:r>
              <a:rPr lang="en-US" dirty="0" smtClean="0"/>
              <a:t>Blockchain helps implement a decentralized system.</a:t>
            </a:r>
          </a:p>
          <a:p>
            <a:r>
              <a:rPr lang="en-US" dirty="0" smtClean="0"/>
              <a:t>Blockchain is a</a:t>
            </a:r>
          </a:p>
          <a:p>
            <a:pPr lvl="1"/>
            <a:r>
              <a:rPr lang="en-US" dirty="0" smtClean="0"/>
              <a:t>Distributed immutable ledger (record)</a:t>
            </a:r>
          </a:p>
          <a:p>
            <a:pPr lvl="1"/>
            <a:r>
              <a:rPr lang="en-US" dirty="0" smtClean="0"/>
              <a:t>Infrastructure for transactions </a:t>
            </a:r>
            <a:r>
              <a:rPr lang="en-US" dirty="0" smtClean="0">
                <a:sym typeface="Wingdings" panose="05000000000000000000" pitchFamily="2" charset="2"/>
              </a:rPr>
              <a:t> block blockchain (what and how it is recorded)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Protocol for the network (rules for operation and recording)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What does it accomplish with these?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It implements a trust layer enabling peer-to-peer operation of participants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Shifts trust intermediation from major organizations to software methods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Addresses gaps and issues with existing distributed </a:t>
            </a:r>
            <a:r>
              <a:rPr lang="en-US" dirty="0" smtClean="0">
                <a:sym typeface="Wingdings" panose="05000000000000000000" pitchFamily="2" charset="2"/>
              </a:rPr>
              <a:t>systems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Smart contracts (SC)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SC is</a:t>
            </a:r>
            <a:r>
              <a:rPr lang="en-US" dirty="0" smtClean="0">
                <a:sym typeface="Wingdings" panose="05000000000000000000" pitchFamily="2" charset="2"/>
              </a:rPr>
              <a:t> executable code on blockchain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Addition of SC in Ethereum made the blockchain more useful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You can go beyond cryptocurrency transfer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worked for crypto should work for code?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4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" sz="3200" dirty="0" smtClean="0"/>
              <a:t>Beyond Bitcoin</a:t>
            </a:r>
            <a:endParaRPr lang="en" sz="3200" dirty="0"/>
          </a:p>
        </p:txBody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126997" indent="0">
              <a:buNone/>
            </a:pPr>
            <a:r>
              <a:rPr lang="en" sz="2400"/>
              <a:t>Hundreds of different digital currencies have emerged since the advent of the Bitcoin.</a:t>
            </a:r>
          </a:p>
          <a:p>
            <a:pPr marL="126997" indent="0">
              <a:buNone/>
            </a:pPr>
            <a:endParaRPr sz="2400"/>
          </a:p>
          <a:p>
            <a:pPr marL="126997" indent="0">
              <a:buNone/>
            </a:pPr>
            <a:r>
              <a:rPr lang="en" sz="2400"/>
              <a:t>Significant innovations such as smart contract has opened up broader applications for the Blockchain technology.</a:t>
            </a:r>
          </a:p>
          <a:p>
            <a:pPr marL="126997" indent="0">
              <a:buNone/>
            </a:pPr>
            <a:endParaRPr sz="2400"/>
          </a:p>
          <a:p>
            <a:pPr marL="126997" indent="0">
              <a:buNone/>
            </a:pPr>
            <a:r>
              <a:rPr lang="en" sz="2400"/>
              <a:t>Private and permissioned Blockchain allow for controlled access to the Blockchain enabling many business models.</a:t>
            </a:r>
          </a:p>
          <a:p>
            <a:pPr marL="126997" indent="0">
              <a:buNone/>
            </a:pPr>
            <a:endParaRPr sz="2400"/>
          </a:p>
          <a:p>
            <a:pPr marL="126997" indent="0"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2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" sz="3200"/>
              <a:t>Classes of Blockchain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14600" y="1914467"/>
            <a:ext cx="10962800" cy="4715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2400"/>
          </a:p>
          <a:p>
            <a:pPr>
              <a:buNone/>
            </a:pPr>
            <a:r>
              <a:rPr lang="en" sz="2400"/>
              <a:t>With the addition of code execution comes the serious consideration about the </a:t>
            </a:r>
            <a:r>
              <a:rPr lang="en" sz="2400" b="1"/>
              <a:t>public access </a:t>
            </a:r>
            <a:r>
              <a:rPr lang="en" sz="2400"/>
              <a:t>to the Blockchain. </a:t>
            </a:r>
          </a:p>
          <a:p>
            <a:pPr>
              <a:buNone/>
            </a:pPr>
            <a:endParaRPr sz="2400"/>
          </a:p>
          <a:p>
            <a:pPr>
              <a:buNone/>
            </a:pPr>
            <a:r>
              <a:rPr lang="en" sz="2400"/>
              <a:t>Hence the classification of </a:t>
            </a:r>
            <a:r>
              <a:rPr lang="en" sz="2400" b="1"/>
              <a:t>public, private and permissioned Blockchain </a:t>
            </a:r>
            <a:r>
              <a:rPr lang="en" sz="2400"/>
              <a:t>based on access limits.</a:t>
            </a:r>
          </a:p>
          <a:p>
            <a:pPr>
              <a:buNone/>
            </a:pPr>
            <a:endParaRPr sz="2400"/>
          </a:p>
          <a:p>
            <a:pPr>
              <a:buNone/>
            </a:pPr>
            <a:r>
              <a:rPr lang="en" sz="2400"/>
              <a:t>We have been watching the Bitcoin Blockchain continuously operational since its inception; all supported by its “public” participants. Thus Bitcoin is a fantastic example of a “public” Blockchain class.</a:t>
            </a:r>
          </a:p>
          <a:p>
            <a:pPr>
              <a:buNone/>
            </a:pPr>
            <a:endParaRPr sz="2400"/>
          </a:p>
          <a:p>
            <a:pPr>
              <a:buNone/>
            </a:pPr>
            <a:endParaRPr sz="2400"/>
          </a:p>
          <a:p>
            <a:pPr>
              <a:buNone/>
            </a:pPr>
            <a:endParaRPr sz="2400"/>
          </a:p>
          <a:p>
            <a:pPr>
              <a:buNone/>
            </a:pPr>
            <a:r>
              <a:rPr lang="en" sz="24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9436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1000" y="932600"/>
            <a:ext cx="11768800" cy="8036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Types of Blockchain</a:t>
            </a:r>
          </a:p>
        </p:txBody>
      </p:sp>
      <p:sp>
        <p:nvSpPr>
          <p:cNvPr id="515" name="Shape 515"/>
          <p:cNvSpPr/>
          <p:nvPr/>
        </p:nvSpPr>
        <p:spPr>
          <a:xfrm>
            <a:off x="4085267" y="1071900"/>
            <a:ext cx="3478000" cy="479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Shape 516" descr="Free vector graphic: Coins, Money, Profit, Wealth - Free Image o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00" y="2657183"/>
            <a:ext cx="3335200" cy="28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/>
          <p:nvPr/>
        </p:nvSpPr>
        <p:spPr>
          <a:xfrm>
            <a:off x="131000" y="1768167"/>
            <a:ext cx="3560400" cy="370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sldNum" idx="4294967295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8</a:t>
            </a:fld>
            <a:endParaRPr lang="en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629200" y="5731400"/>
            <a:ext cx="2635600" cy="65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Bitcoin</a:t>
            </a: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deals only with currency</a:t>
            </a:r>
          </a:p>
        </p:txBody>
      </p:sp>
      <p:pic>
        <p:nvPicPr>
          <p:cNvPr id="520" name="Shape 520" descr="Free vector graphic: Coins, Money, Profit, Wealth - Free Image o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167" y="1800724"/>
            <a:ext cx="2031600" cy="17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 txBox="1"/>
          <p:nvPr/>
        </p:nvSpPr>
        <p:spPr>
          <a:xfrm>
            <a:off x="3889900" y="5862700"/>
            <a:ext cx="3740800" cy="1102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Ethereum has Ether coins</a:t>
            </a:r>
          </a:p>
          <a:p>
            <a:pPr>
              <a:buClr>
                <a:srgbClr val="000000"/>
              </a:buClr>
              <a:buSzPct val="25000"/>
            </a:pPr>
            <a:r>
              <a:rPr lang="en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contract </a:t>
            </a: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</a:t>
            </a:r>
          </a:p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execution framework</a:t>
            </a:r>
          </a:p>
        </p:txBody>
      </p:sp>
      <p:pic>
        <p:nvPicPr>
          <p:cNvPr id="522" name="Shape 522" descr="File:CPT-FSM-Mealy-02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8367" y="3300235"/>
            <a:ext cx="2031600" cy="16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/>
          <p:nvPr/>
        </p:nvSpPr>
        <p:spPr>
          <a:xfrm>
            <a:off x="4567599" y="4976300"/>
            <a:ext cx="2635600" cy="8864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Ethereum Virtual Machine (EVM)</a:t>
            </a:r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5933" y="1884124"/>
            <a:ext cx="1906800" cy="19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 descr="Ficheiro:Gnulinux.png – Wikipédia, a enciclopédia liv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9765" y="3905405"/>
            <a:ext cx="1915200" cy="18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7934633" y="5731400"/>
            <a:ext cx="4157200" cy="1102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Hyperledger has</a:t>
            </a:r>
            <a:r>
              <a:rPr lang="en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only business logic. </a:t>
            </a: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consortium of technology companies: Tools, services</a:t>
            </a:r>
          </a:p>
        </p:txBody>
      </p:sp>
      <p:sp>
        <p:nvSpPr>
          <p:cNvPr id="527" name="Shape 527"/>
          <p:cNvSpPr/>
          <p:nvPr/>
        </p:nvSpPr>
        <p:spPr>
          <a:xfrm>
            <a:off x="8022867" y="1071900"/>
            <a:ext cx="3740800" cy="469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 txBox="1"/>
          <p:nvPr/>
        </p:nvSpPr>
        <p:spPr>
          <a:xfrm>
            <a:off x="131000" y="1695367"/>
            <a:ext cx="3560400" cy="54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TYPE1: Only Cryptocurrency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4222867" y="1115489"/>
            <a:ext cx="3290800" cy="54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TYPE2 : Currency + Business logic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8164332" y="1219767"/>
            <a:ext cx="3423200" cy="54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TYPE3 : Only Business Logic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5821767" y="3578067"/>
            <a:ext cx="1808800" cy="65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contract</a:t>
            </a:r>
          </a:p>
        </p:txBody>
      </p:sp>
    </p:spTree>
    <p:extLst>
      <p:ext uri="{BB962C8B-B14F-4D97-AF65-F5344CB8AC3E}">
        <p14:creationId xmlns:p14="http://schemas.microsoft.com/office/powerpoint/2010/main" val="402243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"/>
              <a:t>Public Blockchain 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2400"/>
              <a:t>Bitcoin Blockchain is a </a:t>
            </a:r>
            <a:r>
              <a:rPr lang="en" sz="2400" b="1"/>
              <a:t>public</a:t>
            </a:r>
            <a:r>
              <a:rPr lang="en" sz="2400"/>
              <a:t> Blockchain. Anybody can join and leave as they wish. Transactions, blocks and the Blockchain are publicly observable even though participants are anonymous.</a:t>
            </a:r>
          </a:p>
          <a:p>
            <a:pPr>
              <a:buNone/>
            </a:pPr>
            <a:endParaRPr sz="2400"/>
          </a:p>
          <a:p>
            <a:pPr marL="126997" indent="0">
              <a:buNone/>
            </a:pPr>
            <a:r>
              <a:rPr lang="en" sz="2400"/>
              <a:t>It is </a:t>
            </a:r>
            <a:r>
              <a:rPr lang="en" sz="2400" b="1"/>
              <a:t>open source</a:t>
            </a:r>
            <a:r>
              <a:rPr lang="en" sz="2400"/>
              <a:t>. You can create a new coin/digital currency by modifying the Bitcoin code.</a:t>
            </a:r>
          </a:p>
          <a:p>
            <a:pPr marL="126997" indent="0">
              <a:buNone/>
            </a:pPr>
            <a:endParaRPr sz="2400"/>
          </a:p>
          <a:p>
            <a:pPr marL="126997" indent="0">
              <a:buNone/>
            </a:pPr>
            <a:r>
              <a:rPr lang="en" sz="2400" b="1"/>
              <a:t>Wallet </a:t>
            </a:r>
            <a:r>
              <a:rPr lang="en" sz="2400"/>
              <a:t>applications provide basic interface to transfer value through the Bitcoin Blockchain.</a:t>
            </a:r>
          </a:p>
        </p:txBody>
      </p:sp>
    </p:spTree>
    <p:extLst>
      <p:ext uri="{BB962C8B-B14F-4D97-AF65-F5344CB8AC3E}">
        <p14:creationId xmlns:p14="http://schemas.microsoft.com/office/powerpoint/2010/main" val="1918451454"/>
      </p:ext>
    </p:extLst>
  </p:cSld>
  <p:clrMapOvr>
    <a:masterClrMapping/>
  </p:clrMapOvr>
</p:sld>
</file>

<file path=ppt/theme/theme1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1382</Words>
  <Application>Microsoft Office PowerPoint</Application>
  <PresentationFormat>Widescreen</PresentationFormat>
  <Paragraphs>189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LucidaGrande</vt:lpstr>
      <vt:lpstr>Merriweather Sans</vt:lpstr>
      <vt:lpstr>Wingdings</vt:lpstr>
      <vt:lpstr>2_UB Powerpoint Template</vt:lpstr>
      <vt:lpstr>What is A blockchain?</vt:lpstr>
      <vt:lpstr>Topics for today</vt:lpstr>
      <vt:lpstr>Evolution of computing systems</vt:lpstr>
      <vt:lpstr>Decentralized Systems</vt:lpstr>
      <vt:lpstr>What is a blockchain? What does it do?</vt:lpstr>
      <vt:lpstr>Beyond Bitcoin</vt:lpstr>
      <vt:lpstr>Classes of Blockchain</vt:lpstr>
      <vt:lpstr>Types of Blockchain</vt:lpstr>
      <vt:lpstr>Public Blockchain </vt:lpstr>
      <vt:lpstr>Private Blockchain</vt:lpstr>
      <vt:lpstr>Permissioned Blockchain</vt:lpstr>
      <vt:lpstr>Ethereum blockchain</vt:lpstr>
      <vt:lpstr>So you want to develop BC applications?</vt:lpstr>
      <vt:lpstr>Bitcoin vs Ethereum Stack</vt:lpstr>
      <vt:lpstr>Ethereum stack and node </vt:lpstr>
      <vt:lpstr>A network of nodes</vt:lpstr>
      <vt:lpstr>Lets solve a problem: simple counter</vt:lpstr>
      <vt:lpstr>Step 1: Use case diagram</vt:lpstr>
      <vt:lpstr>Step 2: Identify user, assets and transactions</vt:lpstr>
      <vt:lpstr>Step 3: Obtain contract diagram</vt:lpstr>
      <vt:lpstr>Step 4:  Code it in Solidity</vt:lpstr>
      <vt:lpstr>Step 5: Test it in Remix IDE (old version)</vt:lpstr>
      <vt:lpstr>Summary</vt:lpstr>
      <vt:lpstr>Lab 1 Theme : Digital democracy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blockchain?</dc:title>
  <dc:creator>Bina Ramamurthy</dc:creator>
  <cp:lastModifiedBy>Bina Ramamurthy</cp:lastModifiedBy>
  <cp:revision>26</cp:revision>
  <dcterms:created xsi:type="dcterms:W3CDTF">2019-02-11T13:48:54Z</dcterms:created>
  <dcterms:modified xsi:type="dcterms:W3CDTF">2019-09-04T16:33:17Z</dcterms:modified>
</cp:coreProperties>
</file>