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1" r:id="rId6"/>
    <p:sldId id="260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53DCD-5D9F-4873-8703-54B96D67C7B2}" type="datetimeFigureOut">
              <a:rPr lang="en-US" smtClean="0"/>
              <a:t>10/9/2019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2ED28-3470-433B-82EE-28ADDE3703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7195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53DCD-5D9F-4873-8703-54B96D67C7B2}" type="datetimeFigureOut">
              <a:rPr lang="en-US" smtClean="0"/>
              <a:t>10/9/2019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2ED28-3470-433B-82EE-28ADDE3703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120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53DCD-5D9F-4873-8703-54B96D67C7B2}" type="datetimeFigureOut">
              <a:rPr lang="en-US" smtClean="0"/>
              <a:t>10/9/2019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2ED28-3470-433B-82EE-28ADDE3703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9713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title"/>
          </p:nvPr>
        </p:nvSpPr>
        <p:spPr>
          <a:xfrm>
            <a:off x="629200" y="984967"/>
            <a:ext cx="10962800" cy="10236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2"/>
              </a:buClr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 rtl="0">
              <a:spcBef>
                <a:spcPts val="0"/>
              </a:spcBef>
              <a:buNone/>
              <a:defRPr sz="2400"/>
            </a:lvl2pPr>
            <a:lvl3pPr lvl="2" indent="0" rtl="0">
              <a:spcBef>
                <a:spcPts val="0"/>
              </a:spcBef>
              <a:buNone/>
              <a:defRPr sz="2400"/>
            </a:lvl3pPr>
            <a:lvl4pPr lvl="3" indent="0" rtl="0">
              <a:spcBef>
                <a:spcPts val="0"/>
              </a:spcBef>
              <a:buNone/>
              <a:defRPr sz="2400"/>
            </a:lvl4pPr>
            <a:lvl5pPr lvl="4" indent="0" rtl="0">
              <a:spcBef>
                <a:spcPts val="0"/>
              </a:spcBef>
              <a:buNone/>
              <a:defRPr sz="2400"/>
            </a:lvl5pPr>
            <a:lvl6pPr lvl="5" indent="0" rtl="0">
              <a:spcBef>
                <a:spcPts val="0"/>
              </a:spcBef>
              <a:buNone/>
              <a:defRPr sz="2400"/>
            </a:lvl6pPr>
            <a:lvl7pPr lvl="6" indent="0" rtl="0">
              <a:spcBef>
                <a:spcPts val="0"/>
              </a:spcBef>
              <a:buNone/>
              <a:defRPr sz="2400"/>
            </a:lvl7pPr>
            <a:lvl8pPr lvl="7" indent="0" rtl="0">
              <a:spcBef>
                <a:spcPts val="0"/>
              </a:spcBef>
              <a:buNone/>
              <a:defRPr sz="2400"/>
            </a:lvl8pPr>
            <a:lvl9pPr lvl="8" indent="0" rtl="0">
              <a:spcBef>
                <a:spcPts val="0"/>
              </a:spcBef>
              <a:buNone/>
              <a:defRPr sz="2400"/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>
            <a:off x="629200" y="2558767"/>
            <a:ext cx="10962800" cy="36136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228594" marR="0" lvl="0" indent="-101597" algn="l" rtl="0">
              <a:lnSpc>
                <a:spcPct val="100000"/>
              </a:lnSpc>
              <a:spcBef>
                <a:spcPts val="0"/>
              </a:spcBef>
              <a:buClr>
                <a:srgbClr val="005BBB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685783" marR="0" lvl="1" indent="-101597" algn="l" rtl="0">
              <a:lnSpc>
                <a:spcPct val="100000"/>
              </a:lnSpc>
              <a:spcBef>
                <a:spcPts val="0"/>
              </a:spcBef>
              <a:buClr>
                <a:srgbClr val="005BBB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2971" marR="0" lvl="2" indent="-114297" algn="l" rtl="0">
              <a:lnSpc>
                <a:spcPct val="100000"/>
              </a:lnSpc>
              <a:spcBef>
                <a:spcPts val="0"/>
              </a:spcBef>
              <a:buClr>
                <a:srgbClr val="005BBB"/>
              </a:buClr>
              <a:buSzPct val="96428"/>
              <a:buFont typeface="Merriweather Sans"/>
              <a:buChar char="-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160" marR="0" lvl="3" indent="-114297" algn="l" rtl="0">
              <a:lnSpc>
                <a:spcPct val="90000"/>
              </a:lnSpc>
              <a:spcBef>
                <a:spcPts val="0"/>
              </a:spcBef>
              <a:buClr>
                <a:srgbClr val="005BBB"/>
              </a:buClr>
              <a:buSzPct val="96428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349" marR="0" lvl="4" indent="-114297" algn="l" rtl="0">
              <a:lnSpc>
                <a:spcPct val="90000"/>
              </a:lnSpc>
              <a:spcBef>
                <a:spcPts val="0"/>
              </a:spcBef>
              <a:buClr>
                <a:srgbClr val="005BBB"/>
              </a:buClr>
              <a:buSzPct val="96428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537" marR="0" lvl="5" indent="-114297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96428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726" marR="0" lvl="6" indent="-114297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96428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8914" marR="0" lvl="7" indent="-114297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96428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103" marR="0" lvl="8" indent="-114297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96428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sldNum" idx="12"/>
          </p:nvPr>
        </p:nvSpPr>
        <p:spPr>
          <a:xfrm>
            <a:off x="11364721" y="6260831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SzPct val="25000"/>
            </a:pPr>
            <a:fld id="{00000000-1234-1234-1234-123412341234}" type="slidenum">
              <a:rPr lang="en" sz="1867" smtClean="0">
                <a:solidFill>
                  <a:srgbClr val="000000"/>
                </a:solidFill>
                <a:ea typeface="Arial"/>
                <a:cs typeface="Arial"/>
                <a:sym typeface="Arial"/>
              </a:rPr>
              <a:pPr>
                <a:buClr>
                  <a:srgbClr val="000000"/>
                </a:buClr>
                <a:buSzPct val="25000"/>
              </a:pPr>
              <a:t>‹#›</a:t>
            </a:fld>
            <a:endParaRPr lang="en" sz="1867">
              <a:solidFill>
                <a:srgbClr val="000000"/>
              </a:solidFill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9157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53DCD-5D9F-4873-8703-54B96D67C7B2}" type="datetimeFigureOut">
              <a:rPr lang="en-US" smtClean="0"/>
              <a:t>10/9/2019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2ED28-3470-433B-82EE-28ADDE3703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917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53DCD-5D9F-4873-8703-54B96D67C7B2}" type="datetimeFigureOut">
              <a:rPr lang="en-US" smtClean="0"/>
              <a:t>10/9/2019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2ED28-3470-433B-82EE-28ADDE3703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0069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53DCD-5D9F-4873-8703-54B96D67C7B2}" type="datetimeFigureOut">
              <a:rPr lang="en-US" smtClean="0"/>
              <a:t>10/9/2019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2ED28-3470-433B-82EE-28ADDE3703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7940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53DCD-5D9F-4873-8703-54B96D67C7B2}" type="datetimeFigureOut">
              <a:rPr lang="en-US" smtClean="0"/>
              <a:t>10/9/2019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2ED28-3470-433B-82EE-28ADDE3703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3874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53DCD-5D9F-4873-8703-54B96D67C7B2}" type="datetimeFigureOut">
              <a:rPr lang="en-US" smtClean="0"/>
              <a:t>10/9/2019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2ED28-3470-433B-82EE-28ADDE3703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7795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53DCD-5D9F-4873-8703-54B96D67C7B2}" type="datetimeFigureOut">
              <a:rPr lang="en-US" smtClean="0"/>
              <a:t>10/9/2019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2ED28-3470-433B-82EE-28ADDE3703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9512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53DCD-5D9F-4873-8703-54B96D67C7B2}" type="datetimeFigureOut">
              <a:rPr lang="en-US" smtClean="0"/>
              <a:t>10/9/2019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2ED28-3470-433B-82EE-28ADDE3703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80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53DCD-5D9F-4873-8703-54B96D67C7B2}" type="datetimeFigureOut">
              <a:rPr lang="en-US" smtClean="0"/>
              <a:t>10/9/2019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2ED28-3470-433B-82EE-28ADDE3703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62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853DCD-5D9F-4873-8703-54B96D67C7B2}" type="datetimeFigureOut">
              <a:rPr lang="en-US" smtClean="0"/>
              <a:t>10/9/2019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92ED28-3470-433B-82EE-28ADDE3703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2411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Exam 1 Review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713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Reading material and topics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Chapter 1, 2,3, </a:t>
            </a:r>
          </a:p>
          <a:p>
            <a:r>
              <a:rPr lang="en-US" dirty="0" smtClean="0"/>
              <a:t>Chapter 4 only up to smart contract</a:t>
            </a:r>
          </a:p>
          <a:p>
            <a:r>
              <a:rPr lang="en-US" dirty="0" smtClean="0"/>
              <a:t>Class notes</a:t>
            </a:r>
          </a:p>
          <a:p>
            <a:r>
              <a:rPr lang="en-US" dirty="0" smtClean="0"/>
              <a:t>Solidity Read the Docs</a:t>
            </a:r>
          </a:p>
          <a:p>
            <a:r>
              <a:rPr lang="en-US" dirty="0" smtClean="0"/>
              <a:t>Topics: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Blockchain</a:t>
            </a:r>
            <a:r>
              <a:rPr lang="en-US" dirty="0" smtClean="0"/>
              <a:t> architecture; structure, stack and operations</a:t>
            </a:r>
          </a:p>
          <a:p>
            <a:pPr marL="514350" indent="-514350">
              <a:buAutoNum type="arabicPeriod"/>
            </a:pPr>
            <a:r>
              <a:rPr lang="en-US" dirty="0" smtClean="0"/>
              <a:t>Problem solving : write a SC</a:t>
            </a:r>
          </a:p>
          <a:p>
            <a:pPr marL="514350" indent="-514350">
              <a:buAutoNum type="arabicPeriod"/>
            </a:pPr>
            <a:r>
              <a:rPr lang="en-US" dirty="0" smtClean="0"/>
              <a:t>Problem solving: write and use modifiers</a:t>
            </a:r>
          </a:p>
          <a:p>
            <a:pPr marL="0" indent="0">
              <a:buNone/>
            </a:pPr>
            <a:r>
              <a:rPr lang="en-US" dirty="0" smtClean="0"/>
              <a:t>4.   Problem solving: design representation: use case and contract diagram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62912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7600" y="181393"/>
            <a:ext cx="10962800" cy="705298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1. </a:t>
            </a:r>
            <a:r>
              <a:rPr lang="en-US" dirty="0" err="1" smtClean="0">
                <a:solidFill>
                  <a:schemeClr val="tx1"/>
                </a:solidFill>
              </a:rPr>
              <a:t>Blockchain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structure: </a:t>
            </a:r>
            <a:r>
              <a:rPr lang="en-US" dirty="0" err="1">
                <a:solidFill>
                  <a:schemeClr val="tx1"/>
                </a:solidFill>
              </a:rPr>
              <a:t>Dapp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stack </a:t>
            </a:r>
            <a:r>
              <a:rPr lang="en-US" dirty="0" smtClean="0">
                <a:solidFill>
                  <a:schemeClr val="tx1"/>
                </a:solidFill>
              </a:rPr>
              <a:t>model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buClr>
                <a:srgbClr val="000000"/>
              </a:buClr>
              <a:buSzPct val="25000"/>
            </a:pPr>
            <a:fld id="{00000000-1234-1234-1234-123412341234}" type="slidenum">
              <a:rPr lang="en" sz="1867" smtClean="0">
                <a:solidFill>
                  <a:srgbClr val="000000"/>
                </a:solidFill>
                <a:ea typeface="Arial"/>
                <a:cs typeface="Arial"/>
                <a:sym typeface="Arial"/>
              </a:rPr>
              <a:pPr>
                <a:buClr>
                  <a:srgbClr val="000000"/>
                </a:buClr>
                <a:buSzPct val="25000"/>
              </a:pPr>
              <a:t>3</a:t>
            </a:fld>
            <a:endParaRPr lang="en" sz="1867">
              <a:solidFill>
                <a:srgbClr val="000000"/>
              </a:solidFill>
              <a:ea typeface="Arial"/>
              <a:cs typeface="Arial"/>
              <a:sym typeface="Arial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9200" y="1204993"/>
            <a:ext cx="8394727" cy="5458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69135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</a:t>
            </a:r>
            <a:r>
              <a:rPr lang="en-US" dirty="0" smtClean="0"/>
              <a:t>. Writing an SC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Basic structure of SC</a:t>
            </a:r>
          </a:p>
          <a:p>
            <a:r>
              <a:rPr lang="en-US" dirty="0" err="1" smtClean="0"/>
              <a:t>Uint</a:t>
            </a:r>
            <a:r>
              <a:rPr lang="en-US" dirty="0" smtClean="0"/>
              <a:t>, </a:t>
            </a:r>
            <a:r>
              <a:rPr lang="en-US" dirty="0" err="1" smtClean="0"/>
              <a:t>struct</a:t>
            </a:r>
            <a:r>
              <a:rPr lang="en-US" dirty="0" smtClean="0"/>
              <a:t>, array, mapping, address data types</a:t>
            </a:r>
          </a:p>
          <a:p>
            <a:r>
              <a:rPr lang="en-US" dirty="0" smtClean="0"/>
              <a:t>Functions syntax ( </a:t>
            </a:r>
            <a:r>
              <a:rPr lang="en-US" dirty="0" err="1" smtClean="0"/>
              <a:t>msg.sender</a:t>
            </a:r>
            <a:r>
              <a:rPr lang="en-US" dirty="0" smtClean="0"/>
              <a:t>, </a:t>
            </a:r>
            <a:r>
              <a:rPr lang="en-US" dirty="0" err="1" smtClean="0"/>
              <a:t>msg.value</a:t>
            </a:r>
            <a:r>
              <a:rPr lang="en-US" dirty="0" smtClean="0"/>
              <a:t> etc., simple arithmetic)</a:t>
            </a:r>
          </a:p>
          <a:p>
            <a:r>
              <a:rPr lang="en-US" dirty="0" smtClean="0"/>
              <a:t>Simple if statement, for loop</a:t>
            </a:r>
          </a:p>
          <a:p>
            <a:r>
              <a:rPr lang="en-US" dirty="0" smtClean="0"/>
              <a:t>No modifiers in this question</a:t>
            </a:r>
          </a:p>
          <a:p>
            <a:r>
              <a:rPr lang="en-US" dirty="0" smtClean="0"/>
              <a:t>View function, public function, use of payable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44766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4655"/>
            <a:ext cx="10515600" cy="43410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Here is an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073" y="609600"/>
            <a:ext cx="10515600" cy="602210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 smtClean="0"/>
              <a:t>pragma solidity ^0.5.2;</a:t>
            </a:r>
          </a:p>
          <a:p>
            <a:pPr marL="0" indent="0">
              <a:buNone/>
            </a:pPr>
            <a:r>
              <a:rPr lang="en-US" sz="2000" dirty="0" smtClean="0"/>
              <a:t>contract </a:t>
            </a:r>
            <a:r>
              <a:rPr lang="en-US" sz="2000" dirty="0" err="1" smtClean="0"/>
              <a:t>SampleSC</a:t>
            </a:r>
            <a:r>
              <a:rPr lang="en-US" sz="2000" dirty="0" smtClean="0"/>
              <a:t>{</a:t>
            </a:r>
          </a:p>
          <a:p>
            <a:pPr marL="0" indent="0">
              <a:buNone/>
            </a:pPr>
            <a:r>
              <a:rPr lang="en-US" sz="2000" dirty="0" smtClean="0"/>
              <a:t>//data </a:t>
            </a:r>
          </a:p>
          <a:p>
            <a:pPr marL="0" indent="0">
              <a:buNone/>
            </a:pPr>
            <a:r>
              <a:rPr lang="en-US" sz="2000" dirty="0" smtClean="0"/>
              <a:t>mapping (address=&gt;</a:t>
            </a:r>
            <a:r>
              <a:rPr lang="en-US" sz="2000" dirty="0" err="1" smtClean="0"/>
              <a:t>uint</a:t>
            </a:r>
            <a:r>
              <a:rPr lang="en-US" sz="2000" dirty="0" smtClean="0"/>
              <a:t>) public donation;</a:t>
            </a:r>
          </a:p>
          <a:p>
            <a:pPr marL="0" indent="0">
              <a:buNone/>
            </a:pPr>
            <a:r>
              <a:rPr lang="en-US" sz="2000" dirty="0" err="1" smtClean="0"/>
              <a:t>uint</a:t>
            </a:r>
            <a:r>
              <a:rPr lang="en-US" sz="2000" dirty="0" smtClean="0"/>
              <a:t> public deposit;</a:t>
            </a:r>
          </a:p>
          <a:p>
            <a:pPr marL="0" indent="0">
              <a:buNone/>
            </a:pPr>
            <a:r>
              <a:rPr lang="en-US" sz="2000" dirty="0" smtClean="0"/>
              <a:t>constructor() public payable</a:t>
            </a:r>
          </a:p>
          <a:p>
            <a:pPr marL="0" indent="0">
              <a:buNone/>
            </a:pPr>
            <a:r>
              <a:rPr lang="en-US" sz="2000" dirty="0" smtClean="0"/>
              <a:t>{</a:t>
            </a:r>
          </a:p>
          <a:p>
            <a:pPr marL="0" indent="0">
              <a:buNone/>
            </a:pPr>
            <a:r>
              <a:rPr lang="en-US" sz="2000" dirty="0" smtClean="0"/>
              <a:t>    deposit = </a:t>
            </a:r>
            <a:r>
              <a:rPr lang="en-US" sz="2000" dirty="0" err="1" smtClean="0"/>
              <a:t>msg.value</a:t>
            </a:r>
            <a:r>
              <a:rPr lang="en-US" sz="2000" dirty="0" smtClean="0"/>
              <a:t>;</a:t>
            </a:r>
          </a:p>
          <a:p>
            <a:pPr marL="0" indent="0">
              <a:buNone/>
            </a:pPr>
            <a:r>
              <a:rPr lang="en-US" sz="2000" dirty="0" smtClean="0"/>
              <a:t>    donation[</a:t>
            </a:r>
            <a:r>
              <a:rPr lang="en-US" sz="2000" dirty="0" err="1" smtClean="0"/>
              <a:t>msg.sender</a:t>
            </a:r>
            <a:r>
              <a:rPr lang="en-US" sz="2000" dirty="0" smtClean="0"/>
              <a:t>] = </a:t>
            </a:r>
            <a:r>
              <a:rPr lang="en-US" sz="2000" dirty="0" err="1" smtClean="0"/>
              <a:t>msg.value</a:t>
            </a:r>
            <a:r>
              <a:rPr lang="en-US" sz="2000" dirty="0" smtClean="0"/>
              <a:t>;</a:t>
            </a:r>
          </a:p>
          <a:p>
            <a:pPr marL="0" indent="0">
              <a:buNone/>
            </a:pPr>
            <a:r>
              <a:rPr lang="en-US" sz="2000" dirty="0" smtClean="0"/>
              <a:t>}</a:t>
            </a:r>
          </a:p>
          <a:p>
            <a:pPr marL="0" indent="0">
              <a:buNone/>
            </a:pPr>
            <a:r>
              <a:rPr lang="en-US" sz="2000" dirty="0" smtClean="0"/>
              <a:t>function </a:t>
            </a:r>
            <a:r>
              <a:rPr lang="en-US" sz="2000" dirty="0" err="1" smtClean="0"/>
              <a:t>sendEther</a:t>
            </a:r>
            <a:r>
              <a:rPr lang="en-US" sz="2000" dirty="0" smtClean="0"/>
              <a:t>() public payable</a:t>
            </a:r>
          </a:p>
          <a:p>
            <a:pPr marL="0" indent="0">
              <a:buNone/>
            </a:pPr>
            <a:r>
              <a:rPr lang="en-US" sz="2000" dirty="0" smtClean="0"/>
              <a:t>{</a:t>
            </a:r>
          </a:p>
          <a:p>
            <a:pPr marL="0" indent="0">
              <a:buNone/>
            </a:pPr>
            <a:r>
              <a:rPr lang="en-US" sz="2000" dirty="0" smtClean="0"/>
              <a:t>    deposit = address(this).balance;</a:t>
            </a:r>
          </a:p>
          <a:p>
            <a:pPr marL="0" indent="0">
              <a:buNone/>
            </a:pPr>
            <a:r>
              <a:rPr lang="en-US" sz="2000" dirty="0" smtClean="0"/>
              <a:t>    donation[</a:t>
            </a:r>
            <a:r>
              <a:rPr lang="en-US" sz="2000" dirty="0" err="1" smtClean="0"/>
              <a:t>msg.sender</a:t>
            </a:r>
            <a:r>
              <a:rPr lang="en-US" sz="2000" dirty="0" smtClean="0"/>
              <a:t>] = </a:t>
            </a:r>
            <a:r>
              <a:rPr lang="en-US" sz="2000" dirty="0" err="1" smtClean="0"/>
              <a:t>msg.value</a:t>
            </a:r>
            <a:r>
              <a:rPr lang="en-US" sz="2000" dirty="0" smtClean="0"/>
              <a:t>;</a:t>
            </a:r>
          </a:p>
          <a:p>
            <a:pPr marL="0" indent="0">
              <a:buNone/>
            </a:pPr>
            <a:r>
              <a:rPr lang="en-US" sz="2000" dirty="0" smtClean="0"/>
              <a:t>} }</a:t>
            </a:r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6933029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</a:t>
            </a:r>
            <a:r>
              <a:rPr lang="en-US" dirty="0" smtClean="0"/>
              <a:t>. Write and use modifiers, require etc.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Define a modifier</a:t>
            </a:r>
          </a:p>
          <a:p>
            <a:r>
              <a:rPr lang="en-US" dirty="0" smtClean="0"/>
              <a:t>Modifier with messages</a:t>
            </a:r>
          </a:p>
          <a:p>
            <a:r>
              <a:rPr lang="en-US" dirty="0" smtClean="0"/>
              <a:t>Use a modifier</a:t>
            </a:r>
          </a:p>
          <a:p>
            <a:r>
              <a:rPr lang="en-US" dirty="0" smtClean="0"/>
              <a:t>Example from </a:t>
            </a:r>
            <a:r>
              <a:rPr lang="en-US" dirty="0" err="1" smtClean="0"/>
              <a:t>Counter.sol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modifier </a:t>
            </a:r>
            <a:r>
              <a:rPr lang="en-US" dirty="0" err="1" smtClean="0"/>
              <a:t>checkIfGreaterThanZero</a:t>
            </a:r>
            <a:r>
              <a:rPr lang="en-US" dirty="0" smtClean="0"/>
              <a:t>(</a:t>
            </a:r>
            <a:r>
              <a:rPr lang="en-US" dirty="0" err="1" smtClean="0"/>
              <a:t>uint</a:t>
            </a:r>
            <a:r>
              <a:rPr lang="en-US" dirty="0" smtClean="0"/>
              <a:t> n){</a:t>
            </a:r>
          </a:p>
          <a:p>
            <a:pPr marL="0" indent="0">
              <a:buNone/>
            </a:pPr>
            <a:r>
              <a:rPr lang="en-US" dirty="0" smtClean="0"/>
              <a:t>        require(value &gt;= n, 'Counter can not become negative.');</a:t>
            </a:r>
          </a:p>
          <a:p>
            <a:pPr marL="0" indent="0">
              <a:buNone/>
            </a:pPr>
            <a:r>
              <a:rPr lang="en-US" dirty="0" smtClean="0"/>
              <a:t>        _;</a:t>
            </a:r>
          </a:p>
          <a:p>
            <a:pPr marL="0" indent="0">
              <a:buNone/>
            </a:pPr>
            <a:r>
              <a:rPr lang="en-US" dirty="0" smtClean="0"/>
              <a:t>    }</a:t>
            </a:r>
          </a:p>
          <a:p>
            <a:pPr marL="0" indent="0">
              <a:buNone/>
            </a:pPr>
            <a:r>
              <a:rPr lang="en-US" dirty="0" smtClean="0"/>
              <a:t>Usage:</a:t>
            </a:r>
          </a:p>
          <a:p>
            <a:pPr marL="0" indent="0">
              <a:buNone/>
            </a:pPr>
            <a:r>
              <a:rPr lang="en-US" dirty="0" smtClean="0"/>
              <a:t>function decrement (</a:t>
            </a:r>
            <a:r>
              <a:rPr lang="en-US" dirty="0" err="1" smtClean="0"/>
              <a:t>uint</a:t>
            </a:r>
            <a:r>
              <a:rPr lang="en-US" dirty="0" smtClean="0"/>
              <a:t> n) public </a:t>
            </a:r>
            <a:r>
              <a:rPr lang="en-US" dirty="0" err="1" smtClean="0"/>
              <a:t>checkIfGreaterThanZero</a:t>
            </a:r>
            <a:r>
              <a:rPr lang="en-US" dirty="0" smtClean="0"/>
              <a:t>(n) {</a:t>
            </a:r>
          </a:p>
          <a:p>
            <a:pPr marL="0" indent="0">
              <a:buNone/>
            </a:pPr>
            <a:r>
              <a:rPr lang="en-US" dirty="0" smtClean="0"/>
              <a:t>        value = value - n;</a:t>
            </a:r>
          </a:p>
          <a:p>
            <a:pPr marL="0" indent="0">
              <a:buNone/>
            </a:pPr>
            <a:r>
              <a:rPr lang="en-US" dirty="0" smtClean="0"/>
              <a:t>    }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1105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 Design representations: UML diagrams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case diagram : plan</a:t>
            </a:r>
            <a:r>
              <a:rPr lang="en-US" smtClean="0"/>
              <a:t>, requirements</a:t>
            </a:r>
            <a:endParaRPr lang="en-US" dirty="0" smtClean="0"/>
          </a:p>
          <a:p>
            <a:r>
              <a:rPr lang="en-US" dirty="0" smtClean="0"/>
              <a:t>Contract diagram : static design</a:t>
            </a:r>
          </a:p>
          <a:p>
            <a:r>
              <a:rPr lang="en-US" dirty="0" smtClean="0"/>
              <a:t>Sequence diagram : captures dynamics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02557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272</Words>
  <Application>Microsoft Office PowerPoint</Application>
  <PresentationFormat>Widescreen</PresentationFormat>
  <Paragraphs>53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Merriweather Sans</vt:lpstr>
      <vt:lpstr>Office Theme</vt:lpstr>
      <vt:lpstr>Exam 1 Review</vt:lpstr>
      <vt:lpstr>Reading material and topics</vt:lpstr>
      <vt:lpstr>1. Blockchain structure: Dapp stack model</vt:lpstr>
      <vt:lpstr>2. Writing an SC</vt:lpstr>
      <vt:lpstr>Here is an example</vt:lpstr>
      <vt:lpstr>3. Write and use modifiers, require etc.</vt:lpstr>
      <vt:lpstr>4. Design representations: UML diagrams</vt:lpstr>
    </vt:vector>
  </TitlesOfParts>
  <Company>University at Buffalo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Exam 1 Review</dc:title>
  <dc:creator>Bina Ramamurthy</dc:creator>
  <cp:lastModifiedBy>Bina Ramamurthy</cp:lastModifiedBy>
  <cp:revision>6</cp:revision>
  <dcterms:created xsi:type="dcterms:W3CDTF">2019-10-09T18:47:53Z</dcterms:created>
  <dcterms:modified xsi:type="dcterms:W3CDTF">2019-10-09T19:43:09Z</dcterms:modified>
</cp:coreProperties>
</file>