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44BD9-7344-41B2-9536-750BC8AD04B3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3F1D9-B2E8-4F53-9D50-695CBDD17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5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342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4748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9951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963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7388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02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0642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267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269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Shape 5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178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889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3948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117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155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216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1748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04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619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29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Blu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" y="5438781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880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ed Lis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566928" y="2185416"/>
            <a:ext cx="8557600" cy="3732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189" marR="0" lvl="0" indent="-2679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924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3 level Bullet Lis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66929" y="2185416"/>
            <a:ext cx="9678800" cy="3848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7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36582" marR="0" lvl="1" indent="-152396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0159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Pct val="100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543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Phot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2"/>
          </p:nvPr>
        </p:nvSpPr>
        <p:spPr>
          <a:xfrm>
            <a:off x="5473700" y="1143001"/>
            <a:ext cx="6718400" cy="57180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116" name="Shape 116"/>
          <p:cNvSpPr>
            <a:spLocks noGrp="1"/>
          </p:cNvSpPr>
          <p:nvPr>
            <p:ph type="pic" idx="3"/>
          </p:nvPr>
        </p:nvSpPr>
        <p:spPr>
          <a:xfrm>
            <a:off x="5626100" y="1295401"/>
            <a:ext cx="6718400" cy="571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9918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3 Photo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5473700" y="1143001"/>
            <a:ext cx="6718400" cy="28552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pic" idx="3"/>
          </p:nvPr>
        </p:nvSpPr>
        <p:spPr>
          <a:xfrm>
            <a:off x="5473700" y="3998296"/>
            <a:ext cx="3429200" cy="28576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>
            <a:spLocks noGrp="1"/>
          </p:cNvSpPr>
          <p:nvPr>
            <p:ph type="pic" idx="4"/>
          </p:nvPr>
        </p:nvSpPr>
        <p:spPr>
          <a:xfrm>
            <a:off x="8902701" y="3998296"/>
            <a:ext cx="3289200" cy="2857600"/>
          </a:xfrm>
          <a:prstGeom prst="rect">
            <a:avLst/>
          </a:prstGeom>
          <a:solidFill>
            <a:srgbClr val="BFBFBF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166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Photo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pic" idx="2"/>
          </p:nvPr>
        </p:nvSpPr>
        <p:spPr>
          <a:xfrm>
            <a:off x="0" y="1143001"/>
            <a:ext cx="12192000" cy="571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7070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and Char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chart" idx="2"/>
          </p:nvPr>
        </p:nvSpPr>
        <p:spPr>
          <a:xfrm>
            <a:off x="5098987" y="1320801"/>
            <a:ext cx="6388000" cy="44656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69469" y="2189264"/>
            <a:ext cx="4002400" cy="27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4531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378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6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6400"/>
            </a:lvl2pPr>
            <a:lvl3pPr lvl="2" indent="0" rtl="0">
              <a:spcBef>
                <a:spcPts val="0"/>
              </a:spcBef>
              <a:buNone/>
              <a:defRPr sz="6400"/>
            </a:lvl3pPr>
            <a:lvl4pPr lvl="3" indent="0" rtl="0">
              <a:spcBef>
                <a:spcPts val="0"/>
              </a:spcBef>
              <a:buNone/>
              <a:defRPr sz="6400"/>
            </a:lvl4pPr>
            <a:lvl5pPr lvl="4" indent="0" rtl="0">
              <a:spcBef>
                <a:spcPts val="0"/>
              </a:spcBef>
              <a:buNone/>
              <a:defRPr sz="6400"/>
            </a:lvl5pPr>
            <a:lvl6pPr lvl="5" indent="0" rtl="0">
              <a:spcBef>
                <a:spcPts val="0"/>
              </a:spcBef>
              <a:buNone/>
              <a:defRPr sz="6400"/>
            </a:lvl6pPr>
            <a:lvl7pPr lvl="6" indent="0" rtl="0">
              <a:spcBef>
                <a:spcPts val="0"/>
              </a:spcBef>
              <a:buNone/>
              <a:defRPr sz="6400"/>
            </a:lvl7pPr>
            <a:lvl8pPr lvl="7" indent="0" rtl="0">
              <a:spcBef>
                <a:spcPts val="0"/>
              </a:spcBef>
              <a:buNone/>
              <a:defRPr sz="6400"/>
            </a:lvl8pPr>
            <a:lvl9pPr lvl="8" indent="0" rtl="0">
              <a:spcBef>
                <a:spcPts val="0"/>
              </a:spcBef>
              <a:buNone/>
              <a:defRPr sz="64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 San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970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10995200" y="5661233"/>
            <a:ext cx="1196800" cy="1196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1" name="Shape 11"/>
          <p:cNvSpPr/>
          <p:nvPr/>
        </p:nvSpPr>
        <p:spPr>
          <a:xfrm flipH="1">
            <a:off x="10995200" y="5661167"/>
            <a:ext cx="1196800" cy="11968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800" cy="1244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800" cy="57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4172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800" cy="1350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5600"/>
            </a:lvl1pPr>
            <a:lvl2pPr lvl="1">
              <a:spcBef>
                <a:spcPts val="0"/>
              </a:spcBef>
              <a:buSzPct val="100000"/>
              <a:defRPr sz="5600"/>
            </a:lvl2pPr>
            <a:lvl3pPr lvl="2">
              <a:spcBef>
                <a:spcPts val="0"/>
              </a:spcBef>
              <a:buSzPct val="100000"/>
              <a:defRPr sz="5600"/>
            </a:lvl3pPr>
            <a:lvl4pPr lvl="3">
              <a:spcBef>
                <a:spcPts val="0"/>
              </a:spcBef>
              <a:buSzPct val="100000"/>
              <a:defRPr sz="5600"/>
            </a:lvl4pPr>
            <a:lvl5pPr lvl="4">
              <a:spcBef>
                <a:spcPts val="0"/>
              </a:spcBef>
              <a:buSzPct val="100000"/>
              <a:defRPr sz="5600"/>
            </a:lvl5pPr>
            <a:lvl6pPr lvl="5">
              <a:spcBef>
                <a:spcPts val="0"/>
              </a:spcBef>
              <a:buSzPct val="100000"/>
              <a:defRPr sz="5600"/>
            </a:lvl6pPr>
            <a:lvl7pPr lvl="6">
              <a:spcBef>
                <a:spcPts val="0"/>
              </a:spcBef>
              <a:buSzPct val="100000"/>
              <a:defRPr sz="5600"/>
            </a:lvl7pPr>
            <a:lvl8pPr lvl="7">
              <a:spcBef>
                <a:spcPts val="0"/>
              </a:spcBef>
              <a:buSzPct val="100000"/>
              <a:defRPr sz="5600"/>
            </a:lvl8pPr>
            <a:lvl9pPr lvl="8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569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2248000"/>
            <a:ext cx="12192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" name="Shape 20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660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8231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2248000"/>
            <a:ext cx="12192000" cy="461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6" name="Shape 26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200" cy="361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200" cy="361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67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2341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875200"/>
            <a:ext cx="12192000" cy="598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3" name="Shape 33"/>
          <p:cNvSpPr/>
          <p:nvPr/>
        </p:nvSpPr>
        <p:spPr>
          <a:xfrm>
            <a:off x="0" y="875133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1662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4368800" y="33"/>
            <a:ext cx="78232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8" name="Shape 38"/>
          <p:cNvSpPr/>
          <p:nvPr/>
        </p:nvSpPr>
        <p:spPr>
          <a:xfrm rot="-5400000">
            <a:off x="1012200" y="3356600"/>
            <a:ext cx="6858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804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46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7" name="Shape 47"/>
          <p:cNvSpPr/>
          <p:nvPr/>
        </p:nvSpPr>
        <p:spPr>
          <a:xfrm rot="5400000">
            <a:off x="2595233" y="3357000"/>
            <a:ext cx="68572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6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6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12192000" cy="626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6163633"/>
            <a:ext cx="12192000" cy="98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6000" cy="595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01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34000" y="1678033"/>
            <a:ext cx="109628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8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6445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647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79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0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hi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58368" y="3968496"/>
            <a:ext cx="6638400" cy="165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658368" y="1490472"/>
            <a:ext cx="6638400" cy="23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buClr>
                <a:srgbClr val="005BBB"/>
              </a:buClr>
              <a:buFont typeface="Arial"/>
              <a:buNone/>
              <a:defRPr sz="60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9" y="5383324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16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Whit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658368" y="1490663"/>
            <a:ext cx="66384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buClr>
                <a:srgbClr val="005BBB"/>
              </a:buClr>
              <a:buFont typeface="Arial"/>
              <a:buNone/>
              <a:defRPr sz="6000" b="1" i="0" u="none" strike="noStrike" cap="none">
                <a:solidFill>
                  <a:srgbClr val="005BB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658368" y="3970337"/>
            <a:ext cx="6638400" cy="22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022" y="184972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4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Slide Blu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658368" y="1490663"/>
            <a:ext cx="66384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6666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658368" y="3970337"/>
            <a:ext cx="6638400" cy="2212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ctr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ctr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761" y="199949"/>
            <a:ext cx="2862600" cy="615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62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569468" y="2189264"/>
            <a:ext cx="6402800" cy="379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745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566928" y="2185416"/>
            <a:ext cx="4179600" cy="35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>
            <a:off x="5029200" y="2185416"/>
            <a:ext cx="4179600" cy="351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rgbClr val="005BBB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78" marR="0" lvl="1" indent="-16922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20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54" marR="0" lvl="2" indent="-16910" algn="l" rtl="0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Merriweather Sans"/>
              <a:buNone/>
              <a:defRPr sz="18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31" marR="0" lvl="3" indent="-16898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08" marR="0" lvl="4" indent="-16886" algn="l" rtl="0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884" marR="0" lvl="5" indent="-16874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061" marR="0" lvl="6" indent="-16862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240" marR="0" lvl="7" indent="-16853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417" marR="0" lvl="8" indent="-16841" algn="l" rtl="0">
              <a:lnSpc>
                <a:spcPct val="90000"/>
              </a:lnSpc>
              <a:spcBef>
                <a:spcPts val="500"/>
              </a:spcBef>
              <a:buClr>
                <a:srgbClr val="9E9E9E"/>
              </a:buClr>
              <a:buFont typeface="Arial"/>
              <a:buNone/>
              <a:defRPr sz="1600" b="0" i="0" u="none" strike="noStrike" cap="none">
                <a:solidFill>
                  <a:srgbClr val="9E9E9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257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268639" y="0"/>
            <a:ext cx="116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2743061" marR="0" lvl="6" indent="-1686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‘-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045779" y="1023929"/>
            <a:ext cx="8557600" cy="1402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800" b="1" i="0" u="none" strike="noStrike" cap="none">
              <a:solidFill>
                <a:srgbClr val="66666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2045779" y="2555888"/>
            <a:ext cx="8557600" cy="3078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383"/>
              </a:buClr>
              <a:buFont typeface="Arial"/>
              <a:buNone/>
            </a:pPr>
            <a:endParaRPr sz="1600" b="0" i="0" u="none" strike="noStrike" cap="none">
              <a:solidFill>
                <a:srgbClr val="8283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-2" y="0"/>
            <a:ext cx="12010179" cy="684291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76200" algn="l" rtl="0">
              <a:lnSpc>
                <a:spcPct val="100000"/>
              </a:lnSpc>
              <a:spcBef>
                <a:spcPts val="750"/>
              </a:spcBef>
              <a:buClr>
                <a:srgbClr val="005BBB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14350" marR="0" lvl="1" indent="-76200" algn="l" rtl="0">
              <a:lnSpc>
                <a:spcPct val="100000"/>
              </a:lnSpc>
              <a:spcBef>
                <a:spcPts val="375"/>
              </a:spcBef>
              <a:buClr>
                <a:srgbClr val="005BBB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7250" marR="0" lvl="2" indent="-85725" algn="l" rtl="0">
              <a:lnSpc>
                <a:spcPct val="100000"/>
              </a:lnSpc>
              <a:spcBef>
                <a:spcPts val="375"/>
              </a:spcBef>
              <a:buClr>
                <a:srgbClr val="005BBB"/>
              </a:buClr>
              <a:buSzPct val="96428"/>
              <a:buFont typeface="Merriweather Sans"/>
              <a:buChar char="-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rgbClr val="005BBB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rgbClr val="005BBB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22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10255504" y="6240989"/>
            <a:ext cx="725600" cy="534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fld id="{00000000-1234-1234-1234-123412341234}" type="slidenum">
              <a:rPr lang="en" sz="16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ct val="25000"/>
                <a:buFont typeface="Arial"/>
                <a:buNone/>
              </a:pPr>
              <a:t>‹#›</a:t>
            </a:fld>
            <a:endParaRPr lang="en" sz="1600" b="1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78022" y="184972"/>
            <a:ext cx="3038967" cy="653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370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33" smtClean="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en" sz="1333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630345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itcoin/bitcoi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chain.info/block/000000000019d6689c085ae165831e934ff763ae46a2a6c172b3f1b60a8ce26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Bina Ramamurthy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Explore </a:t>
            </a:r>
            <a:r>
              <a:rPr lang="en-US" dirty="0" err="1" smtClean="0"/>
              <a:t>Txs</a:t>
            </a:r>
            <a:r>
              <a:rPr lang="en-US" dirty="0" smtClean="0"/>
              <a:t>, block, blockchain in Bitcoin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0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en" sz="3200"/>
              <a:t>Sample Block (#482808 on Bitcoin Blockchain)</a:t>
            </a:r>
          </a:p>
        </p:txBody>
      </p:sp>
      <p:pic>
        <p:nvPicPr>
          <p:cNvPr id="377" name="Shape 377" descr="currentBlo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1028601"/>
            <a:ext cx="11768801" cy="56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 txBox="1"/>
          <p:nvPr/>
        </p:nvSpPr>
        <p:spPr>
          <a:xfrm>
            <a:off x="8554467" y="3335900"/>
            <a:ext cx="2440000" cy="517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Hash of transactions</a:t>
            </a:r>
          </a:p>
        </p:txBody>
      </p:sp>
      <p:cxnSp>
        <p:nvCxnSpPr>
          <p:cNvPr id="379" name="Shape 379"/>
          <p:cNvCxnSpPr/>
          <p:nvPr/>
        </p:nvCxnSpPr>
        <p:spPr>
          <a:xfrm>
            <a:off x="8685733" y="2975900"/>
            <a:ext cx="420000" cy="36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0" name="Shape 380"/>
          <p:cNvSpPr txBox="1"/>
          <p:nvPr/>
        </p:nvSpPr>
        <p:spPr>
          <a:xfrm>
            <a:off x="9752000" y="2107600"/>
            <a:ext cx="2440000" cy="36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Hash of previous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block header</a:t>
            </a:r>
          </a:p>
        </p:txBody>
      </p:sp>
      <p:cxnSp>
        <p:nvCxnSpPr>
          <p:cNvPr id="381" name="Shape 381"/>
          <p:cNvCxnSpPr>
            <a:stCxn id="380" idx="1"/>
          </p:cNvCxnSpPr>
          <p:nvPr/>
        </p:nvCxnSpPr>
        <p:spPr>
          <a:xfrm rot="10800000">
            <a:off x="9187200" y="2132000"/>
            <a:ext cx="564800" cy="16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2" name="Shape 382"/>
          <p:cNvSpPr txBox="1"/>
          <p:nvPr/>
        </p:nvSpPr>
        <p:spPr>
          <a:xfrm>
            <a:off x="5380800" y="5385367"/>
            <a:ext cx="2142800" cy="369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Transactions</a:t>
            </a:r>
          </a:p>
        </p:txBody>
      </p:sp>
      <p:cxnSp>
        <p:nvCxnSpPr>
          <p:cNvPr id="383" name="Shape 383"/>
          <p:cNvCxnSpPr>
            <a:stCxn id="382" idx="2"/>
          </p:cNvCxnSpPr>
          <p:nvPr/>
        </p:nvCxnSpPr>
        <p:spPr>
          <a:xfrm flipH="1">
            <a:off x="6451400" y="5754967"/>
            <a:ext cx="800" cy="44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4" name="Shape 384"/>
          <p:cNvSpPr txBox="1"/>
          <p:nvPr/>
        </p:nvSpPr>
        <p:spPr>
          <a:xfrm>
            <a:off x="4787667" y="4547567"/>
            <a:ext cx="1404800" cy="517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Nonce  3</a:t>
            </a:r>
          </a:p>
        </p:txBody>
      </p:sp>
      <p:cxnSp>
        <p:nvCxnSpPr>
          <p:cNvPr id="385" name="Shape 385"/>
          <p:cNvCxnSpPr>
            <a:stCxn id="384" idx="2"/>
          </p:cNvCxnSpPr>
          <p:nvPr/>
        </p:nvCxnSpPr>
        <p:spPr>
          <a:xfrm rot="10800000">
            <a:off x="4380867" y="5052767"/>
            <a:ext cx="1109200" cy="1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86" name="Shape 386"/>
          <p:cNvSpPr txBox="1"/>
          <p:nvPr/>
        </p:nvSpPr>
        <p:spPr>
          <a:xfrm>
            <a:off x="10910433" y="3372900"/>
            <a:ext cx="420000" cy="44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11551867" y="1990400"/>
            <a:ext cx="420000" cy="44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2</a:t>
            </a:r>
          </a:p>
        </p:txBody>
      </p:sp>
      <p:sp>
        <p:nvSpPr>
          <p:cNvPr id="388" name="Shape 388"/>
          <p:cNvSpPr/>
          <p:nvPr/>
        </p:nvSpPr>
        <p:spPr>
          <a:xfrm>
            <a:off x="9899867" y="1400033"/>
            <a:ext cx="1652000" cy="264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hash(1,2,3)</a:t>
            </a:r>
          </a:p>
        </p:txBody>
      </p:sp>
      <p:cxnSp>
        <p:nvCxnSpPr>
          <p:cNvPr id="389" name="Shape 389"/>
          <p:cNvCxnSpPr>
            <a:endCxn id="388" idx="1"/>
          </p:cNvCxnSpPr>
          <p:nvPr/>
        </p:nvCxnSpPr>
        <p:spPr>
          <a:xfrm rot="10800000" flipH="1">
            <a:off x="8613467" y="1532033"/>
            <a:ext cx="1286400" cy="22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90" name="Shape 390"/>
          <p:cNvSpPr txBox="1"/>
          <p:nvPr/>
        </p:nvSpPr>
        <p:spPr>
          <a:xfrm>
            <a:off x="7044400" y="1146433"/>
            <a:ext cx="2142800" cy="44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n" sz="1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Current block’s hash</a:t>
            </a:r>
          </a:p>
        </p:txBody>
      </p:sp>
      <p:cxnSp>
        <p:nvCxnSpPr>
          <p:cNvPr id="391" name="Shape 391"/>
          <p:cNvCxnSpPr/>
          <p:nvPr/>
        </p:nvCxnSpPr>
        <p:spPr>
          <a:xfrm>
            <a:off x="7398667" y="1446533"/>
            <a:ext cx="414000" cy="32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4183653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/>
        </p:nvSpPr>
        <p:spPr>
          <a:xfrm>
            <a:off x="6877000" y="3793800"/>
            <a:ext cx="4715200" cy="2678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3C3"/>
              </a:gs>
              <a:gs pos="100000">
                <a:srgbClr val="03393E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0891" y="5009406"/>
            <a:ext cx="1291236" cy="113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3499" y="5078580"/>
            <a:ext cx="1291236" cy="1137829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buSzPct val="25000"/>
            </a:pPr>
            <a:r>
              <a:rPr lang="en"/>
              <a:t> Blockchain: </a:t>
            </a:r>
            <a:r>
              <a:rPr lang="en"/>
              <a:t>Chain of Blocks</a:t>
            </a:r>
          </a:p>
        </p:txBody>
      </p:sp>
      <p:pic>
        <p:nvPicPr>
          <p:cNvPr id="400" name="Shape 4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7319" y="4755154"/>
            <a:ext cx="1064824" cy="38202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/>
          <p:nvPr/>
        </p:nvSpPr>
        <p:spPr>
          <a:xfrm>
            <a:off x="629200" y="2515197"/>
            <a:ext cx="2244672" cy="1278648"/>
          </a:xfrm>
          <a:prstGeom prst="flowChartMultidocument">
            <a:avLst/>
          </a:prstGeom>
          <a:solidFill>
            <a:srgbClr val="C1C1C1"/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666666"/>
              </a:buClr>
              <a:buSzPct val="25000"/>
            </a:pPr>
            <a:r>
              <a:rPr lang="en" sz="1867" b="1" ker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Transactions</a:t>
            </a:r>
          </a:p>
        </p:txBody>
      </p:sp>
      <p:sp>
        <p:nvSpPr>
          <p:cNvPr id="402" name="Shape 402"/>
          <p:cNvSpPr/>
          <p:nvPr/>
        </p:nvSpPr>
        <p:spPr>
          <a:xfrm>
            <a:off x="2940281" y="3793869"/>
            <a:ext cx="2373600" cy="1922400"/>
          </a:xfrm>
          <a:prstGeom prst="cube">
            <a:avLst>
              <a:gd name="adj" fmla="val 25000"/>
            </a:avLst>
          </a:prstGeom>
          <a:solidFill>
            <a:srgbClr val="A3A3A3"/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2940281" y="4830791"/>
            <a:ext cx="1856016" cy="747648"/>
          </a:xfrm>
          <a:prstGeom prst="flowChartMultidocument">
            <a:avLst/>
          </a:prstGeom>
          <a:solidFill>
            <a:srgbClr val="C1C1C1"/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666666"/>
              </a:buClr>
              <a:buSzPct val="25000"/>
            </a:pPr>
            <a:r>
              <a:rPr lang="en" sz="1600" b="1" ker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Transactions</a:t>
            </a:r>
          </a:p>
        </p:txBody>
      </p:sp>
      <p:cxnSp>
        <p:nvCxnSpPr>
          <p:cNvPr id="404" name="Shape 404"/>
          <p:cNvCxnSpPr>
            <a:endCxn id="403" idx="1"/>
          </p:cNvCxnSpPr>
          <p:nvPr/>
        </p:nvCxnSpPr>
        <p:spPr>
          <a:xfrm rot="-5400000" flipH="1">
            <a:off x="1564081" y="3828415"/>
            <a:ext cx="1410800" cy="13416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05" name="Shape 405"/>
          <p:cNvSpPr txBox="1"/>
          <p:nvPr/>
        </p:nvSpPr>
        <p:spPr>
          <a:xfrm>
            <a:off x="805229" y="4300461"/>
            <a:ext cx="1336400" cy="984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Validate &amp;</a:t>
            </a:r>
          </a:p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Gather,</a:t>
            </a:r>
          </a:p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Broadcast</a:t>
            </a: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/>
          <p:nvPr/>
        </p:nvSpPr>
        <p:spPr>
          <a:xfrm>
            <a:off x="3293267" y="3680867"/>
            <a:ext cx="1667600" cy="694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Candidate</a:t>
            </a:r>
          </a:p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sp>
        <p:nvSpPr>
          <p:cNvPr id="407" name="Shape 407"/>
          <p:cNvSpPr/>
          <p:nvPr/>
        </p:nvSpPr>
        <p:spPr>
          <a:xfrm>
            <a:off x="7199477" y="5065132"/>
            <a:ext cx="1259200" cy="1107200"/>
          </a:xfrm>
          <a:prstGeom prst="cube">
            <a:avLst>
              <a:gd name="adj" fmla="val 25000"/>
            </a:avLst>
          </a:prstGeom>
          <a:solidFill>
            <a:srgbClr val="A3A3A3"/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8015863" y="4928613"/>
            <a:ext cx="1030800" cy="6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1">
              <a:alpha val="98820"/>
            </a:schemeClr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7298151" y="5553800"/>
            <a:ext cx="896000" cy="410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en" sz="18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8623960" y="5561819"/>
            <a:ext cx="896000" cy="410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en" sz="18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10000141" y="5517495"/>
            <a:ext cx="896000" cy="410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en" sz="18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cxnSp>
        <p:nvCxnSpPr>
          <p:cNvPr id="412" name="Shape 412"/>
          <p:cNvCxnSpPr/>
          <p:nvPr/>
        </p:nvCxnSpPr>
        <p:spPr>
          <a:xfrm>
            <a:off x="4985835" y="5517495"/>
            <a:ext cx="2210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413" name="Shape 413"/>
          <p:cNvSpPr txBox="1"/>
          <p:nvPr/>
        </p:nvSpPr>
        <p:spPr>
          <a:xfrm>
            <a:off x="5296481" y="5061357"/>
            <a:ext cx="1667600" cy="984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Consensus &amp;</a:t>
            </a:r>
          </a:p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Verify &amp;</a:t>
            </a:r>
          </a:p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Confirm</a:t>
            </a:r>
          </a:p>
        </p:txBody>
      </p:sp>
    </p:spTree>
    <p:extLst>
      <p:ext uri="{BB962C8B-B14F-4D97-AF65-F5344CB8AC3E}">
        <p14:creationId xmlns:p14="http://schemas.microsoft.com/office/powerpoint/2010/main" val="333811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621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/>
              <a:t>Chain of Three Blocks: 488867--488868--488869</a:t>
            </a:r>
          </a:p>
        </p:txBody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-65133" y="1801633"/>
            <a:ext cx="11686800" cy="4400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2400"/>
              <a:t>Let's consider three blocks and see how they are chained together without going into technical details. </a:t>
            </a:r>
          </a:p>
        </p:txBody>
      </p:sp>
      <p:pic>
        <p:nvPicPr>
          <p:cNvPr id="420" name="Shape 420" descr="Block48886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365" y="2723934"/>
            <a:ext cx="5330200" cy="180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 descr="Block488869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301" y="2723933"/>
            <a:ext cx="5351367" cy="201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 descr="Block48886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9217" y="4740100"/>
            <a:ext cx="5972767" cy="20161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3" name="Shape 423"/>
          <p:cNvCxnSpPr/>
          <p:nvPr/>
        </p:nvCxnSpPr>
        <p:spPr>
          <a:xfrm>
            <a:off x="4035300" y="3786500"/>
            <a:ext cx="3343600" cy="23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424" name="Shape 424"/>
          <p:cNvCxnSpPr/>
          <p:nvPr/>
        </p:nvCxnSpPr>
        <p:spPr>
          <a:xfrm rot="10800000" flipH="1">
            <a:off x="7577967" y="4165500"/>
            <a:ext cx="3088000" cy="168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lg" len="lg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33162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 sz="3200"/>
              <a:t>Overview</a:t>
            </a:r>
          </a:p>
        </p:txBody>
      </p:sp>
      <p:sp>
        <p:nvSpPr>
          <p:cNvPr id="448" name="Shape 448"/>
          <p:cNvSpPr txBox="1">
            <a:spLocks noGrp="1"/>
          </p:cNvSpPr>
          <p:nvPr>
            <p:ph type="body" idx="1"/>
          </p:nvPr>
        </p:nvSpPr>
        <p:spPr>
          <a:xfrm>
            <a:off x="629200" y="2118833"/>
            <a:ext cx="10962800" cy="44528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 b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Operations</a:t>
            </a: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in the decentralized network are the responsibility of the peer participants and their respective computational nodes (e.g. laptop, desktop, server racks). 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 b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These operations</a:t>
            </a: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include: validation of transactions, gathering the transactions for a block, broadcasting valid transactions and blocks, consensus on the next block creation, rejecting double spending of value, and chaining the blocks to form a immutable record.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In this lesson we will explore some of the </a:t>
            </a:r>
            <a:r>
              <a:rPr lang="en" sz="2400" b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fundamental operations</a:t>
            </a: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of the Bitcoin Blockchain.</a:t>
            </a:r>
          </a:p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474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/>
              <a:t>Roles of Participants  (convert to figure)</a:t>
            </a:r>
          </a:p>
        </p:txBody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29200" y="2159800"/>
            <a:ext cx="11562800" cy="4698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Two major roles: 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Participants that only initiate transfer of value (digital currency)  by creating a transaction. $$$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Participants called </a:t>
            </a:r>
            <a:r>
              <a:rPr lang="en" sz="2400" b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miners</a:t>
            </a: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who take on added work (computation) to verify transactions, broadcast transactions, compete to claim the right to create a block, work on reaching consensus by validating the block, broadcasting the newly created block and confirming transactions. 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Miners are incentivized with bitcoins for their efforts in managing the Blockchain.</a:t>
            </a:r>
          </a:p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976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" sz="4267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Transaction Verification  (convert to fig)</a:t>
            </a:r>
          </a:p>
          <a:p>
            <a:r>
              <a:rPr lang="en" dirty="0"/>
              <a:t>Transaction Validation 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29200" y="2180433"/>
            <a:ext cx="10962800" cy="4312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Tx validation is independently carried out by the all </a:t>
            </a:r>
            <a:r>
              <a:rPr lang="en" sz="2400" b="1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miners</a:t>
            </a: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The process involves validation of more than 20 criteria including the size, syntax, etc. Some of these are: </a:t>
            </a:r>
          </a:p>
          <a:p>
            <a:pPr marL="0" indent="0"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Referenced input UTXOs are </a:t>
            </a:r>
            <a:r>
              <a:rPr lang="en" sz="2400" dirty="0" smtClean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valid.</a:t>
            </a:r>
            <a:endParaRPr lang="en" sz="2400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Referenced output UTXOs are correct</a:t>
            </a:r>
          </a:p>
          <a:p>
            <a:pPr marL="0" indent="0"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Referenced input amount and output amount match sufficiently</a:t>
            </a:r>
          </a:p>
          <a:p>
            <a:pPr marL="0" indent="0"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Input UTXO referenced has not already been used (double spending) </a:t>
            </a:r>
          </a:p>
          <a:p>
            <a:pPr marL="0" indent="0">
              <a:buNone/>
            </a:pPr>
            <a:endParaRPr sz="2400" dirty="0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indent="0">
              <a:buNone/>
            </a:pPr>
            <a:r>
              <a:rPr lang="en" sz="2400" dirty="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Invalid Txs are rejected and will not be broadcast.</a:t>
            </a:r>
          </a:p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92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/>
              <a:t>Adding a New Block to the Chain</a:t>
            </a:r>
          </a:p>
        </p:txBody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724200" y="2008567"/>
            <a:ext cx="10962800" cy="4669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Miners aggregate a sequence of validated transactions to create a block. 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 b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Challenge</a:t>
            </a: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: If everyone of them adds their block to the chain, there will be many branches to the chain resulting in an inconsistent states. (Recall that the Blockchain is a single linked chain of blocks.) We need a system.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 b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: Miners compete by solving a puzzle to determine who will earn the right to create the next block. In the case of the Bitcoin Blockchain this puzzle is a computational puzzle and is CPU-intensive. (We will learn the details later in lesson 4).</a:t>
            </a:r>
          </a:p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440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614600" y="1098200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/>
              <a:t>Consensus Protocol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629200" y="2121800"/>
            <a:ext cx="10962800" cy="4656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Once a miner solves this </a:t>
            </a:r>
            <a:r>
              <a:rPr lang="en" sz="2400" b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puzzle,</a:t>
            </a: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the announcement is broadcast to the network, and the block is also broadcast to the network.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Other participants verify the new block. 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Participants reach </a:t>
            </a:r>
            <a:r>
              <a:rPr lang="en" sz="2400" b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consensus</a:t>
            </a: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(or agreement) to add a new block to the chain. This new block is added to their local copy of the Blockchain; thus a new set of transactions are recorded and confirmed.</a:t>
            </a:r>
          </a:p>
          <a:p>
            <a:pPr marL="0" indent="0">
              <a:lnSpc>
                <a:spcPct val="115000"/>
              </a:lnSpc>
              <a:spcAft>
                <a:spcPts val="2133"/>
              </a:spcAft>
              <a:buNone/>
            </a:pP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This algorithm for consensus is  called </a:t>
            </a:r>
            <a:r>
              <a:rPr lang="en" sz="2400" b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Proof-of-Work (PoW)</a:t>
            </a: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protocol since it involves “work” or computational power to solve the </a:t>
            </a:r>
            <a:r>
              <a:rPr lang="en" sz="2400" b="1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puzzle</a:t>
            </a:r>
            <a:r>
              <a:rPr lang="en" sz="24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 and to claim the right to form the next block.</a:t>
            </a:r>
          </a:p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69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/>
              <a:t>Block Creation Process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479" name="Shape 479" descr="bloackCreation.png"/>
          <p:cNvPicPr preferRelativeResize="0"/>
          <p:nvPr/>
        </p:nvPicPr>
        <p:blipFill rotWithShape="1">
          <a:blip r:embed="rId3">
            <a:alphaModFix/>
          </a:blip>
          <a:srcRect t="1323" b="1333"/>
          <a:stretch/>
        </p:blipFill>
        <p:spPr>
          <a:xfrm>
            <a:off x="203201" y="2128000"/>
            <a:ext cx="11785596" cy="428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253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 sz="3200"/>
              <a:t>Beyond Bitcoin 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29200" y="2123433"/>
            <a:ext cx="10962800" cy="4734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sz="2400"/>
              <a:t>Bitcoin Blockchain is open source and the entire code base is available on github: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https://github.com/bitcoin/bitcoin</a:t>
            </a:r>
          </a:p>
          <a:p>
            <a:pPr>
              <a:buNone/>
            </a:pPr>
            <a:endParaRPr sz="2400"/>
          </a:p>
          <a:p>
            <a:pPr>
              <a:buNone/>
            </a:pPr>
            <a:r>
              <a:rPr lang="en" sz="2400"/>
              <a:t>During the initial years, this open source code was extended to release different cryptocurrencies. About 300+ cryptocurrencies were introduced.</a:t>
            </a:r>
          </a:p>
          <a:p>
            <a:pPr>
              <a:buNone/>
            </a:pPr>
            <a:endParaRPr sz="2400"/>
          </a:p>
          <a:p>
            <a:pPr marL="126997" indent="0">
              <a:buNone/>
            </a:pPr>
            <a:r>
              <a:rPr lang="en" sz="2400"/>
              <a:t>Bitcoin supports an optional and special feature called “</a:t>
            </a:r>
            <a:r>
              <a:rPr lang="en" sz="2400" b="1"/>
              <a:t>scripts</a:t>
            </a:r>
            <a:r>
              <a:rPr lang="en" sz="2400"/>
              <a:t>” for conditional transfer of values. </a:t>
            </a:r>
          </a:p>
          <a:p>
            <a:pPr marL="126997" indent="0">
              <a:buNone/>
            </a:pPr>
            <a:r>
              <a:rPr lang="en" sz="2400"/>
              <a:t>Ethereum Blockchain extended this scripting feature into a full blown code execution framework called “</a:t>
            </a:r>
            <a:r>
              <a:rPr lang="en" sz="2400" b="1"/>
              <a:t>smart contract</a:t>
            </a:r>
            <a:r>
              <a:rPr lang="en" sz="2400"/>
              <a:t>”. A smart contract provides the very powerful capability of “</a:t>
            </a:r>
            <a:r>
              <a:rPr lang="en" sz="2400" b="1"/>
              <a:t>code execution</a:t>
            </a:r>
            <a:r>
              <a:rPr lang="en" sz="2400"/>
              <a:t>” for embedding business logic on the Blockchain. </a:t>
            </a:r>
          </a:p>
          <a:p>
            <a:pPr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43519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/>
              <a:t>The Concept of a UTXO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29200" y="2142433"/>
            <a:ext cx="10962800" cy="4376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 sz="2400"/>
              <a:t>UTXO: Unspent Transaction Output is a fundamental concept of a bitcoin network.</a:t>
            </a:r>
          </a:p>
          <a:p>
            <a:pPr marL="0" indent="0">
              <a:buNone/>
            </a:pPr>
            <a:endParaRPr sz="2400"/>
          </a:p>
          <a:p>
            <a:pPr marL="0" indent="0">
              <a:buNone/>
            </a:pPr>
            <a:r>
              <a:rPr lang="en" sz="2400"/>
              <a:t>The set of all the UTXO’s the Bitcoin network collectively define the state of the Blockchain.</a:t>
            </a:r>
          </a:p>
          <a:p>
            <a:pPr marL="0" indent="0">
              <a:buNone/>
            </a:pPr>
            <a:endParaRPr sz="2400"/>
          </a:p>
          <a:p>
            <a:pPr marL="0" indent="0">
              <a:buNone/>
            </a:pPr>
            <a:r>
              <a:rPr lang="en" sz="2400"/>
              <a:t>The structure of a UTXO is very simple:  the amount, address (or public key) of the recipient and a signature (script).</a:t>
            </a:r>
          </a:p>
          <a:p>
            <a:pPr marL="0" indent="0">
              <a:buNone/>
            </a:pPr>
            <a:r>
              <a:rPr lang="en" sz="2400"/>
              <a:t>UTXOs are referenced as inputs in a transaction (Tx)</a:t>
            </a:r>
          </a:p>
          <a:p>
            <a:pPr marL="0" indent="0">
              <a:buNone/>
            </a:pPr>
            <a:r>
              <a:rPr lang="en" sz="2400"/>
              <a:t>UTXOs are also outputs generated by the Tx.</a:t>
            </a:r>
          </a:p>
          <a:p>
            <a:pPr marL="0" indent="0">
              <a:buNone/>
            </a:pPr>
            <a:r>
              <a:rPr lang="en" sz="2400"/>
              <a:t>All the UTXOs in the system are stored by the full nodes. </a:t>
            </a:r>
          </a:p>
          <a:p>
            <a:pPr marL="0" indent="0">
              <a:buNone/>
            </a:pPr>
            <a:r>
              <a:rPr lang="en" sz="2400"/>
              <a:t> </a:t>
            </a:r>
          </a:p>
          <a:p>
            <a:pPr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9188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 sz="3200"/>
              <a:t>Summary</a:t>
            </a:r>
          </a:p>
        </p:txBody>
      </p:sp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126997" indent="0">
              <a:buNone/>
            </a:pPr>
            <a:r>
              <a:rPr lang="en" sz="2400"/>
              <a:t>Hundreds of different digital currencies have emerged since the advent of the Bitcoin.</a:t>
            </a:r>
          </a:p>
          <a:p>
            <a:pPr marL="126997" indent="0">
              <a:buNone/>
            </a:pPr>
            <a:endParaRPr sz="2400"/>
          </a:p>
          <a:p>
            <a:pPr marL="126997" indent="0">
              <a:buNone/>
            </a:pPr>
            <a:r>
              <a:rPr lang="en" sz="2400"/>
              <a:t>Significant innovations such as smart contract has opened up broader applications for the Blockchain technology.</a:t>
            </a:r>
          </a:p>
          <a:p>
            <a:pPr marL="126997" indent="0">
              <a:buNone/>
            </a:pPr>
            <a:endParaRPr sz="2400"/>
          </a:p>
          <a:p>
            <a:pPr marL="126997" indent="0">
              <a:buNone/>
            </a:pPr>
            <a:r>
              <a:rPr lang="en" sz="2400"/>
              <a:t>Private and permissioned Blockchain allow for controlled access to the Blockchain enabling many business models.</a:t>
            </a:r>
          </a:p>
          <a:p>
            <a:pPr marL="126997" indent="0">
              <a:buNone/>
            </a:pPr>
            <a:endParaRPr sz="2400"/>
          </a:p>
          <a:p>
            <a:pPr marL="126997" indent="0"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518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6440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/>
              <a:t> The Transaction (Tx)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2272897" y="3270500"/>
            <a:ext cx="4462800" cy="3492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 </a:t>
            </a:r>
          </a:p>
          <a:p>
            <a:pPr>
              <a:buNone/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2220903" y="3139133"/>
            <a:ext cx="3828400" cy="28548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2220903" y="3171967"/>
            <a:ext cx="3828400" cy="459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Reference Number</a:t>
            </a:r>
          </a:p>
        </p:txBody>
      </p:sp>
      <p:sp>
        <p:nvSpPr>
          <p:cNvPr id="302" name="Shape 302"/>
          <p:cNvSpPr/>
          <p:nvPr/>
        </p:nvSpPr>
        <p:spPr>
          <a:xfrm>
            <a:off x="2271785" y="3631167"/>
            <a:ext cx="1344000" cy="1542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Input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UTXO1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UTXO2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UTXOn</a:t>
            </a:r>
          </a:p>
        </p:txBody>
      </p:sp>
      <p:sp>
        <p:nvSpPr>
          <p:cNvPr id="303" name="Shape 303"/>
          <p:cNvSpPr/>
          <p:nvPr/>
        </p:nvSpPr>
        <p:spPr>
          <a:xfrm>
            <a:off x="3846084" y="4201567"/>
            <a:ext cx="532800" cy="32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4" name="Shape 304"/>
          <p:cNvSpPr/>
          <p:nvPr/>
        </p:nvSpPr>
        <p:spPr>
          <a:xfrm>
            <a:off x="4609195" y="3703100"/>
            <a:ext cx="1344000" cy="1542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Output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UTXO1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UTXO2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…</a:t>
            </a:r>
          </a:p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UTXOm</a:t>
            </a:r>
          </a:p>
        </p:txBody>
      </p:sp>
      <p:sp>
        <p:nvSpPr>
          <p:cNvPr id="305" name="Shape 305"/>
          <p:cNvSpPr/>
          <p:nvPr/>
        </p:nvSpPr>
        <p:spPr>
          <a:xfrm>
            <a:off x="2449112" y="5403467"/>
            <a:ext cx="2992000" cy="4592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Other data 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x="577200" y="1628973"/>
            <a:ext cx="9450400" cy="1191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 Tx uses the amount specified by 1 or more input UTXOs and transfers them to 1 or more newly created UTXOs according to the request initiated by the sender.</a:t>
            </a:r>
          </a:p>
          <a:p>
            <a:pPr defTabSz="121917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/>
            <a:endParaRPr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5961967" y="2820333"/>
            <a:ext cx="4462800" cy="3492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"/>
              <a:t> </a:t>
            </a:r>
          </a:p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630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4268891" y="123400"/>
            <a:ext cx="7319926" cy="8036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en" sz="3200" dirty="0"/>
              <a:t> Sample Actual Transaction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4294967295"/>
          </p:nvPr>
        </p:nvSpPr>
        <p:spPr>
          <a:xfrm>
            <a:off x="808038" y="1344613"/>
            <a:ext cx="11383962" cy="4846637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/>
              <a:t>In a actual Bitcoin Blockchain transaction you will see next, we will identify</a:t>
            </a:r>
          </a:p>
          <a:p>
            <a:pPr marL="609585" indent="-457189">
              <a:buAutoNum type="arabicPeriod"/>
            </a:pPr>
            <a:r>
              <a:rPr lang="en"/>
              <a:t>Reference number of the current transaction</a:t>
            </a:r>
          </a:p>
          <a:p>
            <a:pPr marL="609585" indent="-457189">
              <a:buAutoNum type="arabicPeriod"/>
            </a:pPr>
            <a:r>
              <a:rPr lang="en"/>
              <a:t>Reference(s) to one or more UTXOs</a:t>
            </a:r>
          </a:p>
          <a:p>
            <a:pPr marL="609585" indent="-457189">
              <a:buAutoNum type="arabicPeriod"/>
            </a:pPr>
            <a:r>
              <a:rPr lang="en"/>
              <a:t>References to one or more newly created UTXOs generated by the current Tx</a:t>
            </a:r>
          </a:p>
          <a:p>
            <a:pPr marL="609585" indent="-457189">
              <a:buAutoNum type="arabicPeriod"/>
            </a:pPr>
            <a:r>
              <a:rPr lang="en"/>
              <a:t>Total input amount and output amount</a:t>
            </a:r>
          </a:p>
          <a:p>
            <a:pPr>
              <a:buNone/>
            </a:pPr>
            <a:r>
              <a:rPr lang="en"/>
              <a:t>Participants can &amp; do </a:t>
            </a:r>
            <a:r>
              <a:rPr lang="en" b="1"/>
              <a:t>validate</a:t>
            </a:r>
            <a:r>
              <a:rPr lang="en"/>
              <a:t> the transaction contents: Is the UTXOs referenced in the input exist in the network state?</a:t>
            </a:r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050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r>
              <a:rPr lang="en" sz="3200"/>
              <a:t>Sample Transaction </a:t>
            </a:r>
          </a:p>
        </p:txBody>
      </p:sp>
      <p:pic>
        <p:nvPicPr>
          <p:cNvPr id="319" name="Shape 319" descr="BTCTra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0" y="1028601"/>
            <a:ext cx="11785603" cy="519394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/>
          <p:nvPr/>
        </p:nvSpPr>
        <p:spPr>
          <a:xfrm>
            <a:off x="6152500" y="3631333"/>
            <a:ext cx="4232800" cy="656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574233" y="1761000"/>
            <a:ext cx="4331200" cy="2624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574233" y="2121933"/>
            <a:ext cx="3051600" cy="4592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5988433" y="2121933"/>
            <a:ext cx="3051600" cy="5252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3757133" y="2088933"/>
            <a:ext cx="393600" cy="459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905433" y="1439200"/>
            <a:ext cx="393600" cy="459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9040033" y="1998767"/>
            <a:ext cx="393600" cy="459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10385300" y="3729933"/>
            <a:ext cx="393600" cy="459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defTabSz="1219170"/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4</a:t>
            </a:r>
          </a:p>
        </p:txBody>
      </p:sp>
      <p:cxnSp>
        <p:nvCxnSpPr>
          <p:cNvPr id="328" name="Shape 328"/>
          <p:cNvCxnSpPr>
            <a:stCxn id="322" idx="1"/>
            <a:endCxn id="323" idx="3"/>
          </p:cNvCxnSpPr>
          <p:nvPr/>
        </p:nvCxnSpPr>
        <p:spPr>
          <a:xfrm rot="-5400000">
            <a:off x="4577633" y="-355667"/>
            <a:ext cx="459200" cy="5414400"/>
          </a:xfrm>
          <a:prstGeom prst="curvedConnector5">
            <a:avLst>
              <a:gd name="adj1" fmla="val -69142"/>
              <a:gd name="adj2" fmla="val 49998"/>
              <a:gd name="adj3" fmla="val 16914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9" name="Shape 329"/>
          <p:cNvCxnSpPr>
            <a:stCxn id="322" idx="1"/>
            <a:endCxn id="323" idx="1"/>
          </p:cNvCxnSpPr>
          <p:nvPr/>
        </p:nvCxnSpPr>
        <p:spPr>
          <a:xfrm rot="-5400000" flipH="1">
            <a:off x="4774233" y="-93067"/>
            <a:ext cx="66000" cy="5414400"/>
          </a:xfrm>
          <a:prstGeom prst="curvedConnector3">
            <a:avLst>
              <a:gd name="adj1" fmla="val 58106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9295974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/>
        </p:nvSpPr>
        <p:spPr>
          <a:xfrm>
            <a:off x="2602633" y="3680867"/>
            <a:ext cx="3343200" cy="2535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B3C3"/>
              </a:gs>
              <a:gs pos="100000">
                <a:srgbClr val="03393E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0891" y="5009406"/>
            <a:ext cx="1291236" cy="1137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3499" y="5078580"/>
            <a:ext cx="1291236" cy="113782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>
              <a:buSzPct val="25000"/>
            </a:pPr>
            <a:r>
              <a:rPr lang="en"/>
              <a:t> Blockchain: </a:t>
            </a:r>
            <a:r>
              <a:rPr lang="en"/>
              <a:t>The Block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indent="-228594"/>
            <a:r>
              <a:rPr lang="en">
                <a:solidFill>
                  <a:srgbClr val="000000"/>
                </a:solidFill>
              </a:rPr>
              <a:t>Eve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77319" y="4755154"/>
            <a:ext cx="1064824" cy="38202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Shape 340"/>
          <p:cNvSpPr/>
          <p:nvPr/>
        </p:nvSpPr>
        <p:spPr>
          <a:xfrm>
            <a:off x="629200" y="2515197"/>
            <a:ext cx="2244672" cy="1278648"/>
          </a:xfrm>
          <a:prstGeom prst="flowChartMultidocument">
            <a:avLst/>
          </a:prstGeom>
          <a:solidFill>
            <a:srgbClr val="C1C1C1"/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666666"/>
              </a:buClr>
              <a:buSzPct val="25000"/>
            </a:pPr>
            <a:r>
              <a:rPr lang="en" sz="1867" b="1" ker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Transactions</a:t>
            </a:r>
          </a:p>
        </p:txBody>
      </p:sp>
      <p:sp>
        <p:nvSpPr>
          <p:cNvPr id="341" name="Shape 341"/>
          <p:cNvSpPr/>
          <p:nvPr/>
        </p:nvSpPr>
        <p:spPr>
          <a:xfrm>
            <a:off x="2940281" y="3793869"/>
            <a:ext cx="2373600" cy="1922400"/>
          </a:xfrm>
          <a:prstGeom prst="cube">
            <a:avLst>
              <a:gd name="adj" fmla="val 25000"/>
            </a:avLst>
          </a:prstGeom>
          <a:solidFill>
            <a:srgbClr val="A3A3A3"/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2940281" y="4830791"/>
            <a:ext cx="1856016" cy="747648"/>
          </a:xfrm>
          <a:prstGeom prst="flowChartMultidocument">
            <a:avLst/>
          </a:prstGeom>
          <a:solidFill>
            <a:srgbClr val="C1C1C1"/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666666"/>
              </a:buClr>
              <a:buSzPct val="25000"/>
            </a:pPr>
            <a:r>
              <a:rPr lang="en" sz="1600" b="1" ker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Transactions</a:t>
            </a:r>
          </a:p>
        </p:txBody>
      </p:sp>
      <p:cxnSp>
        <p:nvCxnSpPr>
          <p:cNvPr id="343" name="Shape 343"/>
          <p:cNvCxnSpPr>
            <a:endCxn id="342" idx="1"/>
          </p:cNvCxnSpPr>
          <p:nvPr/>
        </p:nvCxnSpPr>
        <p:spPr>
          <a:xfrm rot="-5400000" flipH="1">
            <a:off x="1564081" y="3828415"/>
            <a:ext cx="1410800" cy="1341600"/>
          </a:xfrm>
          <a:prstGeom prst="bentConnector2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344" name="Shape 344"/>
          <p:cNvSpPr txBox="1"/>
          <p:nvPr/>
        </p:nvSpPr>
        <p:spPr>
          <a:xfrm>
            <a:off x="805229" y="4300461"/>
            <a:ext cx="1336400" cy="984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Validate &amp;</a:t>
            </a:r>
          </a:p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Gather,</a:t>
            </a:r>
          </a:p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Broadcast</a:t>
            </a:r>
          </a:p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 txBox="1"/>
          <p:nvPr/>
        </p:nvSpPr>
        <p:spPr>
          <a:xfrm>
            <a:off x="3293267" y="3680867"/>
            <a:ext cx="1667600" cy="694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Candidate</a:t>
            </a:r>
          </a:p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sp>
        <p:nvSpPr>
          <p:cNvPr id="346" name="Shape 346"/>
          <p:cNvSpPr/>
          <p:nvPr/>
        </p:nvSpPr>
        <p:spPr>
          <a:xfrm>
            <a:off x="7199477" y="5065132"/>
            <a:ext cx="1259200" cy="1107200"/>
          </a:xfrm>
          <a:prstGeom prst="cube">
            <a:avLst>
              <a:gd name="adj" fmla="val 25000"/>
            </a:avLst>
          </a:prstGeom>
          <a:solidFill>
            <a:srgbClr val="A3A3A3"/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8015863" y="4928613"/>
            <a:ext cx="1030800" cy="6940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1">
              <a:alpha val="98820"/>
            </a:schemeClr>
          </a:solidFill>
          <a:ln w="12700" cap="flat" cmpd="sng">
            <a:solidFill>
              <a:srgbClr val="0042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7298151" y="5553800"/>
            <a:ext cx="896000" cy="410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en" sz="18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8623960" y="5561819"/>
            <a:ext cx="896000" cy="410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en" sz="18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10000141" y="5517495"/>
            <a:ext cx="896000" cy="410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en" sz="1867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</a:t>
            </a:r>
          </a:p>
        </p:txBody>
      </p:sp>
      <p:cxnSp>
        <p:nvCxnSpPr>
          <p:cNvPr id="351" name="Shape 351"/>
          <p:cNvCxnSpPr/>
          <p:nvPr/>
        </p:nvCxnSpPr>
        <p:spPr>
          <a:xfrm>
            <a:off x="4985835" y="5517495"/>
            <a:ext cx="2210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lg" len="lg"/>
          </a:ln>
        </p:spPr>
      </p:cxnSp>
      <p:sp>
        <p:nvSpPr>
          <p:cNvPr id="352" name="Shape 352"/>
          <p:cNvSpPr txBox="1"/>
          <p:nvPr/>
        </p:nvSpPr>
        <p:spPr>
          <a:xfrm>
            <a:off x="5296481" y="5061357"/>
            <a:ext cx="1667600" cy="984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Consensus &amp;</a:t>
            </a:r>
          </a:p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Verify &amp;</a:t>
            </a:r>
          </a:p>
          <a:p>
            <a:pPr defTabSz="1219170">
              <a:buClr>
                <a:srgbClr val="000000"/>
              </a:buClr>
              <a:buSzPct val="25000"/>
            </a:pPr>
            <a:r>
              <a:rPr lang="en"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Confirm</a:t>
            </a:r>
          </a:p>
        </p:txBody>
      </p:sp>
    </p:spTree>
    <p:extLst>
      <p:ext uri="{BB962C8B-B14F-4D97-AF65-F5344CB8AC3E}">
        <p14:creationId xmlns:p14="http://schemas.microsoft.com/office/powerpoint/2010/main" val="3666994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 idx="4294967295"/>
          </p:nvPr>
        </p:nvSpPr>
        <p:spPr>
          <a:xfrm>
            <a:off x="566928" y="1316736"/>
            <a:ext cx="10515600" cy="8684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/>
              <a:t>Block structure</a:t>
            </a:r>
          </a:p>
        </p:txBody>
      </p:sp>
      <p:sp>
        <p:nvSpPr>
          <p:cNvPr id="358" name="Shape 358"/>
          <p:cNvSpPr/>
          <p:nvPr/>
        </p:nvSpPr>
        <p:spPr>
          <a:xfrm>
            <a:off x="2089700" y="2809133"/>
            <a:ext cx="2697600" cy="1023600"/>
          </a:xfrm>
          <a:prstGeom prst="rect">
            <a:avLst/>
          </a:prstGeom>
          <a:gradFill>
            <a:gsLst>
              <a:gs pos="0">
                <a:srgbClr val="FFF6DB"/>
              </a:gs>
              <a:gs pos="100000">
                <a:srgbClr val="FAD25C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Block Header</a:t>
            </a:r>
          </a:p>
        </p:txBody>
      </p:sp>
      <p:sp>
        <p:nvSpPr>
          <p:cNvPr id="359" name="Shape 359"/>
          <p:cNvSpPr/>
          <p:nvPr/>
        </p:nvSpPr>
        <p:spPr>
          <a:xfrm>
            <a:off x="2070700" y="3835000"/>
            <a:ext cx="2735600" cy="1595600"/>
          </a:xfrm>
          <a:prstGeom prst="rect">
            <a:avLst/>
          </a:prstGeom>
          <a:gradFill>
            <a:gsLst>
              <a:gs pos="0">
                <a:srgbClr val="DBD4EB"/>
              </a:gs>
              <a:gs pos="100000">
                <a:srgbClr val="9180BB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defTabSz="1219170"/>
            <a:r>
              <a:rPr lang="en" sz="3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Transactions</a:t>
            </a:r>
          </a:p>
        </p:txBody>
      </p:sp>
    </p:spTree>
    <p:extLst>
      <p:ext uri="{BB962C8B-B14F-4D97-AF65-F5344CB8AC3E}">
        <p14:creationId xmlns:p14="http://schemas.microsoft.com/office/powerpoint/2010/main" val="156491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</p:spPr>
        <p:txBody>
          <a:bodyPr wrap="square" lIns="121900" tIns="121900" rIns="121900" bIns="121900" anchor="b" anchorCtr="0">
            <a:noAutofit/>
          </a:bodyPr>
          <a:lstStyle/>
          <a:p>
            <a:r>
              <a:rPr lang="en"/>
              <a:t>Genesis Block where it all began.</a:t>
            </a:r>
          </a:p>
        </p:txBody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https://blockchain.info/block/000000000019d6689c085ae165831e934ff763ae46a2a6c172b3f1b60a8ce26f</a:t>
            </a:r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sz="2400" dirty="0"/>
              <a:t>Satoshi Nakamoto initiated the Bitcoin Blockchain with one transaction of 50BTC.</a:t>
            </a:r>
          </a:p>
          <a:p>
            <a:pPr>
              <a:buNone/>
            </a:pPr>
            <a:r>
              <a:rPr lang="en" sz="2400" dirty="0"/>
              <a:t>This one transaction created a UTXO for Hal Finney address.</a:t>
            </a:r>
          </a:p>
          <a:p>
            <a:pPr>
              <a:buNone/>
            </a:pPr>
            <a:endParaRPr sz="2400" dirty="0"/>
          </a:p>
          <a:p>
            <a:pPr>
              <a:buNone/>
            </a:pPr>
            <a:r>
              <a:rPr lang="en" sz="2400" dirty="0"/>
              <a:t>Let's briefly explore this Block#0 for posterity </a:t>
            </a:r>
            <a:r>
              <a:rPr lang="en" sz="2400" dirty="0" smtClean="0"/>
              <a:t>sake. (We did that last class!)</a:t>
            </a:r>
            <a:endParaRPr lang="en" sz="2400" dirty="0"/>
          </a:p>
          <a:p>
            <a:pPr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82299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 idx="4294967295"/>
          </p:nvPr>
        </p:nvSpPr>
        <p:spPr>
          <a:xfrm>
            <a:off x="211600" y="876667"/>
            <a:ext cx="11768800" cy="8036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"/>
              <a:t>Genesis Block</a:t>
            </a:r>
          </a:p>
        </p:txBody>
      </p:sp>
      <p:pic>
        <p:nvPicPr>
          <p:cNvPr id="371" name="Shape 371" descr="genesisBlock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1" y="990668"/>
            <a:ext cx="8839468" cy="5959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895907"/>
      </p:ext>
    </p:extLst>
  </p:cSld>
  <p:clrMapOvr>
    <a:masterClrMapping/>
  </p:clrMapOvr>
</p:sld>
</file>

<file path=ppt/theme/theme1.xml><?xml version="1.0" encoding="utf-8"?>
<a:theme xmlns:a="http://schemas.openxmlformats.org/drawingml/2006/main" name="1_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1024</Words>
  <Application>Microsoft Office PowerPoint</Application>
  <PresentationFormat>Widescreen</PresentationFormat>
  <Paragraphs>136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Merriweather Sans</vt:lpstr>
      <vt:lpstr>Roboto</vt:lpstr>
      <vt:lpstr>1_UB Powerpoint Template</vt:lpstr>
      <vt:lpstr>Material</vt:lpstr>
      <vt:lpstr>Explore Txs, block, blockchain in Bitcoin</vt:lpstr>
      <vt:lpstr>The Concept of a UTXO</vt:lpstr>
      <vt:lpstr> The Transaction (Tx)</vt:lpstr>
      <vt:lpstr> Sample Actual Transaction</vt:lpstr>
      <vt:lpstr>Sample Transaction </vt:lpstr>
      <vt:lpstr> Blockchain: The Block</vt:lpstr>
      <vt:lpstr>Block structure</vt:lpstr>
      <vt:lpstr>Genesis Block where it all began.</vt:lpstr>
      <vt:lpstr>Genesis Block</vt:lpstr>
      <vt:lpstr>Sample Block (#482808 on Bitcoin Blockchain)</vt:lpstr>
      <vt:lpstr> Blockchain: Chain of Blocks</vt:lpstr>
      <vt:lpstr>Chain of Three Blocks: 488867--488868--488869</vt:lpstr>
      <vt:lpstr>Overview</vt:lpstr>
      <vt:lpstr>Roles of Participants  (convert to figure)</vt:lpstr>
      <vt:lpstr>Transaction Verification  (convert to fig) Transaction Validation </vt:lpstr>
      <vt:lpstr>Adding a New Block to the Chain</vt:lpstr>
      <vt:lpstr>Consensus Protocol</vt:lpstr>
      <vt:lpstr>Block Creation Process</vt:lpstr>
      <vt:lpstr>Beyond Bitcoin </vt:lpstr>
      <vt:lpstr>Summary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 Txs, block, blockchain in Bitcoin, Ethereum</dc:title>
  <dc:creator>Bina Ramamurthy</dc:creator>
  <cp:lastModifiedBy>Bina Ramamurthy</cp:lastModifiedBy>
  <cp:revision>4</cp:revision>
  <dcterms:created xsi:type="dcterms:W3CDTF">2019-09-11T17:12:14Z</dcterms:created>
  <dcterms:modified xsi:type="dcterms:W3CDTF">2019-09-11T17:39:12Z</dcterms:modified>
</cp:coreProperties>
</file>