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2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764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2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8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51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7" y="251607"/>
            <a:ext cx="9067523" cy="1764006"/>
          </a:xfrm>
        </p:spPr>
        <p:txBody>
          <a:bodyPr>
            <a:noAutofit/>
          </a:bodyPr>
          <a:lstStyle/>
          <a:p>
            <a:r>
              <a:rPr lang="en-US" sz="4000" dirty="0" smtClean="0"/>
              <a:t>On-chain and off-chain Data </a:t>
            </a:r>
            <a:br>
              <a:rPr lang="en-US" sz="4000" dirty="0" smtClean="0"/>
            </a:br>
            <a:r>
              <a:rPr lang="en-US" sz="4000" dirty="0" smtClean="0"/>
              <a:t>(Chapter 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6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3964" y="794328"/>
            <a:ext cx="11914909" cy="6807200"/>
          </a:xfrm>
        </p:spPr>
        <p:txBody>
          <a:bodyPr/>
          <a:lstStyle/>
          <a:p>
            <a:r>
              <a:rPr lang="en-US" dirty="0"/>
              <a:t>Here is the syntax for an event definition: </a:t>
            </a:r>
          </a:p>
          <a:p>
            <a:pPr marL="50800" indent="0">
              <a:buNone/>
            </a:pPr>
            <a:r>
              <a:rPr lang="en-US" dirty="0" smtClean="0"/>
              <a:t>                 event </a:t>
            </a:r>
            <a:r>
              <a:rPr lang="en-US" dirty="0" err="1"/>
              <a:t>NameOfEvent</a:t>
            </a:r>
            <a:r>
              <a:rPr lang="en-US" dirty="0"/>
              <a:t> (parameters</a:t>
            </a:r>
            <a:r>
              <a:rPr lang="en-US" dirty="0" smtClean="0"/>
              <a:t>);</a:t>
            </a:r>
          </a:p>
          <a:p>
            <a:r>
              <a:rPr lang="en-US" dirty="0"/>
              <a:t>Here’s an example of an event definition from the blind auction smart contract </a:t>
            </a:r>
            <a:r>
              <a:rPr lang="en-US" dirty="0" smtClean="0"/>
              <a:t>of blind auction:</a:t>
            </a:r>
            <a:endParaRPr lang="en-US" dirty="0"/>
          </a:p>
          <a:p>
            <a:pPr marL="50800" indent="0">
              <a:buNone/>
            </a:pPr>
            <a:r>
              <a:rPr lang="en-US" dirty="0"/>
              <a:t> </a:t>
            </a:r>
            <a:r>
              <a:rPr lang="en-US" dirty="0" smtClean="0"/>
              <a:t>	event </a:t>
            </a:r>
            <a:r>
              <a:rPr lang="en-US" dirty="0" err="1"/>
              <a:t>AuctionEnded</a:t>
            </a:r>
            <a:r>
              <a:rPr lang="en-US" dirty="0"/>
              <a:t>(address winner, </a:t>
            </a:r>
            <a:r>
              <a:rPr lang="en-US" dirty="0" err="1"/>
              <a:t>uint</a:t>
            </a:r>
            <a:r>
              <a:rPr lang="en-US" dirty="0"/>
              <a:t> </a:t>
            </a:r>
            <a:r>
              <a:rPr lang="en-US" dirty="0" err="1"/>
              <a:t>highestBid</a:t>
            </a:r>
            <a:r>
              <a:rPr lang="en-US" dirty="0" smtClean="0"/>
              <a:t>);</a:t>
            </a:r>
          </a:p>
          <a:p>
            <a:r>
              <a:rPr lang="en-US" dirty="0"/>
              <a:t>Emitting an event involves calling it by its name and specifying any actual parameter values. Here’s an example for triggering the </a:t>
            </a:r>
            <a:r>
              <a:rPr lang="en-US" dirty="0" err="1"/>
              <a:t>AuctionEnded</a:t>
            </a:r>
            <a:r>
              <a:rPr lang="en-US" dirty="0"/>
              <a:t> event</a:t>
            </a:r>
            <a:r>
              <a:rPr lang="en-US" dirty="0" smtClean="0"/>
              <a:t>:</a:t>
            </a:r>
            <a:endParaRPr lang="en-US" dirty="0"/>
          </a:p>
          <a:p>
            <a:pPr marL="50800" indent="0">
              <a:buNone/>
            </a:pPr>
            <a:r>
              <a:rPr lang="en-US" dirty="0" smtClean="0"/>
              <a:t>	emit </a:t>
            </a:r>
            <a:r>
              <a:rPr lang="en-US" dirty="0" err="1"/>
              <a:t>AuctionEnded</a:t>
            </a:r>
            <a:r>
              <a:rPr lang="en-US" dirty="0"/>
              <a:t>(</a:t>
            </a:r>
            <a:r>
              <a:rPr lang="en-US" dirty="0" err="1"/>
              <a:t>highestBidder</a:t>
            </a:r>
            <a:r>
              <a:rPr lang="en-US" dirty="0"/>
              <a:t>, </a:t>
            </a:r>
            <a:r>
              <a:rPr lang="en-US" dirty="0" err="1"/>
              <a:t>highestbid</a:t>
            </a:r>
            <a:r>
              <a:rPr lang="en-US" dirty="0" smtClean="0"/>
              <a:t>);</a:t>
            </a:r>
          </a:p>
          <a:p>
            <a:pPr marL="50800" indent="0">
              <a:buNone/>
            </a:pPr>
            <a:r>
              <a:rPr lang="en-US" dirty="0" smtClean="0"/>
              <a:t>Now examine the smart contract and check all the events that are added to the blind auction smart contract. Here are some more:</a:t>
            </a:r>
          </a:p>
          <a:p>
            <a:r>
              <a:rPr lang="en-US" dirty="0"/>
              <a:t>You can also define events without any parameters by specifying them for the different phases of the blind auction—here, Bidding and Reveal:  </a:t>
            </a:r>
          </a:p>
          <a:p>
            <a:pPr marL="507977" lvl="2"/>
            <a:r>
              <a:rPr lang="en-US" dirty="0"/>
              <a:t>event </a:t>
            </a:r>
            <a:r>
              <a:rPr lang="en-US" dirty="0" err="1"/>
              <a:t>BiddingStarted</a:t>
            </a:r>
            <a:r>
              <a:rPr lang="en-US" dirty="0"/>
              <a:t>():</a:t>
            </a:r>
          </a:p>
          <a:p>
            <a:pPr marL="507977" lvl="2"/>
            <a:r>
              <a:rPr lang="en-US" dirty="0"/>
              <a:t>event </a:t>
            </a:r>
            <a:r>
              <a:rPr lang="en-US" dirty="0" err="1"/>
              <a:t>RevealStarted</a:t>
            </a:r>
            <a:r>
              <a:rPr lang="en-US" dirty="0" smtClean="0"/>
              <a:t>();</a:t>
            </a:r>
            <a:endParaRPr lang="en-US" dirty="0"/>
          </a:p>
          <a:p>
            <a:r>
              <a:rPr lang="en-US" dirty="0"/>
              <a:t>The emit call triggers an event:  </a:t>
            </a:r>
          </a:p>
          <a:p>
            <a:pPr marL="507977" lvl="2"/>
            <a:r>
              <a:rPr lang="en-US" dirty="0"/>
              <a:t>emit </a:t>
            </a:r>
            <a:r>
              <a:rPr lang="en-US" dirty="0" err="1"/>
              <a:t>BiddingStarted</a:t>
            </a:r>
            <a:r>
              <a:rPr lang="en-US" dirty="0"/>
              <a:t>();</a:t>
            </a:r>
          </a:p>
          <a:p>
            <a:pPr marL="507977" lvl="2"/>
            <a:r>
              <a:rPr lang="en-US" dirty="0"/>
              <a:t>emit </a:t>
            </a:r>
            <a:r>
              <a:rPr lang="en-US" dirty="0" err="1"/>
              <a:t>RevealStarted</a:t>
            </a:r>
            <a:r>
              <a:rPr lang="en-US" dirty="0"/>
              <a:t>();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9759" y="120072"/>
            <a:ext cx="8315914" cy="5960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Event definition and example from BA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5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5000" y="106773"/>
            <a:ext cx="8198382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Contract diagram with events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514763"/>
            <a:ext cx="7121235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Let’s look at the new and improved code for </a:t>
            </a:r>
            <a:r>
              <a:rPr lang="en-US" smtClean="0"/>
              <a:t>blind auction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7" y="1897626"/>
            <a:ext cx="11113795" cy="4610151"/>
          </a:xfrm>
        </p:spPr>
        <p:txBody>
          <a:bodyPr/>
          <a:lstStyle/>
          <a:p>
            <a:r>
              <a:rPr lang="en-US" dirty="0"/>
              <a:t>This chapter covers </a:t>
            </a:r>
          </a:p>
          <a:p>
            <a:pPr lvl="0"/>
            <a:r>
              <a:rPr lang="en-US" dirty="0"/>
              <a:t>Types of data stored on-chain: Transactions, receipts, and state </a:t>
            </a:r>
          </a:p>
          <a:p>
            <a:pPr lvl="0"/>
            <a:r>
              <a:rPr lang="en-US" dirty="0"/>
              <a:t>Defining, activating, and logging on-chain events</a:t>
            </a:r>
          </a:p>
          <a:p>
            <a:pPr lvl="0"/>
            <a:r>
              <a:rPr lang="en-US" dirty="0"/>
              <a:t>Accessing event logs from transaction receipts to support </a:t>
            </a:r>
            <a:r>
              <a:rPr lang="en-US" dirty="0" err="1"/>
              <a:t>Dapp</a:t>
            </a:r>
            <a:r>
              <a:rPr lang="en-US" dirty="0"/>
              <a:t> operations </a:t>
            </a:r>
          </a:p>
          <a:p>
            <a:pPr lvl="0"/>
            <a:r>
              <a:rPr lang="en-US" dirty="0"/>
              <a:t>Designing </a:t>
            </a:r>
            <a:r>
              <a:rPr lang="en-US" dirty="0" err="1"/>
              <a:t>Dapps</a:t>
            </a:r>
            <a:r>
              <a:rPr lang="en-US" dirty="0"/>
              <a:t> with on-chain and off-chain data </a:t>
            </a:r>
          </a:p>
          <a:p>
            <a:pPr lvl="0"/>
            <a:r>
              <a:rPr lang="en-US" dirty="0"/>
              <a:t>Tools and methodology for end-to-end </a:t>
            </a:r>
            <a:r>
              <a:rPr lang="en-US" dirty="0" err="1"/>
              <a:t>Dapp</a:t>
            </a:r>
            <a:r>
              <a:rPr lang="en-US" dirty="0"/>
              <a:t> design and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6797" y="127818"/>
            <a:ext cx="8456545" cy="5882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</a:t>
            </a:r>
            <a:r>
              <a:rPr lang="en-US" smtClean="0">
                <a:solidFill>
                  <a:schemeClr val="bg1"/>
                </a:solidFill>
              </a:rPr>
              <a:t>for discussion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5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1468582"/>
            <a:ext cx="10424345" cy="4449259"/>
          </a:xfrm>
        </p:spPr>
        <p:txBody>
          <a:bodyPr/>
          <a:lstStyle/>
          <a:p>
            <a:r>
              <a:rPr lang="en-US" dirty="0"/>
              <a:t>This is what distinguishes </a:t>
            </a:r>
            <a:r>
              <a:rPr lang="en-US" dirty="0" err="1"/>
              <a:t>blockchain</a:t>
            </a:r>
            <a:r>
              <a:rPr lang="en-US" dirty="0"/>
              <a:t> application development from that of non-</a:t>
            </a:r>
            <a:r>
              <a:rPr lang="en-US" dirty="0" err="1"/>
              <a:t>blockchain</a:t>
            </a:r>
            <a:r>
              <a:rPr lang="en-US" dirty="0"/>
              <a:t> applications: </a:t>
            </a:r>
            <a:r>
              <a:rPr lang="en-US" i="1" dirty="0"/>
              <a:t>on-chain data</a:t>
            </a:r>
            <a:r>
              <a:rPr lang="en-US" dirty="0"/>
              <a:t>. </a:t>
            </a:r>
          </a:p>
          <a:p>
            <a:r>
              <a:rPr lang="en-US" dirty="0"/>
              <a:t>Did you wonder about where the data generated by a </a:t>
            </a:r>
            <a:r>
              <a:rPr lang="en-US" dirty="0" err="1"/>
              <a:t>Dapp</a:t>
            </a:r>
            <a:r>
              <a:rPr lang="en-US" dirty="0"/>
              <a:t> is stored?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it is stored on the </a:t>
            </a:r>
            <a:r>
              <a:rPr lang="en-US" dirty="0" err="1"/>
              <a:t>blockchain</a:t>
            </a:r>
            <a:r>
              <a:rPr lang="en-US" dirty="0"/>
              <a:t> (on-chain), and some of the data is stored in traditional data stores like a database (off-chain).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lesson, </a:t>
            </a:r>
            <a:r>
              <a:rPr lang="en-US" dirty="0"/>
              <a:t>you’ll first learn about the concept of on-chain data introduced by the inclusion of </a:t>
            </a:r>
            <a:r>
              <a:rPr lang="en-US" dirty="0" err="1"/>
              <a:t>blockchain</a:t>
            </a:r>
            <a:r>
              <a:rPr lang="en-US" dirty="0"/>
              <a:t> infrastructure in an application.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you’ll learn to design and develop </a:t>
            </a:r>
            <a:r>
              <a:rPr lang="en-US" dirty="0" err="1"/>
              <a:t>Dapps</a:t>
            </a:r>
            <a:r>
              <a:rPr lang="en-US" dirty="0"/>
              <a:t> that deal with on-chain and off-chain data</a:t>
            </a:r>
            <a:r>
              <a:rPr lang="en-US"/>
              <a:t>. </a:t>
            </a:r>
            <a:endParaRPr lang="en-US" smtClean="0"/>
          </a:p>
          <a:p>
            <a:r>
              <a:rPr lang="en-US" dirty="0" smtClean="0"/>
              <a:t>So </a:t>
            </a:r>
            <a:r>
              <a:rPr lang="en-US" dirty="0"/>
              <a:t>what exactly are these two types of data in the context of </a:t>
            </a:r>
            <a:r>
              <a:rPr lang="en-US" dirty="0" err="1"/>
              <a:t>blockchain</a:t>
            </a:r>
            <a:r>
              <a:rPr lang="en-US" dirty="0"/>
              <a:t> programming?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6885" y="138544"/>
            <a:ext cx="5757406" cy="5775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On-chain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74565" y="1464980"/>
            <a:ext cx="10368926" cy="3732425"/>
          </a:xfrm>
        </p:spPr>
        <p:txBody>
          <a:bodyPr/>
          <a:lstStyle/>
          <a:p>
            <a:r>
              <a:rPr lang="en-US" dirty="0"/>
              <a:t>In general, any data stored on the </a:t>
            </a:r>
            <a:r>
              <a:rPr lang="en-US" dirty="0" err="1"/>
              <a:t>blockchain</a:t>
            </a:r>
            <a:r>
              <a:rPr lang="en-US" dirty="0"/>
              <a:t> is called </a:t>
            </a:r>
            <a:r>
              <a:rPr lang="en-US" i="1" dirty="0"/>
              <a:t>on-chain</a:t>
            </a:r>
            <a:r>
              <a:rPr lang="en-US" dirty="0"/>
              <a:t> data, and anything else is </a:t>
            </a:r>
            <a:r>
              <a:rPr lang="en-US" i="1" dirty="0"/>
              <a:t>off-chain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Let’s </a:t>
            </a:r>
            <a:r>
              <a:rPr lang="en-US" dirty="0"/>
              <a:t>analyze this concept further.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traditional system, the results of function executions in an application are persisted in a local </a:t>
            </a:r>
            <a:r>
              <a:rPr lang="en-US" dirty="0" err="1"/>
              <a:t>filesystem</a:t>
            </a:r>
            <a:r>
              <a:rPr lang="en-US" dirty="0"/>
              <a:t> or a central database.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err="1"/>
              <a:t>blockchain</a:t>
            </a:r>
            <a:r>
              <a:rPr lang="en-US" dirty="0"/>
              <a:t> application, transactions (</a:t>
            </a:r>
            <a:r>
              <a:rPr lang="en-US" dirty="0" err="1"/>
              <a:t>Txs</a:t>
            </a:r>
            <a:r>
              <a:rPr lang="en-US" dirty="0"/>
              <a:t>), smart contract function execution results, state changes (changes in variable values), and event logs are all stored on the </a:t>
            </a:r>
            <a:r>
              <a:rPr lang="en-US" dirty="0" err="1"/>
              <a:t>blockchain</a:t>
            </a:r>
            <a:r>
              <a:rPr lang="en-US" dirty="0"/>
              <a:t> node (on-chain), in specific storage allocated for each purpose, and propagated to all the stakeholder nodes through the consensus process specified in the </a:t>
            </a:r>
            <a:r>
              <a:rPr lang="en-US" dirty="0" err="1"/>
              <a:t>blockchain</a:t>
            </a:r>
            <a:r>
              <a:rPr lang="en-US" dirty="0"/>
              <a:t> protocol.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on-chain data is generated by </a:t>
            </a:r>
            <a:r>
              <a:rPr lang="en-US" dirty="0" err="1"/>
              <a:t>Dapps</a:t>
            </a:r>
            <a:r>
              <a:rPr lang="en-US" dirty="0"/>
              <a:t> using the </a:t>
            </a:r>
            <a:r>
              <a:rPr lang="en-US" dirty="0" err="1"/>
              <a:t>blockchain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6885" y="83127"/>
            <a:ext cx="7253697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on-chain data?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cap="all" dirty="0"/>
              <a:t>Definition </a:t>
            </a:r>
            <a:r>
              <a:rPr lang="en-US" dirty="0"/>
              <a:t>On-chain data is a set of interrelated information generated by a transaction invocation by an application, and the data used and generated during </a:t>
            </a:r>
            <a:r>
              <a:rPr lang="en-US" dirty="0" err="1"/>
              <a:t>blockchain</a:t>
            </a:r>
            <a:r>
              <a:rPr lang="en-US" dirty="0"/>
              <a:t> materialization. Most of this data is stored in a block and its header.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On-chain data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0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1861" y="105878"/>
            <a:ext cx="7267074" cy="5775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Traditional vs </a:t>
            </a:r>
            <a:r>
              <a:rPr lang="en-US" dirty="0" err="1" smtClean="0">
                <a:solidFill>
                  <a:schemeClr val="bg1"/>
                </a:solidFill>
              </a:rPr>
              <a:t>blockchain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62" y="1448991"/>
            <a:ext cx="9116291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1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9728" y="152955"/>
            <a:ext cx="6129436" cy="5305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Block header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7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8" y="1209964"/>
            <a:ext cx="7269018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99551" y="1569400"/>
            <a:ext cx="9510723" cy="373242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block header, </a:t>
            </a:r>
            <a:r>
              <a:rPr lang="en-US" dirty="0" err="1"/>
              <a:t>Txs</a:t>
            </a:r>
            <a:r>
              <a:rPr lang="en-US" dirty="0"/>
              <a:t>, receipts, and state storage—form the majority of the on-chain data.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play a vital role in ensuring the robustness and security of the </a:t>
            </a:r>
            <a:r>
              <a:rPr lang="en-US" dirty="0" err="1"/>
              <a:t>blockchain</a:t>
            </a:r>
            <a:r>
              <a:rPr lang="en-US" dirty="0"/>
              <a:t> and in providing proof of existence of a </a:t>
            </a:r>
            <a:r>
              <a:rPr lang="en-US" dirty="0" err="1"/>
              <a:t>Tx</a:t>
            </a:r>
            <a:r>
              <a:rPr lang="en-US" dirty="0"/>
              <a:t> and of the events that happened during the execution of the </a:t>
            </a:r>
            <a:r>
              <a:rPr lang="en-US" dirty="0" err="1"/>
              <a:t>Txs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You can access the information stored in the </a:t>
            </a:r>
            <a:r>
              <a:rPr lang="en-US" dirty="0" err="1"/>
              <a:t>blockchain</a:t>
            </a:r>
            <a:r>
              <a:rPr lang="en-US" dirty="0"/>
              <a:t> to support operations at the application level.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995" y="138545"/>
            <a:ext cx="7221940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Events – on-chain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10126739" cy="3732425"/>
          </a:xfrm>
        </p:spPr>
        <p:txBody>
          <a:bodyPr/>
          <a:lstStyle/>
          <a:p>
            <a:r>
              <a:rPr lang="en-US" dirty="0"/>
              <a:t>Events are notifications that can be emitted from functions to indicate the presence of a condition or flag during a smart contract function’s execution. </a:t>
            </a:r>
            <a:endParaRPr lang="en-US" dirty="0" smtClean="0"/>
          </a:p>
          <a:p>
            <a:r>
              <a:rPr lang="en-US" dirty="0" smtClean="0"/>
              <a:t>Solidity </a:t>
            </a:r>
            <a:r>
              <a:rPr lang="en-US" dirty="0"/>
              <a:t>provides features to define and emit an event with and without parameters. </a:t>
            </a:r>
            <a:endParaRPr lang="en-US" dirty="0" smtClean="0"/>
          </a:p>
          <a:p>
            <a:r>
              <a:rPr lang="en-US" dirty="0" smtClean="0"/>
              <a:t>Events </a:t>
            </a:r>
            <a:r>
              <a:rPr lang="en-US" dirty="0"/>
              <a:t>are logged on-chain, in the receipt tree and can be accessed using their names.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590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LucidaGrande</vt:lpstr>
      <vt:lpstr>Merriweather Sans</vt:lpstr>
      <vt:lpstr>1_Office Theme</vt:lpstr>
      <vt:lpstr>2_UB Powerpoint Template</vt:lpstr>
      <vt:lpstr>On-chain and off-chain Data  (Chapter 6)</vt:lpstr>
      <vt:lpstr>Topics for discussion</vt:lpstr>
      <vt:lpstr>On-chain Data</vt:lpstr>
      <vt:lpstr>What is on-chain data?</vt:lpstr>
      <vt:lpstr>On-chain data definition</vt:lpstr>
      <vt:lpstr>Traditional vs blockchain Dapp data</vt:lpstr>
      <vt:lpstr>Block header</vt:lpstr>
      <vt:lpstr>Events – on-chain data</vt:lpstr>
      <vt:lpstr>More on events</vt:lpstr>
      <vt:lpstr>Event definition and example from BA</vt:lpstr>
      <vt:lpstr>Contract diagram with events</vt:lpstr>
      <vt:lpstr>Code: Let’s look at the new and improved code for blind auction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On-chain and off-chain Data  (Chapter 6)</dc:title>
  <dc:creator>Bina Ramamurthy</dc:creator>
  <cp:lastModifiedBy>Bina Ramamurthy</cp:lastModifiedBy>
  <cp:revision>11</cp:revision>
  <dcterms:created xsi:type="dcterms:W3CDTF">2019-11-06T16:54:20Z</dcterms:created>
  <dcterms:modified xsi:type="dcterms:W3CDTF">2019-11-11T02:12:09Z</dcterms:modified>
</cp:coreProperties>
</file>