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3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9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88952" cy="685800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 anchorCtr="0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" y="5367528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90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2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5029200" y="2185416"/>
            <a:ext cx="4179753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8557757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20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8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10515600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566928" y="2185416"/>
            <a:ext cx="9678987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005BBB"/>
              </a:buClr>
              <a:buFontTx/>
              <a:buNone/>
              <a:defRPr sz="1700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736600" indent="-279400">
              <a:lnSpc>
                <a:spcPct val="100000"/>
              </a:lnSpc>
              <a:buClr>
                <a:srgbClr val="005BBB"/>
              </a:buClr>
              <a:buFont typeface="Arial" charset="0"/>
              <a:buChar char="•"/>
              <a:tabLst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1143000" algn="l"/>
              </a:tabLst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7642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098566" y="930275"/>
            <a:ext cx="7093434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43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02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14631" y="934720"/>
            <a:ext cx="7077369" cy="306467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8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927100"/>
            <a:ext cx="12192000" cy="59309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58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5098987" y="1320800"/>
            <a:ext cx="6388100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569468" y="1320800"/>
            <a:ext cx="4268653" cy="716084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3600">
                <a:solidFill>
                  <a:srgbClr val="005BBB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9" y="2189263"/>
            <a:ext cx="4002532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46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425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800" cy="102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2400"/>
            </a:lvl2pPr>
            <a:lvl3pPr lvl="2" indent="0" rtl="0">
              <a:spcBef>
                <a:spcPts val="0"/>
              </a:spcBef>
              <a:buNone/>
              <a:defRPr sz="2400"/>
            </a:lvl3pPr>
            <a:lvl4pPr lvl="3" indent="0" rtl="0">
              <a:spcBef>
                <a:spcPts val="0"/>
              </a:spcBef>
              <a:buNone/>
              <a:defRPr sz="2400"/>
            </a:lvl4pPr>
            <a:lvl5pPr lvl="4" indent="0" rtl="0">
              <a:spcBef>
                <a:spcPts val="0"/>
              </a:spcBef>
              <a:buNone/>
              <a:defRPr sz="2400"/>
            </a:lvl5pPr>
            <a:lvl6pPr lvl="5" indent="0" rtl="0">
              <a:spcBef>
                <a:spcPts val="0"/>
              </a:spcBef>
              <a:buNone/>
              <a:defRPr sz="2400"/>
            </a:lvl6pPr>
            <a:lvl7pPr lvl="6" indent="0" rtl="0">
              <a:spcBef>
                <a:spcPts val="0"/>
              </a:spcBef>
              <a:buNone/>
              <a:defRPr sz="2400"/>
            </a:lvl7pPr>
            <a:lvl8pPr lvl="7" indent="0" rtl="0">
              <a:spcBef>
                <a:spcPts val="0"/>
              </a:spcBef>
              <a:buNone/>
              <a:defRPr sz="2400"/>
            </a:lvl8pPr>
            <a:lvl9pPr lvl="8" indent="0" rtl="0">
              <a:spcBef>
                <a:spcPts val="0"/>
              </a:spcBef>
              <a:buNone/>
              <a:defRPr sz="24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800" cy="361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594" marR="0" lvl="0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783" marR="0" lvl="1" indent="-1015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lnSpc>
                <a:spcPct val="10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14297" algn="l" rtl="0">
              <a:lnSpc>
                <a:spcPct val="90000"/>
              </a:lnSpc>
              <a:spcBef>
                <a:spcPts val="0"/>
              </a:spcBef>
              <a:buClr>
                <a:srgbClr val="005BBB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726" marR="0" lvl="6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8914" marR="0" lvl="7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103" marR="0" lvl="8" indent="-114297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96428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1364721" y="626083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‹#›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151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2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2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3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6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9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E3207-A8F0-47A6-8E44-9B9343959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68638" y="0"/>
            <a:ext cx="1169605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2400" dirty="0" smtClean="0">
                <a:latin typeface="Arial" charset="0"/>
              </a:rPr>
              <a:t>‘-</a:t>
            </a:r>
            <a:endParaRPr lang="en-US" sz="24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045778" y="1023929"/>
            <a:ext cx="8557756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48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2045778" y="2555888"/>
            <a:ext cx="8557756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951" cy="685799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2320111"/>
            <a:ext cx="10515600" cy="38133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1045952" y="6221885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6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9" y="152401"/>
            <a:ext cx="3249261" cy="50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0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LucidaGrande" charset="0"/>
        <a:buChar char="-"/>
        <a:defRPr sz="18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>
          <p15:clr>
            <a:srgbClr val="F26B43"/>
          </p15:clr>
        </p15:guide>
        <p15:guide id="2" pos="416">
          <p15:clr>
            <a:srgbClr val="F26B43"/>
          </p15:clr>
        </p15:guide>
        <p15:guide id="3" orient="horz" pos="4016">
          <p15:clr>
            <a:srgbClr val="F26B43"/>
          </p15:clr>
        </p15:guide>
        <p15:guide id="4" pos="7392">
          <p15:clr>
            <a:srgbClr val="F26B43"/>
          </p15:clr>
        </p15:guide>
        <p15:guide id="5" pos="288">
          <p15:clr>
            <a:srgbClr val="F26B43"/>
          </p15:clr>
        </p15:guide>
        <p15:guide id="6" pos="4464">
          <p15:clr>
            <a:srgbClr val="F26B43"/>
          </p15:clr>
        </p15:guide>
        <p15:guide id="7" pos="4704">
          <p15:clr>
            <a:srgbClr val="F26B43"/>
          </p15:clr>
        </p15:guide>
        <p15:guide id="8" pos="4512">
          <p15:clr>
            <a:srgbClr val="F26B43"/>
          </p15:clr>
        </p15:guide>
        <p15:guide id="9" orient="horz" pos="1848">
          <p15:clr>
            <a:srgbClr val="F26B43"/>
          </p15:clr>
        </p15:guide>
        <p15:guide id="10" orient="horz" pos="1896">
          <p15:clr>
            <a:srgbClr val="F26B43"/>
          </p15:clr>
        </p15:guide>
        <p15:guide id="11" orient="horz" pos="2880">
          <p15:clr>
            <a:srgbClr val="F26B43"/>
          </p15:clr>
        </p15:guide>
        <p15:guide id="12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1220" y="2015613"/>
            <a:ext cx="6007903" cy="2710557"/>
          </a:xfrm>
        </p:spPr>
        <p:txBody>
          <a:bodyPr/>
          <a:lstStyle/>
          <a:p>
            <a:endParaRPr lang="en-US" sz="1400" dirty="0" smtClean="0"/>
          </a:p>
          <a:p>
            <a:r>
              <a:rPr lang="en-US" sz="1400" dirty="0" smtClean="0"/>
              <a:t>B</a:t>
            </a:r>
            <a:r>
              <a:rPr lang="en-US" sz="1400" dirty="0"/>
              <a:t>. RAMAMURTHY</a:t>
            </a:r>
          </a:p>
          <a:p>
            <a:r>
              <a:rPr lang="en-US" sz="1400" dirty="0"/>
              <a:t>©</a:t>
            </a:r>
            <a:r>
              <a:rPr lang="en-US" sz="1400" dirty="0" smtClean="0"/>
              <a:t>2019, </a:t>
            </a:r>
            <a:r>
              <a:rPr lang="en-US" sz="1400" dirty="0"/>
              <a:t>ALL RIGHTS RESERVED</a:t>
            </a:r>
          </a:p>
          <a:p>
            <a:r>
              <a:rPr lang="en-US" sz="1400" dirty="0"/>
              <a:t>BINA@BUFFALO.EDU</a:t>
            </a:r>
          </a:p>
          <a:p>
            <a:r>
              <a:rPr lang="en-US" sz="1400" dirty="0"/>
              <a:t>HTTP://WW.CSE.BUFFALO.EDU/FACULTY/BINA</a:t>
            </a:r>
          </a:p>
          <a:p>
            <a:r>
              <a:rPr lang="en-US" sz="1400" dirty="0"/>
              <a:t>TEACHING PROFESSOR</a:t>
            </a:r>
          </a:p>
          <a:p>
            <a:r>
              <a:rPr lang="en-US" sz="1400" dirty="0"/>
              <a:t>COMPUTER SCIENCE AND ENGINEERING</a:t>
            </a:r>
          </a:p>
          <a:p>
            <a:r>
              <a:rPr lang="en-US" sz="1400" dirty="0"/>
              <a:t>DIRECTOR, BLOCKCHAIN THINKLAB</a:t>
            </a:r>
          </a:p>
          <a:p>
            <a:r>
              <a:rPr lang="en-US" sz="1400" dirty="0"/>
              <a:t>PROGRAM DIRECTOR, DATA-INTENSIVE COMPUTING PROGRAM </a:t>
            </a:r>
          </a:p>
          <a:p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3567" y="251607"/>
            <a:ext cx="9067523" cy="1764006"/>
          </a:xfrm>
        </p:spPr>
        <p:txBody>
          <a:bodyPr>
            <a:noAutofit/>
          </a:bodyPr>
          <a:lstStyle/>
          <a:p>
            <a:r>
              <a:rPr lang="en-US" sz="4000" dirty="0" smtClean="0"/>
              <a:t>On-chain and off-chain Data </a:t>
            </a:r>
            <a:br>
              <a:rPr lang="en-US" sz="4000" dirty="0" smtClean="0"/>
            </a:br>
            <a:r>
              <a:rPr lang="en-US" sz="4000" dirty="0" smtClean="0"/>
              <a:t>(Chapter 6)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6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193964" y="794328"/>
            <a:ext cx="11914909" cy="6807200"/>
          </a:xfrm>
        </p:spPr>
        <p:txBody>
          <a:bodyPr/>
          <a:lstStyle/>
          <a:p>
            <a:r>
              <a:rPr lang="en-US" dirty="0"/>
              <a:t>Here is the syntax for an event definition: </a:t>
            </a:r>
          </a:p>
          <a:p>
            <a:pPr marL="50800" indent="0">
              <a:buNone/>
            </a:pPr>
            <a:r>
              <a:rPr lang="en-US" dirty="0" smtClean="0"/>
              <a:t>                 event </a:t>
            </a:r>
            <a:r>
              <a:rPr lang="en-US" dirty="0" err="1"/>
              <a:t>NameOfEvent</a:t>
            </a:r>
            <a:r>
              <a:rPr lang="en-US" dirty="0"/>
              <a:t> (parameters</a:t>
            </a:r>
            <a:r>
              <a:rPr lang="en-US" dirty="0" smtClean="0"/>
              <a:t>);</a:t>
            </a:r>
          </a:p>
          <a:p>
            <a:r>
              <a:rPr lang="en-US" dirty="0"/>
              <a:t>Here’s an example of an event definition from the blind auction smart contract </a:t>
            </a:r>
            <a:r>
              <a:rPr lang="en-US" dirty="0" smtClean="0"/>
              <a:t>of blind auction:</a:t>
            </a:r>
            <a:endParaRPr lang="en-US" dirty="0"/>
          </a:p>
          <a:p>
            <a:pPr marL="50800" indent="0">
              <a:buNone/>
            </a:pPr>
            <a:r>
              <a:rPr lang="en-US" dirty="0"/>
              <a:t> </a:t>
            </a:r>
            <a:r>
              <a:rPr lang="en-US" dirty="0" smtClean="0"/>
              <a:t>	event </a:t>
            </a:r>
            <a:r>
              <a:rPr lang="en-US" dirty="0" err="1"/>
              <a:t>AuctionEnded</a:t>
            </a:r>
            <a:r>
              <a:rPr lang="en-US" dirty="0"/>
              <a:t>(address winner, </a:t>
            </a:r>
            <a:r>
              <a:rPr lang="en-US" dirty="0" err="1"/>
              <a:t>uint</a:t>
            </a:r>
            <a:r>
              <a:rPr lang="en-US" dirty="0"/>
              <a:t> </a:t>
            </a:r>
            <a:r>
              <a:rPr lang="en-US" dirty="0" err="1"/>
              <a:t>highestBid</a:t>
            </a:r>
            <a:r>
              <a:rPr lang="en-US" dirty="0" smtClean="0"/>
              <a:t>);</a:t>
            </a:r>
          </a:p>
          <a:p>
            <a:r>
              <a:rPr lang="en-US" dirty="0"/>
              <a:t>Emitting an event involves calling it by its name and specifying any actual parameter values. Here’s an example for triggering the </a:t>
            </a:r>
            <a:r>
              <a:rPr lang="en-US" dirty="0" err="1"/>
              <a:t>AuctionEnded</a:t>
            </a:r>
            <a:r>
              <a:rPr lang="en-US" dirty="0"/>
              <a:t> event</a:t>
            </a:r>
            <a:r>
              <a:rPr lang="en-US" dirty="0" smtClean="0"/>
              <a:t>:</a:t>
            </a:r>
            <a:endParaRPr lang="en-US" dirty="0"/>
          </a:p>
          <a:p>
            <a:pPr marL="50800" indent="0">
              <a:buNone/>
            </a:pPr>
            <a:r>
              <a:rPr lang="en-US" dirty="0" smtClean="0"/>
              <a:t>	emit </a:t>
            </a:r>
            <a:r>
              <a:rPr lang="en-US" dirty="0" err="1"/>
              <a:t>AuctionEnded</a:t>
            </a:r>
            <a:r>
              <a:rPr lang="en-US" dirty="0"/>
              <a:t>(</a:t>
            </a:r>
            <a:r>
              <a:rPr lang="en-US" dirty="0" err="1"/>
              <a:t>highestBidder</a:t>
            </a:r>
            <a:r>
              <a:rPr lang="en-US" dirty="0"/>
              <a:t>, </a:t>
            </a:r>
            <a:r>
              <a:rPr lang="en-US" dirty="0" err="1"/>
              <a:t>highestbid</a:t>
            </a:r>
            <a:r>
              <a:rPr lang="en-US" dirty="0" smtClean="0"/>
              <a:t>);</a:t>
            </a:r>
          </a:p>
          <a:p>
            <a:pPr marL="50800" indent="0">
              <a:buNone/>
            </a:pPr>
            <a:r>
              <a:rPr lang="en-US" dirty="0" smtClean="0"/>
              <a:t>Now examine the smart contract and check all the events that are added to the blind auction smart contract. Here are some more:</a:t>
            </a:r>
          </a:p>
          <a:p>
            <a:r>
              <a:rPr lang="en-US" dirty="0"/>
              <a:t>You can also define events without any parameters by specifying them for the different phases of the blind auction—here, Bidding and Reveal:  </a:t>
            </a:r>
          </a:p>
          <a:p>
            <a:pPr marL="507977" lvl="2"/>
            <a:r>
              <a:rPr lang="en-US" dirty="0"/>
              <a:t>event </a:t>
            </a:r>
            <a:r>
              <a:rPr lang="en-US" dirty="0" err="1"/>
              <a:t>BiddingStarted</a:t>
            </a:r>
            <a:r>
              <a:rPr lang="en-US" dirty="0"/>
              <a:t>():</a:t>
            </a:r>
          </a:p>
          <a:p>
            <a:pPr marL="507977" lvl="2"/>
            <a:r>
              <a:rPr lang="en-US" dirty="0"/>
              <a:t>event </a:t>
            </a:r>
            <a:r>
              <a:rPr lang="en-US" dirty="0" err="1"/>
              <a:t>RevealStarted</a:t>
            </a:r>
            <a:r>
              <a:rPr lang="en-US" dirty="0" smtClean="0"/>
              <a:t>();</a:t>
            </a:r>
            <a:endParaRPr lang="en-US" dirty="0"/>
          </a:p>
          <a:p>
            <a:r>
              <a:rPr lang="en-US" dirty="0"/>
              <a:t>The emit call triggers an event:  </a:t>
            </a:r>
          </a:p>
          <a:p>
            <a:pPr marL="507977" lvl="2"/>
            <a:r>
              <a:rPr lang="en-US" dirty="0"/>
              <a:t>emit </a:t>
            </a:r>
            <a:r>
              <a:rPr lang="en-US" dirty="0" err="1"/>
              <a:t>BiddingStarted</a:t>
            </a:r>
            <a:r>
              <a:rPr lang="en-US" dirty="0"/>
              <a:t>();</a:t>
            </a:r>
          </a:p>
          <a:p>
            <a:pPr marL="507977" lvl="2"/>
            <a:r>
              <a:rPr lang="en-US" dirty="0"/>
              <a:t>emit </a:t>
            </a:r>
            <a:r>
              <a:rPr lang="en-US" dirty="0" err="1"/>
              <a:t>RevealStarted</a:t>
            </a:r>
            <a:r>
              <a:rPr lang="en-US" dirty="0"/>
              <a:t>();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9759" y="120072"/>
            <a:ext cx="8315914" cy="596011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Event definition and example from BA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57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5000" y="106773"/>
            <a:ext cx="8198382" cy="8684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Contract diagram with events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1514763"/>
            <a:ext cx="7121235" cy="501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97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Code: Let’s look at the new and improved code for </a:t>
            </a:r>
            <a:r>
              <a:rPr lang="en-US" smtClean="0"/>
              <a:t>blind auction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9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9583" y="166254"/>
            <a:ext cx="6969944" cy="7021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Off-chain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1422150"/>
            <a:ext cx="7712364" cy="50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38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Principle 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31636" y="2690336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DESIGN PRINCIPLE 8: Design smart contracts with only the functions and data needed for enforcing rules, compliance, regulation, provenance, logs for real-time notifications, and timestamped footprints and messages about offline operations.</a:t>
            </a:r>
          </a:p>
        </p:txBody>
      </p:sp>
    </p:spTree>
    <p:extLst>
      <p:ext uri="{BB962C8B-B14F-4D97-AF65-F5344CB8AC3E}">
        <p14:creationId xmlns:p14="http://schemas.microsoft.com/office/powerpoint/2010/main" val="320921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01255" y="69827"/>
            <a:ext cx="7949000" cy="632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ASK Airline Consortium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345" y="1025236"/>
            <a:ext cx="8395855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6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91" y="134481"/>
            <a:ext cx="7080781" cy="632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Quad chart ASK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39" y="985496"/>
            <a:ext cx="8999088" cy="56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64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91" y="134481"/>
            <a:ext cx="7080781" cy="632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ASK concept diagram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70" y="1052946"/>
            <a:ext cx="6615626" cy="553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5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91" y="134481"/>
            <a:ext cx="7080781" cy="632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ASK Use case diagram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32" y="1233181"/>
            <a:ext cx="6485209" cy="50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23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91" y="134481"/>
            <a:ext cx="7080781" cy="632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ASK Use case diagram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0" y="1195075"/>
            <a:ext cx="9711986" cy="55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7" y="1897626"/>
            <a:ext cx="11113795" cy="4610151"/>
          </a:xfrm>
        </p:spPr>
        <p:txBody>
          <a:bodyPr/>
          <a:lstStyle/>
          <a:p>
            <a:r>
              <a:rPr lang="en-US" dirty="0"/>
              <a:t>This chapter covers </a:t>
            </a:r>
          </a:p>
          <a:p>
            <a:pPr lvl="0"/>
            <a:r>
              <a:rPr lang="en-US" dirty="0"/>
              <a:t>Types of data stored on-chain: Transactions, receipts, and state </a:t>
            </a:r>
          </a:p>
          <a:p>
            <a:pPr lvl="0"/>
            <a:r>
              <a:rPr lang="en-US" dirty="0"/>
              <a:t>Defining, activating, and logging on-chain events</a:t>
            </a:r>
          </a:p>
          <a:p>
            <a:pPr lvl="0"/>
            <a:r>
              <a:rPr lang="en-US" dirty="0"/>
              <a:t>Accessing event logs from transaction receipts to support </a:t>
            </a:r>
            <a:r>
              <a:rPr lang="en-US" dirty="0" err="1"/>
              <a:t>Dapp</a:t>
            </a:r>
            <a:r>
              <a:rPr lang="en-US" dirty="0"/>
              <a:t> operations </a:t>
            </a:r>
          </a:p>
          <a:p>
            <a:pPr lvl="0"/>
            <a:r>
              <a:rPr lang="en-US" dirty="0"/>
              <a:t>Designing </a:t>
            </a:r>
            <a:r>
              <a:rPr lang="en-US" dirty="0" err="1"/>
              <a:t>Dapps</a:t>
            </a:r>
            <a:r>
              <a:rPr lang="en-US" dirty="0"/>
              <a:t> with on-chain and off-chain data </a:t>
            </a:r>
          </a:p>
          <a:p>
            <a:pPr lvl="0"/>
            <a:r>
              <a:rPr lang="en-US" dirty="0"/>
              <a:t>Tools and methodology for end-to-end </a:t>
            </a:r>
            <a:r>
              <a:rPr lang="en-US" dirty="0" err="1"/>
              <a:t>Dapp</a:t>
            </a:r>
            <a:r>
              <a:rPr lang="en-US" dirty="0"/>
              <a:t> design and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6797" y="127818"/>
            <a:ext cx="8456545" cy="5882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Topics </a:t>
            </a:r>
            <a:r>
              <a:rPr lang="en-US" smtClean="0">
                <a:solidFill>
                  <a:schemeClr val="bg1"/>
                </a:solidFill>
              </a:rPr>
              <a:t>for discussion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52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691" y="134481"/>
            <a:ext cx="7080781" cy="6321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ASK Remix confirmation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5" y="1266522"/>
            <a:ext cx="9522160" cy="51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5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1468582"/>
            <a:ext cx="10424345" cy="4449259"/>
          </a:xfrm>
        </p:spPr>
        <p:txBody>
          <a:bodyPr/>
          <a:lstStyle/>
          <a:p>
            <a:r>
              <a:rPr lang="en-US" dirty="0"/>
              <a:t>This is what distinguishes </a:t>
            </a:r>
            <a:r>
              <a:rPr lang="en-US" dirty="0" err="1"/>
              <a:t>blockchain</a:t>
            </a:r>
            <a:r>
              <a:rPr lang="en-US" dirty="0"/>
              <a:t> application development from that of non-</a:t>
            </a:r>
            <a:r>
              <a:rPr lang="en-US" dirty="0" err="1"/>
              <a:t>blockchain</a:t>
            </a:r>
            <a:r>
              <a:rPr lang="en-US" dirty="0"/>
              <a:t> applications: </a:t>
            </a:r>
            <a:r>
              <a:rPr lang="en-US" i="1" dirty="0"/>
              <a:t>on-chain data</a:t>
            </a:r>
            <a:r>
              <a:rPr lang="en-US" dirty="0"/>
              <a:t>. </a:t>
            </a:r>
          </a:p>
          <a:p>
            <a:r>
              <a:rPr lang="en-US" dirty="0"/>
              <a:t>Did you wonder about where the data generated by a </a:t>
            </a:r>
            <a:r>
              <a:rPr lang="en-US" dirty="0" err="1"/>
              <a:t>Dapp</a:t>
            </a:r>
            <a:r>
              <a:rPr lang="en-US" dirty="0"/>
              <a:t> is stored?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of it is stored on the </a:t>
            </a:r>
            <a:r>
              <a:rPr lang="en-US" dirty="0" err="1"/>
              <a:t>blockchain</a:t>
            </a:r>
            <a:r>
              <a:rPr lang="en-US" dirty="0"/>
              <a:t> (on-chain), and some of the data is stored in traditional data stores like a database (off-chain).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</a:t>
            </a:r>
            <a:r>
              <a:rPr lang="en-US" dirty="0" smtClean="0"/>
              <a:t>lesson, </a:t>
            </a:r>
            <a:r>
              <a:rPr lang="en-US" dirty="0"/>
              <a:t>you’ll first learn about the concept of on-chain data introduced by the inclusion of </a:t>
            </a:r>
            <a:r>
              <a:rPr lang="en-US" dirty="0" err="1"/>
              <a:t>blockchain</a:t>
            </a:r>
            <a:r>
              <a:rPr lang="en-US" dirty="0"/>
              <a:t> infrastructure in an application.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you’ll learn to design and develop </a:t>
            </a:r>
            <a:r>
              <a:rPr lang="en-US" dirty="0" err="1"/>
              <a:t>Dapps</a:t>
            </a:r>
            <a:r>
              <a:rPr lang="en-US" dirty="0"/>
              <a:t> that deal with on-chain and off-chain data</a:t>
            </a:r>
            <a:r>
              <a:rPr lang="en-US"/>
              <a:t>. </a:t>
            </a:r>
            <a:endParaRPr lang="en-US" smtClean="0"/>
          </a:p>
          <a:p>
            <a:r>
              <a:rPr lang="en-US" dirty="0" smtClean="0"/>
              <a:t>So </a:t>
            </a:r>
            <a:r>
              <a:rPr lang="en-US" dirty="0"/>
              <a:t>what exactly are these two types of data in the context of </a:t>
            </a:r>
            <a:r>
              <a:rPr lang="en-US" dirty="0" err="1"/>
              <a:t>blockchain</a:t>
            </a:r>
            <a:r>
              <a:rPr lang="en-US" dirty="0"/>
              <a:t> programming?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6885" y="138544"/>
            <a:ext cx="5757406" cy="577539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On-chain Data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9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474565" y="1464980"/>
            <a:ext cx="10368926" cy="3732425"/>
          </a:xfrm>
        </p:spPr>
        <p:txBody>
          <a:bodyPr/>
          <a:lstStyle/>
          <a:p>
            <a:r>
              <a:rPr lang="en-US" dirty="0"/>
              <a:t>In general, any data stored on the </a:t>
            </a:r>
            <a:r>
              <a:rPr lang="en-US" dirty="0" err="1"/>
              <a:t>blockchain</a:t>
            </a:r>
            <a:r>
              <a:rPr lang="en-US" dirty="0"/>
              <a:t> is called </a:t>
            </a:r>
            <a:r>
              <a:rPr lang="en-US" i="1" dirty="0"/>
              <a:t>on-chain</a:t>
            </a:r>
            <a:r>
              <a:rPr lang="en-US" dirty="0"/>
              <a:t> data, and anything else is </a:t>
            </a:r>
            <a:r>
              <a:rPr lang="en-US" i="1" dirty="0"/>
              <a:t>off-chain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Let’s </a:t>
            </a:r>
            <a:r>
              <a:rPr lang="en-US" dirty="0"/>
              <a:t>analyze this concept further.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traditional system, the results of function executions in an application are persisted in a local </a:t>
            </a:r>
            <a:r>
              <a:rPr lang="en-US" dirty="0" err="1"/>
              <a:t>filesystem</a:t>
            </a:r>
            <a:r>
              <a:rPr lang="en-US" dirty="0"/>
              <a:t> or a central database.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 </a:t>
            </a:r>
            <a:r>
              <a:rPr lang="en-US" dirty="0" err="1"/>
              <a:t>blockchain</a:t>
            </a:r>
            <a:r>
              <a:rPr lang="en-US" dirty="0"/>
              <a:t> application, transactions (</a:t>
            </a:r>
            <a:r>
              <a:rPr lang="en-US" dirty="0" err="1"/>
              <a:t>Txs</a:t>
            </a:r>
            <a:r>
              <a:rPr lang="en-US" dirty="0"/>
              <a:t>), smart contract function execution results, state changes (changes in variable values), and event logs are all stored on the </a:t>
            </a:r>
            <a:r>
              <a:rPr lang="en-US" dirty="0" err="1"/>
              <a:t>blockchain</a:t>
            </a:r>
            <a:r>
              <a:rPr lang="en-US" dirty="0"/>
              <a:t> node (on-chain), in specific storage allocated for each purpose, and propagated to all the stakeholder nodes through the consensus process specified in the </a:t>
            </a:r>
            <a:r>
              <a:rPr lang="en-US" dirty="0" err="1"/>
              <a:t>blockchain</a:t>
            </a:r>
            <a:r>
              <a:rPr lang="en-US" dirty="0"/>
              <a:t> protocol.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on-chain data is generated by </a:t>
            </a:r>
            <a:r>
              <a:rPr lang="en-US" dirty="0" err="1"/>
              <a:t>Dapps</a:t>
            </a:r>
            <a:r>
              <a:rPr lang="en-US" dirty="0"/>
              <a:t> using the </a:t>
            </a:r>
            <a:r>
              <a:rPr lang="en-US" dirty="0" err="1"/>
              <a:t>blockchain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6885" y="83127"/>
            <a:ext cx="7253697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is on-chain data?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4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b="1" cap="all" dirty="0"/>
              <a:t>Definition </a:t>
            </a:r>
            <a:r>
              <a:rPr lang="en-US" dirty="0"/>
              <a:t>On-chain data is a set of interrelated information generated by a transaction invocation by an application, and the data used and generated during </a:t>
            </a:r>
            <a:r>
              <a:rPr lang="en-US" dirty="0" err="1"/>
              <a:t>blockchain</a:t>
            </a:r>
            <a:r>
              <a:rPr lang="en-US" dirty="0"/>
              <a:t> materialization. Most of this data is stored in a block and its header.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On-chain data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09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61861" y="105878"/>
            <a:ext cx="7267074" cy="5775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Traditional vs </a:t>
            </a:r>
            <a:r>
              <a:rPr lang="en-US" dirty="0" err="1" smtClean="0">
                <a:solidFill>
                  <a:schemeClr val="bg1"/>
                </a:solidFill>
              </a:rPr>
              <a:t>blockchain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Dapp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62" y="1448991"/>
            <a:ext cx="9116291" cy="4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1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19728" y="152955"/>
            <a:ext cx="6129436" cy="5305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Block header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" sz="1867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ct val="25000"/>
              </a:pPr>
              <a:t>7</a:t>
            </a:fld>
            <a:endParaRPr lang="en" sz="1867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18" y="1209964"/>
            <a:ext cx="7269018" cy="52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88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>
          <a:xfrm>
            <a:off x="499551" y="1569400"/>
            <a:ext cx="9510723" cy="373242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block header, </a:t>
            </a:r>
            <a:r>
              <a:rPr lang="en-US" dirty="0" err="1"/>
              <a:t>Txs</a:t>
            </a:r>
            <a:r>
              <a:rPr lang="en-US" dirty="0"/>
              <a:t>, receipts, and state storage—form the majority of the on-chain data.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play a vital role in ensuring the robustness and security of the </a:t>
            </a:r>
            <a:r>
              <a:rPr lang="en-US" dirty="0" err="1"/>
              <a:t>blockchain</a:t>
            </a:r>
            <a:r>
              <a:rPr lang="en-US" dirty="0"/>
              <a:t> and in providing proof of existence of a </a:t>
            </a:r>
            <a:r>
              <a:rPr lang="en-US" dirty="0" err="1"/>
              <a:t>Tx</a:t>
            </a:r>
            <a:r>
              <a:rPr lang="en-US" dirty="0"/>
              <a:t> and of the events that happened during the execution of the </a:t>
            </a:r>
            <a:r>
              <a:rPr lang="en-US" dirty="0" err="1"/>
              <a:t>Txs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You can access the information stored in the </a:t>
            </a:r>
            <a:r>
              <a:rPr lang="en-US" dirty="0" err="1"/>
              <a:t>blockchain</a:t>
            </a:r>
            <a:r>
              <a:rPr lang="en-US" dirty="0"/>
              <a:t> to support operations at the application level.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995" y="138545"/>
            <a:ext cx="7221940" cy="71608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Events – on-chain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mtClean="0"/>
              <a:t>Copyright, Manning Blockchain in Action, 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85673ED-CAA7-4C73-A954-89D5CBE33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>
          <a:xfrm>
            <a:off x="566928" y="2185416"/>
            <a:ext cx="10126739" cy="3732425"/>
          </a:xfrm>
        </p:spPr>
        <p:txBody>
          <a:bodyPr/>
          <a:lstStyle/>
          <a:p>
            <a:r>
              <a:rPr lang="en-US" dirty="0"/>
              <a:t>Events are notifications that can be emitted from functions to indicate the presence of a condition or flag during a smart contract function’s execution. </a:t>
            </a:r>
            <a:endParaRPr lang="en-US" dirty="0" smtClean="0"/>
          </a:p>
          <a:p>
            <a:r>
              <a:rPr lang="en-US" dirty="0" smtClean="0"/>
              <a:t>Solidity </a:t>
            </a:r>
            <a:r>
              <a:rPr lang="en-US" dirty="0"/>
              <a:t>provides features to define and emit an event with and without parameters. </a:t>
            </a:r>
            <a:endParaRPr lang="en-US" dirty="0" smtClean="0"/>
          </a:p>
          <a:p>
            <a:r>
              <a:rPr lang="en-US" dirty="0" smtClean="0"/>
              <a:t>Events </a:t>
            </a:r>
            <a:r>
              <a:rPr lang="en-US" dirty="0"/>
              <a:t>are logged on-chain, in the receipt tree and can be accessed using their names.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89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UB Powerpoint Template">
  <a:themeElements>
    <a:clrScheme name="UB Color Palette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725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Georgia</vt:lpstr>
      <vt:lpstr>LucidaGrande</vt:lpstr>
      <vt:lpstr>Merriweather Sans</vt:lpstr>
      <vt:lpstr>1_Office Theme</vt:lpstr>
      <vt:lpstr>2_UB Powerpoint Template</vt:lpstr>
      <vt:lpstr>On-chain and off-chain Data  (Chapter 6)</vt:lpstr>
      <vt:lpstr>Topics for discussion</vt:lpstr>
      <vt:lpstr>On-chain Data</vt:lpstr>
      <vt:lpstr>What is on-chain data?</vt:lpstr>
      <vt:lpstr>On-chain data definition</vt:lpstr>
      <vt:lpstr>Traditional vs blockchain Dapp data</vt:lpstr>
      <vt:lpstr>Block header</vt:lpstr>
      <vt:lpstr>Events – on-chain data</vt:lpstr>
      <vt:lpstr>More on events</vt:lpstr>
      <vt:lpstr>Event definition and example from BA</vt:lpstr>
      <vt:lpstr>Contract diagram with events</vt:lpstr>
      <vt:lpstr>Code: Let’s look at the new and improved code for blind auction</vt:lpstr>
      <vt:lpstr>Off-chain data</vt:lpstr>
      <vt:lpstr>Design Principle 8</vt:lpstr>
      <vt:lpstr>ASK Airline Consortium</vt:lpstr>
      <vt:lpstr>Quad chart ASK</vt:lpstr>
      <vt:lpstr>ASK concept diagram</vt:lpstr>
      <vt:lpstr>ASK Use case diagram</vt:lpstr>
      <vt:lpstr>ASK Use case diagram</vt:lpstr>
      <vt:lpstr>ASK Remix confirmation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On-chain and off-chain Data  (Chapter 6)</dc:title>
  <dc:creator>Bina Ramamurthy</dc:creator>
  <cp:lastModifiedBy>Bina Ramamurthy</cp:lastModifiedBy>
  <cp:revision>13</cp:revision>
  <dcterms:created xsi:type="dcterms:W3CDTF">2019-11-06T16:54:20Z</dcterms:created>
  <dcterms:modified xsi:type="dcterms:W3CDTF">2019-11-13T21:09:28Z</dcterms:modified>
</cp:coreProperties>
</file>