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262" r:id="rId5"/>
    <p:sldId id="263" r:id="rId6"/>
    <p:sldId id="269" r:id="rId7"/>
    <p:sldId id="270" r:id="rId8"/>
    <p:sldId id="278" r:id="rId9"/>
    <p:sldId id="271" r:id="rId10"/>
    <p:sldId id="272" r:id="rId11"/>
    <p:sldId id="273" r:id="rId12"/>
    <p:sldId id="277" r:id="rId13"/>
    <p:sldId id="274" r:id="rId14"/>
    <p:sldId id="279" r:id="rId15"/>
    <p:sldId id="275" r:id="rId16"/>
    <p:sldId id="276" r:id="rId17"/>
    <p:sldId id="28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sorterViewPr>
    <p:cViewPr>
      <p:scale>
        <a:sx n="100" d="100"/>
        <a:sy n="100" d="100"/>
      </p:scale>
      <p:origin x="0" y="-1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41223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8814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401829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4048282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18935907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94792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8549290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150205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653782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3776425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901943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623402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2536846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37005836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9824617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Manning Blockchain in Action, 2020</a:t>
            </a:r>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921142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ct val="96428"/>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211151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Manning Blockchain in Action, 2020</a:t>
            </a:r>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26511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Manning Blockchain in Action, 2020</a:t>
            </a:r>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85542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Manning Blockchain in Action, 2020</a:t>
            </a:r>
            <a:endParaRPr lang="en-US"/>
          </a:p>
        </p:txBody>
      </p:sp>
      <p:sp>
        <p:nvSpPr>
          <p:cNvPr id="9" name="Slide Number Placeholder 8"/>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63732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Manning Blockchain in Action, 2020</a:t>
            </a:r>
            <a:endParaRPr lang="en-US"/>
          </a:p>
        </p:txBody>
      </p:sp>
      <p:sp>
        <p:nvSpPr>
          <p:cNvPr id="5" name="Slide Number Placeholder 4"/>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20613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31926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Manning Blockchain in Action, 2020</a:t>
            </a:r>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89159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Manning Blockchain in Action, 2020</a:t>
            </a:r>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6772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Manning Blockchain in Action,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E3207-A8F0-47A6-8E44-9B9343959EB3}" type="slidenum">
              <a:rPr lang="en-US" smtClean="0"/>
              <a:t>‹#›</a:t>
            </a:fld>
            <a:endParaRPr lang="en-US"/>
          </a:p>
        </p:txBody>
      </p:sp>
    </p:spTree>
    <p:extLst>
      <p:ext uri="{BB962C8B-B14F-4D97-AF65-F5344CB8AC3E}">
        <p14:creationId xmlns:p14="http://schemas.microsoft.com/office/powerpoint/2010/main" val="74814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2394087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hyperlink" Target="ASK6.sol"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7" y="251607"/>
            <a:ext cx="9067523" cy="1764006"/>
          </a:xfrm>
        </p:spPr>
        <p:txBody>
          <a:bodyPr>
            <a:noAutofit/>
          </a:bodyPr>
          <a:lstStyle/>
          <a:p>
            <a:r>
              <a:rPr lang="en-US" sz="4000" dirty="0" smtClean="0"/>
              <a:t>On-chain and off-chain Data </a:t>
            </a:r>
            <a:br>
              <a:rPr lang="en-US" sz="4000" dirty="0" smtClean="0"/>
            </a:br>
            <a:r>
              <a:rPr lang="en-US" sz="4000" dirty="0" smtClean="0"/>
              <a:t>(Chapter 6)</a:t>
            </a:r>
            <a:endParaRPr lang="en-US" sz="4000" dirty="0"/>
          </a:p>
        </p:txBody>
      </p:sp>
    </p:spTree>
    <p:extLst>
      <p:ext uri="{BB962C8B-B14F-4D97-AF65-F5344CB8AC3E}">
        <p14:creationId xmlns:p14="http://schemas.microsoft.com/office/powerpoint/2010/main" val="1756962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691" y="134481"/>
            <a:ext cx="7080781" cy="632137"/>
          </a:xfrm>
        </p:spPr>
        <p:txBody>
          <a:bodyPr/>
          <a:lstStyle/>
          <a:p>
            <a:r>
              <a:rPr lang="en-US" dirty="0" smtClean="0">
                <a:solidFill>
                  <a:schemeClr val="bg1"/>
                </a:solidFill>
              </a:rPr>
              <a:t>ASK concept diagram</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870" y="1052946"/>
            <a:ext cx="6615626" cy="5535108"/>
          </a:xfrm>
          <a:prstGeom prst="rect">
            <a:avLst/>
          </a:prstGeom>
        </p:spPr>
      </p:pic>
    </p:spTree>
    <p:extLst>
      <p:ext uri="{BB962C8B-B14F-4D97-AF65-F5344CB8AC3E}">
        <p14:creationId xmlns:p14="http://schemas.microsoft.com/office/powerpoint/2010/main" val="75845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873" y="166254"/>
            <a:ext cx="7616491" cy="702175"/>
          </a:xfrm>
        </p:spPr>
        <p:txBody>
          <a:bodyPr/>
          <a:lstStyle/>
          <a:p>
            <a:r>
              <a:rPr lang="en-US" smtClean="0">
                <a:solidFill>
                  <a:schemeClr val="bg1"/>
                </a:solidFill>
              </a:rPr>
              <a:t>Operations 1-11 : ASK</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11</a:t>
            </a:fld>
            <a:endParaRPr lang="en-US"/>
          </a:p>
        </p:txBody>
      </p:sp>
      <p:sp>
        <p:nvSpPr>
          <p:cNvPr id="7" name="Rectangle 6"/>
          <p:cNvSpPr/>
          <p:nvPr/>
        </p:nvSpPr>
        <p:spPr>
          <a:xfrm>
            <a:off x="110837" y="1158480"/>
            <a:ext cx="11896436" cy="5632311"/>
          </a:xfrm>
          <a:prstGeom prst="rect">
            <a:avLst/>
          </a:prstGeom>
        </p:spPr>
        <p:txBody>
          <a:bodyPr wrap="square">
            <a:spAutoFit/>
          </a:bodyPr>
          <a:lstStyle/>
          <a:p>
            <a:r>
              <a:rPr lang="en-US" dirty="0" smtClean="0"/>
              <a:t>1. A customer </a:t>
            </a:r>
            <a:r>
              <a:rPr lang="en-US" dirty="0"/>
              <a:t>initiates a change of flight seat on airline A.</a:t>
            </a:r>
          </a:p>
          <a:p>
            <a:r>
              <a:rPr lang="en-US" dirty="0" smtClean="0"/>
              <a:t>2. An </a:t>
            </a:r>
            <a:r>
              <a:rPr lang="en-US" dirty="0"/>
              <a:t>agent or application at airline A verifies and validates the request through application logic shared among the ASK consortium members.</a:t>
            </a:r>
          </a:p>
          <a:p>
            <a:r>
              <a:rPr lang="en-US" dirty="0" smtClean="0"/>
              <a:t>3. Once </a:t>
            </a:r>
            <a:r>
              <a:rPr lang="en-US" dirty="0"/>
              <a:t>verified, the request </a:t>
            </a:r>
            <a:r>
              <a:rPr lang="en-US" dirty="0" err="1"/>
              <a:t>Tx</a:t>
            </a:r>
            <a:r>
              <a:rPr lang="en-US" dirty="0"/>
              <a:t> is confirmed and recorded in a distributed immutable ledger. Now everyone in the consortium knows that a legitimate request has been made.</a:t>
            </a:r>
          </a:p>
          <a:p>
            <a:r>
              <a:rPr lang="en-US" dirty="0" smtClean="0"/>
              <a:t>4. In </a:t>
            </a:r>
            <a:r>
              <a:rPr lang="en-US" dirty="0"/>
              <a:t>the simplest design, an agent at airline A sends the verified and validated request (</a:t>
            </a:r>
            <a:r>
              <a:rPr lang="en-US" dirty="0" err="1"/>
              <a:t>VVRequest</a:t>
            </a:r>
            <a:r>
              <a:rPr lang="en-US" dirty="0"/>
              <a:t>) to airline B. (Alternatively, we could use a broadcast model where many airlines get the request, and any one of them could respond.)</a:t>
            </a:r>
          </a:p>
          <a:p>
            <a:r>
              <a:rPr lang="en-US" dirty="0" smtClean="0"/>
              <a:t>5. An </a:t>
            </a:r>
            <a:r>
              <a:rPr lang="en-US" dirty="0"/>
              <a:t>agent or application at airline B checks the airline’s database to check for availability.</a:t>
            </a:r>
          </a:p>
          <a:p>
            <a:r>
              <a:rPr lang="en-US" dirty="0" smtClean="0"/>
              <a:t>6. An </a:t>
            </a:r>
            <a:r>
              <a:rPr lang="en-US" dirty="0"/>
              <a:t>agent at airline B responds through shared logic that verifies and validates the common interests and shared rules of the consortium.</a:t>
            </a:r>
          </a:p>
          <a:p>
            <a:r>
              <a:rPr lang="en-US" dirty="0" smtClean="0"/>
              <a:t>7. Once </a:t>
            </a:r>
            <a:r>
              <a:rPr lang="en-US" dirty="0"/>
              <a:t>verified, the response </a:t>
            </a:r>
            <a:r>
              <a:rPr lang="en-US" dirty="0" err="1"/>
              <a:t>Tx</a:t>
            </a:r>
            <a:r>
              <a:rPr lang="en-US" dirty="0"/>
              <a:t> is confirmed and recorded in a distributed immutable ledger. Now everyone in the consortium knows that a response has been sent.</a:t>
            </a:r>
          </a:p>
          <a:p>
            <a:r>
              <a:rPr lang="en-US" dirty="0" smtClean="0"/>
              <a:t>8. Airline </a:t>
            </a:r>
            <a:r>
              <a:rPr lang="en-US" dirty="0"/>
              <a:t>B sends the response (indicated by </a:t>
            </a:r>
            <a:r>
              <a:rPr lang="en-US" dirty="0" err="1"/>
              <a:t>VVResponse</a:t>
            </a:r>
            <a:r>
              <a:rPr lang="en-US" dirty="0"/>
              <a:t>) to the agent at airline A.</a:t>
            </a:r>
          </a:p>
          <a:p>
            <a:r>
              <a:rPr lang="en-US" dirty="0" smtClean="0"/>
              <a:t>9. Airline </a:t>
            </a:r>
            <a:r>
              <a:rPr lang="en-US" dirty="0"/>
              <a:t>A updates its database.</a:t>
            </a:r>
          </a:p>
          <a:p>
            <a:r>
              <a:rPr lang="en-US" dirty="0" smtClean="0"/>
              <a:t>10. An </a:t>
            </a:r>
            <a:r>
              <a:rPr lang="en-US" dirty="0"/>
              <a:t>agent at airline B now sends the customer the information for the flight seats and other details. (Note that airline B holds its own digital assets and does not transfer them to airline A but directly to the customer.)</a:t>
            </a:r>
          </a:p>
          <a:p>
            <a:r>
              <a:rPr lang="en-US" dirty="0" smtClean="0"/>
              <a:t>11. Payments </a:t>
            </a:r>
            <a:r>
              <a:rPr lang="en-US" dirty="0"/>
              <a:t>are settled through peer-to-peer </a:t>
            </a:r>
            <a:r>
              <a:rPr lang="en-US" dirty="0" err="1"/>
              <a:t>Txs</a:t>
            </a:r>
            <a:r>
              <a:rPr lang="en-US" dirty="0"/>
              <a:t> using the escrow or deposit that participating airlines hold in their shared logic. The payment settlement can be embedded into other suitable operations in the system, but will be handled by the shared logic and recorded in the ledger. </a:t>
            </a:r>
          </a:p>
        </p:txBody>
      </p:sp>
    </p:spTree>
    <p:extLst>
      <p:ext uri="{BB962C8B-B14F-4D97-AF65-F5344CB8AC3E}">
        <p14:creationId xmlns:p14="http://schemas.microsoft.com/office/powerpoint/2010/main" val="211688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691" y="134481"/>
            <a:ext cx="7080781" cy="632137"/>
          </a:xfrm>
        </p:spPr>
        <p:txBody>
          <a:bodyPr/>
          <a:lstStyle/>
          <a:p>
            <a:r>
              <a:rPr lang="en-US" dirty="0" smtClean="0">
                <a:solidFill>
                  <a:schemeClr val="bg1"/>
                </a:solidFill>
              </a:rPr>
              <a:t>ASK Use case diagram</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532" y="1233181"/>
            <a:ext cx="6485209" cy="5084492"/>
          </a:xfrm>
          <a:prstGeom prst="rect">
            <a:avLst/>
          </a:prstGeom>
        </p:spPr>
      </p:pic>
    </p:spTree>
    <p:extLst>
      <p:ext uri="{BB962C8B-B14F-4D97-AF65-F5344CB8AC3E}">
        <p14:creationId xmlns:p14="http://schemas.microsoft.com/office/powerpoint/2010/main" val="152152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874" y="69827"/>
            <a:ext cx="5787690" cy="650609"/>
          </a:xfrm>
        </p:spPr>
        <p:txBody>
          <a:bodyPr/>
          <a:lstStyle/>
          <a:p>
            <a:r>
              <a:rPr lang="en-US" dirty="0" smtClean="0">
                <a:solidFill>
                  <a:schemeClr val="bg1"/>
                </a:solidFill>
              </a:rPr>
              <a:t>Sequence diagram</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13</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17600" y="1016000"/>
            <a:ext cx="8321964" cy="5615709"/>
          </a:xfrm>
          <a:prstGeom prst="rect">
            <a:avLst/>
          </a:prstGeom>
        </p:spPr>
      </p:pic>
    </p:spTree>
    <p:extLst>
      <p:ext uri="{BB962C8B-B14F-4D97-AF65-F5344CB8AC3E}">
        <p14:creationId xmlns:p14="http://schemas.microsoft.com/office/powerpoint/2010/main" val="397397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691" y="134481"/>
            <a:ext cx="7080781" cy="632137"/>
          </a:xfrm>
        </p:spPr>
        <p:txBody>
          <a:bodyPr/>
          <a:lstStyle/>
          <a:p>
            <a:r>
              <a:rPr lang="en-US" dirty="0" smtClean="0">
                <a:solidFill>
                  <a:schemeClr val="bg1"/>
                </a:solidFill>
              </a:rPr>
              <a:t>ASK Use case diagram</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20" y="1195075"/>
            <a:ext cx="9711986" cy="5575180"/>
          </a:xfrm>
          <a:prstGeom prst="rect">
            <a:avLst/>
          </a:prstGeom>
        </p:spPr>
      </p:pic>
    </p:spTree>
    <p:extLst>
      <p:ext uri="{BB962C8B-B14F-4D97-AF65-F5344CB8AC3E}">
        <p14:creationId xmlns:p14="http://schemas.microsoft.com/office/powerpoint/2010/main" val="179696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691" y="134481"/>
            <a:ext cx="7080781" cy="632137"/>
          </a:xfrm>
        </p:spPr>
        <p:txBody>
          <a:bodyPr/>
          <a:lstStyle/>
          <a:p>
            <a:r>
              <a:rPr lang="en-US" dirty="0" smtClean="0">
                <a:solidFill>
                  <a:schemeClr val="bg1"/>
                </a:solidFill>
              </a:rPr>
              <a:t>ASK Remix confirmation</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25" y="1266522"/>
            <a:ext cx="9522160" cy="5134277"/>
          </a:xfrm>
          <a:prstGeom prst="rect">
            <a:avLst/>
          </a:prstGeom>
        </p:spPr>
      </p:pic>
    </p:spTree>
    <p:extLst>
      <p:ext uri="{BB962C8B-B14F-4D97-AF65-F5344CB8AC3E}">
        <p14:creationId xmlns:p14="http://schemas.microsoft.com/office/powerpoint/2010/main" val="192245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819" y="88300"/>
            <a:ext cx="8050599" cy="724500"/>
          </a:xfrm>
        </p:spPr>
        <p:txBody>
          <a:bodyPr/>
          <a:lstStyle/>
          <a:p>
            <a:r>
              <a:rPr lang="en-US" dirty="0" smtClean="0">
                <a:solidFill>
                  <a:schemeClr val="bg1"/>
                </a:solidFill>
              </a:rPr>
              <a:t>ASK smart code</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16</a:t>
            </a:fld>
            <a:endParaRPr lang="en-US"/>
          </a:p>
        </p:txBody>
      </p:sp>
      <p:sp>
        <p:nvSpPr>
          <p:cNvPr id="5" name="TextBox 4"/>
          <p:cNvSpPr txBox="1"/>
          <p:nvPr/>
        </p:nvSpPr>
        <p:spPr>
          <a:xfrm>
            <a:off x="3048000" y="2262909"/>
            <a:ext cx="2392218" cy="369332"/>
          </a:xfrm>
          <a:prstGeom prst="rect">
            <a:avLst/>
          </a:prstGeom>
          <a:noFill/>
        </p:spPr>
        <p:txBody>
          <a:bodyPr wrap="square" rtlCol="0">
            <a:spAutoFit/>
          </a:bodyPr>
          <a:lstStyle/>
          <a:p>
            <a:r>
              <a:rPr lang="en-US" dirty="0" smtClean="0">
                <a:hlinkClick r:id="rId2" action="ppaction://hlinkfile"/>
              </a:rPr>
              <a:t>ASK.sol</a:t>
            </a:r>
            <a:endParaRPr lang="en-US" dirty="0"/>
          </a:p>
        </p:txBody>
      </p:sp>
    </p:spTree>
    <p:extLst>
      <p:ext uri="{BB962C8B-B14F-4D97-AF65-F5344CB8AC3E}">
        <p14:creationId xmlns:p14="http://schemas.microsoft.com/office/powerpoint/2010/main" val="314549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014" y="175490"/>
            <a:ext cx="8038422" cy="692939"/>
          </a:xfrm>
        </p:spPr>
        <p:txBody>
          <a:bodyPr/>
          <a:lstStyle/>
          <a:p>
            <a:r>
              <a:rPr lang="en-US" dirty="0" smtClean="0">
                <a:solidFill>
                  <a:schemeClr val="bg1"/>
                </a:solidFill>
              </a:rPr>
              <a:t>ASK UI</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17</a:t>
            </a:fld>
            <a:endParaRPr lang="en-US"/>
          </a:p>
        </p:txBody>
      </p:sp>
      <p:pic>
        <p:nvPicPr>
          <p:cNvPr id="6" name="Picture 5"/>
          <p:cNvPicPr>
            <a:picLocks noChangeAspect="1"/>
          </p:cNvPicPr>
          <p:nvPr/>
        </p:nvPicPr>
        <p:blipFill>
          <a:blip r:embed="rId2"/>
          <a:stretch>
            <a:fillRect/>
          </a:stretch>
        </p:blipFill>
        <p:spPr>
          <a:xfrm>
            <a:off x="1111313" y="1505527"/>
            <a:ext cx="8004501" cy="5098473"/>
          </a:xfrm>
          <a:prstGeom prst="rect">
            <a:avLst/>
          </a:prstGeom>
        </p:spPr>
      </p:pic>
    </p:spTree>
    <p:extLst>
      <p:ext uri="{BB962C8B-B14F-4D97-AF65-F5344CB8AC3E}">
        <p14:creationId xmlns:p14="http://schemas.microsoft.com/office/powerpoint/2010/main" val="9111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7" y="1897626"/>
            <a:ext cx="11113795" cy="4610151"/>
          </a:xfrm>
        </p:spPr>
        <p:txBody>
          <a:bodyPr/>
          <a:lstStyle/>
          <a:p>
            <a:r>
              <a:rPr lang="en-US" dirty="0"/>
              <a:t>This chapter covers </a:t>
            </a:r>
          </a:p>
          <a:p>
            <a:pPr lvl="0"/>
            <a:r>
              <a:rPr lang="en-US" dirty="0"/>
              <a:t>Types of data stored on-chain: Transactions, receipts, and state </a:t>
            </a:r>
          </a:p>
          <a:p>
            <a:pPr lvl="0"/>
            <a:r>
              <a:rPr lang="en-US" dirty="0"/>
              <a:t>Defining, activating, and logging on-chain events</a:t>
            </a:r>
          </a:p>
          <a:p>
            <a:pPr lvl="0"/>
            <a:r>
              <a:rPr lang="en-US" dirty="0"/>
              <a:t>Accessing event logs from transaction receipts to support </a:t>
            </a:r>
            <a:r>
              <a:rPr lang="en-US" dirty="0" err="1"/>
              <a:t>Dapp</a:t>
            </a:r>
            <a:r>
              <a:rPr lang="en-US" dirty="0"/>
              <a:t> operations </a:t>
            </a:r>
          </a:p>
          <a:p>
            <a:pPr lvl="0"/>
            <a:r>
              <a:rPr lang="en-US" dirty="0"/>
              <a:t>Designing </a:t>
            </a:r>
            <a:r>
              <a:rPr lang="en-US" dirty="0" err="1"/>
              <a:t>Dapps</a:t>
            </a:r>
            <a:r>
              <a:rPr lang="en-US" dirty="0"/>
              <a:t> with on-chain and off-chain data </a:t>
            </a:r>
          </a:p>
          <a:p>
            <a:pPr lvl="0"/>
            <a:r>
              <a:rPr lang="en-US" dirty="0"/>
              <a:t>Tools and methodology for end-to-end </a:t>
            </a:r>
            <a:r>
              <a:rPr lang="en-US" dirty="0" err="1"/>
              <a:t>Dapp</a:t>
            </a:r>
            <a:r>
              <a:rPr lang="en-US" dirty="0"/>
              <a:t> design and development</a:t>
            </a:r>
          </a:p>
          <a:p>
            <a:endParaRPr lang="en-US" dirty="0"/>
          </a:p>
        </p:txBody>
      </p:sp>
      <p:sp>
        <p:nvSpPr>
          <p:cNvPr id="3" name="Title 2"/>
          <p:cNvSpPr>
            <a:spLocks noGrp="1"/>
          </p:cNvSpPr>
          <p:nvPr>
            <p:ph type="title"/>
          </p:nvPr>
        </p:nvSpPr>
        <p:spPr>
          <a:xfrm>
            <a:off x="3656797" y="127818"/>
            <a:ext cx="8456545" cy="588265"/>
          </a:xfrm>
        </p:spPr>
        <p:txBody>
          <a:bodyPr/>
          <a:lstStyle/>
          <a:p>
            <a:r>
              <a:rPr lang="en-US" dirty="0" smtClean="0">
                <a:solidFill>
                  <a:schemeClr val="bg1"/>
                </a:solidFill>
              </a:rPr>
              <a:t>Topics </a:t>
            </a:r>
            <a:r>
              <a:rPr lang="en-US" smtClean="0">
                <a:solidFill>
                  <a:schemeClr val="bg1"/>
                </a:solidFill>
              </a:rPr>
              <a:t>for discussion</a:t>
            </a:r>
            <a:endParaRPr lang="en-US" dirty="0">
              <a:solidFill>
                <a:schemeClr val="bg1"/>
              </a:solidFill>
            </a:endParaRPr>
          </a:p>
        </p:txBody>
      </p:sp>
    </p:spTree>
    <p:extLst>
      <p:ext uri="{BB962C8B-B14F-4D97-AF65-F5344CB8AC3E}">
        <p14:creationId xmlns:p14="http://schemas.microsoft.com/office/powerpoint/2010/main" val="72015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1861" y="105878"/>
            <a:ext cx="7267074" cy="577516"/>
          </a:xfrm>
        </p:spPr>
        <p:txBody>
          <a:bodyPr/>
          <a:lstStyle/>
          <a:p>
            <a:r>
              <a:rPr lang="en-US" dirty="0" smtClean="0">
                <a:solidFill>
                  <a:schemeClr val="bg1"/>
                </a:solidFill>
              </a:rPr>
              <a:t>Traditional vs </a:t>
            </a:r>
            <a:r>
              <a:rPr lang="en-US" dirty="0" err="1" smtClean="0">
                <a:solidFill>
                  <a:schemeClr val="bg1"/>
                </a:solidFill>
              </a:rPr>
              <a:t>blockchain</a:t>
            </a:r>
            <a:r>
              <a:rPr lang="en-US" dirty="0" smtClean="0">
                <a:solidFill>
                  <a:schemeClr val="bg1"/>
                </a:solidFill>
              </a:rPr>
              <a:t> </a:t>
            </a:r>
            <a:r>
              <a:rPr lang="en-US" dirty="0" err="1" smtClean="0">
                <a:solidFill>
                  <a:schemeClr val="bg1"/>
                </a:solidFill>
              </a:rPr>
              <a:t>Dapp</a:t>
            </a:r>
            <a:r>
              <a:rPr lang="en-US" dirty="0" smtClean="0">
                <a:solidFill>
                  <a:schemeClr val="bg1"/>
                </a:solidFill>
              </a:rPr>
              <a:t> data</a:t>
            </a:r>
            <a:endParaRPr lang="en-US" dirty="0">
              <a:solidFill>
                <a:schemeClr val="bg1"/>
              </a:solidFill>
            </a:endParaRPr>
          </a:p>
        </p:txBody>
      </p:sp>
      <p:sp>
        <p:nvSpPr>
          <p:cNvPr id="6" name="Text Placeholder 5"/>
          <p:cNvSpPr>
            <a:spLocks noGrp="1"/>
          </p:cNvSpPr>
          <p:nvPr>
            <p:ph type="body"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55262" y="1448991"/>
            <a:ext cx="9116291" cy="4581236"/>
          </a:xfrm>
          <a:prstGeom prst="rect">
            <a:avLst/>
          </a:prstGeom>
        </p:spPr>
      </p:pic>
    </p:spTree>
    <p:extLst>
      <p:ext uri="{BB962C8B-B14F-4D97-AF65-F5344CB8AC3E}">
        <p14:creationId xmlns:p14="http://schemas.microsoft.com/office/powerpoint/2010/main" val="150231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19728" y="152955"/>
            <a:ext cx="6129436" cy="530537"/>
          </a:xfrm>
        </p:spPr>
        <p:txBody>
          <a:bodyPr/>
          <a:lstStyle/>
          <a:p>
            <a:r>
              <a:rPr lang="en-US" dirty="0" smtClean="0">
                <a:solidFill>
                  <a:schemeClr val="bg1"/>
                </a:solidFill>
              </a:rPr>
              <a:t>Block header</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4</a:t>
            </a:fld>
            <a:endParaRPr lang="en" sz="1867">
              <a:solidFill>
                <a:srgbClr val="000000"/>
              </a:solidFill>
              <a:ea typeface="Arial"/>
              <a:cs typeface="Arial"/>
              <a:sym typeface="Aria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392218" y="1209964"/>
            <a:ext cx="7269018" cy="5200073"/>
          </a:xfrm>
          <a:prstGeom prst="rect">
            <a:avLst/>
          </a:prstGeom>
        </p:spPr>
      </p:pic>
    </p:spTree>
    <p:extLst>
      <p:ext uri="{BB962C8B-B14F-4D97-AF65-F5344CB8AC3E}">
        <p14:creationId xmlns:p14="http://schemas.microsoft.com/office/powerpoint/2010/main" val="114058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583" y="166254"/>
            <a:ext cx="6969944" cy="702175"/>
          </a:xfrm>
        </p:spPr>
        <p:txBody>
          <a:bodyPr/>
          <a:lstStyle/>
          <a:p>
            <a:r>
              <a:rPr lang="en-US" dirty="0" smtClean="0">
                <a:solidFill>
                  <a:schemeClr val="bg1"/>
                </a:solidFill>
              </a:rPr>
              <a:t>Off-chain data</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5</a:t>
            </a:fld>
            <a:endParaRPr lang="en-US"/>
          </a:p>
        </p:txBody>
      </p:sp>
      <p:pic>
        <p:nvPicPr>
          <p:cNvPr id="5" name="Picture 4"/>
          <p:cNvPicPr>
            <a:picLocks noChangeAspect="1"/>
          </p:cNvPicPr>
          <p:nvPr/>
        </p:nvPicPr>
        <p:blipFill>
          <a:blip r:embed="rId2"/>
          <a:stretch>
            <a:fillRect/>
          </a:stretch>
        </p:blipFill>
        <p:spPr>
          <a:xfrm>
            <a:off x="2235200" y="1422150"/>
            <a:ext cx="7712364" cy="5099432"/>
          </a:xfrm>
          <a:prstGeom prst="rect">
            <a:avLst/>
          </a:prstGeom>
        </p:spPr>
      </p:pic>
    </p:spTree>
    <p:extLst>
      <p:ext uri="{BB962C8B-B14F-4D97-AF65-F5344CB8AC3E}">
        <p14:creationId xmlns:p14="http://schemas.microsoft.com/office/powerpoint/2010/main" val="8699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 8</a:t>
            </a:r>
            <a:endParaRPr lang="en-US" dirty="0"/>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6</a:t>
            </a:fld>
            <a:endParaRPr lang="en-US"/>
          </a:p>
        </p:txBody>
      </p:sp>
      <p:sp>
        <p:nvSpPr>
          <p:cNvPr id="6" name="Rectangle 5"/>
          <p:cNvSpPr/>
          <p:nvPr/>
        </p:nvSpPr>
        <p:spPr>
          <a:xfrm>
            <a:off x="1431636" y="2690336"/>
            <a:ext cx="8839200" cy="3046988"/>
          </a:xfrm>
          <a:prstGeom prst="rect">
            <a:avLst/>
          </a:prstGeom>
        </p:spPr>
        <p:txBody>
          <a:bodyPr wrap="square">
            <a:spAutoFit/>
          </a:bodyPr>
          <a:lstStyle/>
          <a:p>
            <a:r>
              <a:rPr lang="en-US" sz="3200" dirty="0"/>
              <a:t>DESIGN PRINCIPLE 8: Design smart contracts with only the functions and data needed for enforcing rules, compliance, regulation, provenance, logs for real-time notifications, and timestamped footprints and messages about offline operations.</a:t>
            </a:r>
          </a:p>
        </p:txBody>
      </p:sp>
    </p:spTree>
    <p:extLst>
      <p:ext uri="{BB962C8B-B14F-4D97-AF65-F5344CB8AC3E}">
        <p14:creationId xmlns:p14="http://schemas.microsoft.com/office/powerpoint/2010/main" val="320921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details</a:t>
            </a:r>
            <a:endParaRPr lang="en-US" dirty="0"/>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7</a:t>
            </a:fld>
            <a:endParaRPr lang="en-US"/>
          </a:p>
        </p:txBody>
      </p:sp>
      <p:sp>
        <p:nvSpPr>
          <p:cNvPr id="6" name="Rectangle 5"/>
          <p:cNvSpPr/>
          <p:nvPr/>
        </p:nvSpPr>
        <p:spPr>
          <a:xfrm>
            <a:off x="680072" y="2185166"/>
            <a:ext cx="10588291" cy="3108543"/>
          </a:xfrm>
          <a:prstGeom prst="rect">
            <a:avLst/>
          </a:prstGeom>
        </p:spPr>
        <p:txBody>
          <a:bodyPr wrap="square">
            <a:spAutoFit/>
          </a:bodyPr>
          <a:lstStyle/>
          <a:p>
            <a:r>
              <a:rPr lang="en-US" sz="2800" dirty="0"/>
              <a:t>ASK illustrates many </a:t>
            </a:r>
            <a:r>
              <a:rPr lang="en-US" sz="2800" dirty="0" err="1"/>
              <a:t>blockchain</a:t>
            </a:r>
            <a:r>
              <a:rPr lang="en-US" sz="2800" dirty="0"/>
              <a:t> concepts, including:</a:t>
            </a:r>
          </a:p>
          <a:p>
            <a:pPr marL="514350" indent="-514350">
              <a:buFont typeface="+mj-lt"/>
              <a:buAutoNum type="arabicPeriod"/>
            </a:pPr>
            <a:r>
              <a:rPr lang="en-US" sz="2800" dirty="0" smtClean="0"/>
              <a:t>Coexistence </a:t>
            </a:r>
            <a:r>
              <a:rPr lang="en-US" sz="2800" dirty="0"/>
              <a:t>of a traditional centralized system and a decentralized </a:t>
            </a:r>
            <a:r>
              <a:rPr lang="en-US" sz="2800" dirty="0" err="1"/>
              <a:t>blockchain</a:t>
            </a:r>
            <a:r>
              <a:rPr lang="en-US" sz="2800" dirty="0"/>
              <a:t> system as parts of a larger </a:t>
            </a:r>
            <a:r>
              <a:rPr lang="en-US" sz="2800" dirty="0" smtClean="0"/>
              <a:t>system</a:t>
            </a:r>
            <a:endParaRPr lang="en-US" sz="2800" dirty="0"/>
          </a:p>
          <a:p>
            <a:pPr marL="514350" indent="-514350">
              <a:buFont typeface="+mj-lt"/>
              <a:buAutoNum type="arabicPeriod"/>
            </a:pPr>
            <a:r>
              <a:rPr lang="en-US" sz="2800" dirty="0" smtClean="0"/>
              <a:t>Off-chain </a:t>
            </a:r>
            <a:r>
              <a:rPr lang="en-US" sz="2800" dirty="0"/>
              <a:t>and on-chain data (the topic of this chapter)</a:t>
            </a:r>
          </a:p>
          <a:p>
            <a:pPr marL="514350" indent="-514350">
              <a:buFont typeface="+mj-lt"/>
              <a:buAutoNum type="arabicPeriod"/>
            </a:pPr>
            <a:r>
              <a:rPr lang="en-US" sz="2800" dirty="0" smtClean="0"/>
              <a:t>Use </a:t>
            </a:r>
            <a:r>
              <a:rPr lang="en-US" sz="2800" dirty="0"/>
              <a:t>of cryptocurrency (tokens) while keeping your fiat currency for regular operations </a:t>
            </a:r>
          </a:p>
          <a:p>
            <a:pPr marL="514350" indent="-514350">
              <a:buFont typeface="+mj-lt"/>
              <a:buAutoNum type="arabicPeriod"/>
            </a:pPr>
            <a:r>
              <a:rPr lang="en-US" sz="2800" dirty="0" smtClean="0"/>
              <a:t>End-to-end </a:t>
            </a:r>
            <a:r>
              <a:rPr lang="en-US" sz="2800" dirty="0" err="1"/>
              <a:t>Dapp</a:t>
            </a:r>
            <a:r>
              <a:rPr lang="en-US" sz="2800" dirty="0"/>
              <a:t> development using the Truffle IDE</a:t>
            </a:r>
          </a:p>
        </p:txBody>
      </p:sp>
    </p:spTree>
    <p:extLst>
      <p:ext uri="{BB962C8B-B14F-4D97-AF65-F5344CB8AC3E}">
        <p14:creationId xmlns:p14="http://schemas.microsoft.com/office/powerpoint/2010/main" val="303191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01255" y="69827"/>
            <a:ext cx="7949000" cy="632137"/>
          </a:xfrm>
        </p:spPr>
        <p:txBody>
          <a:bodyPr/>
          <a:lstStyle/>
          <a:p>
            <a:r>
              <a:rPr lang="en-US" dirty="0" smtClean="0">
                <a:solidFill>
                  <a:schemeClr val="bg1"/>
                </a:solidFill>
              </a:rPr>
              <a:t>ASK Airline Consortium</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8</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459345" y="1025236"/>
            <a:ext cx="8395855" cy="5624945"/>
          </a:xfrm>
          <a:prstGeom prst="rect">
            <a:avLst/>
          </a:prstGeom>
        </p:spPr>
      </p:pic>
    </p:spTree>
    <p:extLst>
      <p:ext uri="{BB962C8B-B14F-4D97-AF65-F5344CB8AC3E}">
        <p14:creationId xmlns:p14="http://schemas.microsoft.com/office/powerpoint/2010/main" val="149496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691" y="134481"/>
            <a:ext cx="7080781" cy="632137"/>
          </a:xfrm>
        </p:spPr>
        <p:txBody>
          <a:bodyPr/>
          <a:lstStyle/>
          <a:p>
            <a:r>
              <a:rPr lang="en-US" dirty="0" smtClean="0">
                <a:solidFill>
                  <a:schemeClr val="bg1"/>
                </a:solidFill>
              </a:rPr>
              <a:t>Quad chart ASK</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Copyright, Manning Blockchain in Action, 2020</a:t>
            </a:r>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839" y="985496"/>
            <a:ext cx="8999088" cy="5692395"/>
          </a:xfrm>
          <a:prstGeom prst="rect">
            <a:avLst/>
          </a:prstGeom>
        </p:spPr>
      </p:pic>
    </p:spTree>
    <p:extLst>
      <p:ext uri="{BB962C8B-B14F-4D97-AF65-F5344CB8AC3E}">
        <p14:creationId xmlns:p14="http://schemas.microsoft.com/office/powerpoint/2010/main" val="8395647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docProps/app.xml><?xml version="1.0" encoding="utf-8"?>
<Properties xmlns="http://schemas.openxmlformats.org/officeDocument/2006/extended-properties" xmlns:vt="http://schemas.openxmlformats.org/officeDocument/2006/docPropsVTypes">
  <TotalTime>311</TotalTime>
  <Words>659</Words>
  <Application>Microsoft Office PowerPoint</Application>
  <PresentationFormat>Widescreen</PresentationFormat>
  <Paragraphs>77</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Georgia</vt:lpstr>
      <vt:lpstr>LucidaGrande</vt:lpstr>
      <vt:lpstr>Merriweather Sans</vt:lpstr>
      <vt:lpstr>1_Office Theme</vt:lpstr>
      <vt:lpstr>2_UB Powerpoint Template</vt:lpstr>
      <vt:lpstr>On-chain and off-chain Data  (Chapter 6)</vt:lpstr>
      <vt:lpstr>Topics for discussion</vt:lpstr>
      <vt:lpstr>Traditional vs blockchain Dapp data</vt:lpstr>
      <vt:lpstr>Block header</vt:lpstr>
      <vt:lpstr>Off-chain data</vt:lpstr>
      <vt:lpstr>Design Principle 8</vt:lpstr>
      <vt:lpstr>ASK details</vt:lpstr>
      <vt:lpstr>ASK Airline Consortium</vt:lpstr>
      <vt:lpstr>Quad chart ASK</vt:lpstr>
      <vt:lpstr>ASK concept diagram</vt:lpstr>
      <vt:lpstr>Operations 1-11 : ASK</vt:lpstr>
      <vt:lpstr>ASK Use case diagram</vt:lpstr>
      <vt:lpstr>Sequence diagram</vt:lpstr>
      <vt:lpstr>ASK Use case diagram</vt:lpstr>
      <vt:lpstr>ASK Remix confirmation</vt:lpstr>
      <vt:lpstr>ASK smart code</vt:lpstr>
      <vt:lpstr>ASK UI</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On-chain and off-chain Data  (Chapter 6)</dc:title>
  <dc:creator>Bina Ramamurthy</dc:creator>
  <cp:lastModifiedBy>Bina Ramamurthy</cp:lastModifiedBy>
  <cp:revision>17</cp:revision>
  <dcterms:created xsi:type="dcterms:W3CDTF">2019-11-06T16:54:20Z</dcterms:created>
  <dcterms:modified xsi:type="dcterms:W3CDTF">2019-11-18T17:51:41Z</dcterms:modified>
</cp:coreProperties>
</file>