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3"/>
  </p:notesMasterIdLst>
  <p:sldIdLst>
    <p:sldId id="257" r:id="rId3"/>
    <p:sldId id="258" r:id="rId4"/>
    <p:sldId id="291" r:id="rId5"/>
    <p:sldId id="300" r:id="rId6"/>
    <p:sldId id="269" r:id="rId7"/>
    <p:sldId id="278" r:id="rId8"/>
    <p:sldId id="295" r:id="rId9"/>
    <p:sldId id="296" r:id="rId10"/>
    <p:sldId id="279" r:id="rId11"/>
    <p:sldId id="297" r:id="rId12"/>
    <p:sldId id="298" r:id="rId13"/>
    <p:sldId id="299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D6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F130B-944F-4501-898E-97C6274E247C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6E175-1FCA-4902-9A12-90995B1C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01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7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1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68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88952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 smtClean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 anchorCtr="0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5367528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2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88952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 smtClean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 anchorCtr="0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5367528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47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9" y="152401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73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8" y="2189263"/>
            <a:ext cx="6402832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015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029200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vitae dolor </a:t>
            </a:r>
            <a:r>
              <a:rPr lang="en-US" dirty="0" err="1" smtClean="0"/>
              <a:t>euismod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. In </a:t>
            </a:r>
            <a:r>
              <a:rPr lang="en-US" dirty="0" err="1" smtClean="0"/>
              <a:t>ornare</a:t>
            </a:r>
            <a:r>
              <a:rPr lang="en-US" dirty="0" smtClean="0"/>
              <a:t> convallis </a:t>
            </a:r>
            <a:r>
              <a:rPr lang="en-US" dirty="0" err="1" smtClean="0"/>
              <a:t>velit</a:t>
            </a:r>
            <a:r>
              <a:rPr lang="en-US" dirty="0" smtClean="0"/>
              <a:t> vitae cursus. Integer </a:t>
            </a:r>
            <a:r>
              <a:rPr lang="en-US" dirty="0" err="1" smtClean="0"/>
              <a:t>egestas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mi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habitant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senectus</a:t>
            </a:r>
            <a:r>
              <a:rPr lang="en-US" dirty="0" smtClean="0"/>
              <a:t> et </a:t>
            </a:r>
            <a:r>
              <a:rPr lang="en-US" dirty="0" err="1" smtClean="0"/>
              <a:t>netus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776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8557757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457200" marR="0" indent="-4064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20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Quisque</a:t>
            </a:r>
            <a:r>
              <a:rPr lang="en-US" dirty="0" smtClean="0"/>
              <a:t> ac </a:t>
            </a:r>
            <a:r>
              <a:rPr lang="en-US" dirty="0" err="1" smtClean="0"/>
              <a:t>orci</a:t>
            </a:r>
            <a:r>
              <a:rPr lang="en-US" dirty="0" smtClean="0"/>
              <a:t> in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justo</a:t>
            </a:r>
            <a:r>
              <a:rPr lang="en-US" dirty="0" smtClean="0"/>
              <a:t> et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ex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ac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Duis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Justo et neque odio facilisis turpis </a:t>
            </a:r>
            <a:r>
              <a:rPr lang="en-US" dirty="0" err="1" smtClean="0"/>
              <a:t>sodales</a:t>
            </a:r>
            <a:r>
              <a:rPr lang="en-US" dirty="0" smtClean="0"/>
              <a:t> placerat.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6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66928" y="2185416"/>
            <a:ext cx="9678987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005BBB"/>
              </a:buClr>
              <a:buFontTx/>
              <a:buNone/>
              <a:defRPr sz="1700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736600" indent="-279400">
              <a:lnSpc>
                <a:spcPct val="100000"/>
              </a:lnSpc>
              <a:buClr>
                <a:srgbClr val="005BBB"/>
              </a:buClr>
              <a:buFont typeface="Arial" charset="0"/>
              <a:buChar char="•"/>
              <a:tabLst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114300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</a:t>
            </a:r>
          </a:p>
          <a:p>
            <a:pPr lvl="1"/>
            <a:r>
              <a:rPr lang="en-US" dirty="0" smtClean="0"/>
              <a:t>Second level text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 </a:t>
            </a:r>
          </a:p>
          <a:p>
            <a:pPr lvl="2"/>
            <a:r>
              <a:rPr lang="en-US" dirty="0" smtClean="0"/>
              <a:t>Third level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76324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098566" y="930275"/>
            <a:ext cx="7093434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81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31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14631" y="934720"/>
            <a:ext cx="7077369" cy="3064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5114631" y="3998296"/>
            <a:ext cx="360252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701089" y="3998296"/>
            <a:ext cx="349091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92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927100"/>
            <a:ext cx="12192000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33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5098987" y="1320800"/>
            <a:ext cx="6388100" cy="44656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Drag chart to placeholder or click icon to add chart</a:t>
            </a:r>
          </a:p>
          <a:p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07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73ED-CAA7-4C73-A954-89D5CBE3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87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FC01A47E-AA38-4C56-AC5F-9CAB7147FF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98803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2400"/>
            </a:lvl2pPr>
            <a:lvl3pPr lvl="2" indent="0" rtl="0">
              <a:spcBef>
                <a:spcPts val="0"/>
              </a:spcBef>
              <a:buNone/>
              <a:defRPr sz="2400"/>
            </a:lvl3pPr>
            <a:lvl4pPr lvl="3" indent="0" rtl="0">
              <a:spcBef>
                <a:spcPts val="0"/>
              </a:spcBef>
              <a:buNone/>
              <a:defRPr sz="2400"/>
            </a:lvl4pPr>
            <a:lvl5pPr lvl="4" indent="0" rtl="0">
              <a:spcBef>
                <a:spcPts val="0"/>
              </a:spcBef>
              <a:buNone/>
              <a:defRPr sz="2400"/>
            </a:lvl5pPr>
            <a:lvl6pPr lvl="5" indent="0" rtl="0">
              <a:spcBef>
                <a:spcPts val="0"/>
              </a:spcBef>
              <a:buNone/>
              <a:defRPr sz="2400"/>
            </a:lvl6pPr>
            <a:lvl7pPr lvl="6" indent="0" rtl="0">
              <a:spcBef>
                <a:spcPts val="0"/>
              </a:spcBef>
              <a:buNone/>
              <a:defRPr sz="2400"/>
            </a:lvl7pPr>
            <a:lvl8pPr lvl="7" indent="0" rtl="0">
              <a:spcBef>
                <a:spcPts val="0"/>
              </a:spcBef>
              <a:buNone/>
              <a:defRPr sz="2400"/>
            </a:lvl8pPr>
            <a:lvl9pPr lvl="8" indent="0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94" marR="0" lvl="0" indent="-101597" algn="l" rtl="0">
              <a:lnSpc>
                <a:spcPct val="100000"/>
              </a:lnSpc>
              <a:spcBef>
                <a:spcPts val="0"/>
              </a:spcBef>
              <a:buClr>
                <a:srgbClr val="005BBB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83" marR="0" lvl="1" indent="-101597" algn="l" rtl="0">
              <a:lnSpc>
                <a:spcPct val="100000"/>
              </a:lnSpc>
              <a:spcBef>
                <a:spcPts val="0"/>
              </a:spcBef>
              <a:buClr>
                <a:srgbClr val="005BBB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71" marR="0" lvl="2" indent="-114297" algn="l" rtl="0">
              <a:lnSpc>
                <a:spcPct val="100000"/>
              </a:lnSpc>
              <a:spcBef>
                <a:spcPts val="0"/>
              </a:spcBef>
              <a:buClr>
                <a:srgbClr val="005BBB"/>
              </a:buClr>
              <a:buSzPct val="96428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0"/>
              </a:spcBef>
              <a:buClr>
                <a:srgbClr val="005BBB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0"/>
              </a:spcBef>
              <a:buClr>
                <a:srgbClr val="005BBB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‹#›</a:t>
            </a:fld>
            <a:endParaRPr lang="en" sz="1867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411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0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9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41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54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8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14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3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9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8638" y="0"/>
            <a:ext cx="11696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2400" dirty="0" smtClean="0">
                <a:latin typeface="Arial" charset="0"/>
              </a:rPr>
              <a:t>‘-</a:t>
            </a:r>
            <a:endParaRPr lang="en-US" sz="2400" dirty="0">
              <a:latin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045778" y="1023929"/>
            <a:ext cx="8557756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48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2045778" y="2555888"/>
            <a:ext cx="8557756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1" cy="6857999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66928" y="2320111"/>
            <a:ext cx="10515600" cy="3813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1045952" y="6221885"/>
            <a:ext cx="725424" cy="5345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6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9" y="152401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2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5BBB"/>
        </a:buClr>
        <a:buFont typeface="LucidaGrande" charset="0"/>
        <a:buChar char="-"/>
        <a:defRPr sz="18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80">
          <p15:clr>
            <a:srgbClr val="F26B43"/>
          </p15:clr>
        </p15:guide>
        <p15:guide id="2" pos="416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7392">
          <p15:clr>
            <a:srgbClr val="F26B43"/>
          </p15:clr>
        </p15:guide>
        <p15:guide id="5" pos="288">
          <p15:clr>
            <a:srgbClr val="F26B43"/>
          </p15:clr>
        </p15:guide>
        <p15:guide id="6" pos="4464">
          <p15:clr>
            <a:srgbClr val="F26B43"/>
          </p15:clr>
        </p15:guide>
        <p15:guide id="7" pos="4704">
          <p15:clr>
            <a:srgbClr val="F26B43"/>
          </p15:clr>
        </p15:guide>
        <p15:guide id="8" pos="4512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vomtom.at/what-exactly-is-the-gas-limit-and-the-gas-price-in-ethereum/" TargetMode="Externa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1220" y="2015613"/>
            <a:ext cx="6007903" cy="2710557"/>
          </a:xfrm>
        </p:spPr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B</a:t>
            </a:r>
            <a:r>
              <a:rPr lang="en-US" sz="1400" dirty="0"/>
              <a:t>. RAMAMURTHY</a:t>
            </a:r>
          </a:p>
          <a:p>
            <a:r>
              <a:rPr lang="en-US" sz="1400" dirty="0"/>
              <a:t>©</a:t>
            </a:r>
            <a:r>
              <a:rPr lang="en-US" sz="1400" dirty="0" smtClean="0"/>
              <a:t>2019, </a:t>
            </a:r>
            <a:r>
              <a:rPr lang="en-US" sz="1400" dirty="0"/>
              <a:t>ALL RIGHTS RESERVED</a:t>
            </a:r>
          </a:p>
          <a:p>
            <a:r>
              <a:rPr lang="en-US" sz="1400" dirty="0"/>
              <a:t>BINA@BUFFALO.EDU</a:t>
            </a:r>
          </a:p>
          <a:p>
            <a:r>
              <a:rPr lang="en-US" sz="1400" dirty="0"/>
              <a:t>HTTP://WW.CSE.BUFFALO.EDU/FACULTY/BINA</a:t>
            </a:r>
          </a:p>
          <a:p>
            <a:r>
              <a:rPr lang="en-US" sz="1400" dirty="0"/>
              <a:t>TEACHING PROFESSOR</a:t>
            </a:r>
          </a:p>
          <a:p>
            <a:r>
              <a:rPr lang="en-US" sz="1400" dirty="0"/>
              <a:t>COMPUTER SCIENCE AND ENGINEERING</a:t>
            </a:r>
          </a:p>
          <a:p>
            <a:r>
              <a:rPr lang="en-US" sz="1400" dirty="0"/>
              <a:t>DIRECTOR, BLOCKCHAIN THINKLAB</a:t>
            </a:r>
          </a:p>
          <a:p>
            <a:r>
              <a:rPr lang="en-US" sz="1400" dirty="0"/>
              <a:t>PROGRAM DIRECTOR, DATA-INTENSIVE COMPUTING PROGRAM </a:t>
            </a:r>
          </a:p>
          <a:p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3567" y="251607"/>
            <a:ext cx="9067523" cy="1764006"/>
          </a:xfrm>
        </p:spPr>
        <p:txBody>
          <a:bodyPr>
            <a:normAutofit/>
          </a:bodyPr>
          <a:lstStyle/>
          <a:p>
            <a:r>
              <a:rPr lang="en-US" sz="5400" dirty="0" smtClean="0"/>
              <a:t>From Smart contract to </a:t>
            </a:r>
            <a:r>
              <a:rPr lang="en-US" sz="5400" dirty="0" smtClean="0"/>
              <a:t>Dapps(Ch04)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849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6921" y="70567"/>
            <a:ext cx="7803600" cy="63139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Architectural model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00" y="1204993"/>
            <a:ext cx="8394727" cy="545816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200" y="1311564"/>
            <a:ext cx="8579455" cy="4860803"/>
          </a:xfrm>
        </p:spPr>
        <p:txBody>
          <a:bodyPr/>
          <a:lstStyle/>
          <a:p>
            <a:pPr marL="126997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10</a:t>
            </a:fld>
            <a:endParaRPr lang="en" sz="1867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8137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Blockchain network: Ex: Ropsten network, mainnet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architectural model </a:t>
            </a:r>
            <a:r>
              <a:rPr lang="en-US" dirty="0"/>
              <a:t>shows just two nodes. </a:t>
            </a:r>
            <a:endParaRPr lang="en-US" dirty="0" smtClean="0"/>
          </a:p>
          <a:p>
            <a:pPr marL="126997" indent="0">
              <a:buNone/>
            </a:pPr>
            <a:endParaRPr lang="en-US" dirty="0" smtClean="0"/>
          </a:p>
          <a:p>
            <a:r>
              <a:rPr lang="en-US" dirty="0" smtClean="0"/>
              <a:t> In </a:t>
            </a:r>
            <a:r>
              <a:rPr lang="en-US" dirty="0"/>
              <a:t>practice, many such nodes with same blockchain configuration—the same network ID number and the same genesis block, for example—are connected together to make up the blockchain network of a decentralized system.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11</a:t>
            </a:fld>
            <a:endParaRPr lang="en" sz="1867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2460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need to develop a Dapp?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 </a:t>
            </a:r>
            <a:r>
              <a:rPr lang="en-US" dirty="0"/>
              <a:t>A web server and package manager </a:t>
            </a:r>
            <a:r>
              <a:rPr lang="en-US" dirty="0" smtClean="0"/>
              <a:t>(E.g. Node.js </a:t>
            </a:r>
            <a:r>
              <a:rPr lang="en-US" dirty="0"/>
              <a:t>and the Node Package Manager, </a:t>
            </a:r>
            <a:r>
              <a:rPr lang="en-US" dirty="0" err="1"/>
              <a:t>npm</a:t>
            </a:r>
            <a:r>
              <a:rPr lang="en-US" dirty="0" smtClean="0"/>
              <a:t>)</a:t>
            </a:r>
          </a:p>
          <a:p>
            <a:pPr marL="126997" lvl="0" indent="0">
              <a:buNone/>
            </a:pPr>
            <a:endParaRPr lang="en-US" dirty="0"/>
          </a:p>
          <a:p>
            <a:pPr lvl="0"/>
            <a:r>
              <a:rPr lang="en-US" dirty="0" smtClean="0"/>
              <a:t> A </a:t>
            </a:r>
            <a:r>
              <a:rPr lang="en-US" dirty="0"/>
              <a:t>blockchain provider (for example, Ganache</a:t>
            </a:r>
            <a:r>
              <a:rPr lang="en-US" dirty="0" smtClean="0"/>
              <a:t>)</a:t>
            </a:r>
          </a:p>
          <a:p>
            <a:pPr marL="126997" lvl="0" indent="0">
              <a:buNone/>
            </a:pPr>
            <a:endParaRPr lang="en-US" dirty="0"/>
          </a:p>
          <a:p>
            <a:pPr lvl="0"/>
            <a:r>
              <a:rPr lang="en-US" dirty="0" smtClean="0"/>
              <a:t> &lt;</a:t>
            </a:r>
            <a:r>
              <a:rPr lang="en-US" dirty="0"/>
              <a:t>project&gt;-app for the web user interface and &lt;project&gt;-contract for smart </a:t>
            </a:r>
            <a:r>
              <a:rPr lang="en-US" dirty="0" smtClean="0"/>
              <a:t>contracts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 The </a:t>
            </a:r>
            <a:r>
              <a:rPr lang="en-US" dirty="0"/>
              <a:t>Truffle IDE, for command-line </a:t>
            </a:r>
            <a:r>
              <a:rPr lang="en-US" dirty="0" smtClean="0"/>
              <a:t>instructions</a:t>
            </a:r>
          </a:p>
          <a:p>
            <a:pPr marL="126997" lvl="0" indent="0">
              <a:buNone/>
            </a:pPr>
            <a:endParaRPr lang="en-US" dirty="0"/>
          </a:p>
          <a:p>
            <a:pPr lvl="0"/>
            <a:r>
              <a:rPr lang="en-US" dirty="0"/>
              <a:t>The </a:t>
            </a:r>
            <a:r>
              <a:rPr lang="en-US" dirty="0" err="1"/>
              <a:t>MetaMask</a:t>
            </a:r>
            <a:r>
              <a:rPr lang="en-US" dirty="0"/>
              <a:t> browser plugin</a:t>
            </a:r>
          </a:p>
          <a:p>
            <a:pPr marL="126997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12</a:t>
            </a:fld>
            <a:endParaRPr lang="en" sz="1867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349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964" y="101600"/>
            <a:ext cx="8136109" cy="66929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Preliminary concepts: Identifying participants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363" y="1514951"/>
            <a:ext cx="10962800" cy="4001822"/>
          </a:xfrm>
        </p:spPr>
        <p:txBody>
          <a:bodyPr/>
          <a:lstStyle/>
          <a:p>
            <a:r>
              <a:rPr lang="en-US" dirty="0" smtClean="0"/>
              <a:t> Every entity in blockchain world is identified by a 256 bit number (address)</a:t>
            </a:r>
          </a:p>
          <a:p>
            <a:endParaRPr lang="en-US" dirty="0"/>
          </a:p>
          <a:p>
            <a:r>
              <a:rPr lang="en-US" dirty="0" smtClean="0"/>
              <a:t>Lets compile this code and understand the concept of accounts and identifiers</a:t>
            </a:r>
          </a:p>
          <a:p>
            <a:pPr marL="126997" indent="0">
              <a:buNone/>
            </a:pPr>
            <a:endParaRPr lang="en-US" dirty="0"/>
          </a:p>
          <a:p>
            <a:pPr marL="126997" indent="0">
              <a:buNone/>
            </a:pPr>
            <a:r>
              <a:rPr lang="en-US" dirty="0"/>
              <a:t>pragma solidity ^0.5.0;</a:t>
            </a:r>
          </a:p>
          <a:p>
            <a:pPr marL="126997" indent="0">
              <a:buNone/>
            </a:pPr>
            <a:r>
              <a:rPr lang="en-US" dirty="0"/>
              <a:t>contract Accounts {</a:t>
            </a:r>
          </a:p>
          <a:p>
            <a:pPr marL="126997" indent="0">
              <a:buNone/>
            </a:pPr>
            <a:endParaRPr lang="en-US" dirty="0"/>
          </a:p>
          <a:p>
            <a:pPr marL="126997" indent="0">
              <a:buNone/>
            </a:pPr>
            <a:r>
              <a:rPr lang="en-US" dirty="0"/>
              <a:t>address public </a:t>
            </a:r>
            <a:r>
              <a:rPr lang="en-US" dirty="0" err="1"/>
              <a:t>myAccount</a:t>
            </a:r>
            <a:r>
              <a:rPr lang="en-US" dirty="0"/>
              <a:t>; </a:t>
            </a:r>
          </a:p>
          <a:p>
            <a:pPr marL="126997" indent="0">
              <a:buNone/>
            </a:pPr>
            <a:r>
              <a:rPr lang="en-US" dirty="0" err="1"/>
              <a:t>uint</a:t>
            </a:r>
            <a:r>
              <a:rPr lang="en-US" dirty="0"/>
              <a:t> public </a:t>
            </a:r>
            <a:r>
              <a:rPr lang="en-US" dirty="0" err="1"/>
              <a:t>myDeposit</a:t>
            </a:r>
            <a:r>
              <a:rPr lang="en-US" dirty="0"/>
              <a:t>;</a:t>
            </a:r>
          </a:p>
          <a:p>
            <a:pPr marL="126997" indent="0">
              <a:buNone/>
            </a:pPr>
            <a:r>
              <a:rPr lang="en-US" dirty="0"/>
              <a:t>    </a:t>
            </a:r>
          </a:p>
          <a:p>
            <a:pPr marL="126997" indent="0">
              <a:buNone/>
            </a:pPr>
            <a:r>
              <a:rPr lang="en-US" dirty="0"/>
              <a:t>function </a:t>
            </a:r>
            <a:r>
              <a:rPr lang="en-US" dirty="0" err="1"/>
              <a:t>whatIsMyAccount</a:t>
            </a:r>
            <a:r>
              <a:rPr lang="en-US" dirty="0"/>
              <a:t>() public payable</a:t>
            </a:r>
          </a:p>
          <a:p>
            <a:pPr marL="126997" indent="0">
              <a:buNone/>
            </a:pPr>
            <a:r>
              <a:rPr lang="en-US" dirty="0"/>
              <a:t>{</a:t>
            </a:r>
          </a:p>
          <a:p>
            <a:pPr marL="126997" indent="0">
              <a:buNone/>
            </a:pPr>
            <a:r>
              <a:rPr lang="en-US" dirty="0"/>
              <a:t>    </a:t>
            </a:r>
            <a:r>
              <a:rPr lang="en-US" dirty="0" err="1"/>
              <a:t>myAccount</a:t>
            </a:r>
            <a:r>
              <a:rPr lang="en-US" dirty="0"/>
              <a:t> = </a:t>
            </a:r>
            <a:r>
              <a:rPr lang="en-US" dirty="0" err="1"/>
              <a:t>msg.sender</a:t>
            </a:r>
            <a:r>
              <a:rPr lang="en-US" dirty="0"/>
              <a:t>;</a:t>
            </a:r>
          </a:p>
          <a:p>
            <a:pPr marL="126997" indent="0">
              <a:buNone/>
            </a:pPr>
            <a:r>
              <a:rPr lang="en-US" dirty="0"/>
              <a:t>    </a:t>
            </a:r>
            <a:r>
              <a:rPr lang="en-US" dirty="0" err="1"/>
              <a:t>myDeposit</a:t>
            </a:r>
            <a:r>
              <a:rPr lang="en-US" dirty="0"/>
              <a:t> = </a:t>
            </a:r>
            <a:r>
              <a:rPr lang="en-US" dirty="0" err="1"/>
              <a:t>msg.value</a:t>
            </a:r>
            <a:r>
              <a:rPr lang="en-US" dirty="0"/>
              <a:t>; </a:t>
            </a:r>
          </a:p>
          <a:p>
            <a:pPr marL="126997" indent="0">
              <a:buNone/>
            </a:pPr>
            <a:r>
              <a:rPr lang="en-US" dirty="0"/>
              <a:t>}</a:t>
            </a:r>
          </a:p>
          <a:p>
            <a:pPr marL="126997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13</a:t>
            </a:fld>
            <a:endParaRPr lang="en" sz="1867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4803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Tx execution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Read about gas points</a:t>
            </a:r>
          </a:p>
          <a:p>
            <a:r>
              <a:rPr lang="en-US" dirty="0"/>
              <a:t> </a:t>
            </a:r>
            <a:r>
              <a:rPr lang="en-US" dirty="0" smtClean="0"/>
              <a:t>Tx cost</a:t>
            </a:r>
          </a:p>
          <a:p>
            <a:r>
              <a:rPr lang="en-US" dirty="0" smtClean="0"/>
              <a:t> Execution cost </a:t>
            </a:r>
          </a:p>
          <a:p>
            <a:endParaRPr lang="en-US" dirty="0"/>
          </a:p>
          <a:p>
            <a:r>
              <a:rPr lang="en-US" dirty="0" smtClean="0"/>
              <a:t> Read about it in Ethereum yellow paper or</a:t>
            </a:r>
          </a:p>
          <a:p>
            <a:r>
              <a:rPr lang="en-US" dirty="0"/>
              <a:t> </a:t>
            </a:r>
            <a:r>
              <a:rPr lang="en-US" dirty="0" smtClean="0"/>
              <a:t>Here:</a:t>
            </a:r>
          </a:p>
          <a:p>
            <a:r>
              <a:rPr lang="en-US" dirty="0" smtClean="0">
                <a:hlinkClick r:id="rId2"/>
              </a:rPr>
              <a:t> https</a:t>
            </a:r>
            <a:r>
              <a:rPr lang="en-US" dirty="0">
                <a:hlinkClick r:id="rId2"/>
              </a:rPr>
              <a:t>://vomtom.at/what-exactly-is-the-gas-limit-and-the-gas-price-in-ethereum/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14</a:t>
            </a:fld>
            <a:endParaRPr lang="en" sz="1867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318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655" y="83127"/>
            <a:ext cx="8459381" cy="85898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Dapp development using Truffle IDE (or Truffle suite of tools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200" y="1228436"/>
            <a:ext cx="10962800" cy="4943931"/>
          </a:xfrm>
        </p:spPr>
        <p:txBody>
          <a:bodyPr/>
          <a:lstStyle/>
          <a:p>
            <a:pPr marL="584197" lvl="0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Initializing a template or base directory structure for a Dapp (truffle </a:t>
            </a:r>
            <a:r>
              <a:rPr lang="en-US" dirty="0" err="1"/>
              <a:t>init</a:t>
            </a:r>
            <a:r>
              <a:rPr lang="en-US" dirty="0" smtClean="0"/>
              <a:t>)</a:t>
            </a:r>
          </a:p>
          <a:p>
            <a:pPr marL="584197" lvl="0" indent="-457200">
              <a:buFont typeface="+mj-lt"/>
              <a:buAutoNum type="arabicPeriod"/>
            </a:pPr>
            <a:endParaRPr lang="en-US" dirty="0"/>
          </a:p>
          <a:p>
            <a:pPr marL="584197" lvl="0" indent="-457200">
              <a:buFont typeface="+mj-lt"/>
              <a:buAutoNum type="arabicPeriod"/>
            </a:pPr>
            <a:r>
              <a:rPr lang="en-US" dirty="0" smtClean="0"/>
              <a:t> Smart </a:t>
            </a:r>
            <a:r>
              <a:rPr lang="en-US" dirty="0"/>
              <a:t>contract compilation and deployment (truffle compile</a:t>
            </a:r>
            <a:r>
              <a:rPr lang="en-US" dirty="0" smtClean="0"/>
              <a:t>)</a:t>
            </a:r>
          </a:p>
          <a:p>
            <a:pPr marL="584197" lvl="0" indent="-457200">
              <a:buFont typeface="+mj-lt"/>
              <a:buAutoNum type="arabicPeriod"/>
            </a:pPr>
            <a:endParaRPr lang="en-US" dirty="0"/>
          </a:p>
          <a:p>
            <a:pPr marL="584197" lvl="0" indent="-457200">
              <a:buFont typeface="+mj-lt"/>
              <a:buAutoNum type="arabicPeriod"/>
            </a:pPr>
            <a:r>
              <a:rPr lang="en-US" dirty="0" smtClean="0"/>
              <a:t> Launching </a:t>
            </a:r>
            <a:r>
              <a:rPr lang="en-US" dirty="0"/>
              <a:t>a personal blockchain for testing with a console (truffle develop) </a:t>
            </a:r>
            <a:endParaRPr lang="en-US" dirty="0" smtClean="0"/>
          </a:p>
          <a:p>
            <a:pPr marL="584197" lvl="0" indent="-457200">
              <a:buFont typeface="+mj-lt"/>
              <a:buAutoNum type="arabicPeriod"/>
            </a:pPr>
            <a:endParaRPr lang="en-US" dirty="0"/>
          </a:p>
          <a:p>
            <a:pPr marL="584197" lvl="0" indent="-457200">
              <a:buFont typeface="+mj-lt"/>
              <a:buAutoNum type="arabicPeriod"/>
            </a:pPr>
            <a:r>
              <a:rPr lang="en-US" dirty="0" smtClean="0"/>
              <a:t> Running </a:t>
            </a:r>
            <a:r>
              <a:rPr lang="en-US" dirty="0"/>
              <a:t>migration scripts for deploying smart contracts (truffle migrate</a:t>
            </a:r>
            <a:r>
              <a:rPr lang="en-US" dirty="0" smtClean="0"/>
              <a:t>)</a:t>
            </a:r>
          </a:p>
          <a:p>
            <a:pPr marL="584197" lvl="0" indent="-457200">
              <a:buFont typeface="+mj-lt"/>
              <a:buAutoNum type="arabicPeriod"/>
            </a:pPr>
            <a:endParaRPr lang="en-US" dirty="0"/>
          </a:p>
          <a:p>
            <a:pPr marL="584197" lvl="0" indent="-457200">
              <a:buFont typeface="+mj-lt"/>
              <a:buAutoNum type="arabicPeriod"/>
            </a:pPr>
            <a:r>
              <a:rPr lang="en-US" dirty="0" smtClean="0"/>
              <a:t> Opening </a:t>
            </a:r>
            <a:r>
              <a:rPr lang="en-US" dirty="0"/>
              <a:t>a command-line interface to Truffle for testing without the Dapp UI (truffle console</a:t>
            </a:r>
            <a:r>
              <a:rPr lang="en-US" dirty="0" smtClean="0"/>
              <a:t>)</a:t>
            </a:r>
          </a:p>
          <a:p>
            <a:pPr marL="584197" lvl="0" indent="-457200">
              <a:buFont typeface="+mj-lt"/>
              <a:buAutoNum type="arabicPeriod"/>
            </a:pPr>
            <a:endParaRPr lang="en-US" dirty="0"/>
          </a:p>
          <a:p>
            <a:pPr marL="584197" indent="-457200">
              <a:buFont typeface="+mj-lt"/>
              <a:buAutoNum type="arabicPeriod"/>
            </a:pPr>
            <a:r>
              <a:rPr lang="en-US" dirty="0" smtClean="0"/>
              <a:t> Testing </a:t>
            </a:r>
            <a:r>
              <a:rPr lang="en-US" dirty="0"/>
              <a:t>the deployed contract (truffle test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 marL="126997" indent="0">
              <a:buNone/>
            </a:pPr>
            <a:r>
              <a:rPr lang="en-US" dirty="0" smtClean="0"/>
              <a:t>These steps (the first 4 steps) will be needed for your Lab1-Part2</a:t>
            </a:r>
          </a:p>
          <a:p>
            <a:pPr marL="126997" indent="0">
              <a:buNone/>
            </a:pPr>
            <a:r>
              <a:rPr lang="en-US" dirty="0" smtClean="0"/>
              <a:t>Step 5 is optional but cool</a:t>
            </a:r>
          </a:p>
          <a:p>
            <a:pPr marL="126997" indent="0">
              <a:buNone/>
            </a:pPr>
            <a:r>
              <a:rPr lang="en-US" dirty="0" smtClean="0"/>
              <a:t>We’ll explore step 6 later on in the semester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15</a:t>
            </a:fld>
            <a:endParaRPr lang="en" sz="1867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2506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964" y="120073"/>
            <a:ext cx="7696757" cy="62643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to develop a Dapp?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5047" cy="96934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6997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16</a:t>
            </a:fld>
            <a:endParaRPr lang="en" sz="1867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76" y="1688040"/>
            <a:ext cx="10256089" cy="1620187"/>
          </a:xfrm>
          <a:prstGeom prst="rect">
            <a:avLst/>
          </a:prstGeom>
        </p:spPr>
      </p:pic>
      <p:cxnSp>
        <p:nvCxnSpPr>
          <p:cNvPr id="11" name="Curved Connector 10"/>
          <p:cNvCxnSpPr/>
          <p:nvPr/>
        </p:nvCxnSpPr>
        <p:spPr>
          <a:xfrm rot="5400000" flipH="1" flipV="1">
            <a:off x="2283030" y="3382073"/>
            <a:ext cx="886691" cy="350982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5400000" flipH="1" flipV="1">
            <a:off x="5216984" y="3383638"/>
            <a:ext cx="886691" cy="350982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99651" y="4000910"/>
            <a:ext cx="6340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must understand Dapp programming is not your traditional programming. There are many new concepts that you must understand before you start coding.</a:t>
            </a:r>
          </a:p>
        </p:txBody>
      </p:sp>
      <p:cxnSp>
        <p:nvCxnSpPr>
          <p:cNvPr id="12" name="Curved Connector 11"/>
          <p:cNvCxnSpPr/>
          <p:nvPr/>
        </p:nvCxnSpPr>
        <p:spPr>
          <a:xfrm rot="5400000" flipH="1" flipV="1">
            <a:off x="7536549" y="3270311"/>
            <a:ext cx="1056753" cy="760534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615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7128" y="-369455"/>
            <a:ext cx="8539194" cy="129309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Software and tools you’ll need for Dapp development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2255" y="1043709"/>
            <a:ext cx="10962800" cy="4768440"/>
          </a:xfrm>
        </p:spPr>
        <p:txBody>
          <a:bodyPr/>
          <a:lstStyle/>
          <a:p>
            <a:pPr marL="126997" lvl="0" indent="0">
              <a:buNone/>
            </a:pPr>
            <a:r>
              <a:rPr lang="en-US" dirty="0" smtClean="0"/>
              <a:t>We started with this 6 months ago:</a:t>
            </a:r>
          </a:p>
          <a:p>
            <a:r>
              <a:rPr lang="en-US" i="1" dirty="0"/>
              <a:t> </a:t>
            </a:r>
            <a:r>
              <a:rPr lang="en-US" i="1" dirty="0" smtClean="0"/>
              <a:t>Operating </a:t>
            </a:r>
            <a:r>
              <a:rPr lang="en-US" i="1" dirty="0"/>
              <a:t>system</a:t>
            </a:r>
            <a:r>
              <a:rPr lang="en-US" dirty="0"/>
              <a:t>—Linux Ubuntu 18.04</a:t>
            </a:r>
          </a:p>
          <a:p>
            <a:pPr lvl="0"/>
            <a:r>
              <a:rPr lang="en-US" i="1" dirty="0" smtClean="0"/>
              <a:t> Web </a:t>
            </a:r>
            <a:r>
              <a:rPr lang="en-US" i="1" dirty="0"/>
              <a:t>server for the web client interface</a:t>
            </a:r>
            <a:r>
              <a:rPr lang="en-US" dirty="0"/>
              <a:t>—Node.js 10.15 </a:t>
            </a:r>
          </a:p>
          <a:p>
            <a:pPr lvl="0"/>
            <a:r>
              <a:rPr lang="en-US" i="1" dirty="0" smtClean="0"/>
              <a:t> Package </a:t>
            </a:r>
            <a:r>
              <a:rPr lang="en-US" i="1" dirty="0"/>
              <a:t>manager</a:t>
            </a:r>
            <a:r>
              <a:rPr lang="en-US" dirty="0"/>
              <a:t>—</a:t>
            </a:r>
            <a:r>
              <a:rPr lang="en-US" dirty="0" err="1"/>
              <a:t>npm</a:t>
            </a:r>
            <a:r>
              <a:rPr lang="en-US" dirty="0"/>
              <a:t> 6.4</a:t>
            </a:r>
          </a:p>
          <a:p>
            <a:pPr lvl="0"/>
            <a:r>
              <a:rPr lang="en-US" i="1" dirty="0" smtClean="0"/>
              <a:t> IDE</a:t>
            </a:r>
            <a:r>
              <a:rPr lang="en-US" dirty="0" smtClean="0"/>
              <a:t>—Truffle </a:t>
            </a:r>
            <a:r>
              <a:rPr lang="en-US" dirty="0"/>
              <a:t>0.5.0</a:t>
            </a:r>
          </a:p>
          <a:p>
            <a:pPr lvl="0"/>
            <a:r>
              <a:rPr lang="en-US" i="1" dirty="0" smtClean="0"/>
              <a:t> Smart </a:t>
            </a:r>
            <a:r>
              <a:rPr lang="en-US" i="1" dirty="0"/>
              <a:t>contract language toolchain</a:t>
            </a:r>
            <a:r>
              <a:rPr lang="en-US" dirty="0"/>
              <a:t>—Solidity 0.5.0 (comes with the Truffle suite)</a:t>
            </a:r>
          </a:p>
          <a:p>
            <a:pPr lvl="0"/>
            <a:r>
              <a:rPr lang="en-US" i="1" dirty="0" smtClean="0"/>
              <a:t> Browser/web </a:t>
            </a:r>
            <a:r>
              <a:rPr lang="en-US" i="1" dirty="0"/>
              <a:t>client</a:t>
            </a:r>
            <a:r>
              <a:rPr lang="en-US" dirty="0"/>
              <a:t>—Chrome and the </a:t>
            </a:r>
            <a:r>
              <a:rPr lang="en-US" dirty="0" err="1"/>
              <a:t>MetaMask</a:t>
            </a:r>
            <a:r>
              <a:rPr lang="en-US" dirty="0"/>
              <a:t> (LTS) plugin </a:t>
            </a:r>
          </a:p>
          <a:p>
            <a:pPr lvl="0"/>
            <a:r>
              <a:rPr lang="en-US" i="1" dirty="0" smtClean="0"/>
              <a:t> Editor</a:t>
            </a:r>
            <a:r>
              <a:rPr lang="en-US" dirty="0" smtClean="0"/>
              <a:t>—Atom</a:t>
            </a:r>
            <a:r>
              <a:rPr lang="en-US" dirty="0"/>
              <a:t>, </a:t>
            </a:r>
            <a:r>
              <a:rPr lang="en-US" dirty="0" err="1"/>
              <a:t>gedit</a:t>
            </a:r>
            <a:r>
              <a:rPr lang="en-US" dirty="0"/>
              <a:t>, or any other of your </a:t>
            </a:r>
            <a:r>
              <a:rPr lang="en-US" dirty="0" smtClean="0"/>
              <a:t>choice</a:t>
            </a:r>
          </a:p>
          <a:p>
            <a:pPr lvl="0"/>
            <a:endParaRPr lang="en-US" dirty="0"/>
          </a:p>
          <a:p>
            <a:pPr marL="126997" lvl="0" indent="0">
              <a:buNone/>
            </a:pPr>
            <a:r>
              <a:rPr lang="en-US" dirty="0" smtClean="0"/>
              <a:t>We are here now:</a:t>
            </a:r>
          </a:p>
          <a:p>
            <a:pPr marL="126997" lvl="0" indent="0">
              <a:buNone/>
            </a:pPr>
            <a:endParaRPr lang="en-US" dirty="0"/>
          </a:p>
          <a:p>
            <a:pPr marL="126997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17</a:t>
            </a:fld>
            <a:endParaRPr lang="en" sz="1867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7954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9168" y="-95504"/>
            <a:ext cx="10515600" cy="86843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Ballot Dapp overall structure (Lets use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standard directory structure)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18</a:t>
            </a:fld>
            <a:endParaRPr lang="en" sz="1867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9708" y="2309091"/>
            <a:ext cx="2050473" cy="914400"/>
          </a:xfrm>
          <a:prstGeom prst="rect">
            <a:avLst/>
          </a:prstGeom>
          <a:solidFill>
            <a:srgbClr val="8ED6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Ballot-Dapp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9168" y="3807387"/>
            <a:ext cx="2050473" cy="914400"/>
          </a:xfrm>
          <a:prstGeom prst="rect">
            <a:avLst/>
          </a:prstGeom>
          <a:solidFill>
            <a:srgbClr val="8ED6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b</a:t>
            </a:r>
            <a:r>
              <a:rPr lang="en-US" dirty="0" smtClean="0">
                <a:solidFill>
                  <a:srgbClr val="002060"/>
                </a:solidFill>
              </a:rPr>
              <a:t>allot-contract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5088" y="3807387"/>
            <a:ext cx="2050473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ballot-app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0" name="Elbow Connector 9"/>
          <p:cNvCxnSpPr>
            <a:stCxn id="5" idx="2"/>
            <a:endCxn id="7" idx="0"/>
          </p:cNvCxnSpPr>
          <p:nvPr/>
        </p:nvCxnSpPr>
        <p:spPr>
          <a:xfrm rot="5400000">
            <a:off x="4657727" y="2840169"/>
            <a:ext cx="583896" cy="13505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5" idx="2"/>
            <a:endCxn id="8" idx="0"/>
          </p:cNvCxnSpPr>
          <p:nvPr/>
        </p:nvCxnSpPr>
        <p:spPr>
          <a:xfrm rot="16200000" flipH="1">
            <a:off x="6115687" y="2732749"/>
            <a:ext cx="583896" cy="156538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0560" y="1364160"/>
            <a:ext cx="5352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you install all the required software and tools;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35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345" y="87376"/>
            <a:ext cx="7961746" cy="56286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Lets focus on ballot-contract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73ED-CAA7-4C73-A954-89D5CBE338C7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65" y="1754909"/>
            <a:ext cx="5514108" cy="46089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9746" y="1154546"/>
            <a:ext cx="5809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Truffle can create template structure for ballot-contract</a:t>
            </a:r>
          </a:p>
          <a:p>
            <a:r>
              <a:rPr lang="en-US" b="1" dirty="0" smtClean="0"/>
              <a:t>truffle </a:t>
            </a:r>
            <a:r>
              <a:rPr lang="en-US" b="1" dirty="0" err="1" smtClean="0"/>
              <a:t>init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93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945" y="157018"/>
            <a:ext cx="6410037" cy="62216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Topics for discussion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93854" y="1819857"/>
            <a:ext cx="10592982" cy="4313087"/>
          </a:xfrm>
        </p:spPr>
        <p:txBody>
          <a:bodyPr/>
          <a:lstStyle/>
          <a:p>
            <a:r>
              <a:rPr lang="en-US" b="1" dirty="0" smtClean="0"/>
              <a:t>  Read chapter 4 of the text book</a:t>
            </a:r>
          </a:p>
          <a:p>
            <a:pPr marL="126997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 </a:t>
            </a:r>
            <a:r>
              <a:rPr lang="en-US" dirty="0"/>
              <a:t>The architectural model of a </a:t>
            </a:r>
            <a:r>
              <a:rPr lang="en-US" dirty="0" smtClean="0"/>
              <a:t>Dapp</a:t>
            </a:r>
          </a:p>
          <a:p>
            <a:pPr marL="126997" lvl="0" indent="0">
              <a:buNone/>
            </a:pPr>
            <a:endParaRPr lang="en-US" dirty="0"/>
          </a:p>
          <a:p>
            <a:pPr lvl="0"/>
            <a:r>
              <a:rPr lang="en-US" dirty="0" smtClean="0"/>
              <a:t> Using </a:t>
            </a:r>
            <a:r>
              <a:rPr lang="en-US" dirty="0"/>
              <a:t>the Truffle IDE for developing </a:t>
            </a:r>
            <a:r>
              <a:rPr lang="en-US" dirty="0" smtClean="0"/>
              <a:t>Dapps</a:t>
            </a:r>
          </a:p>
          <a:p>
            <a:pPr marL="126997" lvl="0" indent="0">
              <a:buNone/>
            </a:pPr>
            <a:endParaRPr lang="en-US" dirty="0"/>
          </a:p>
          <a:p>
            <a:pPr lvl="0"/>
            <a:r>
              <a:rPr lang="en-US" dirty="0" smtClean="0"/>
              <a:t> Connecting </a:t>
            </a:r>
            <a:r>
              <a:rPr lang="en-US" dirty="0"/>
              <a:t>the front end to the smart </a:t>
            </a:r>
            <a:r>
              <a:rPr lang="en-US" dirty="0" smtClean="0"/>
              <a:t>contract</a:t>
            </a:r>
          </a:p>
          <a:p>
            <a:pPr marL="126997" lvl="0" indent="0">
              <a:buNone/>
            </a:pPr>
            <a:endParaRPr lang="en-US" dirty="0"/>
          </a:p>
          <a:p>
            <a:pPr lvl="0"/>
            <a:r>
              <a:rPr lang="en-US" dirty="0" smtClean="0"/>
              <a:t> The </a:t>
            </a:r>
            <a:r>
              <a:rPr lang="en-US" dirty="0" err="1"/>
              <a:t>MetaMask</a:t>
            </a:r>
            <a:r>
              <a:rPr lang="en-US" dirty="0"/>
              <a:t> browser plugin </a:t>
            </a:r>
            <a:endParaRPr lang="en-US" dirty="0" smtClean="0"/>
          </a:p>
          <a:p>
            <a:pPr marL="126997" lvl="0" indent="0">
              <a:buNone/>
            </a:pPr>
            <a:endParaRPr lang="en-US" dirty="0"/>
          </a:p>
          <a:p>
            <a:pPr lvl="0"/>
            <a:r>
              <a:rPr lang="en-US" dirty="0" smtClean="0"/>
              <a:t> Deploying </a:t>
            </a:r>
            <a:r>
              <a:rPr lang="en-US" dirty="0"/>
              <a:t>and testing an end-to-end </a:t>
            </a:r>
            <a:r>
              <a:rPr lang="en-US" dirty="0" smtClean="0"/>
              <a:t>Dapp</a:t>
            </a:r>
          </a:p>
          <a:p>
            <a:pPr marL="126997" lvl="0" indent="0">
              <a:buNone/>
            </a:pPr>
            <a:endParaRPr lang="en-US" dirty="0"/>
          </a:p>
          <a:p>
            <a:pPr lvl="0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1A47E-AA38-4C56-AC5F-9CAB7147FF2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89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250418" y="1391089"/>
            <a:ext cx="9103546" cy="4963529"/>
          </a:xfrm>
        </p:spPr>
        <p:txBody>
          <a:bodyPr/>
          <a:lstStyle/>
          <a:p>
            <a:r>
              <a:rPr lang="en-US" dirty="0" smtClean="0"/>
              <a:t>Make sure your installs are good. </a:t>
            </a:r>
          </a:p>
          <a:p>
            <a:r>
              <a:rPr lang="en-US" dirty="0" smtClean="0"/>
              <a:t>Please seek TAs help and get it done now</a:t>
            </a:r>
          </a:p>
          <a:p>
            <a:pPr marL="50800" indent="0">
              <a:buNone/>
            </a:pPr>
            <a:r>
              <a:rPr lang="en-US" dirty="0" err="1" smtClean="0"/>
              <a:t>mkdir</a:t>
            </a:r>
            <a:r>
              <a:rPr lang="en-US" dirty="0" smtClean="0"/>
              <a:t> ballot-</a:t>
            </a:r>
            <a:r>
              <a:rPr lang="en-US" dirty="0"/>
              <a:t>D</a:t>
            </a:r>
            <a:r>
              <a:rPr lang="en-US" dirty="0" smtClean="0"/>
              <a:t>app</a:t>
            </a:r>
          </a:p>
          <a:p>
            <a:pPr marL="50800" indent="0">
              <a:buNone/>
            </a:pPr>
            <a:r>
              <a:rPr lang="en-US" dirty="0"/>
              <a:t>c</a:t>
            </a:r>
            <a:r>
              <a:rPr lang="en-US" dirty="0" smtClean="0"/>
              <a:t>d ballot-Dapp</a:t>
            </a:r>
          </a:p>
          <a:p>
            <a:pPr marL="50800" indent="0">
              <a:buNone/>
            </a:pPr>
            <a:r>
              <a:rPr lang="en-US" dirty="0" err="1"/>
              <a:t>m</a:t>
            </a:r>
            <a:r>
              <a:rPr lang="en-US" dirty="0" err="1" smtClean="0"/>
              <a:t>kdir</a:t>
            </a:r>
            <a:r>
              <a:rPr lang="en-US" dirty="0" smtClean="0"/>
              <a:t> ballot-contract</a:t>
            </a:r>
          </a:p>
          <a:p>
            <a:pPr marL="50800" indent="0">
              <a:buNone/>
            </a:pPr>
            <a:r>
              <a:rPr lang="en-US" dirty="0" smtClean="0"/>
              <a:t>cd ballot-contract</a:t>
            </a:r>
          </a:p>
          <a:p>
            <a:pPr marL="50800" indent="0">
              <a:buNone/>
            </a:pPr>
            <a:r>
              <a:rPr lang="en-US" dirty="0"/>
              <a:t>t</a:t>
            </a:r>
            <a:r>
              <a:rPr lang="en-US" dirty="0" smtClean="0"/>
              <a:t>ruffle </a:t>
            </a:r>
            <a:r>
              <a:rPr lang="en-US" dirty="0" err="1" smtClean="0"/>
              <a:t>init</a:t>
            </a:r>
            <a:endParaRPr lang="en-US" dirty="0" smtClean="0"/>
          </a:p>
          <a:p>
            <a:pPr marL="50800" indent="0">
              <a:buNone/>
            </a:pPr>
            <a:r>
              <a:rPr lang="en-US" dirty="0" smtClean="0"/>
              <a:t>// move </a:t>
            </a:r>
            <a:r>
              <a:rPr lang="en-US" dirty="0" err="1" smtClean="0"/>
              <a:t>ballot.sol</a:t>
            </a:r>
            <a:r>
              <a:rPr lang="en-US" dirty="0" smtClean="0"/>
              <a:t> into contracts directory</a:t>
            </a:r>
          </a:p>
          <a:p>
            <a:pPr marL="50800" indent="0">
              <a:buNone/>
            </a:pPr>
            <a:r>
              <a:rPr lang="en-US" dirty="0" smtClean="0"/>
              <a:t>//</a:t>
            </a:r>
            <a:r>
              <a:rPr lang="en-US" dirty="0" err="1" smtClean="0"/>
              <a:t>Quickstart</a:t>
            </a:r>
            <a:r>
              <a:rPr lang="en-US" dirty="0" smtClean="0"/>
              <a:t> Ganache</a:t>
            </a:r>
          </a:p>
          <a:p>
            <a:pPr marL="50800" indent="0">
              <a:buNone/>
            </a:pPr>
            <a:r>
              <a:rPr lang="en-US" dirty="0"/>
              <a:t>t</a:t>
            </a:r>
            <a:r>
              <a:rPr lang="en-US" dirty="0" smtClean="0"/>
              <a:t>ruffle migrate –reset</a:t>
            </a:r>
          </a:p>
          <a:p>
            <a:pPr marL="50800" indent="0">
              <a:buNone/>
            </a:pPr>
            <a:r>
              <a:rPr lang="en-US" dirty="0" smtClean="0"/>
              <a:t>// the contracts in contract directory are deployed.. That is it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235" y="101600"/>
            <a:ext cx="6834909" cy="51723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On to the demo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dirty="0" smtClean="0"/>
              <a:t>Copyright, Manning Blockchain in Action,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85673ED-CAA7-4C73-A954-89D5CBE338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55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82292"/>
          </a:xfrm>
        </p:spPr>
        <p:txBody>
          <a:bodyPr/>
          <a:lstStyle/>
          <a:p>
            <a:r>
              <a:rPr lang="en-US" dirty="0" smtClean="0"/>
              <a:t>READ  </a:t>
            </a:r>
            <a:r>
              <a:rPr lang="en-US" dirty="0" err="1" smtClean="0"/>
              <a:t>READ</a:t>
            </a:r>
            <a:r>
              <a:rPr lang="en-US" dirty="0" smtClean="0"/>
              <a:t>  </a:t>
            </a:r>
            <a:r>
              <a:rPr lang="en-US" dirty="0" err="1" smtClean="0"/>
              <a:t>READ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3999" y="3602037"/>
            <a:ext cx="9568873" cy="2216871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 smtClean="0"/>
              <a:t>Fiction or non-fiction</a:t>
            </a:r>
          </a:p>
          <a:p>
            <a:r>
              <a:rPr lang="en-US" sz="5100" dirty="0" smtClean="0"/>
              <a:t>Poetry or prose</a:t>
            </a:r>
          </a:p>
          <a:p>
            <a:r>
              <a:rPr lang="en-US" sz="5100" dirty="0" smtClean="0"/>
              <a:t>Technical or non-technical</a:t>
            </a:r>
          </a:p>
          <a:p>
            <a:r>
              <a:rPr lang="en-US" sz="5100" dirty="0" smtClean="0"/>
              <a:t>Always have a book next to you</a:t>
            </a:r>
          </a:p>
          <a:p>
            <a:r>
              <a:rPr lang="en-US" sz="5100" dirty="0" smtClean="0"/>
              <a:t>Read to learn how to program</a:t>
            </a:r>
          </a:p>
          <a:p>
            <a:r>
              <a:rPr lang="en-US" dirty="0" smtClean="0"/>
              <a:t>--Bina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3</a:t>
            </a:fld>
            <a:endParaRPr lang="en" sz="1867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6353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Lab1 Part1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</a:p>
          <a:p>
            <a:r>
              <a:rPr lang="en-US" dirty="0" smtClean="0"/>
              <a:t>Problem statement</a:t>
            </a:r>
          </a:p>
          <a:p>
            <a:r>
              <a:rPr lang="en-US" dirty="0" smtClean="0"/>
              <a:t>Use case diagram</a:t>
            </a:r>
          </a:p>
          <a:p>
            <a:r>
              <a:rPr lang="en-US" dirty="0" smtClean="0"/>
              <a:t>Contract diagram</a:t>
            </a:r>
          </a:p>
          <a:p>
            <a:r>
              <a:rPr lang="en-US" dirty="0" smtClean="0"/>
              <a:t>Make a list of what functions and what modifiers, what data</a:t>
            </a:r>
          </a:p>
          <a:p>
            <a:r>
              <a:rPr lang="en-US" dirty="0" smtClean="0"/>
              <a:t>Incrementally develop SC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08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964" y="120073"/>
            <a:ext cx="7696757" cy="62643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to develop a Dapp?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5047" cy="96934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6997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5</a:t>
            </a:fld>
            <a:endParaRPr lang="en" sz="1867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76" y="1688040"/>
            <a:ext cx="10256089" cy="1620187"/>
          </a:xfrm>
          <a:prstGeom prst="rect">
            <a:avLst/>
          </a:prstGeom>
        </p:spPr>
      </p:pic>
      <p:cxnSp>
        <p:nvCxnSpPr>
          <p:cNvPr id="11" name="Curved Connector 10"/>
          <p:cNvCxnSpPr/>
          <p:nvPr/>
        </p:nvCxnSpPr>
        <p:spPr>
          <a:xfrm rot="5400000" flipH="1" flipV="1">
            <a:off x="2283030" y="3382073"/>
            <a:ext cx="886691" cy="350982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5400000" flipH="1" flipV="1">
            <a:off x="5216984" y="3383638"/>
            <a:ext cx="886691" cy="350982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99651" y="4000910"/>
            <a:ext cx="6340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must understand Dapp programming is not your traditional programming. There are many new concepts that you must understand before you start coding.</a:t>
            </a:r>
          </a:p>
        </p:txBody>
      </p:sp>
      <p:cxnSp>
        <p:nvCxnSpPr>
          <p:cNvPr id="12" name="Curved Connector 11"/>
          <p:cNvCxnSpPr/>
          <p:nvPr/>
        </p:nvCxnSpPr>
        <p:spPr>
          <a:xfrm rot="5400000" flipH="1" flipV="1">
            <a:off x="7536549" y="3270311"/>
            <a:ext cx="1056753" cy="760534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59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254" y="98276"/>
            <a:ext cx="7831310" cy="56674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 compile, deploy and invoke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764" y="1108658"/>
            <a:ext cx="10962800" cy="1994760"/>
          </a:xfrm>
        </p:spPr>
        <p:txBody>
          <a:bodyPr/>
          <a:lstStyle/>
          <a:p>
            <a:r>
              <a:rPr lang="en-US" dirty="0" smtClean="0"/>
              <a:t> SC compile generates ABI (Abstract binary interface: </a:t>
            </a:r>
            <a:r>
              <a:rPr lang="en-US" dirty="0" err="1" smtClean="0"/>
              <a:t>json</a:t>
            </a:r>
            <a:r>
              <a:rPr lang="en-US" dirty="0" smtClean="0"/>
              <a:t> version of the SC)</a:t>
            </a:r>
          </a:p>
          <a:p>
            <a:pPr marL="126997" indent="0">
              <a:buNone/>
            </a:pPr>
            <a:endParaRPr lang="en-US" dirty="0"/>
          </a:p>
          <a:p>
            <a:r>
              <a:rPr lang="en-US" dirty="0" smtClean="0"/>
              <a:t> SC deploy generates the address of the SC</a:t>
            </a:r>
          </a:p>
          <a:p>
            <a:endParaRPr lang="en-US" dirty="0"/>
          </a:p>
          <a:p>
            <a:r>
              <a:rPr lang="en-US" dirty="0" smtClean="0"/>
              <a:t>An application working on behalf of a peer participant will use the SC address and ABI to access the functions of the SC.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6</a:t>
            </a:fld>
            <a:endParaRPr lang="en" sz="1867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815" y="2721369"/>
            <a:ext cx="5088785" cy="39215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764" y="466775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last lecture..</a:t>
            </a:r>
            <a:endParaRPr lang="en-US" dirty="0"/>
          </a:p>
        </p:txBody>
      </p:sp>
      <p:cxnSp>
        <p:nvCxnSpPr>
          <p:cNvPr id="9" name="Curved Connector 8"/>
          <p:cNvCxnSpPr>
            <a:stCxn id="7" idx="3"/>
          </p:cNvCxnSpPr>
          <p:nvPr/>
        </p:nvCxnSpPr>
        <p:spPr>
          <a:xfrm flipV="1">
            <a:off x="2540089" y="4244243"/>
            <a:ext cx="1847635" cy="608176"/>
          </a:xfrm>
          <a:prstGeom prst="curvedConnector3">
            <a:avLst>
              <a:gd name="adj1" fmla="val 515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225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1237" y="204070"/>
            <a:ext cx="7203236" cy="43743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From SC to Dapp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654" y="1644367"/>
            <a:ext cx="10962800" cy="3613600"/>
          </a:xfrm>
        </p:spPr>
        <p:txBody>
          <a:bodyPr/>
          <a:lstStyle/>
          <a:p>
            <a:r>
              <a:rPr lang="en-US" dirty="0" smtClean="0"/>
              <a:t> But </a:t>
            </a:r>
            <a:r>
              <a:rPr lang="en-US" dirty="0"/>
              <a:t>the logic coded in a smart contract cannot act alone. You need applications that will expose the smart contract’s functions and data to users. </a:t>
            </a:r>
            <a:endParaRPr lang="en-US" dirty="0" smtClean="0"/>
          </a:p>
          <a:p>
            <a:endParaRPr lang="en-US" dirty="0"/>
          </a:p>
          <a:p>
            <a:pPr marL="126997" indent="0">
              <a:buNone/>
            </a:pPr>
            <a:endParaRPr lang="en-US" dirty="0"/>
          </a:p>
          <a:p>
            <a:r>
              <a:rPr lang="en-US" dirty="0" smtClean="0"/>
              <a:t> Applications </a:t>
            </a:r>
            <a:r>
              <a:rPr lang="en-US" dirty="0"/>
              <a:t>invoke smart contract functions that in turn verify, validate, and may record the resulting transactions and data alterations on the blockchain.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In that case, </a:t>
            </a:r>
            <a:r>
              <a:rPr lang="en-US" dirty="0"/>
              <a:t>you’ll </a:t>
            </a:r>
            <a:r>
              <a:rPr lang="en-US" dirty="0" smtClean="0"/>
              <a:t>have to learn </a:t>
            </a:r>
            <a:r>
              <a:rPr lang="en-US" dirty="0"/>
              <a:t>about the structure of this larger system, called a decentralized application (Dapp), and explore the methods and tools for developing Dapps.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7</a:t>
            </a:fld>
            <a:endParaRPr lang="en" sz="1867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7522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Dapp Stack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6997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8</a:t>
            </a:fld>
            <a:endParaRPr lang="en" sz="1867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00" y="2290619"/>
            <a:ext cx="9735127" cy="278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06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436" y="110835"/>
            <a:ext cx="8182291" cy="64158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are Dapps?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182" y="1792149"/>
            <a:ext cx="10962800" cy="3613600"/>
          </a:xfrm>
        </p:spPr>
        <p:txBody>
          <a:bodyPr/>
          <a:lstStyle/>
          <a:p>
            <a:pPr marL="126997" indent="0">
              <a:buNone/>
            </a:pPr>
            <a:r>
              <a:rPr lang="en-US" b="1" cap="all" dirty="0" smtClean="0"/>
              <a:t>Definition </a:t>
            </a:r>
            <a:r>
              <a:rPr lang="en-US" dirty="0"/>
              <a:t>Dapps are web or enterprise applications that include decentralized application logic to invoke blockchain functions</a:t>
            </a:r>
            <a:r>
              <a:rPr lang="en-US" dirty="0" smtClean="0"/>
              <a:t>.</a:t>
            </a:r>
          </a:p>
          <a:p>
            <a:pPr marL="126997" indent="0">
              <a:buNone/>
            </a:pPr>
            <a:endParaRPr lang="en-US" dirty="0"/>
          </a:p>
          <a:p>
            <a:pPr marL="126997" indent="0">
              <a:buNone/>
            </a:pPr>
            <a:r>
              <a:rPr lang="en-US" dirty="0" smtClean="0"/>
              <a:t>Understand that SCs are part of larger system that may be a non-blockchain system.</a:t>
            </a:r>
            <a:endParaRPr lang="en-US" dirty="0"/>
          </a:p>
          <a:p>
            <a:pPr marL="126997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9</a:t>
            </a:fld>
            <a:endParaRPr lang="en" sz="1867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62475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UB Powerpoint Template">
  <a:themeElements>
    <a:clrScheme name="UB Color Palette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937</Words>
  <Application>Microsoft Office PowerPoint</Application>
  <PresentationFormat>Widescreen</PresentationFormat>
  <Paragraphs>171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Georgia</vt:lpstr>
      <vt:lpstr>LucidaGrande</vt:lpstr>
      <vt:lpstr>Merriweather Sans</vt:lpstr>
      <vt:lpstr>1_Office Theme</vt:lpstr>
      <vt:lpstr>2_UB Powerpoint Template</vt:lpstr>
      <vt:lpstr>From Smart contract to Dapps(Ch04)</vt:lpstr>
      <vt:lpstr>Topics for discussion</vt:lpstr>
      <vt:lpstr>READ  READ  READ</vt:lpstr>
      <vt:lpstr>Status of Lab1 Part1</vt:lpstr>
      <vt:lpstr>How to develop a Dapp?</vt:lpstr>
      <vt:lpstr>SC compile, deploy and invoke</vt:lpstr>
      <vt:lpstr>From SC to Dapp</vt:lpstr>
      <vt:lpstr>Dapp Stack</vt:lpstr>
      <vt:lpstr>What are Dapps?</vt:lpstr>
      <vt:lpstr>Architectural model</vt:lpstr>
      <vt:lpstr>Blockchain network: Ex: Ropsten network, mainnet</vt:lpstr>
      <vt:lpstr>What do you need to develop a Dapp?</vt:lpstr>
      <vt:lpstr>Preliminary concepts: Identifying participants</vt:lpstr>
      <vt:lpstr>Cost of Tx execution</vt:lpstr>
      <vt:lpstr>Dapp development using Truffle IDE (or Truffle suite of tools)</vt:lpstr>
      <vt:lpstr>How to develop a Dapp?</vt:lpstr>
      <vt:lpstr>Software and tools you’ll need for Dapp development</vt:lpstr>
      <vt:lpstr>Ballot Dapp overall structure (Lets use  standard directory structure)</vt:lpstr>
      <vt:lpstr>Lets focus on ballot-contract  </vt:lpstr>
      <vt:lpstr>On to the demo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 concepts</dc:title>
  <dc:creator>Bina Ramamurthy</dc:creator>
  <cp:lastModifiedBy>Bina Ramamurthy</cp:lastModifiedBy>
  <cp:revision>73</cp:revision>
  <dcterms:created xsi:type="dcterms:W3CDTF">2019-09-18T16:27:59Z</dcterms:created>
  <dcterms:modified xsi:type="dcterms:W3CDTF">2019-10-02T19:47:57Z</dcterms:modified>
</cp:coreProperties>
</file>