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7" r:id="rId3"/>
    <p:sldId id="258" r:id="rId4"/>
    <p:sldId id="291" r:id="rId5"/>
    <p:sldId id="300" r:id="rId6"/>
    <p:sldId id="269" r:id="rId7"/>
    <p:sldId id="303" r:id="rId8"/>
    <p:sldId id="304" r:id="rId9"/>
    <p:sldId id="305" r:id="rId10"/>
    <p:sldId id="306" r:id="rId11"/>
    <p:sldId id="307" r:id="rId12"/>
    <p:sldId id="310" r:id="rId13"/>
    <p:sldId id="311" r:id="rId14"/>
    <p:sldId id="308" r:id="rId15"/>
    <p:sldId id="309" r:id="rId16"/>
    <p:sldId id="313" r:id="rId17"/>
    <p:sldId id="312" r:id="rId18"/>
    <p:sldId id="314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F130B-944F-4501-898E-97C6274E247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6E175-1FCA-4902-9A12-90995B1C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4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7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1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7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6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632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2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7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C01A47E-AA38-4C56-AC5F-9CAB7147F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880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1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en/" TargetMode="External"/><Relationship Id="rId2" Type="http://schemas.openxmlformats.org/officeDocument/2006/relationships/hyperlink" Target="https://www.npmjs.com/package/truffle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trufflesuite.com/ganache" TargetMode="External"/><Relationship Id="rId4" Type="http://schemas.openxmlformats.org/officeDocument/2006/relationships/hyperlink" Target="https://www.npmjs.com/get-np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7" y="251607"/>
            <a:ext cx="9067523" cy="176400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From Smart contract to </a:t>
            </a:r>
            <a:r>
              <a:rPr lang="en-US" sz="5400" dirty="0" err="1" smtClean="0"/>
              <a:t>Dapps</a:t>
            </a:r>
            <a:r>
              <a:rPr lang="en-US" sz="5400" dirty="0" smtClean="0"/>
              <a:t>(Ch04) – Part 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849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45" y="87376"/>
            <a:ext cx="7961746" cy="5628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Lets focus on ballot-contract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65" y="1754909"/>
            <a:ext cx="5514108" cy="4608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746" y="1154546"/>
            <a:ext cx="580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Truffle can create template structure for ballot-contract</a:t>
            </a:r>
          </a:p>
          <a:p>
            <a:r>
              <a:rPr lang="en-US" b="1" dirty="0" smtClean="0"/>
              <a:t>truffle </a:t>
            </a:r>
            <a:r>
              <a:rPr lang="en-US" b="1" dirty="0" err="1" smtClean="0"/>
              <a:t>init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31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328" y="71010"/>
            <a:ext cx="7819690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Configuring RPC 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3863" y="1247034"/>
            <a:ext cx="11338560" cy="5458565"/>
          </a:xfrm>
        </p:spPr>
        <p:txBody>
          <a:bodyPr/>
          <a:lstStyle/>
          <a:p>
            <a:r>
              <a:rPr lang="en-US" dirty="0" smtClean="0"/>
              <a:t>An application communicates with the underlying </a:t>
            </a:r>
            <a:r>
              <a:rPr lang="en-US" dirty="0" err="1" smtClean="0"/>
              <a:t>blockchain</a:t>
            </a:r>
            <a:r>
              <a:rPr lang="en-US" dirty="0" smtClean="0"/>
              <a:t> using an RPC port. This one is for </a:t>
            </a:r>
            <a:r>
              <a:rPr lang="en-US" dirty="0" err="1" smtClean="0"/>
              <a:t>Ganche</a:t>
            </a:r>
            <a:r>
              <a:rPr lang="en-US" dirty="0" smtClean="0"/>
              <a:t>. As we progress we’ll learn about more configurations: external providers.</a:t>
            </a:r>
          </a:p>
          <a:p>
            <a:r>
              <a:rPr lang="en-US" dirty="0" smtClean="0"/>
              <a:t>The configuration of this port is specified in the truffle-config.js</a:t>
            </a:r>
          </a:p>
          <a:p>
            <a:pPr marL="0" indent="0">
              <a:buNone/>
            </a:pPr>
            <a:r>
              <a:rPr lang="en-US" dirty="0" err="1"/>
              <a:t>module.exports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  // See &lt;http://truffleframework.com/docs/advanced/configuration&gt;</a:t>
            </a:r>
          </a:p>
          <a:p>
            <a:pPr marL="0" indent="0">
              <a:buNone/>
            </a:pPr>
            <a:r>
              <a:rPr lang="en-US" dirty="0"/>
              <a:t>  // to customize your Truffle configuration for the RPC port</a:t>
            </a:r>
          </a:p>
          <a:p>
            <a:pPr marL="0" indent="0">
              <a:buNone/>
            </a:pPr>
            <a:r>
              <a:rPr lang="en-US" dirty="0"/>
              <a:t>  networks: {</a:t>
            </a:r>
          </a:p>
          <a:p>
            <a:pPr marL="0" indent="0">
              <a:buNone/>
            </a:pPr>
            <a:r>
              <a:rPr lang="en-US" dirty="0"/>
              <a:t>	development: {</a:t>
            </a:r>
          </a:p>
          <a:p>
            <a:pPr marL="0" indent="0">
              <a:buNone/>
            </a:pPr>
            <a:r>
              <a:rPr lang="en-US" dirty="0"/>
              <a:t>  	host: "localhost",                       </a:t>
            </a:r>
          </a:p>
          <a:p>
            <a:pPr marL="0" indent="0">
              <a:buNone/>
            </a:pPr>
            <a:r>
              <a:rPr lang="en-US" dirty="0"/>
              <a:t>  	port: 7545,                              </a:t>
            </a:r>
          </a:p>
          <a:p>
            <a:pPr marL="0" indent="0">
              <a:buNone/>
            </a:pPr>
            <a:r>
              <a:rPr lang="en-US" dirty="0"/>
              <a:t>  	</a:t>
            </a:r>
            <a:r>
              <a:rPr lang="en-US" dirty="0" err="1"/>
              <a:t>network_id</a:t>
            </a:r>
            <a:r>
              <a:rPr lang="en-US" dirty="0"/>
              <a:t>: "5777"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}  };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3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657" y="100565"/>
            <a:ext cx="7468616" cy="59742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2_deploy_contracts.js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A47E-AA38-4C56-AC5F-9CAB7147FF2F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err="1"/>
              <a:t>var</a:t>
            </a:r>
            <a:r>
              <a:rPr lang="en-US" sz="3200" dirty="0"/>
              <a:t> Ballot = </a:t>
            </a:r>
            <a:r>
              <a:rPr lang="en-US" sz="3200" dirty="0" err="1"/>
              <a:t>artifacts.require</a:t>
            </a:r>
            <a:r>
              <a:rPr lang="en-US" sz="3200" dirty="0"/>
              <a:t>("Ballot</a:t>
            </a:r>
            <a:r>
              <a:rPr lang="en-US" sz="3200" dirty="0" smtClean="0"/>
              <a:t>");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module.exports</a:t>
            </a:r>
            <a:r>
              <a:rPr lang="en-US" sz="3200" dirty="0"/>
              <a:t> = function(</a:t>
            </a:r>
            <a:r>
              <a:rPr lang="en-US" sz="3200" dirty="0" err="1"/>
              <a:t>deployer</a:t>
            </a:r>
            <a:r>
              <a:rPr lang="en-US" sz="3200" dirty="0"/>
              <a:t>) {</a:t>
            </a:r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3200" dirty="0" err="1" smtClean="0"/>
              <a:t>deployer.deploy</a:t>
            </a:r>
            <a:r>
              <a:rPr lang="en-US" sz="3200" dirty="0" smtClean="0"/>
              <a:t>(Ballot, 4);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};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355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250418" y="1391089"/>
            <a:ext cx="9103546" cy="4963529"/>
          </a:xfrm>
        </p:spPr>
        <p:txBody>
          <a:bodyPr/>
          <a:lstStyle/>
          <a:p>
            <a:r>
              <a:rPr lang="en-US" dirty="0" smtClean="0"/>
              <a:t>Make sure your installs are good. </a:t>
            </a:r>
          </a:p>
          <a:p>
            <a:r>
              <a:rPr lang="en-US" dirty="0" smtClean="0"/>
              <a:t>Please seek TAs help and get it done now</a:t>
            </a:r>
          </a:p>
          <a:p>
            <a:pPr marL="50800" indent="0">
              <a:buNone/>
            </a:pPr>
            <a:r>
              <a:rPr lang="en-US" dirty="0" err="1" smtClean="0"/>
              <a:t>mkdir</a:t>
            </a:r>
            <a:r>
              <a:rPr lang="en-US" dirty="0" smtClean="0"/>
              <a:t> ballot-</a:t>
            </a:r>
            <a:r>
              <a:rPr lang="en-US" dirty="0"/>
              <a:t>D</a:t>
            </a:r>
            <a:r>
              <a:rPr lang="en-US" dirty="0" smtClean="0"/>
              <a:t>app</a:t>
            </a:r>
          </a:p>
          <a:p>
            <a:pPr marL="50800" indent="0">
              <a:buNone/>
            </a:pPr>
            <a:r>
              <a:rPr lang="en-US" dirty="0"/>
              <a:t>c</a:t>
            </a:r>
            <a:r>
              <a:rPr lang="en-US" dirty="0" smtClean="0"/>
              <a:t>d ballot-Dapp</a:t>
            </a:r>
          </a:p>
          <a:p>
            <a:pPr marL="50800" indent="0">
              <a:buNone/>
            </a:pPr>
            <a:r>
              <a:rPr lang="en-US" dirty="0" err="1"/>
              <a:t>m</a:t>
            </a:r>
            <a:r>
              <a:rPr lang="en-US" dirty="0" err="1" smtClean="0"/>
              <a:t>kdir</a:t>
            </a:r>
            <a:r>
              <a:rPr lang="en-US" dirty="0" smtClean="0"/>
              <a:t> ballot-contract</a:t>
            </a:r>
          </a:p>
          <a:p>
            <a:pPr marL="50800" indent="0">
              <a:buNone/>
            </a:pPr>
            <a:r>
              <a:rPr lang="en-US" dirty="0" smtClean="0"/>
              <a:t>cd ballot-contract</a:t>
            </a:r>
          </a:p>
          <a:p>
            <a:pPr marL="50800" indent="0">
              <a:buNone/>
            </a:pPr>
            <a:r>
              <a:rPr lang="en-US" dirty="0"/>
              <a:t>t</a:t>
            </a:r>
            <a:r>
              <a:rPr lang="en-US" dirty="0" smtClean="0"/>
              <a:t>ruffle </a:t>
            </a:r>
            <a:r>
              <a:rPr lang="en-US" dirty="0" err="1" smtClean="0"/>
              <a:t>init</a:t>
            </a:r>
            <a:endParaRPr lang="en-US" dirty="0" smtClean="0"/>
          </a:p>
          <a:p>
            <a:pPr marL="50800" indent="0">
              <a:buNone/>
            </a:pPr>
            <a:r>
              <a:rPr lang="en-US" dirty="0" smtClean="0"/>
              <a:t>// move </a:t>
            </a:r>
            <a:r>
              <a:rPr lang="en-US" dirty="0" err="1" smtClean="0"/>
              <a:t>ballot.sol</a:t>
            </a:r>
            <a:r>
              <a:rPr lang="en-US" dirty="0" smtClean="0"/>
              <a:t> into contracts directory</a:t>
            </a:r>
          </a:p>
          <a:p>
            <a:pPr marL="50800" indent="0">
              <a:buNone/>
            </a:pPr>
            <a:r>
              <a:rPr lang="en-US" dirty="0" smtClean="0"/>
              <a:t>//</a:t>
            </a:r>
            <a:r>
              <a:rPr lang="en-US" dirty="0" err="1" smtClean="0"/>
              <a:t>Quickstart</a:t>
            </a:r>
            <a:r>
              <a:rPr lang="en-US" dirty="0" smtClean="0"/>
              <a:t> Ganache</a:t>
            </a:r>
          </a:p>
          <a:p>
            <a:pPr marL="50800" indent="0">
              <a:buNone/>
            </a:pPr>
            <a:r>
              <a:rPr lang="en-US" dirty="0"/>
              <a:t>t</a:t>
            </a:r>
            <a:r>
              <a:rPr lang="en-US" dirty="0" smtClean="0"/>
              <a:t>ruffle migrate –reset</a:t>
            </a:r>
          </a:p>
          <a:p>
            <a:pPr marL="50800" indent="0">
              <a:buNone/>
            </a:pPr>
            <a:r>
              <a:rPr lang="en-US" dirty="0" smtClean="0"/>
              <a:t>// the contracts in contract directory are deployed.. That is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35" y="101600"/>
            <a:ext cx="6834909" cy="5172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 to the demo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Copyright, Manning Blockchain in Action,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1099127"/>
            <a:ext cx="10174963" cy="5495637"/>
          </a:xfrm>
        </p:spPr>
        <p:txBody>
          <a:bodyPr/>
          <a:lstStyle/>
          <a:p>
            <a:r>
              <a:rPr lang="en-US" dirty="0" smtClean="0"/>
              <a:t>You can use Remix, you can also use truffle console  “truffle console”</a:t>
            </a:r>
          </a:p>
          <a:p>
            <a:r>
              <a:rPr lang="en-US" sz="1600" dirty="0"/>
              <a:t>let instance = await </a:t>
            </a:r>
            <a:r>
              <a:rPr lang="en-US" sz="1600" dirty="0" err="1"/>
              <a:t>Ballot.deployed</a:t>
            </a:r>
            <a:r>
              <a:rPr lang="en-US" sz="1600" dirty="0"/>
              <a:t>() </a:t>
            </a:r>
          </a:p>
          <a:p>
            <a:r>
              <a:rPr lang="en-US" sz="1600" dirty="0"/>
              <a:t>let accounts = await web3.eth.getAccounts() </a:t>
            </a:r>
          </a:p>
          <a:p>
            <a:pPr marL="50800" indent="0">
              <a:buNone/>
            </a:pPr>
            <a:r>
              <a:rPr lang="en-US" sz="1600" dirty="0"/>
              <a:t> </a:t>
            </a:r>
          </a:p>
          <a:p>
            <a:r>
              <a:rPr lang="en-US" sz="1600" dirty="0" err="1"/>
              <a:t>instance.register</a:t>
            </a:r>
            <a:r>
              <a:rPr lang="en-US" sz="1600" dirty="0"/>
              <a:t>(accounts[1]) </a:t>
            </a:r>
          </a:p>
          <a:p>
            <a:r>
              <a:rPr lang="en-US" sz="1600" dirty="0" err="1"/>
              <a:t>instance.register</a:t>
            </a:r>
            <a:r>
              <a:rPr lang="en-US" sz="1600" dirty="0"/>
              <a:t>(accounts[2]) </a:t>
            </a:r>
          </a:p>
          <a:p>
            <a:r>
              <a:rPr lang="en-US" sz="1600" dirty="0" err="1"/>
              <a:t>instance.register</a:t>
            </a:r>
            <a:r>
              <a:rPr lang="en-US" sz="1600" dirty="0"/>
              <a:t>(accounts[3</a:t>
            </a:r>
            <a:r>
              <a:rPr lang="en-US" sz="1600" dirty="0" smtClean="0"/>
              <a:t>])</a:t>
            </a:r>
            <a:endParaRPr lang="en-US" sz="1600" dirty="0"/>
          </a:p>
          <a:p>
            <a:pPr marL="50800" indent="0">
              <a:buNone/>
            </a:pPr>
            <a:endParaRPr lang="en-US" sz="1600" dirty="0"/>
          </a:p>
          <a:p>
            <a:r>
              <a:rPr lang="en-US" sz="1600" dirty="0" err="1"/>
              <a:t>instance.vote</a:t>
            </a:r>
            <a:r>
              <a:rPr lang="en-US" sz="1600" dirty="0"/>
              <a:t>(1, {from: accounts[0]}) </a:t>
            </a:r>
          </a:p>
          <a:p>
            <a:r>
              <a:rPr lang="en-US" sz="1600" dirty="0" err="1"/>
              <a:t>instance.vote</a:t>
            </a:r>
            <a:r>
              <a:rPr lang="en-US" sz="1600" dirty="0"/>
              <a:t>(2, {from: accounts[1]}) </a:t>
            </a:r>
          </a:p>
          <a:p>
            <a:r>
              <a:rPr lang="en-US" sz="1600" dirty="0" err="1"/>
              <a:t>instance.vote</a:t>
            </a:r>
            <a:r>
              <a:rPr lang="en-US" sz="1600" dirty="0"/>
              <a:t>(2, {from: accounts[2]}) </a:t>
            </a:r>
          </a:p>
          <a:p>
            <a:r>
              <a:rPr lang="en-US" sz="1600" dirty="0" err="1"/>
              <a:t>instance.vote</a:t>
            </a:r>
            <a:r>
              <a:rPr lang="en-US" sz="1600" dirty="0"/>
              <a:t>(2, {from: accounts[3]}) 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err="1"/>
              <a:t>instance.reqWinner</a:t>
            </a:r>
            <a:r>
              <a:rPr lang="en-US" sz="1600" dirty="0"/>
              <a:t>() 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8232" y="101600"/>
            <a:ext cx="7955695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Command line interface (CLI)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Proposal 2 is the winner because three participants with weight=1 voted for 2, and only the chairperson (accounts[0], with weight=2) voted for proposal 1. </a:t>
            </a:r>
          </a:p>
          <a:p>
            <a:r>
              <a:rPr lang="en-US" dirty="0"/>
              <a:t>For fun, you can also try transferring ether from one account to another. You can use the web3.eth API directly to invoke the methods </a:t>
            </a:r>
            <a:r>
              <a:rPr lang="en-US" dirty="0" err="1"/>
              <a:t>getBalance</a:t>
            </a:r>
            <a:r>
              <a:rPr lang="en-US" dirty="0"/>
              <a:t>() and </a:t>
            </a:r>
            <a:r>
              <a:rPr lang="en-US" dirty="0" err="1"/>
              <a:t>sendTransaction</a:t>
            </a:r>
            <a:r>
              <a:rPr lang="en-US" dirty="0"/>
              <a:t>().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5395" y="92364"/>
            <a:ext cx="7844860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Explanation for </a:t>
            </a:r>
            <a:r>
              <a:rPr lang="en-US" dirty="0" err="1" smtClean="0">
                <a:solidFill>
                  <a:schemeClr val="bg1"/>
                </a:solidFill>
              </a:rPr>
              <a:t>Txs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web3.eth.getBalance(accounts[0])</a:t>
            </a:r>
          </a:p>
          <a:p>
            <a:r>
              <a:rPr lang="en-US" dirty="0"/>
              <a:t>web3.eth.getBalance(accounts[1])</a:t>
            </a:r>
          </a:p>
          <a:p>
            <a:r>
              <a:rPr lang="en-US" dirty="0"/>
              <a:t>web3.eth.sendTransaction({from: accounts[0], </a:t>
            </a:r>
            <a:r>
              <a:rPr lang="en-US" dirty="0" err="1"/>
              <a:t>to:accounts</a:t>
            </a:r>
            <a:r>
              <a:rPr lang="en-US" dirty="0"/>
              <a:t>[1], value:99})</a:t>
            </a:r>
          </a:p>
          <a:p>
            <a:r>
              <a:rPr lang="en-US" dirty="0"/>
              <a:t>web3.eth.getBalance(accounts[0])</a:t>
            </a:r>
          </a:p>
          <a:p>
            <a:r>
              <a:rPr lang="en-US" dirty="0"/>
              <a:t>web3.eth.getBalance(accounts[1])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285" y="157017"/>
            <a:ext cx="8112715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Simple cryptocurrency </a:t>
            </a:r>
            <a:r>
              <a:rPr lang="en-US" dirty="0" err="1" smtClean="0">
                <a:solidFill>
                  <a:schemeClr val="bg1"/>
                </a:solidFill>
              </a:rPr>
              <a:t>Txs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1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1542474"/>
            <a:ext cx="9158963" cy="4375368"/>
          </a:xfrm>
        </p:spPr>
        <p:txBody>
          <a:bodyPr/>
          <a:lstStyle/>
          <a:p>
            <a:pPr marL="50800" lvl="0" indent="0">
              <a:buNone/>
            </a:pPr>
            <a:r>
              <a:rPr lang="en-US" dirty="0" smtClean="0"/>
              <a:t>You’ll need these elements for the web application part of the </a:t>
            </a:r>
            <a:r>
              <a:rPr lang="en-US" dirty="0" err="1" smtClean="0"/>
              <a:t>Dapp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HTML</a:t>
            </a:r>
            <a:r>
              <a:rPr lang="en-US" dirty="0"/>
              <a:t>, JavaScript, and CSS for rendering the server contents for user interaction </a:t>
            </a:r>
          </a:p>
          <a:p>
            <a:pPr lvl="0"/>
            <a:r>
              <a:rPr lang="en-US" dirty="0"/>
              <a:t>A server to host the base entry script defined in index.js</a:t>
            </a:r>
          </a:p>
          <a:p>
            <a:pPr lvl="0"/>
            <a:r>
              <a:rPr lang="en-US" dirty="0"/>
              <a:t>Server code (app.js) linking the web server and web client</a:t>
            </a:r>
          </a:p>
          <a:p>
            <a:pPr lvl="0"/>
            <a:r>
              <a:rPr lang="en-US" dirty="0"/>
              <a:t>Additional wrappers and plugins for any frameworks such as Bootstrap and the web3 API</a:t>
            </a:r>
          </a:p>
          <a:p>
            <a:pPr lvl="0"/>
            <a:r>
              <a:rPr lang="en-US" dirty="0"/>
              <a:t>Package configuration files such as </a:t>
            </a:r>
            <a:r>
              <a:rPr lang="en-US" dirty="0" err="1"/>
              <a:t>package.json</a:t>
            </a:r>
            <a:endParaRPr lang="en-US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9068" y="64655"/>
            <a:ext cx="7974168" cy="71608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 web application development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3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051986"/>
            <a:ext cx="6465454" cy="598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1946" y="138545"/>
            <a:ext cx="7921290" cy="6426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Ballot -</a:t>
            </a:r>
            <a:r>
              <a:rPr lang="en-US" smtClean="0">
                <a:solidFill>
                  <a:schemeClr val="bg1"/>
                </a:solidFill>
              </a:rPr>
              <a:t>Dapp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5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945" y="157018"/>
            <a:ext cx="6410037" cy="6221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for 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93854" y="1819857"/>
            <a:ext cx="10592982" cy="4313087"/>
          </a:xfrm>
        </p:spPr>
        <p:txBody>
          <a:bodyPr/>
          <a:lstStyle/>
          <a:p>
            <a:r>
              <a:rPr lang="en-US" b="1" dirty="0" smtClean="0"/>
              <a:t>  Read chapter 4 of the text book</a:t>
            </a:r>
          </a:p>
          <a:p>
            <a:pPr marL="126997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/>
              <a:t>The architectural model of a </a:t>
            </a:r>
            <a:r>
              <a:rPr lang="en-US" dirty="0" smtClean="0"/>
              <a:t>Dapp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Using </a:t>
            </a:r>
            <a:r>
              <a:rPr lang="en-US" dirty="0"/>
              <a:t>the Truffle IDE for developing </a:t>
            </a:r>
            <a:r>
              <a:rPr lang="en-US" dirty="0" smtClean="0"/>
              <a:t>Dapps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Connecting </a:t>
            </a:r>
            <a:r>
              <a:rPr lang="en-US" dirty="0"/>
              <a:t>the front end to the smart </a:t>
            </a:r>
            <a:r>
              <a:rPr lang="en-US" dirty="0" smtClean="0"/>
              <a:t>contract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The </a:t>
            </a:r>
            <a:r>
              <a:rPr lang="en-US" dirty="0" err="1"/>
              <a:t>MetaMask</a:t>
            </a:r>
            <a:r>
              <a:rPr lang="en-US" dirty="0"/>
              <a:t> browser plugin </a:t>
            </a:r>
            <a:endParaRPr lang="en-US" dirty="0" smtClean="0"/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 Deploying </a:t>
            </a:r>
            <a:r>
              <a:rPr lang="en-US" dirty="0"/>
              <a:t>and testing an end-to-end </a:t>
            </a:r>
            <a:r>
              <a:rPr lang="en-US" dirty="0" smtClean="0"/>
              <a:t>Dapp</a:t>
            </a:r>
          </a:p>
          <a:p>
            <a:pPr marL="126997" lvl="0" indent="0">
              <a:buNone/>
            </a:pPr>
            <a:endParaRPr lang="en-US" dirty="0"/>
          </a:p>
          <a:p>
            <a:pPr lvl="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1A47E-AA38-4C56-AC5F-9CAB7147FF2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4" y="734435"/>
            <a:ext cx="9144000" cy="780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 </a:t>
            </a:r>
            <a:r>
              <a:rPr lang="en-US" dirty="0" err="1" smtClean="0"/>
              <a:t>READ</a:t>
            </a:r>
            <a:r>
              <a:rPr lang="en-US" dirty="0" smtClean="0"/>
              <a:t>  </a:t>
            </a:r>
            <a:r>
              <a:rPr lang="en-US" dirty="0" err="1" smtClean="0"/>
              <a:t>READ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999" y="2096655"/>
            <a:ext cx="9670474" cy="3722253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Fiction or non-fiction</a:t>
            </a:r>
          </a:p>
          <a:p>
            <a:r>
              <a:rPr lang="en-US" sz="4200" dirty="0" smtClean="0"/>
              <a:t>Poetry or prose</a:t>
            </a:r>
          </a:p>
          <a:p>
            <a:r>
              <a:rPr lang="en-US" sz="4200" dirty="0" smtClean="0"/>
              <a:t>Technical or non-technical</a:t>
            </a:r>
          </a:p>
          <a:p>
            <a:r>
              <a:rPr lang="en-US" sz="4200" dirty="0" smtClean="0"/>
              <a:t>Always have a book next to you</a:t>
            </a:r>
          </a:p>
          <a:p>
            <a:r>
              <a:rPr lang="en-US" sz="4200" dirty="0" smtClean="0"/>
              <a:t>Read to learn how to program</a:t>
            </a:r>
          </a:p>
          <a:p>
            <a:r>
              <a:rPr lang="en-US" sz="4200" dirty="0" smtClean="0"/>
              <a:t>Test your SC: positive and negative test</a:t>
            </a:r>
          </a:p>
          <a:p>
            <a:r>
              <a:rPr lang="en-US" sz="4200" dirty="0" smtClean="0"/>
              <a:t>--Bina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3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35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Lab1 Part1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Use case diagram</a:t>
            </a:r>
          </a:p>
          <a:p>
            <a:r>
              <a:rPr lang="en-US" dirty="0" smtClean="0"/>
              <a:t>Contract </a:t>
            </a:r>
            <a:r>
              <a:rPr lang="en-US" dirty="0" smtClean="0"/>
              <a:t>diagram</a:t>
            </a:r>
          </a:p>
          <a:p>
            <a:r>
              <a:rPr lang="en-US" smtClean="0"/>
              <a:t>Sequence diagram</a:t>
            </a:r>
            <a:endParaRPr lang="en-US" dirty="0" smtClean="0"/>
          </a:p>
          <a:p>
            <a:r>
              <a:rPr lang="en-US" dirty="0" smtClean="0"/>
              <a:t>Make a list of what functions and what modifiers, what data</a:t>
            </a:r>
          </a:p>
          <a:p>
            <a:r>
              <a:rPr lang="en-US" dirty="0" smtClean="0"/>
              <a:t>Incrementally develop SC</a:t>
            </a:r>
          </a:p>
          <a:p>
            <a:r>
              <a:rPr lang="en-US" dirty="0" smtClean="0"/>
              <a:t>Test it: positive and negative tests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20073"/>
            <a:ext cx="7696757" cy="6264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develop a Dapp?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7" cy="9693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5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6" y="1688040"/>
            <a:ext cx="10256089" cy="1620187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283030" y="3382073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5216984" y="3383638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9651" y="4000910"/>
            <a:ext cx="634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understand Dapp programming is not your traditional programming. There are many new concepts that you must understand before you start coding.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7536549" y="3270311"/>
            <a:ext cx="1056753" cy="760534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655" y="83127"/>
            <a:ext cx="8459381" cy="85898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Dapp development using Truffle IDE (or Truffle suite of tools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00" y="1228436"/>
            <a:ext cx="10962800" cy="4943931"/>
          </a:xfrm>
        </p:spPr>
        <p:txBody>
          <a:bodyPr/>
          <a:lstStyle/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Initializing a template or base directory structure for a Dapp (truffle </a:t>
            </a:r>
            <a:r>
              <a:rPr lang="en-US" dirty="0" err="1"/>
              <a:t>init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Smart </a:t>
            </a:r>
            <a:r>
              <a:rPr lang="en-US" dirty="0"/>
              <a:t>contract compilation and deployment (truffle compile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Launching </a:t>
            </a:r>
            <a:r>
              <a:rPr lang="en-US" dirty="0"/>
              <a:t>a personal blockchain for testing with a console (truffle develop) </a:t>
            </a:r>
            <a:endParaRPr lang="en-US" dirty="0" smtClean="0"/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Running </a:t>
            </a:r>
            <a:r>
              <a:rPr lang="en-US" dirty="0"/>
              <a:t>migration scripts for deploying smart contracts (truffle migrate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lvl="0" indent="-457200">
              <a:buFont typeface="+mj-lt"/>
              <a:buAutoNum type="arabicPeriod"/>
            </a:pPr>
            <a:r>
              <a:rPr lang="en-US" dirty="0" smtClean="0"/>
              <a:t> Opening </a:t>
            </a:r>
            <a:r>
              <a:rPr lang="en-US" dirty="0"/>
              <a:t>a command-line interface to Truffle for testing without the Dapp UI (truffle console</a:t>
            </a:r>
            <a:r>
              <a:rPr lang="en-US" dirty="0" smtClean="0"/>
              <a:t>)</a:t>
            </a:r>
          </a:p>
          <a:p>
            <a:pPr marL="584197" lvl="0" indent="-457200">
              <a:buFont typeface="+mj-lt"/>
              <a:buAutoNum type="arabicPeriod"/>
            </a:pPr>
            <a:endParaRPr lang="en-US" dirty="0"/>
          </a:p>
          <a:p>
            <a:pPr marL="584197" indent="-457200">
              <a:buFont typeface="+mj-lt"/>
              <a:buAutoNum type="arabicPeriod"/>
            </a:pPr>
            <a:r>
              <a:rPr lang="en-US" dirty="0" smtClean="0"/>
              <a:t> Testing </a:t>
            </a:r>
            <a:r>
              <a:rPr lang="en-US" dirty="0"/>
              <a:t>the deployed contract (truffle test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126997" indent="0">
              <a:buNone/>
            </a:pPr>
            <a:r>
              <a:rPr lang="en-US" dirty="0" smtClean="0"/>
              <a:t>These steps (the first 4 steps) will be needed for your Lab1-Part2</a:t>
            </a:r>
          </a:p>
          <a:p>
            <a:pPr marL="126997" indent="0">
              <a:buNone/>
            </a:pPr>
            <a:r>
              <a:rPr lang="en-US" dirty="0" smtClean="0"/>
              <a:t>Step 5 is optional but cool</a:t>
            </a:r>
          </a:p>
          <a:p>
            <a:pPr marL="126997" indent="0">
              <a:buNone/>
            </a:pPr>
            <a:r>
              <a:rPr lang="en-US" dirty="0" smtClean="0"/>
              <a:t>We’ll explore step 6 later on in the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6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5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964" y="120073"/>
            <a:ext cx="7696757" cy="62643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develop a Dapp?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047" cy="9693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7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6" y="1688040"/>
            <a:ext cx="10256089" cy="1620187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283030" y="3382073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5216984" y="3383638"/>
            <a:ext cx="886691" cy="350982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9651" y="4000910"/>
            <a:ext cx="634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must understand Dapp programming is not your traditional programming. There are many new concepts that you must understand before you start coding.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 flipH="1" flipV="1">
            <a:off x="7536549" y="3270311"/>
            <a:ext cx="1056753" cy="760534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1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128" y="-369455"/>
            <a:ext cx="8539194" cy="129309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Software and tools you’ll need for Dapp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255" y="1043708"/>
            <a:ext cx="10962800" cy="5661891"/>
          </a:xfrm>
        </p:spPr>
        <p:txBody>
          <a:bodyPr/>
          <a:lstStyle/>
          <a:p>
            <a:pPr marL="126997" lvl="0" indent="0">
              <a:buNone/>
            </a:pPr>
            <a:r>
              <a:rPr lang="en-US" dirty="0" smtClean="0"/>
              <a:t>We started with this 6 months ago:</a:t>
            </a:r>
          </a:p>
          <a:p>
            <a:r>
              <a:rPr lang="en-US" i="1" dirty="0"/>
              <a:t> </a:t>
            </a:r>
            <a:r>
              <a:rPr lang="en-US" i="1" dirty="0" smtClean="0"/>
              <a:t>Operating </a:t>
            </a:r>
            <a:r>
              <a:rPr lang="en-US" i="1" dirty="0"/>
              <a:t>system</a:t>
            </a:r>
            <a:r>
              <a:rPr lang="en-US" dirty="0"/>
              <a:t>—Linux Ubuntu 18.04</a:t>
            </a:r>
          </a:p>
          <a:p>
            <a:pPr lvl="0"/>
            <a:r>
              <a:rPr lang="en-US" i="1" dirty="0" smtClean="0"/>
              <a:t> Web </a:t>
            </a:r>
            <a:r>
              <a:rPr lang="en-US" i="1" dirty="0"/>
              <a:t>server for the web client interface</a:t>
            </a:r>
            <a:r>
              <a:rPr lang="en-US" dirty="0"/>
              <a:t>—Node.js 10.15 </a:t>
            </a:r>
          </a:p>
          <a:p>
            <a:pPr lvl="0"/>
            <a:r>
              <a:rPr lang="en-US" i="1" dirty="0" smtClean="0"/>
              <a:t> Package </a:t>
            </a:r>
            <a:r>
              <a:rPr lang="en-US" i="1" dirty="0"/>
              <a:t>manager</a:t>
            </a:r>
            <a:r>
              <a:rPr lang="en-US" dirty="0"/>
              <a:t>—</a:t>
            </a:r>
            <a:r>
              <a:rPr lang="en-US" dirty="0" err="1"/>
              <a:t>npm</a:t>
            </a:r>
            <a:r>
              <a:rPr lang="en-US" dirty="0"/>
              <a:t> 6.4</a:t>
            </a:r>
          </a:p>
          <a:p>
            <a:pPr lvl="0"/>
            <a:r>
              <a:rPr lang="en-US" i="1" dirty="0" smtClean="0"/>
              <a:t> IDE</a:t>
            </a:r>
            <a:r>
              <a:rPr lang="en-US" dirty="0" smtClean="0"/>
              <a:t>—Truffle </a:t>
            </a:r>
            <a:r>
              <a:rPr lang="en-US" dirty="0"/>
              <a:t>0.5.0</a:t>
            </a:r>
          </a:p>
          <a:p>
            <a:pPr lvl="0"/>
            <a:r>
              <a:rPr lang="en-US" i="1" dirty="0" smtClean="0"/>
              <a:t> Smart </a:t>
            </a:r>
            <a:r>
              <a:rPr lang="en-US" i="1" dirty="0"/>
              <a:t>contract language toolchain</a:t>
            </a:r>
            <a:r>
              <a:rPr lang="en-US" dirty="0"/>
              <a:t>—Solidity 0.5.0 (comes with the Truffle suite)</a:t>
            </a:r>
          </a:p>
          <a:p>
            <a:pPr lvl="0"/>
            <a:r>
              <a:rPr lang="en-US" i="1" dirty="0" smtClean="0"/>
              <a:t> Browser/web </a:t>
            </a:r>
            <a:r>
              <a:rPr lang="en-US" i="1" dirty="0"/>
              <a:t>client</a:t>
            </a:r>
            <a:r>
              <a:rPr lang="en-US" dirty="0"/>
              <a:t>—Chrome and the </a:t>
            </a:r>
            <a:r>
              <a:rPr lang="en-US" dirty="0" err="1"/>
              <a:t>MetaMask</a:t>
            </a:r>
            <a:r>
              <a:rPr lang="en-US" dirty="0"/>
              <a:t> (LTS) plugin </a:t>
            </a:r>
          </a:p>
          <a:p>
            <a:pPr lvl="0"/>
            <a:r>
              <a:rPr lang="en-US" i="1" dirty="0" smtClean="0"/>
              <a:t> Editor</a:t>
            </a:r>
            <a:r>
              <a:rPr lang="en-US" dirty="0" smtClean="0"/>
              <a:t>—Atom</a:t>
            </a:r>
            <a:r>
              <a:rPr lang="en-US" dirty="0"/>
              <a:t>, </a:t>
            </a:r>
            <a:r>
              <a:rPr lang="en-US" dirty="0" err="1"/>
              <a:t>gedit</a:t>
            </a:r>
            <a:r>
              <a:rPr lang="en-US" dirty="0"/>
              <a:t>, or any other of your </a:t>
            </a:r>
            <a:r>
              <a:rPr lang="en-US" dirty="0" smtClean="0"/>
              <a:t>choice</a:t>
            </a:r>
          </a:p>
          <a:p>
            <a:pPr lvl="0"/>
            <a:endParaRPr lang="en-US" dirty="0"/>
          </a:p>
          <a:p>
            <a:pPr marL="126997" lvl="0" indent="0">
              <a:buNone/>
            </a:pPr>
            <a:r>
              <a:rPr lang="en-US" dirty="0" smtClean="0"/>
              <a:t>We are here now:</a:t>
            </a:r>
          </a:p>
          <a:p>
            <a:r>
              <a:rPr lang="en-US" dirty="0"/>
              <a:t>Truffle: v5.0.27    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://www.npmjs.com/package/truffle</a:t>
            </a:r>
            <a:r>
              <a:rPr lang="en-US" dirty="0"/>
              <a:t> </a:t>
            </a:r>
          </a:p>
          <a:p>
            <a:r>
              <a:rPr lang="en-US" dirty="0"/>
              <a:t>Node: v10.15.3 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://nodejs.org/en/</a:t>
            </a:r>
            <a:r>
              <a:rPr lang="en-US" dirty="0"/>
              <a:t>  </a:t>
            </a:r>
          </a:p>
          <a:p>
            <a:r>
              <a:rPr lang="en-US" dirty="0"/>
              <a:t>Solidity : 0.5.8 </a:t>
            </a:r>
            <a:endParaRPr lang="en-US" dirty="0" smtClean="0"/>
          </a:p>
          <a:p>
            <a:r>
              <a:rPr lang="en-US" dirty="0" err="1" smtClean="0"/>
              <a:t>npm</a:t>
            </a:r>
            <a:r>
              <a:rPr lang="en-US" dirty="0"/>
              <a:t>: 6.4.1 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://www.npmjs.com/get-npm</a:t>
            </a:r>
            <a:r>
              <a:rPr lang="en-US" dirty="0"/>
              <a:t>  </a:t>
            </a:r>
          </a:p>
          <a:p>
            <a:r>
              <a:rPr lang="en-US" dirty="0"/>
              <a:t>ganache v2.1.1 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://www.trufflesuite.com/ganache</a:t>
            </a:r>
            <a:endParaRPr lang="en-US" dirty="0"/>
          </a:p>
          <a:p>
            <a:pPr marL="126997" lvl="0" indent="0">
              <a:buNone/>
            </a:pPr>
            <a:endParaRPr lang="en-US" dirty="0" smtClean="0"/>
          </a:p>
          <a:p>
            <a:pPr marL="126997" lvl="0" indent="0">
              <a:buNone/>
            </a:pPr>
            <a:endParaRPr lang="en-US" dirty="0"/>
          </a:p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8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95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168" y="-95504"/>
            <a:ext cx="10515600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Ballot Dapp overall structure (Lets use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standard directory structure)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9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9708" y="2309091"/>
            <a:ext cx="2050473" cy="914400"/>
          </a:xfrm>
          <a:prstGeom prst="rect">
            <a:avLst/>
          </a:prstGeom>
          <a:solidFill>
            <a:srgbClr val="8ED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Ballot-Dapp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9168" y="3807387"/>
            <a:ext cx="2050473" cy="914400"/>
          </a:xfrm>
          <a:prstGeom prst="rect">
            <a:avLst/>
          </a:prstGeom>
          <a:solidFill>
            <a:srgbClr val="8ED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allot-contract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5088" y="3807387"/>
            <a:ext cx="2050473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ballot-app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0" name="Elbow Connector 9"/>
          <p:cNvCxnSpPr>
            <a:stCxn id="5" idx="2"/>
            <a:endCxn id="7" idx="0"/>
          </p:cNvCxnSpPr>
          <p:nvPr/>
        </p:nvCxnSpPr>
        <p:spPr>
          <a:xfrm rot="5400000">
            <a:off x="4657727" y="2840169"/>
            <a:ext cx="583896" cy="1350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8" idx="0"/>
          </p:cNvCxnSpPr>
          <p:nvPr/>
        </p:nvCxnSpPr>
        <p:spPr>
          <a:xfrm rot="16200000" flipH="1">
            <a:off x="6115687" y="2732749"/>
            <a:ext cx="583896" cy="15653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" y="1364160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you install all the required software and tools;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358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838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LucidaGrande</vt:lpstr>
      <vt:lpstr>Merriweather Sans</vt:lpstr>
      <vt:lpstr>1_Office Theme</vt:lpstr>
      <vt:lpstr>2_UB Powerpoint Template</vt:lpstr>
      <vt:lpstr>From Smart contract to Dapps(Ch04) – Part 2</vt:lpstr>
      <vt:lpstr>Topics for discussion</vt:lpstr>
      <vt:lpstr>READ  READ  READ</vt:lpstr>
      <vt:lpstr>Status of Lab1 Part1</vt:lpstr>
      <vt:lpstr>How to develop a Dapp?</vt:lpstr>
      <vt:lpstr>Dapp development using Truffle IDE (or Truffle suite of tools)</vt:lpstr>
      <vt:lpstr>How to develop a Dapp?</vt:lpstr>
      <vt:lpstr>Software and tools you’ll need for Dapp development</vt:lpstr>
      <vt:lpstr>Ballot Dapp overall structure (Lets use  standard directory structure)</vt:lpstr>
      <vt:lpstr>Lets focus on ballot-contract  </vt:lpstr>
      <vt:lpstr>Configuring RPC port</vt:lpstr>
      <vt:lpstr>2_deploy_contracts.js</vt:lpstr>
      <vt:lpstr>On to the demo</vt:lpstr>
      <vt:lpstr>Command line interface (CLI)</vt:lpstr>
      <vt:lpstr>Explanation for Txs</vt:lpstr>
      <vt:lpstr>Simple cryptocurrency Txs</vt:lpstr>
      <vt:lpstr>Dapp web application development</vt:lpstr>
      <vt:lpstr>Ballot -Dapp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concepts</dc:title>
  <dc:creator>Bina Ramamurthy</dc:creator>
  <cp:lastModifiedBy>Bina Ramamurthy</cp:lastModifiedBy>
  <cp:revision>87</cp:revision>
  <dcterms:created xsi:type="dcterms:W3CDTF">2019-09-18T16:27:59Z</dcterms:created>
  <dcterms:modified xsi:type="dcterms:W3CDTF">2019-10-07T18:47:23Z</dcterms:modified>
</cp:coreProperties>
</file>