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2081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954698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96450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41585323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26876681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41348434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336365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4292864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42195535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21252292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4732777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904342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0920698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29926530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014663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Manning Blockchain in Action, 2020</a:t>
            </a:r>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3603606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79" name="Shape 79"/>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228594" marR="0" lvl="0"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1pPr>
            <a:lvl2pPr marL="685783" marR="0" lvl="1"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0"/>
              </a:spcBef>
              <a:buClr>
                <a:srgbClr val="005BBB"/>
              </a:buClr>
              <a:buSzPct val="96428"/>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11364721"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277340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65661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Manning Blockchain in Action, 2020</a:t>
            </a:r>
            <a:endParaRPr lang="en-US"/>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90532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Manning Blockchain in Action, 2020</a:t>
            </a:r>
            <a:endParaRPr lang="en-US"/>
          </a:p>
        </p:txBody>
      </p:sp>
      <p:sp>
        <p:nvSpPr>
          <p:cNvPr id="9" name="Slide Number Placeholder 8"/>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66573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Manning Blockchain in Action, 2020</a:t>
            </a:r>
            <a:endParaRPr lang="en-US"/>
          </a:p>
        </p:txBody>
      </p:sp>
      <p:sp>
        <p:nvSpPr>
          <p:cNvPr id="5" name="Slide Number Placeholder 4"/>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149862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468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Manning Blockchain in Action, 2020</a:t>
            </a:r>
            <a:endParaRPr lang="en-US"/>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40895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Manning Blockchain in Action, 2020</a:t>
            </a:r>
            <a:endParaRPr lang="en-US"/>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111362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Manning Blockchain in Action,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E3207-A8F0-47A6-8E44-9B9343959EB3}" type="slidenum">
              <a:rPr lang="en-US" smtClean="0"/>
              <a:t>‹#›</a:t>
            </a:fld>
            <a:endParaRPr lang="en-US"/>
          </a:p>
        </p:txBody>
      </p:sp>
    </p:spTree>
    <p:extLst>
      <p:ext uri="{BB962C8B-B14F-4D97-AF65-F5344CB8AC3E}">
        <p14:creationId xmlns:p14="http://schemas.microsoft.com/office/powerpoint/2010/main" val="3817552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5564284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220" y="2015613"/>
            <a:ext cx="6007903" cy="2710557"/>
          </a:xfrm>
        </p:spPr>
        <p:txBody>
          <a:bodyPr/>
          <a:lstStyle/>
          <a:p>
            <a:endParaRPr lang="en-US" sz="1400" dirty="0" smtClean="0"/>
          </a:p>
          <a:p>
            <a:r>
              <a:rPr lang="en-US" sz="1400" dirty="0" smtClean="0"/>
              <a:t>B</a:t>
            </a:r>
            <a:r>
              <a:rPr lang="en-US" sz="1400" dirty="0"/>
              <a:t>. RAMAMURTHY</a:t>
            </a:r>
          </a:p>
          <a:p>
            <a:r>
              <a:rPr lang="en-US" sz="1400" dirty="0"/>
              <a:t>©</a:t>
            </a:r>
            <a:r>
              <a:rPr lang="en-US" sz="1400" dirty="0" smtClean="0"/>
              <a:t>2019, </a:t>
            </a:r>
            <a:r>
              <a:rPr lang="en-US" sz="1400" dirty="0"/>
              <a:t>ALL RIGHTS RESERVED</a:t>
            </a:r>
          </a:p>
          <a:p>
            <a:r>
              <a:rPr lang="en-US" sz="1400" dirty="0"/>
              <a:t>BINA@BUFFALO.EDU</a:t>
            </a:r>
          </a:p>
          <a:p>
            <a:r>
              <a:rPr lang="en-US" sz="1400" dirty="0"/>
              <a:t>HTTP://WW.CSE.BUFFALO.EDU/FACULTY/BINA</a:t>
            </a:r>
          </a:p>
          <a:p>
            <a:r>
              <a:rPr lang="en-US" sz="1400" dirty="0"/>
              <a:t>TEACHING PROFESSOR</a:t>
            </a:r>
          </a:p>
          <a:p>
            <a:r>
              <a:rPr lang="en-US" sz="1400" dirty="0"/>
              <a:t>COMPUTER SCIENCE AND ENGINEERING</a:t>
            </a:r>
          </a:p>
          <a:p>
            <a:r>
              <a:rPr lang="en-US" sz="1400" dirty="0"/>
              <a:t>DIRECTOR, BLOCKCHAIN THINKLAB</a:t>
            </a:r>
          </a:p>
          <a:p>
            <a:r>
              <a:rPr lang="en-US" sz="1400" dirty="0"/>
              <a:t>PROGRAM DIRECTOR, DATA-INTENSIVE COMPUTING PROGRAM </a:t>
            </a:r>
          </a:p>
          <a:p>
            <a:endParaRPr lang="en-US" sz="1400" dirty="0"/>
          </a:p>
        </p:txBody>
      </p:sp>
      <p:sp>
        <p:nvSpPr>
          <p:cNvPr id="3" name="Title 2"/>
          <p:cNvSpPr>
            <a:spLocks noGrp="1"/>
          </p:cNvSpPr>
          <p:nvPr>
            <p:ph type="ctrTitle"/>
          </p:nvPr>
        </p:nvSpPr>
        <p:spPr>
          <a:xfrm>
            <a:off x="353567" y="251607"/>
            <a:ext cx="9067523" cy="1764006"/>
          </a:xfrm>
        </p:spPr>
        <p:txBody>
          <a:bodyPr>
            <a:noAutofit/>
          </a:bodyPr>
          <a:lstStyle/>
          <a:p>
            <a:r>
              <a:rPr lang="en-US" sz="4000" dirty="0" smtClean="0"/>
              <a:t>Security and privacy </a:t>
            </a:r>
            <a:br>
              <a:rPr lang="en-US" sz="4000" dirty="0" smtClean="0"/>
            </a:br>
            <a:r>
              <a:rPr lang="en-US" sz="4000" dirty="0" smtClean="0"/>
              <a:t>(Chapter 5)</a:t>
            </a:r>
            <a:endParaRPr lang="en-US" sz="4000" dirty="0"/>
          </a:p>
        </p:txBody>
      </p:sp>
    </p:spTree>
    <p:extLst>
      <p:ext uri="{BB962C8B-B14F-4D97-AF65-F5344CB8AC3E}">
        <p14:creationId xmlns:p14="http://schemas.microsoft.com/office/powerpoint/2010/main" val="15500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7" y="1897626"/>
            <a:ext cx="11113795" cy="4610151"/>
          </a:xfrm>
        </p:spPr>
        <p:txBody>
          <a:bodyPr/>
          <a:lstStyle/>
          <a:p>
            <a:r>
              <a:rPr lang="en-US" b="1" cap="all" dirty="0" err="1"/>
              <a:t>Problmem</a:t>
            </a:r>
            <a:r>
              <a:rPr lang="en-US" b="1" cap="all" dirty="0"/>
              <a:t> statement: </a:t>
            </a:r>
            <a:r>
              <a:rPr lang="en-US" dirty="0"/>
              <a:t>A blind auction is planned by a beneficiary for a piece of artwork. There may be many pieces to be auctioned off, but for this problem you’ll consider only one; you can always add others once this piece is sold. The beneficiary controls the various stages of the auction, {</a:t>
            </a:r>
            <a:r>
              <a:rPr lang="en-US" dirty="0" err="1"/>
              <a:t>Init</a:t>
            </a:r>
            <a:r>
              <a:rPr lang="en-US" dirty="0"/>
              <a:t>, Bidding, Reveal, Done}. After initiation by the beneficiary, the bidders bid one bid at a time during the</a:t>
            </a:r>
            <a:r>
              <a:rPr lang="en-US" i="1" dirty="0"/>
              <a:t> </a:t>
            </a:r>
            <a:r>
              <a:rPr lang="en-US" dirty="0"/>
              <a:t>Bidding phase, providing their bids securely and privately. Others, including the beneficiary, cannot see what each bid is. After a while, the beneficiary advances the stage to the Reveal phase. Now bidders openly send their bids, and the beneficiary opens the bids and identifies the highest bidder and highest bid. The beneficiary brings the auction to a close by advancing the stage to Done, at which time auction ends. Beneficiary is transferred the highest bid value. Non-winner bidders can withdraw their deposits, and the winning bidder is returned the balance of their deposit, if any.</a:t>
            </a:r>
          </a:p>
          <a:p>
            <a:endParaRPr lang="en-US" dirty="0"/>
          </a:p>
        </p:txBody>
      </p:sp>
      <p:sp>
        <p:nvSpPr>
          <p:cNvPr id="3" name="Title 2"/>
          <p:cNvSpPr>
            <a:spLocks noGrp="1"/>
          </p:cNvSpPr>
          <p:nvPr>
            <p:ph type="title"/>
          </p:nvPr>
        </p:nvSpPr>
        <p:spPr>
          <a:xfrm>
            <a:off x="3656797" y="127818"/>
            <a:ext cx="8456545" cy="588265"/>
          </a:xfrm>
        </p:spPr>
        <p:txBody>
          <a:bodyPr/>
          <a:lstStyle/>
          <a:p>
            <a:r>
              <a:rPr lang="en-US" dirty="0" smtClean="0">
                <a:solidFill>
                  <a:schemeClr val="bg1"/>
                </a:solidFill>
              </a:rPr>
              <a:t>Discussed and demoed</a:t>
            </a:r>
            <a:r>
              <a:rPr lang="en-US" dirty="0" smtClean="0">
                <a:solidFill>
                  <a:schemeClr val="bg1"/>
                </a:solidFill>
              </a:rPr>
              <a:t>: </a:t>
            </a:r>
            <a:r>
              <a:rPr lang="en-US" dirty="0" smtClean="0">
                <a:solidFill>
                  <a:schemeClr val="bg1"/>
                </a:solidFill>
              </a:rPr>
              <a:t>Blind auction</a:t>
            </a:r>
            <a:endParaRPr lang="en-US" dirty="0">
              <a:solidFill>
                <a:schemeClr val="bg1"/>
              </a:solidFill>
            </a:endParaRPr>
          </a:p>
        </p:txBody>
      </p:sp>
    </p:spTree>
    <p:extLst>
      <p:ext uri="{BB962C8B-B14F-4D97-AF65-F5344CB8AC3E}">
        <p14:creationId xmlns:p14="http://schemas.microsoft.com/office/powerpoint/2010/main" val="225294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1117600"/>
            <a:ext cx="10710672" cy="4800241"/>
          </a:xfrm>
        </p:spPr>
        <p:txBody>
          <a:bodyPr/>
          <a:lstStyle/>
          <a:p>
            <a:r>
              <a:rPr lang="en-US" dirty="0" smtClean="0"/>
              <a:t>Retrospection: Lets look at the structure of the Blind auction as I deployed it.</a:t>
            </a:r>
          </a:p>
          <a:p>
            <a:endParaRPr lang="en-US" dirty="0"/>
          </a:p>
        </p:txBody>
      </p:sp>
      <p:sp>
        <p:nvSpPr>
          <p:cNvPr id="3" name="Title 2"/>
          <p:cNvSpPr>
            <a:spLocks noGrp="1"/>
          </p:cNvSpPr>
          <p:nvPr>
            <p:ph type="title"/>
          </p:nvPr>
        </p:nvSpPr>
        <p:spPr>
          <a:xfrm>
            <a:off x="3654414" y="129308"/>
            <a:ext cx="8435986" cy="586775"/>
          </a:xfrm>
        </p:spPr>
        <p:txBody>
          <a:bodyPr/>
          <a:lstStyle/>
          <a:p>
            <a:r>
              <a:rPr lang="en-US" dirty="0" smtClean="0">
                <a:solidFill>
                  <a:schemeClr val="bg1"/>
                </a:solidFill>
              </a:rPr>
              <a:t>Design of decentralized BA?</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226" y="1934982"/>
            <a:ext cx="8521667" cy="3779659"/>
          </a:xfrm>
          <a:prstGeom prst="rect">
            <a:avLst/>
          </a:prstGeom>
        </p:spPr>
      </p:pic>
    </p:spTree>
    <p:extLst>
      <p:ext uri="{BB962C8B-B14F-4D97-AF65-F5344CB8AC3E}">
        <p14:creationId xmlns:p14="http://schemas.microsoft.com/office/powerpoint/2010/main" val="143410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1773382"/>
            <a:ext cx="11301799" cy="4144459"/>
          </a:xfrm>
        </p:spPr>
        <p:txBody>
          <a:bodyPr/>
          <a:lstStyle/>
          <a:p>
            <a:r>
              <a:rPr lang="en-US" dirty="0"/>
              <a:t>In the blind auction problem, the parameters (auction bid details) need to be kept private and secure in one of the phases but can be revealed to the public in another phase. Privacy and security are achieved during the Bidding phase by secure hashing the parameters; when the parameters are revealed during the Reveal phase, the bid is verified by computing the hash from the revealed parameters and matching the hash sent during Bidding phase. </a:t>
            </a:r>
            <a:endParaRPr lang="en-US" dirty="0" smtClean="0"/>
          </a:p>
          <a:p>
            <a:r>
              <a:rPr lang="en-US" dirty="0" smtClean="0"/>
              <a:t>Other </a:t>
            </a:r>
            <a:r>
              <a:rPr lang="en-US" dirty="0"/>
              <a:t>problems that have similar hide and reveal phases include online quizzes and exams, requests for proposals (RFPs) in business contract bidding, and games such as poker (which has play, bet, and reveal phases). Notice that the approach used in the blind auction is not implementing security and privacy in the traditional sense of encrypting data using a private key, then decrypting it using a public key. </a:t>
            </a:r>
          </a:p>
          <a:p>
            <a:r>
              <a:rPr lang="en-US" dirty="0"/>
              <a:t>Also notice that the hashes and identities in the </a:t>
            </a:r>
            <a:r>
              <a:rPr lang="en-US" dirty="0" err="1"/>
              <a:t>blockchain</a:t>
            </a:r>
            <a:r>
              <a:rPr lang="en-US" dirty="0"/>
              <a:t> context involve a 256-bit address space and 256-bit computations. This large address space aids in ensuring both the uniqueness of decentralized identities and an extremely low probability of collisions for hash values. </a:t>
            </a:r>
          </a:p>
          <a:p>
            <a:endParaRPr lang="en-US" dirty="0"/>
          </a:p>
        </p:txBody>
      </p:sp>
      <p:sp>
        <p:nvSpPr>
          <p:cNvPr id="3" name="Title 2"/>
          <p:cNvSpPr>
            <a:spLocks noGrp="1"/>
          </p:cNvSpPr>
          <p:nvPr>
            <p:ph type="title"/>
          </p:nvPr>
        </p:nvSpPr>
        <p:spPr>
          <a:xfrm>
            <a:off x="3624164" y="120073"/>
            <a:ext cx="7662673" cy="522120"/>
          </a:xfrm>
        </p:spPr>
        <p:txBody>
          <a:bodyPr/>
          <a:lstStyle/>
          <a:p>
            <a:r>
              <a:rPr lang="en-US" dirty="0" smtClean="0">
                <a:solidFill>
                  <a:schemeClr val="bg1"/>
                </a:solidFill>
              </a:rPr>
              <a:t>Things to note</a:t>
            </a:r>
            <a:endParaRPr lang="en-US" dirty="0">
              <a:solidFill>
                <a:schemeClr val="bg1"/>
              </a:solidFill>
            </a:endParaRPr>
          </a:p>
        </p:txBody>
      </p:sp>
    </p:spTree>
    <p:extLst>
      <p:ext uri="{BB962C8B-B14F-4D97-AF65-F5344CB8AC3E}">
        <p14:creationId xmlns:p14="http://schemas.microsoft.com/office/powerpoint/2010/main" val="299400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1311564"/>
            <a:ext cx="10138017" cy="4606277"/>
          </a:xfrm>
        </p:spPr>
        <p:txBody>
          <a:bodyPr/>
          <a:lstStyle/>
          <a:p>
            <a:pPr lvl="0"/>
            <a:r>
              <a:rPr lang="en-US" dirty="0"/>
              <a:t>Migrate to a public chain only after thoroughly testing your smart contract in the Remix IDE or on Ganache’s local test chain.</a:t>
            </a:r>
          </a:p>
          <a:p>
            <a:pPr lvl="0"/>
            <a:r>
              <a:rPr lang="en-US" dirty="0"/>
              <a:t>Make sure you keep the mnemonic that you generated for your private key safe. This is your identity for the network where you created the accounts using the mnemonic.</a:t>
            </a:r>
          </a:p>
          <a:p>
            <a:pPr lvl="0"/>
            <a:r>
              <a:rPr lang="en-US" dirty="0"/>
              <a:t>Private-public key cryptography plays an indispensable role in uniquely identifying an account. Similar to how you secure and protect a credit card, you need to protect the private key for the security of your assets on the </a:t>
            </a:r>
            <a:r>
              <a:rPr lang="en-US" dirty="0" err="1"/>
              <a:t>blockchain</a:t>
            </a:r>
            <a:r>
              <a:rPr lang="en-US" dirty="0"/>
              <a:t>.</a:t>
            </a:r>
          </a:p>
          <a:p>
            <a:pPr lvl="0"/>
            <a:r>
              <a:rPr lang="en-US" dirty="0"/>
              <a:t>Pay attention to the hashing technique used in achieving privacy and security of data (parameters) transmitted in a decentralized </a:t>
            </a:r>
            <a:r>
              <a:rPr lang="en-US" dirty="0" err="1"/>
              <a:t>blockchain</a:t>
            </a:r>
            <a:r>
              <a:rPr lang="en-US" dirty="0"/>
              <a:t>-based system.</a:t>
            </a:r>
          </a:p>
          <a:p>
            <a:endParaRPr lang="en-US" dirty="0"/>
          </a:p>
        </p:txBody>
      </p:sp>
      <p:sp>
        <p:nvSpPr>
          <p:cNvPr id="3" name="Title 2"/>
          <p:cNvSpPr>
            <a:spLocks noGrp="1"/>
          </p:cNvSpPr>
          <p:nvPr>
            <p:ph type="title"/>
          </p:nvPr>
        </p:nvSpPr>
        <p:spPr>
          <a:xfrm>
            <a:off x="4116232" y="101601"/>
            <a:ext cx="7604714" cy="716084"/>
          </a:xfrm>
        </p:spPr>
        <p:txBody>
          <a:bodyPr/>
          <a:lstStyle/>
          <a:p>
            <a:r>
              <a:rPr lang="en-US" dirty="0" smtClean="0">
                <a:solidFill>
                  <a:schemeClr val="bg1"/>
                </a:solidFill>
              </a:rPr>
              <a:t>Best practices</a:t>
            </a:r>
            <a:endParaRPr lang="en-US" dirty="0">
              <a:solidFill>
                <a:schemeClr val="bg1"/>
              </a:solidFill>
            </a:endParaRPr>
          </a:p>
        </p:txBody>
      </p:sp>
    </p:spTree>
    <p:extLst>
      <p:ext uri="{BB962C8B-B14F-4D97-AF65-F5344CB8AC3E}">
        <p14:creationId xmlns:p14="http://schemas.microsoft.com/office/powerpoint/2010/main" val="259006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56091" y="1548107"/>
            <a:ext cx="10507472" cy="4224620"/>
          </a:xfrm>
        </p:spPr>
        <p:txBody>
          <a:bodyPr/>
          <a:lstStyle/>
          <a:p>
            <a:pPr lvl="0"/>
            <a:r>
              <a:rPr lang="en-US" dirty="0"/>
              <a:t>This chapter demonstrated onboarding a smart contract on the </a:t>
            </a:r>
            <a:r>
              <a:rPr lang="en-US" dirty="0" err="1"/>
              <a:t>Ropsten</a:t>
            </a:r>
            <a:r>
              <a:rPr lang="en-US" dirty="0"/>
              <a:t> public chain and interacting with it, with truly decentralized access.</a:t>
            </a:r>
          </a:p>
          <a:p>
            <a:pPr lvl="0"/>
            <a:r>
              <a:rPr lang="en-US" dirty="0"/>
              <a:t>Cryptographic algorithms and techniques are used in the implementation of self-managed decentralized identity, with a unique 256-bit account number derived from a private key. </a:t>
            </a:r>
          </a:p>
          <a:p>
            <a:pPr lvl="0"/>
            <a:r>
              <a:rPr lang="en-US" dirty="0"/>
              <a:t>Transactions generated by an account are digitally signed using the account’s private key; for the examples in this chapter </a:t>
            </a:r>
            <a:r>
              <a:rPr lang="en-US" dirty="0" err="1"/>
              <a:t>MetaMask</a:t>
            </a:r>
            <a:r>
              <a:rPr lang="en-US" dirty="0"/>
              <a:t> facilitated this process, so you didn’t observe it openly, except when </a:t>
            </a:r>
            <a:r>
              <a:rPr lang="en-US" dirty="0" err="1"/>
              <a:t>MetaMask</a:t>
            </a:r>
            <a:r>
              <a:rPr lang="en-US" dirty="0"/>
              <a:t> is asked for confirmation.</a:t>
            </a:r>
          </a:p>
          <a:p>
            <a:pPr lvl="0"/>
            <a:r>
              <a:rPr lang="en-US" dirty="0"/>
              <a:t>Using secure Keccak hashing, as was done for the blind auction problem, is a technique for privacy and security that is suitable for decentralized applications.</a:t>
            </a:r>
          </a:p>
          <a:p>
            <a:pPr lvl="0"/>
            <a:r>
              <a:rPr lang="en-US" dirty="0"/>
              <a:t>Using a secret code in the parameter list of the blind bid helps ensure the privacy and security of the data by obfuscating the bid value.</a:t>
            </a:r>
          </a:p>
          <a:p>
            <a:endParaRPr lang="en-US" dirty="0"/>
          </a:p>
        </p:txBody>
      </p:sp>
      <p:sp>
        <p:nvSpPr>
          <p:cNvPr id="3" name="Title 2"/>
          <p:cNvSpPr>
            <a:spLocks noGrp="1"/>
          </p:cNvSpPr>
          <p:nvPr>
            <p:ph type="title"/>
          </p:nvPr>
        </p:nvSpPr>
        <p:spPr>
          <a:xfrm>
            <a:off x="3866885" y="120073"/>
            <a:ext cx="7835588" cy="628072"/>
          </a:xfrm>
        </p:spPr>
        <p:txBody>
          <a:bodyPr/>
          <a:lstStyle/>
          <a:p>
            <a:r>
              <a:rPr lang="en-US" dirty="0" smtClean="0">
                <a:solidFill>
                  <a:schemeClr val="bg1"/>
                </a:solidFill>
              </a:rPr>
              <a:t>Summary</a:t>
            </a:r>
            <a:endParaRPr lang="en-US" dirty="0">
              <a:solidFill>
                <a:schemeClr val="bg1"/>
              </a:solidFill>
            </a:endParaRPr>
          </a:p>
        </p:txBody>
      </p:sp>
    </p:spTree>
    <p:extLst>
      <p:ext uri="{BB962C8B-B14F-4D97-AF65-F5344CB8AC3E}">
        <p14:creationId xmlns:p14="http://schemas.microsoft.com/office/powerpoint/2010/main" val="24804569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docProps/app.xml><?xml version="1.0" encoding="utf-8"?>
<Properties xmlns="http://schemas.openxmlformats.org/officeDocument/2006/extended-properties" xmlns:vt="http://schemas.openxmlformats.org/officeDocument/2006/docPropsVTypes">
  <TotalTime>67</TotalTime>
  <Words>722</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Calibri Light</vt:lpstr>
      <vt:lpstr>Georgia</vt:lpstr>
      <vt:lpstr>LucidaGrande</vt:lpstr>
      <vt:lpstr>Merriweather Sans</vt:lpstr>
      <vt:lpstr>1_Office Theme</vt:lpstr>
      <vt:lpstr>2_UB Powerpoint Template</vt:lpstr>
      <vt:lpstr>Security and privacy  (Chapter 5)</vt:lpstr>
      <vt:lpstr>Discussed and demoed: Blind auction</vt:lpstr>
      <vt:lpstr>Design of decentralized BA??</vt:lpstr>
      <vt:lpstr>Things to note</vt:lpstr>
      <vt:lpstr>Best practices</vt:lpstr>
      <vt:lpstr>Summary</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and privacy  (Chapter 5)</dc:title>
  <dc:creator>Bina Ramamurthy</dc:creator>
  <cp:lastModifiedBy>Bina Ramamurthy</cp:lastModifiedBy>
  <cp:revision>6</cp:revision>
  <dcterms:created xsi:type="dcterms:W3CDTF">2019-11-06T15:37:26Z</dcterms:created>
  <dcterms:modified xsi:type="dcterms:W3CDTF">2019-11-06T16:44:57Z</dcterms:modified>
</cp:coreProperties>
</file>