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60" r:id="rId5"/>
    <p:sldId id="261" r:id="rId6"/>
    <p:sldId id="262" r:id="rId7"/>
    <p:sldId id="263" r:id="rId8"/>
    <p:sldId id="264" r:id="rId9"/>
    <p:sldId id="265" r:id="rId10"/>
    <p:sldId id="270" r:id="rId11"/>
    <p:sldId id="269" r:id="rId12"/>
    <p:sldId id="266" r:id="rId13"/>
    <p:sldId id="267" r:id="rId14"/>
    <p:sldId id="268"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F9D2E-7D87-4DE7-A103-66D3CDB08457}"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3050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F9D2E-7D87-4DE7-A103-66D3CDB08457}"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07921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F9D2E-7D87-4DE7-A103-66D3CDB08457}"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163516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654829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8182475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6672731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8940153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887761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5548663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40763248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346781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F9D2E-7D87-4DE7-A103-66D3CDB08457}"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784431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0829242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5244337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0980732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314487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988032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86411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2F9D2E-7D87-4DE7-A103-66D3CDB08457}"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91930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2F9D2E-7D87-4DE7-A103-66D3CDB08457}"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37619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F9D2E-7D87-4DE7-A103-66D3CDB08457}"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55834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F9D2E-7D87-4DE7-A103-66D3CDB08457}"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19035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F9D2E-7D87-4DE7-A103-66D3CDB08457}"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204288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2F9D2E-7D87-4DE7-A103-66D3CDB08457}"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324571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2F9D2E-7D87-4DE7-A103-66D3CDB08457}"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E3207-A8F0-47A6-8E44-9B9343959EB3}" type="slidenum">
              <a:rPr lang="en-US" smtClean="0"/>
              <a:t>‹#›</a:t>
            </a:fld>
            <a:endParaRPr lang="en-US"/>
          </a:p>
        </p:txBody>
      </p:sp>
    </p:spTree>
    <p:extLst>
      <p:ext uri="{BB962C8B-B14F-4D97-AF65-F5344CB8AC3E}">
        <p14:creationId xmlns:p14="http://schemas.microsoft.com/office/powerpoint/2010/main" val="52873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F9D2E-7D87-4DE7-A103-66D3CDB08457}"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E3207-A8F0-47A6-8E44-9B9343959EB3}" type="slidenum">
              <a:rPr lang="en-US" smtClean="0"/>
              <a:t>‹#›</a:t>
            </a:fld>
            <a:endParaRPr lang="en-US"/>
          </a:p>
        </p:txBody>
      </p:sp>
    </p:spTree>
    <p:extLst>
      <p:ext uri="{BB962C8B-B14F-4D97-AF65-F5344CB8AC3E}">
        <p14:creationId xmlns:p14="http://schemas.microsoft.com/office/powerpoint/2010/main" val="1210899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0592258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European_Car_of_the_Year"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8" y="251607"/>
            <a:ext cx="6638544" cy="1764006"/>
          </a:xfrm>
        </p:spPr>
        <p:txBody>
          <a:bodyPr/>
          <a:lstStyle/>
          <a:p>
            <a:r>
              <a:rPr lang="en-US" sz="5400" dirty="0" smtClean="0"/>
              <a:t>Fundamental concepts</a:t>
            </a:r>
            <a:endParaRPr lang="en-US" sz="5400" dirty="0"/>
          </a:p>
        </p:txBody>
      </p:sp>
    </p:spTree>
    <p:extLst>
      <p:ext uri="{BB962C8B-B14F-4D97-AF65-F5344CB8AC3E}">
        <p14:creationId xmlns:p14="http://schemas.microsoft.com/office/powerpoint/2010/main" val="48491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64" y="120073"/>
            <a:ext cx="7696757" cy="626436"/>
          </a:xfrm>
        </p:spPr>
        <p:txBody>
          <a:bodyPr/>
          <a:lstStyle/>
          <a:p>
            <a:r>
              <a:rPr lang="en-US" dirty="0" smtClean="0">
                <a:solidFill>
                  <a:schemeClr val="bg1"/>
                </a:solidFill>
              </a:rPr>
              <a:t>How to develop a Dapp?</a:t>
            </a:r>
            <a:endParaRPr lang="en-US" dirty="0">
              <a:solidFill>
                <a:schemeClr val="bg1"/>
              </a:solidFill>
            </a:endParaRPr>
          </a:p>
        </p:txBody>
      </p:sp>
      <p:sp>
        <p:nvSpPr>
          <p:cNvPr id="3" name="Text Placeholder 2"/>
          <p:cNvSpPr>
            <a:spLocks noGrp="1"/>
          </p:cNvSpPr>
          <p:nvPr>
            <p:ph type="body" idx="1"/>
          </p:nvPr>
        </p:nvSpPr>
        <p:spPr/>
        <p:txBody>
          <a:bodyPr/>
          <a:lstStyle/>
          <a:p>
            <a:pPr marL="126997" indent="0">
              <a:buNone/>
            </a:pP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10</a:t>
            </a:fld>
            <a:endParaRPr lang="en" sz="1867">
              <a:solidFill>
                <a:srgbClr val="000000"/>
              </a:solidFill>
              <a:ea typeface="Arial"/>
              <a:cs typeface="Arial"/>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12" y="2558767"/>
            <a:ext cx="10256089" cy="1620187"/>
          </a:xfrm>
          <a:prstGeom prst="rect">
            <a:avLst/>
          </a:prstGeom>
        </p:spPr>
      </p:pic>
      <p:sp>
        <p:nvSpPr>
          <p:cNvPr id="6" name="TextBox 5"/>
          <p:cNvSpPr txBox="1"/>
          <p:nvPr/>
        </p:nvSpPr>
        <p:spPr>
          <a:xfrm>
            <a:off x="2585880" y="4806328"/>
            <a:ext cx="2911887" cy="369332"/>
          </a:xfrm>
          <a:prstGeom prst="rect">
            <a:avLst/>
          </a:prstGeom>
          <a:noFill/>
        </p:spPr>
        <p:txBody>
          <a:bodyPr wrap="none" rtlCol="0">
            <a:spAutoFit/>
          </a:bodyPr>
          <a:lstStyle/>
          <a:p>
            <a:r>
              <a:rPr lang="en-US" dirty="0" smtClean="0"/>
              <a:t>This is what we’ll do today.</a:t>
            </a:r>
            <a:endParaRPr lang="en-US" dirty="0"/>
          </a:p>
        </p:txBody>
      </p:sp>
      <p:cxnSp>
        <p:nvCxnSpPr>
          <p:cNvPr id="11" name="Curved Connector 10"/>
          <p:cNvCxnSpPr/>
          <p:nvPr/>
        </p:nvCxnSpPr>
        <p:spPr>
          <a:xfrm rot="5400000" flipH="1" flipV="1">
            <a:off x="2597368" y="4212141"/>
            <a:ext cx="886691" cy="350982"/>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flipH="1" flipV="1">
            <a:off x="4680586" y="4268765"/>
            <a:ext cx="886691" cy="350982"/>
          </a:xfrm>
          <a:prstGeom prst="curvedConnector3">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59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27" y="101599"/>
            <a:ext cx="7343273" cy="733949"/>
          </a:xfrm>
        </p:spPr>
        <p:txBody>
          <a:bodyPr/>
          <a:lstStyle/>
          <a:p>
            <a:r>
              <a:rPr lang="en-US" dirty="0" smtClean="0">
                <a:solidFill>
                  <a:schemeClr val="bg1"/>
                </a:solidFill>
              </a:rPr>
              <a:t>Chapter 2 Smart contracts</a:t>
            </a:r>
            <a:endParaRPr lang="en-US" dirty="0">
              <a:solidFill>
                <a:schemeClr val="bg1"/>
              </a:solidFill>
            </a:endParaRPr>
          </a:p>
        </p:txBody>
      </p:sp>
      <p:sp>
        <p:nvSpPr>
          <p:cNvPr id="3" name="Text Placeholder 2"/>
          <p:cNvSpPr>
            <a:spLocks noGrp="1"/>
          </p:cNvSpPr>
          <p:nvPr>
            <p:ph type="body" idx="1"/>
          </p:nvPr>
        </p:nvSpPr>
        <p:spPr>
          <a:xfrm>
            <a:off x="629200" y="1459640"/>
            <a:ext cx="10962800" cy="3613600"/>
          </a:xfrm>
        </p:spPr>
        <p:txBody>
          <a:bodyPr/>
          <a:lstStyle/>
          <a:p>
            <a:r>
              <a:rPr lang="en-US" dirty="0" smtClean="0"/>
              <a:t> Smart contracts are the brain of a blockchain system: the cerebellum of the brain, to be more specific.</a:t>
            </a:r>
          </a:p>
          <a:p>
            <a:pPr marL="126997" indent="0">
              <a:buNone/>
            </a:pPr>
            <a:endParaRPr lang="en-US" dirty="0" smtClean="0"/>
          </a:p>
          <a:p>
            <a:r>
              <a:rPr lang="en-US" dirty="0"/>
              <a:t> </a:t>
            </a:r>
            <a:r>
              <a:rPr lang="en-US" dirty="0" smtClean="0"/>
              <a:t>In this chapter, you’ll learn:</a:t>
            </a:r>
          </a:p>
          <a:p>
            <a:pPr marL="126997" indent="0">
              <a:buNone/>
            </a:pPr>
            <a:endParaRPr lang="en-US" dirty="0" smtClean="0"/>
          </a:p>
          <a:p>
            <a:pPr lvl="1"/>
            <a:r>
              <a:rPr lang="en-US" dirty="0" smtClean="0"/>
              <a:t>Smart </a:t>
            </a:r>
            <a:r>
              <a:rPr lang="en-US" dirty="0"/>
              <a:t>contracts as executable code on the </a:t>
            </a:r>
            <a:r>
              <a:rPr lang="en-US" dirty="0" smtClean="0"/>
              <a:t>blockchain</a:t>
            </a:r>
          </a:p>
          <a:p>
            <a:pPr marL="584186" lvl="1" indent="0">
              <a:buNone/>
            </a:pPr>
            <a:endParaRPr lang="en-US" dirty="0"/>
          </a:p>
          <a:p>
            <a:pPr lvl="1"/>
            <a:r>
              <a:rPr lang="en-US" dirty="0"/>
              <a:t>Design principles for smart contract </a:t>
            </a:r>
            <a:r>
              <a:rPr lang="en-US" dirty="0" smtClean="0"/>
              <a:t>design</a:t>
            </a:r>
          </a:p>
          <a:p>
            <a:pPr marL="584186" lvl="1" indent="0">
              <a:buNone/>
            </a:pPr>
            <a:endParaRPr lang="en-US" dirty="0"/>
          </a:p>
          <a:p>
            <a:pPr lvl="1"/>
            <a:r>
              <a:rPr lang="en-US" dirty="0"/>
              <a:t>Solidity, a language for writing smart </a:t>
            </a:r>
            <a:r>
              <a:rPr lang="en-US" dirty="0" smtClean="0"/>
              <a:t>contracts</a:t>
            </a:r>
          </a:p>
          <a:p>
            <a:pPr marL="584186" lvl="1" indent="0">
              <a:buNone/>
            </a:pPr>
            <a:endParaRPr lang="en-US" dirty="0"/>
          </a:p>
          <a:p>
            <a:pPr lvl="1"/>
            <a:r>
              <a:rPr lang="en-US" dirty="0"/>
              <a:t>Remix, an environment for deployment and execution of a smart </a:t>
            </a:r>
            <a:r>
              <a:rPr lang="en-US" dirty="0" smtClean="0"/>
              <a:t>contract</a:t>
            </a:r>
          </a:p>
          <a:p>
            <a:pPr marL="584186" lvl="1" indent="0">
              <a:buNone/>
            </a:pPr>
            <a:endParaRPr lang="en-US" dirty="0"/>
          </a:p>
          <a:p>
            <a:pPr lvl="1"/>
            <a:r>
              <a:rPr lang="en-US" dirty="0"/>
              <a:t>Designing, developing, deploying, and testing smart contracts with two use cases</a:t>
            </a:r>
          </a:p>
          <a:p>
            <a:pPr lvl="1"/>
            <a:endParaRPr lang="en-US" dirty="0" smtClean="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11</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302496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091" y="92364"/>
            <a:ext cx="7613630" cy="613876"/>
          </a:xfrm>
        </p:spPr>
        <p:txBody>
          <a:bodyPr/>
          <a:lstStyle/>
          <a:p>
            <a:r>
              <a:rPr lang="en-US" dirty="0" smtClean="0">
                <a:solidFill>
                  <a:schemeClr val="bg1"/>
                </a:solidFill>
              </a:rPr>
              <a:t>Bitcoin Tx Ethereum Tx</a:t>
            </a:r>
            <a:endParaRPr lang="en-US" dirty="0">
              <a:solidFill>
                <a:schemeClr val="bg1"/>
              </a:solidFill>
            </a:endParaRPr>
          </a:p>
        </p:txBody>
      </p:sp>
      <p:sp>
        <p:nvSpPr>
          <p:cNvPr id="3" name="Text Placeholder 2"/>
          <p:cNvSpPr>
            <a:spLocks noGrp="1"/>
          </p:cNvSpPr>
          <p:nvPr>
            <p:ph type="body" idx="1"/>
          </p:nvPr>
        </p:nvSpPr>
        <p:spPr>
          <a:xfrm>
            <a:off x="494446" y="1548115"/>
            <a:ext cx="10962800" cy="4712716"/>
          </a:xfrm>
        </p:spPr>
        <p:txBody>
          <a:bodyPr/>
          <a:lstStyle/>
          <a:p>
            <a:pPr marL="126997" indent="0">
              <a:buNone/>
            </a:pP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12</a:t>
            </a:fld>
            <a:endParaRPr lang="en" sz="1867">
              <a:solidFill>
                <a:srgbClr val="000000"/>
              </a:solidFill>
              <a:ea typeface="Arial"/>
              <a:cs typeface="Arial"/>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98" y="1395663"/>
            <a:ext cx="10707339" cy="4231021"/>
          </a:xfrm>
          <a:prstGeom prst="rect">
            <a:avLst/>
          </a:prstGeom>
        </p:spPr>
      </p:pic>
      <p:sp>
        <p:nvSpPr>
          <p:cNvPr id="6" name="TextBox 5"/>
          <p:cNvSpPr txBox="1"/>
          <p:nvPr/>
        </p:nvSpPr>
        <p:spPr>
          <a:xfrm>
            <a:off x="5293895" y="5130265"/>
            <a:ext cx="1223412" cy="646331"/>
          </a:xfrm>
          <a:prstGeom prst="rect">
            <a:avLst/>
          </a:prstGeom>
          <a:noFill/>
        </p:spPr>
        <p:txBody>
          <a:bodyPr wrap="none" rtlCol="0">
            <a:spAutoFit/>
          </a:bodyPr>
          <a:lstStyle/>
          <a:p>
            <a:r>
              <a:rPr lang="en-US" dirty="0" smtClean="0"/>
              <a:t>Figure 2.2</a:t>
            </a:r>
          </a:p>
          <a:p>
            <a:endParaRPr lang="en-US" dirty="0"/>
          </a:p>
        </p:txBody>
      </p:sp>
    </p:spTree>
    <p:extLst>
      <p:ext uri="{BB962C8B-B14F-4D97-AF65-F5344CB8AC3E}">
        <p14:creationId xmlns:p14="http://schemas.microsoft.com/office/powerpoint/2010/main" val="113687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00" y="120072"/>
            <a:ext cx="5512982" cy="586167"/>
          </a:xfrm>
        </p:spPr>
        <p:txBody>
          <a:bodyPr/>
          <a:lstStyle/>
          <a:p>
            <a:r>
              <a:rPr lang="en-US" dirty="0" smtClean="0">
                <a:solidFill>
                  <a:schemeClr val="bg1"/>
                </a:solidFill>
              </a:rPr>
              <a:t>What can a smart contract do?</a:t>
            </a:r>
            <a:endParaRPr lang="en-US" dirty="0">
              <a:solidFill>
                <a:schemeClr val="bg1"/>
              </a:solidFill>
            </a:endParaRPr>
          </a:p>
        </p:txBody>
      </p:sp>
      <p:sp>
        <p:nvSpPr>
          <p:cNvPr id="3" name="Text Placeholder 2"/>
          <p:cNvSpPr>
            <a:spLocks noGrp="1"/>
          </p:cNvSpPr>
          <p:nvPr>
            <p:ph type="body" idx="1"/>
          </p:nvPr>
        </p:nvSpPr>
        <p:spPr>
          <a:xfrm>
            <a:off x="629200" y="1246909"/>
            <a:ext cx="10962800" cy="4925458"/>
          </a:xfrm>
        </p:spPr>
        <p:txBody>
          <a:bodyPr/>
          <a:lstStyle/>
          <a:p>
            <a:r>
              <a:rPr lang="en-US" dirty="0" smtClean="0"/>
              <a:t>It </a:t>
            </a:r>
            <a:r>
              <a:rPr lang="en-US" dirty="0"/>
              <a:t>represents a business logic layer for verification and validation of application-specific conditions. </a:t>
            </a:r>
            <a:endParaRPr lang="en-US" dirty="0" smtClean="0"/>
          </a:p>
          <a:p>
            <a:pPr marL="126997" indent="0">
              <a:buNone/>
            </a:pPr>
            <a:endParaRPr lang="en-US" dirty="0"/>
          </a:p>
          <a:p>
            <a:r>
              <a:rPr lang="en-US" dirty="0" smtClean="0"/>
              <a:t>It </a:t>
            </a:r>
            <a:r>
              <a:rPr lang="en-US" dirty="0"/>
              <a:t>acts as the software-based intermediator for decentralized blockchain-based applications</a:t>
            </a:r>
            <a:r>
              <a:rPr lang="en-US" dirty="0" smtClean="0"/>
              <a:t>.</a:t>
            </a:r>
          </a:p>
          <a:p>
            <a:pPr marL="126997" indent="0">
              <a:buNone/>
            </a:pPr>
            <a:endParaRPr lang="en-US" dirty="0"/>
          </a:p>
          <a:p>
            <a:r>
              <a:rPr lang="en-US" dirty="0" smtClean="0"/>
              <a:t>It </a:t>
            </a:r>
            <a:r>
              <a:rPr lang="en-US" dirty="0"/>
              <a:t>allows specification of rules for operations on the blockchain</a:t>
            </a:r>
            <a:r>
              <a:rPr lang="en-US" dirty="0" smtClean="0"/>
              <a:t>.</a:t>
            </a:r>
          </a:p>
          <a:p>
            <a:pPr marL="126997" indent="0">
              <a:buNone/>
            </a:pPr>
            <a:endParaRPr lang="en-US" dirty="0"/>
          </a:p>
          <a:p>
            <a:r>
              <a:rPr lang="en-US" dirty="0" smtClean="0"/>
              <a:t>It </a:t>
            </a:r>
            <a:r>
              <a:rPr lang="en-US" dirty="0"/>
              <a:t>facilitates the implementation of policies for transfer of assets in a decentralized network</a:t>
            </a:r>
            <a:r>
              <a:rPr lang="en-US" dirty="0" smtClean="0"/>
              <a:t>.</a:t>
            </a:r>
          </a:p>
          <a:p>
            <a:pPr marL="126997" indent="0">
              <a:buNone/>
            </a:pPr>
            <a:endParaRPr lang="en-US" dirty="0"/>
          </a:p>
          <a:p>
            <a:r>
              <a:rPr lang="en-US" dirty="0" smtClean="0"/>
              <a:t>It </a:t>
            </a:r>
            <a:r>
              <a:rPr lang="en-US" dirty="0"/>
              <a:t>embeds functions that can be invoked by “messages” or function calls from participant accounts or other smart contract accounts. These messages and their input parameters, along with other metadata such as the sender address and timestamp, result in transactions recorded in the distributed ledger of the blockchain</a:t>
            </a:r>
            <a:r>
              <a:rPr lang="en-US" dirty="0" smtClean="0"/>
              <a:t>.</a:t>
            </a:r>
          </a:p>
          <a:p>
            <a:pPr marL="126997" indent="0">
              <a:buNone/>
            </a:pPr>
            <a:endParaRPr lang="en-US" dirty="0"/>
          </a:p>
          <a:p>
            <a:r>
              <a:rPr lang="en-US" dirty="0" smtClean="0"/>
              <a:t>It </a:t>
            </a:r>
            <a:r>
              <a:rPr lang="en-US" dirty="0"/>
              <a:t>adds programmability and intelligence to the blockchain through specification of the parameters of its functions.</a:t>
            </a:r>
          </a:p>
          <a:p>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13</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63106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138544"/>
            <a:ext cx="8078503" cy="539985"/>
          </a:xfrm>
        </p:spPr>
        <p:txBody>
          <a:bodyPr/>
          <a:lstStyle/>
          <a:p>
            <a:r>
              <a:rPr lang="en-US" dirty="0" smtClean="0">
                <a:solidFill>
                  <a:schemeClr val="bg1"/>
                </a:solidFill>
              </a:rPr>
              <a:t>Counter Dapp : end-to-end development</a:t>
            </a:r>
            <a:endParaRPr lang="en-US" dirty="0">
              <a:solidFill>
                <a:schemeClr val="bg1"/>
              </a:solidFill>
            </a:endParaRPr>
          </a:p>
        </p:txBody>
      </p:sp>
      <p:sp>
        <p:nvSpPr>
          <p:cNvPr id="3" name="Text Placeholder 2"/>
          <p:cNvSpPr>
            <a:spLocks noGrp="1"/>
          </p:cNvSpPr>
          <p:nvPr>
            <p:ph type="body" idx="1"/>
          </p:nvPr>
        </p:nvSpPr>
        <p:spPr>
          <a:xfrm>
            <a:off x="629200" y="1265382"/>
            <a:ext cx="10962800" cy="4906985"/>
          </a:xfrm>
        </p:spPr>
        <p:txBody>
          <a:bodyPr/>
          <a:lstStyle/>
          <a:p>
            <a:r>
              <a:rPr lang="en-US" dirty="0" smtClean="0"/>
              <a:t> Design first: After you come up with your idea, draw the UML use case diagram to represent the idea. Here is an example:</a:t>
            </a:r>
          </a:p>
          <a:p>
            <a:pPr marL="126997" indent="0">
              <a:buNone/>
            </a:pP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14</a:t>
            </a:fld>
            <a:endParaRPr lang="en" sz="1867">
              <a:solidFill>
                <a:srgbClr val="000000"/>
              </a:solidFill>
              <a:ea typeface="Arial"/>
              <a:cs typeface="Arial"/>
              <a:sym typeface="Arial"/>
            </a:endParaRPr>
          </a:p>
        </p:txBody>
      </p:sp>
      <p:pic>
        <p:nvPicPr>
          <p:cNvPr id="5" name="Picture 4"/>
          <p:cNvPicPr>
            <a:picLocks noChangeAspect="1"/>
          </p:cNvPicPr>
          <p:nvPr/>
        </p:nvPicPr>
        <p:blipFill>
          <a:blip r:embed="rId2"/>
          <a:stretch>
            <a:fillRect/>
          </a:stretch>
        </p:blipFill>
        <p:spPr>
          <a:xfrm>
            <a:off x="2257399" y="2188356"/>
            <a:ext cx="5451133" cy="4193971"/>
          </a:xfrm>
          <a:prstGeom prst="rect">
            <a:avLst/>
          </a:prstGeom>
        </p:spPr>
      </p:pic>
    </p:spTree>
    <p:extLst>
      <p:ext uri="{BB962C8B-B14F-4D97-AF65-F5344CB8AC3E}">
        <p14:creationId xmlns:p14="http://schemas.microsoft.com/office/powerpoint/2010/main" val="252849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4" y="120073"/>
            <a:ext cx="9318363" cy="650822"/>
          </a:xfrm>
        </p:spPr>
        <p:txBody>
          <a:bodyPr/>
          <a:lstStyle/>
          <a:p>
            <a:r>
              <a:rPr lang="en-US" dirty="0">
                <a:solidFill>
                  <a:schemeClr val="bg1"/>
                </a:solidFill>
              </a:rPr>
              <a:t>A</a:t>
            </a:r>
            <a:r>
              <a:rPr lang="en-US" dirty="0" smtClean="0">
                <a:solidFill>
                  <a:schemeClr val="bg1"/>
                </a:solidFill>
              </a:rPr>
              <a:t>ssets</a:t>
            </a:r>
            <a:r>
              <a:rPr lang="en-US" dirty="0">
                <a:solidFill>
                  <a:schemeClr val="bg1"/>
                </a:solidFill>
              </a:rPr>
              <a:t>, peer participants, roles, rules, </a:t>
            </a:r>
            <a:r>
              <a:rPr lang="en-US" dirty="0">
                <a:solidFill>
                  <a:schemeClr val="bg1"/>
                </a:solidFill>
              </a:rPr>
              <a:t>&amp;</a:t>
            </a:r>
            <a:r>
              <a:rPr lang="en-US" dirty="0" smtClean="0">
                <a:solidFill>
                  <a:schemeClr val="bg1"/>
                </a:solidFill>
              </a:rPr>
              <a:t> </a:t>
            </a:r>
            <a:r>
              <a:rPr lang="en-US" dirty="0">
                <a:solidFill>
                  <a:schemeClr val="bg1"/>
                </a:solidFill>
              </a:rPr>
              <a:t>transactions</a:t>
            </a:r>
            <a:endParaRPr lang="en-US" dirty="0">
              <a:solidFill>
                <a:schemeClr val="bg1"/>
              </a:solidFill>
            </a:endParaRPr>
          </a:p>
        </p:txBody>
      </p:sp>
      <p:sp>
        <p:nvSpPr>
          <p:cNvPr id="3" name="Text Placeholder 2"/>
          <p:cNvSpPr>
            <a:spLocks noGrp="1"/>
          </p:cNvSpPr>
          <p:nvPr>
            <p:ph type="body" idx="1"/>
          </p:nvPr>
        </p:nvSpPr>
        <p:spPr>
          <a:xfrm>
            <a:off x="666146" y="1542767"/>
            <a:ext cx="10962800" cy="4433160"/>
          </a:xfrm>
        </p:spPr>
        <p:txBody>
          <a:bodyPr/>
          <a:lstStyle/>
          <a:p>
            <a:r>
              <a:rPr lang="en-US" dirty="0" smtClean="0"/>
              <a:t> For the counter (we have chosen a somewhat trivial problem so that we can develop the ideas and blockchain concepts):</a:t>
            </a:r>
          </a:p>
          <a:p>
            <a:endParaRPr lang="en-US" dirty="0"/>
          </a:p>
          <a:p>
            <a:pPr lvl="1"/>
            <a:r>
              <a:rPr lang="en-US" dirty="0" smtClean="0"/>
              <a:t> </a:t>
            </a:r>
            <a:r>
              <a:rPr lang="en-US" dirty="0"/>
              <a:t>Digital assets to track: the value of the </a:t>
            </a:r>
            <a:r>
              <a:rPr lang="en-US" dirty="0" smtClean="0"/>
              <a:t>counter</a:t>
            </a:r>
          </a:p>
          <a:p>
            <a:pPr marL="584186" lvl="1" indent="0">
              <a:buNone/>
            </a:pPr>
            <a:endParaRPr lang="en-US" dirty="0"/>
          </a:p>
          <a:p>
            <a:pPr lvl="1"/>
            <a:r>
              <a:rPr lang="en-US" dirty="0"/>
              <a:t>Peer participants: the applications that update the counter </a:t>
            </a:r>
            <a:r>
              <a:rPr lang="en-US" dirty="0" smtClean="0"/>
              <a:t>value</a:t>
            </a:r>
          </a:p>
          <a:p>
            <a:pPr marL="584186" lvl="1" indent="0">
              <a:buNone/>
            </a:pPr>
            <a:endParaRPr lang="en-US" dirty="0"/>
          </a:p>
          <a:p>
            <a:pPr lvl="1"/>
            <a:r>
              <a:rPr lang="en-US" dirty="0"/>
              <a:t>Roles of these participants: updating the counter </a:t>
            </a:r>
            <a:r>
              <a:rPr lang="en-US" dirty="0" smtClean="0"/>
              <a:t>value, view the value</a:t>
            </a:r>
          </a:p>
          <a:p>
            <a:pPr marL="584186" lvl="1" indent="0">
              <a:buNone/>
            </a:pPr>
            <a:endParaRPr lang="en-US" dirty="0"/>
          </a:p>
          <a:p>
            <a:pPr lvl="1"/>
            <a:r>
              <a:rPr lang="en-US" dirty="0"/>
              <a:t>Rules to be verified and validated, to be applied to data and functions: none in this use </a:t>
            </a:r>
            <a:r>
              <a:rPr lang="en-US" dirty="0" smtClean="0"/>
              <a:t>case</a:t>
            </a:r>
          </a:p>
          <a:p>
            <a:pPr marL="584186" lvl="1" indent="0">
              <a:buNone/>
            </a:pPr>
            <a:endParaRPr lang="en-US" dirty="0"/>
          </a:p>
          <a:p>
            <a:pPr lvl="1"/>
            <a:r>
              <a:rPr lang="en-US" dirty="0"/>
              <a:t>Transactions to be recorded in the digital ledger: initialize(), increment(), and decrement()</a:t>
            </a:r>
          </a:p>
          <a:p>
            <a:pPr lvl="1"/>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15</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22099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564" y="110836"/>
            <a:ext cx="5402145" cy="595403"/>
          </a:xfrm>
        </p:spPr>
        <p:txBody>
          <a:bodyPr/>
          <a:lstStyle/>
          <a:p>
            <a:r>
              <a:rPr lang="en-US" dirty="0" smtClean="0">
                <a:solidFill>
                  <a:schemeClr val="bg1"/>
                </a:solidFill>
              </a:rPr>
              <a:t>Counter contract diagram</a:t>
            </a:r>
            <a:endParaRPr lang="en-US" dirty="0">
              <a:solidFill>
                <a:schemeClr val="bg1"/>
              </a:solidFill>
            </a:endParaRPr>
          </a:p>
        </p:txBody>
      </p:sp>
      <p:sp>
        <p:nvSpPr>
          <p:cNvPr id="3" name="Text Placeholder 2"/>
          <p:cNvSpPr>
            <a:spLocks noGrp="1"/>
          </p:cNvSpPr>
          <p:nvPr>
            <p:ph type="body" idx="1"/>
          </p:nvPr>
        </p:nvSpPr>
        <p:spPr>
          <a:xfrm>
            <a:off x="629200" y="1681018"/>
            <a:ext cx="10962800" cy="4491349"/>
          </a:xfrm>
        </p:spPr>
        <p:txBody>
          <a:bodyPr/>
          <a:lstStyle/>
          <a:p>
            <a:r>
              <a:rPr lang="en-US" dirty="0" smtClean="0"/>
              <a:t> </a:t>
            </a: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16</a:t>
            </a:fld>
            <a:endParaRPr lang="en" sz="1867">
              <a:solidFill>
                <a:srgbClr val="000000"/>
              </a:solidFill>
              <a:ea typeface="Arial"/>
              <a:cs typeface="Arial"/>
              <a:sym typeface="Arial"/>
            </a:endParaRPr>
          </a:p>
        </p:txBody>
      </p:sp>
      <p:pic>
        <p:nvPicPr>
          <p:cNvPr id="5" name="Picture 4"/>
          <p:cNvPicPr>
            <a:picLocks noChangeAspect="1"/>
          </p:cNvPicPr>
          <p:nvPr/>
        </p:nvPicPr>
        <p:blipFill>
          <a:blip r:embed="rId2"/>
          <a:stretch>
            <a:fillRect/>
          </a:stretch>
        </p:blipFill>
        <p:spPr>
          <a:xfrm>
            <a:off x="1411204" y="1544806"/>
            <a:ext cx="8624093" cy="4627561"/>
          </a:xfrm>
          <a:prstGeom prst="rect">
            <a:avLst/>
          </a:prstGeom>
        </p:spPr>
      </p:pic>
    </p:spTree>
    <p:extLst>
      <p:ext uri="{BB962C8B-B14F-4D97-AF65-F5344CB8AC3E}">
        <p14:creationId xmlns:p14="http://schemas.microsoft.com/office/powerpoint/2010/main" val="3324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00" y="115503"/>
            <a:ext cx="8166152" cy="664628"/>
          </a:xfrm>
        </p:spPr>
        <p:txBody>
          <a:bodyPr/>
          <a:lstStyle/>
          <a:p>
            <a:r>
              <a:rPr lang="en-US" dirty="0" smtClean="0">
                <a:solidFill>
                  <a:schemeClr val="bg1"/>
                </a:solidFill>
              </a:rPr>
              <a:t>Solidity </a:t>
            </a:r>
            <a:endParaRPr lang="en-US" dirty="0">
              <a:solidFill>
                <a:schemeClr val="bg1"/>
              </a:solidFill>
            </a:endParaRPr>
          </a:p>
        </p:txBody>
      </p:sp>
      <p:sp>
        <p:nvSpPr>
          <p:cNvPr id="3" name="Text Placeholder 2"/>
          <p:cNvSpPr>
            <a:spLocks noGrp="1"/>
          </p:cNvSpPr>
          <p:nvPr>
            <p:ph type="body" idx="1"/>
          </p:nvPr>
        </p:nvSpPr>
        <p:spPr>
          <a:xfrm>
            <a:off x="629200" y="1347537"/>
            <a:ext cx="10962800" cy="4824830"/>
          </a:xfrm>
        </p:spPr>
        <p:txBody>
          <a:bodyPr/>
          <a:lstStyle/>
          <a:p>
            <a:r>
              <a:rPr lang="en-US" dirty="0" smtClean="0"/>
              <a:t>  </a:t>
            </a:r>
            <a:r>
              <a:rPr lang="en-US" dirty="0"/>
              <a:t>Solidity is an object-oriented, high-level language for implementing smart contracts, influenced by C++, Python, and JavaScript. </a:t>
            </a:r>
            <a:endParaRPr lang="en-US" dirty="0" smtClean="0"/>
          </a:p>
          <a:p>
            <a:endParaRPr lang="en-US" dirty="0"/>
          </a:p>
          <a:p>
            <a:r>
              <a:rPr lang="en-US" dirty="0" smtClean="0"/>
              <a:t> Solidity </a:t>
            </a:r>
            <a:r>
              <a:rPr lang="en-US" dirty="0"/>
              <a:t>is statically typed and supports inheritance, libraries, and complex user-defined types as well as providing many useful features for developing blockchain applications. </a:t>
            </a:r>
            <a:endParaRPr lang="en-US" dirty="0" smtClean="0"/>
          </a:p>
          <a:p>
            <a:endParaRPr lang="en-US" dirty="0"/>
          </a:p>
          <a:p>
            <a:r>
              <a:rPr lang="en-US" dirty="0" smtClean="0"/>
              <a:t> Because </a:t>
            </a:r>
            <a:r>
              <a:rPr lang="en-US" dirty="0"/>
              <a:t>its syntax and semantics are similar to those of languages you may know, I will not explicitly discuss the language elements of Solidity </a:t>
            </a:r>
            <a:endParaRPr lang="en-US" dirty="0" smtClean="0"/>
          </a:p>
          <a:p>
            <a:endParaRPr lang="en-US" dirty="0"/>
          </a:p>
          <a:p>
            <a:endParaRPr lang="en-US" dirty="0" smtClean="0"/>
          </a:p>
          <a:p>
            <a:r>
              <a:rPr lang="en-US" dirty="0" smtClean="0"/>
              <a:t> But </a:t>
            </a:r>
            <a:r>
              <a:rPr lang="en-US" dirty="0"/>
              <a:t>rather will introduce and explain them as we go using code snippets. </a:t>
            </a: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17</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302101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698" y="125128"/>
            <a:ext cx="7533023" cy="510139"/>
          </a:xfrm>
        </p:spPr>
        <p:txBody>
          <a:bodyPr/>
          <a:lstStyle/>
          <a:p>
            <a:r>
              <a:rPr lang="en-US" dirty="0" smtClean="0">
                <a:solidFill>
                  <a:schemeClr val="bg1"/>
                </a:solidFill>
              </a:rPr>
              <a:t>Solidity SC code for Counter (basic)</a:t>
            </a:r>
            <a:endParaRPr lang="en-US" dirty="0">
              <a:solidFill>
                <a:schemeClr val="bg1"/>
              </a:solidFill>
            </a:endParaRPr>
          </a:p>
        </p:txBody>
      </p:sp>
      <p:sp>
        <p:nvSpPr>
          <p:cNvPr id="3" name="Text Placeholder 2"/>
          <p:cNvSpPr>
            <a:spLocks noGrp="1"/>
          </p:cNvSpPr>
          <p:nvPr>
            <p:ph type="body" idx="1"/>
          </p:nvPr>
        </p:nvSpPr>
        <p:spPr>
          <a:xfrm>
            <a:off x="619575" y="1066851"/>
            <a:ext cx="10962800" cy="3613600"/>
          </a:xfrm>
        </p:spPr>
        <p:txBody>
          <a:bodyPr/>
          <a:lstStyle/>
          <a:p>
            <a:pPr marL="126997" indent="0">
              <a:buNone/>
            </a:pPr>
            <a:r>
              <a:rPr lang="en-US" dirty="0" smtClean="0"/>
              <a:t> </a:t>
            </a:r>
            <a:r>
              <a:rPr lang="en-US" dirty="0"/>
              <a:t>pragma solidity ^0.5.2; </a:t>
            </a:r>
          </a:p>
          <a:p>
            <a:pPr marL="126997" indent="0">
              <a:buNone/>
            </a:pPr>
            <a:r>
              <a:rPr lang="en-US" dirty="0"/>
              <a:t>// imagine a big integer counter that the whole world could share</a:t>
            </a:r>
          </a:p>
          <a:p>
            <a:pPr marL="126997" indent="0">
              <a:buNone/>
            </a:pPr>
            <a:r>
              <a:rPr lang="en-US" dirty="0"/>
              <a:t>contract Counter {</a:t>
            </a:r>
          </a:p>
          <a:p>
            <a:pPr marL="126997" indent="0">
              <a:buNone/>
            </a:pPr>
            <a:r>
              <a:rPr lang="en-US" dirty="0"/>
              <a:t>    </a:t>
            </a:r>
            <a:r>
              <a:rPr lang="en-US" dirty="0" err="1"/>
              <a:t>uint</a:t>
            </a:r>
            <a:r>
              <a:rPr lang="en-US" dirty="0"/>
              <a:t> value; #A</a:t>
            </a:r>
          </a:p>
          <a:p>
            <a:pPr marL="126997" indent="0">
              <a:buNone/>
            </a:pPr>
            <a:r>
              <a:rPr lang="en-US" dirty="0"/>
              <a:t>    function initialize (</a:t>
            </a:r>
            <a:r>
              <a:rPr lang="en-US" dirty="0" err="1"/>
              <a:t>uint</a:t>
            </a:r>
            <a:r>
              <a:rPr lang="en-US" dirty="0"/>
              <a:t> x) public { </a:t>
            </a:r>
          </a:p>
          <a:p>
            <a:pPr marL="126997" indent="0">
              <a:buNone/>
            </a:pPr>
            <a:r>
              <a:rPr lang="en-US" dirty="0"/>
              <a:t>        value = x</a:t>
            </a:r>
            <a:r>
              <a:rPr lang="en-US" dirty="0" smtClean="0"/>
              <a:t>; </a:t>
            </a:r>
            <a:r>
              <a:rPr lang="en-US" dirty="0"/>
              <a:t>}</a:t>
            </a:r>
          </a:p>
          <a:p>
            <a:pPr marL="126997" indent="0">
              <a:buNone/>
            </a:pPr>
            <a:r>
              <a:rPr lang="en-US" dirty="0"/>
              <a:t> </a:t>
            </a:r>
          </a:p>
          <a:p>
            <a:pPr marL="126997" indent="0">
              <a:buNone/>
            </a:pPr>
            <a:r>
              <a:rPr lang="en-US" dirty="0"/>
              <a:t>    function get() view public returns (</a:t>
            </a:r>
            <a:r>
              <a:rPr lang="en-US" dirty="0" err="1"/>
              <a:t>uint</a:t>
            </a:r>
            <a:r>
              <a:rPr lang="en-US" dirty="0"/>
              <a:t>) { </a:t>
            </a:r>
          </a:p>
          <a:p>
            <a:pPr marL="126997" indent="0">
              <a:buNone/>
            </a:pPr>
            <a:r>
              <a:rPr lang="en-US" dirty="0"/>
              <a:t>        return </a:t>
            </a:r>
            <a:r>
              <a:rPr lang="en-US" dirty="0" smtClean="0"/>
              <a:t>value</a:t>
            </a:r>
            <a:r>
              <a:rPr lang="en-US" dirty="0"/>
              <a:t>;</a:t>
            </a:r>
            <a:r>
              <a:rPr lang="en-US" dirty="0" smtClean="0"/>
              <a:t> </a:t>
            </a:r>
            <a:r>
              <a:rPr lang="en-US" dirty="0"/>
              <a:t>}</a:t>
            </a:r>
          </a:p>
          <a:p>
            <a:pPr marL="126997" indent="0">
              <a:buNone/>
            </a:pPr>
            <a:r>
              <a:rPr lang="en-US" dirty="0"/>
              <a:t>    </a:t>
            </a:r>
          </a:p>
          <a:p>
            <a:pPr marL="126997" indent="0">
              <a:buNone/>
            </a:pPr>
            <a:r>
              <a:rPr lang="en-US" dirty="0"/>
              <a:t>    function increment (</a:t>
            </a:r>
            <a:r>
              <a:rPr lang="en-US" dirty="0" err="1"/>
              <a:t>uint</a:t>
            </a:r>
            <a:r>
              <a:rPr lang="en-US" dirty="0"/>
              <a:t> n) public { </a:t>
            </a:r>
          </a:p>
          <a:p>
            <a:pPr marL="126997" indent="0">
              <a:buNone/>
            </a:pPr>
            <a:r>
              <a:rPr lang="en-US" dirty="0"/>
              <a:t>        value = value + n;</a:t>
            </a:r>
          </a:p>
          <a:p>
            <a:pPr marL="126997" indent="0">
              <a:buNone/>
            </a:pPr>
            <a:r>
              <a:rPr lang="en-US" dirty="0"/>
              <a:t>        // return (optional</a:t>
            </a:r>
            <a:r>
              <a:rPr lang="en-US" dirty="0" smtClean="0"/>
              <a:t>)</a:t>
            </a:r>
          </a:p>
          <a:p>
            <a:pPr marL="126997" indent="0">
              <a:buNone/>
            </a:pPr>
            <a:r>
              <a:rPr lang="en-US" dirty="0" smtClean="0"/>
              <a:t>  }</a:t>
            </a:r>
            <a:endParaRPr lang="en-US" dirty="0"/>
          </a:p>
          <a:p>
            <a:pPr marL="126997" indent="0">
              <a:buNone/>
            </a:pPr>
            <a:r>
              <a:rPr lang="en-US" dirty="0"/>
              <a:t>    function decrement (</a:t>
            </a:r>
            <a:r>
              <a:rPr lang="en-US" dirty="0" err="1"/>
              <a:t>uint</a:t>
            </a:r>
            <a:r>
              <a:rPr lang="en-US" dirty="0"/>
              <a:t> n) public { </a:t>
            </a:r>
          </a:p>
          <a:p>
            <a:pPr marL="126997" indent="0">
              <a:buNone/>
            </a:pPr>
            <a:r>
              <a:rPr lang="en-US" dirty="0"/>
              <a:t>        value = value - n</a:t>
            </a:r>
            <a:r>
              <a:rPr lang="en-US" dirty="0" smtClean="0"/>
              <a:t>; }     </a:t>
            </a:r>
            <a:endParaRPr lang="en-US" dirty="0"/>
          </a:p>
          <a:p>
            <a:pPr marL="126997" indent="0">
              <a:buNone/>
            </a:pPr>
            <a:r>
              <a:rPr lang="en-US" dirty="0"/>
              <a:t>    }</a:t>
            </a:r>
          </a:p>
          <a:p>
            <a:pPr marL="126997" indent="0">
              <a:buNone/>
            </a:pPr>
            <a:endParaRPr lang="en-US" dirty="0"/>
          </a:p>
          <a:p>
            <a:pPr marL="126997" indent="0">
              <a:buNone/>
            </a:pP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18</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20858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00" y="129308"/>
            <a:ext cx="8156526" cy="632349"/>
          </a:xfrm>
        </p:spPr>
        <p:txBody>
          <a:bodyPr/>
          <a:lstStyle/>
          <a:p>
            <a:r>
              <a:rPr lang="en-US" dirty="0" smtClean="0">
                <a:solidFill>
                  <a:schemeClr val="bg1"/>
                </a:solidFill>
              </a:rPr>
              <a:t>Deploy and test it on Remix</a:t>
            </a:r>
            <a:endParaRPr lang="en-US" dirty="0">
              <a:solidFill>
                <a:schemeClr val="bg1"/>
              </a:solidFill>
            </a:endParaRPr>
          </a:p>
        </p:txBody>
      </p:sp>
      <p:sp>
        <p:nvSpPr>
          <p:cNvPr id="3" name="Text Placeholder 2"/>
          <p:cNvSpPr>
            <a:spLocks noGrp="1"/>
          </p:cNvSpPr>
          <p:nvPr>
            <p:ph type="body" idx="1"/>
          </p:nvPr>
        </p:nvSpPr>
        <p:spPr>
          <a:xfrm>
            <a:off x="401921" y="1704444"/>
            <a:ext cx="10962800" cy="3613600"/>
          </a:xfrm>
        </p:spPr>
        <p:txBody>
          <a:bodyPr/>
          <a:lstStyle/>
          <a:p>
            <a:r>
              <a:rPr lang="en-US" dirty="0" smtClean="0"/>
              <a:t> Lets deploy and test it om Remix IDE</a:t>
            </a:r>
          </a:p>
          <a:p>
            <a:endParaRPr lang="en-US" dirty="0"/>
          </a:p>
          <a:p>
            <a:r>
              <a:rPr lang="en-US" dirty="0" smtClean="0"/>
              <a:t>And also do a demo of end-to-end Dapp using truffle CLI</a:t>
            </a: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19</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86176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945" y="157018"/>
            <a:ext cx="6410037" cy="622160"/>
          </a:xfrm>
        </p:spPr>
        <p:txBody>
          <a:bodyPr/>
          <a:lstStyle/>
          <a:p>
            <a:r>
              <a:rPr lang="en-US" dirty="0" smtClean="0">
                <a:solidFill>
                  <a:schemeClr val="bg1"/>
                </a:solidFill>
              </a:rPr>
              <a:t>Topics for discussion</a:t>
            </a:r>
            <a:endParaRPr lang="en-US" dirty="0">
              <a:solidFill>
                <a:schemeClr val="bg1"/>
              </a:solidFill>
            </a:endParaRPr>
          </a:p>
        </p:txBody>
      </p:sp>
      <p:sp>
        <p:nvSpPr>
          <p:cNvPr id="7" name="Text Placeholder 6"/>
          <p:cNvSpPr>
            <a:spLocks noGrp="1"/>
          </p:cNvSpPr>
          <p:nvPr>
            <p:ph type="body" idx="1"/>
          </p:nvPr>
        </p:nvSpPr>
        <p:spPr>
          <a:xfrm>
            <a:off x="693854" y="1819857"/>
            <a:ext cx="10592982" cy="4313087"/>
          </a:xfrm>
        </p:spPr>
        <p:txBody>
          <a:bodyPr/>
          <a:lstStyle/>
          <a:p>
            <a:r>
              <a:rPr lang="en-US" dirty="0" smtClean="0"/>
              <a:t>  Read chapter </a:t>
            </a:r>
            <a:r>
              <a:rPr lang="en-US" dirty="0" smtClean="0"/>
              <a:t>2 </a:t>
            </a:r>
            <a:r>
              <a:rPr lang="en-US" dirty="0" smtClean="0"/>
              <a:t>of the text book</a:t>
            </a:r>
          </a:p>
          <a:p>
            <a:pPr marL="126997" indent="0">
              <a:buNone/>
            </a:pPr>
            <a:endParaRPr lang="en-US" dirty="0" smtClean="0"/>
          </a:p>
          <a:p>
            <a:r>
              <a:rPr lang="en-US" dirty="0" smtClean="0"/>
              <a:t>  </a:t>
            </a:r>
            <a:r>
              <a:rPr lang="en-US" dirty="0" smtClean="0"/>
              <a:t>A blockchain system within a larger system (from Chapter 1)</a:t>
            </a:r>
          </a:p>
          <a:p>
            <a:pPr marL="126997" indent="0">
              <a:buNone/>
            </a:pPr>
            <a:endParaRPr lang="en-US" dirty="0" smtClean="0"/>
          </a:p>
          <a:p>
            <a:r>
              <a:rPr lang="en-US" dirty="0"/>
              <a:t> </a:t>
            </a:r>
            <a:r>
              <a:rPr lang="en-US" dirty="0" smtClean="0"/>
              <a:t> Summary</a:t>
            </a:r>
            <a:endParaRPr lang="en-US" dirty="0"/>
          </a:p>
        </p:txBody>
      </p:sp>
      <p:sp>
        <p:nvSpPr>
          <p:cNvPr id="4" name="Slide Number Placeholder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1A47E-AA38-4C56-AC5F-9CAB7147FF2F}" type="slidenum">
              <a:rPr kumimoji="0" lang="en-US" sz="18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666666"/>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48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423" y="0"/>
            <a:ext cx="7802531" cy="644893"/>
          </a:xfrm>
        </p:spPr>
        <p:txBody>
          <a:bodyPr/>
          <a:lstStyle/>
          <a:p>
            <a:r>
              <a:rPr lang="en-US" dirty="0" smtClean="0">
                <a:solidFill>
                  <a:schemeClr val="bg1"/>
                </a:solidFill>
              </a:rPr>
              <a:t>Summary: Introspection</a:t>
            </a:r>
            <a:endParaRPr lang="en-US" dirty="0">
              <a:solidFill>
                <a:schemeClr val="bg1"/>
              </a:solidFill>
            </a:endParaRPr>
          </a:p>
        </p:txBody>
      </p:sp>
      <p:sp>
        <p:nvSpPr>
          <p:cNvPr id="3" name="Text Placeholder 2"/>
          <p:cNvSpPr>
            <a:spLocks noGrp="1"/>
          </p:cNvSpPr>
          <p:nvPr>
            <p:ph type="body" idx="1"/>
          </p:nvPr>
        </p:nvSpPr>
        <p:spPr>
          <a:xfrm>
            <a:off x="346509" y="1212783"/>
            <a:ext cx="11579192" cy="5178391"/>
          </a:xfrm>
        </p:spPr>
        <p:txBody>
          <a:bodyPr/>
          <a:lstStyle/>
          <a:p>
            <a:r>
              <a:rPr lang="en-US" dirty="0" smtClean="0"/>
              <a:t>When </a:t>
            </a:r>
            <a:r>
              <a:rPr lang="en-US" dirty="0"/>
              <a:t>smart contract code is deployed on a blockchain, it is accessible to anybody with a defined identity on that blockchain. </a:t>
            </a:r>
            <a:endParaRPr lang="en-US" dirty="0" smtClean="0"/>
          </a:p>
          <a:p>
            <a:r>
              <a:rPr lang="en-US" dirty="0" smtClean="0"/>
              <a:t>They </a:t>
            </a:r>
            <a:r>
              <a:rPr lang="en-US" dirty="0"/>
              <a:t>could be in Albany, NY, or Bali, Indonesia; it is equally accessible as long as they have an account number and are connected to the same blockchain network. </a:t>
            </a:r>
            <a:endParaRPr lang="en-US" dirty="0" smtClean="0"/>
          </a:p>
          <a:p>
            <a:r>
              <a:rPr lang="en-US" dirty="0" smtClean="0"/>
              <a:t>You </a:t>
            </a:r>
            <a:r>
              <a:rPr lang="en-US" dirty="0"/>
              <a:t>may argue that this is like any web application, a distributed system. But a distributed web application does not maintain a distributed immutable ledger. </a:t>
            </a:r>
            <a:endParaRPr lang="en-US" dirty="0" smtClean="0"/>
          </a:p>
          <a:p>
            <a:r>
              <a:rPr lang="en-US" dirty="0" smtClean="0"/>
              <a:t>The </a:t>
            </a:r>
            <a:r>
              <a:rPr lang="en-US" dirty="0"/>
              <a:t>blockchain does, and as a result every participant records the same copy of the list of transactions that happened on the blockchain for this particular smart contract. </a:t>
            </a:r>
            <a:endParaRPr lang="en-US" dirty="0" smtClean="0"/>
          </a:p>
          <a:p>
            <a:r>
              <a:rPr lang="en-US" dirty="0" smtClean="0"/>
              <a:t>The </a:t>
            </a:r>
            <a:r>
              <a:rPr lang="en-US" dirty="0"/>
              <a:t>information in this immutable ledger can then be used to trace the provenance and the who, when, and what of the transactions. </a:t>
            </a:r>
            <a:endParaRPr lang="en-US" dirty="0" smtClean="0"/>
          </a:p>
          <a:p>
            <a:r>
              <a:rPr lang="en-US" dirty="0" smtClean="0"/>
              <a:t>This </a:t>
            </a:r>
            <a:r>
              <a:rPr lang="en-US" dirty="0"/>
              <a:t>information is automatically recorded with agreement (consensus) of all the stakeholders on the network. </a:t>
            </a:r>
            <a:endParaRPr lang="en-US" dirty="0" smtClean="0"/>
          </a:p>
          <a:p>
            <a:r>
              <a:rPr lang="en-US" dirty="0" smtClean="0"/>
              <a:t>This </a:t>
            </a:r>
            <a:r>
              <a:rPr lang="en-US" dirty="0"/>
              <a:t>distributed immutable ledger of the blockchain enables trust among unknown decentralized participant nodes, thus opening up a whole world of opportunities for innovative Dapps.  </a:t>
            </a:r>
            <a:endParaRPr lang="en-US" dirty="0" smtClean="0"/>
          </a:p>
          <a:p>
            <a:endParaRPr lang="en-US" dirty="0"/>
          </a:p>
          <a:p>
            <a:r>
              <a:rPr lang="en-US" dirty="0"/>
              <a:t>Read the second Dapp discussed in the chapter about Airline consortium marketplace</a:t>
            </a:r>
            <a:endParaRPr lang="en-US" dirty="0"/>
          </a:p>
          <a:p>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20</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26688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526" y="101599"/>
            <a:ext cx="8558795" cy="678531"/>
          </a:xfrm>
        </p:spPr>
        <p:txBody>
          <a:bodyPr/>
          <a:lstStyle/>
          <a:p>
            <a:r>
              <a:rPr lang="en-US" dirty="0" smtClean="0">
                <a:solidFill>
                  <a:schemeClr val="bg1"/>
                </a:solidFill>
              </a:rPr>
              <a:t>Blockchain application is a part of a larger system</a:t>
            </a:r>
            <a:endParaRPr lang="en-US" dirty="0">
              <a:solidFill>
                <a:schemeClr val="bg1"/>
              </a:solidFill>
            </a:endParaRPr>
          </a:p>
        </p:txBody>
      </p:sp>
      <p:sp>
        <p:nvSpPr>
          <p:cNvPr id="3" name="Text Placeholder 2"/>
          <p:cNvSpPr>
            <a:spLocks noGrp="1"/>
          </p:cNvSpPr>
          <p:nvPr>
            <p:ph type="body" idx="1"/>
          </p:nvPr>
        </p:nvSpPr>
        <p:spPr>
          <a:xfrm>
            <a:off x="629200" y="1348509"/>
            <a:ext cx="10962800" cy="4823858"/>
          </a:xfrm>
        </p:spPr>
        <p:txBody>
          <a:bodyPr/>
          <a:lstStyle/>
          <a:p>
            <a:pPr marL="126997" indent="0">
              <a:buNone/>
            </a:pP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3</a:t>
            </a:fld>
            <a:endParaRPr lang="en" sz="1867">
              <a:solidFill>
                <a:srgbClr val="000000"/>
              </a:solidFill>
              <a:ea typeface="Arial"/>
              <a:cs typeface="Arial"/>
              <a:sym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81" y="1077464"/>
            <a:ext cx="8064022" cy="5365947"/>
          </a:xfrm>
          <a:prstGeom prst="rect">
            <a:avLst/>
          </a:prstGeom>
          <a:ln>
            <a:solidFill>
              <a:schemeClr val="accent1"/>
            </a:solidFill>
          </a:ln>
        </p:spPr>
      </p:pic>
      <p:sp>
        <p:nvSpPr>
          <p:cNvPr id="6" name="TextBox 5"/>
          <p:cNvSpPr txBox="1"/>
          <p:nvPr/>
        </p:nvSpPr>
        <p:spPr>
          <a:xfrm>
            <a:off x="8805809" y="1679969"/>
            <a:ext cx="3064410" cy="1477328"/>
          </a:xfrm>
          <a:prstGeom prst="rect">
            <a:avLst/>
          </a:prstGeom>
          <a:noFill/>
        </p:spPr>
        <p:txBody>
          <a:bodyPr wrap="square" rtlCol="0">
            <a:spAutoFit/>
          </a:bodyPr>
          <a:lstStyle/>
          <a:p>
            <a:r>
              <a:rPr lang="en-US" dirty="0" smtClean="0"/>
              <a:t>Copyright: B. Ramamurthy,</a:t>
            </a:r>
          </a:p>
          <a:p>
            <a:r>
              <a:rPr lang="en-US" dirty="0" smtClean="0"/>
              <a:t>Blockchain in Action, Manning, 2020, </a:t>
            </a:r>
          </a:p>
          <a:p>
            <a:r>
              <a:rPr lang="en-US" dirty="0" smtClean="0"/>
              <a:t>ISBN: 9781617296338</a:t>
            </a:r>
          </a:p>
          <a:p>
            <a:endParaRPr lang="en-US" dirty="0"/>
          </a:p>
        </p:txBody>
      </p:sp>
      <p:cxnSp>
        <p:nvCxnSpPr>
          <p:cNvPr id="8" name="Curved Connector 7"/>
          <p:cNvCxnSpPr>
            <a:stCxn id="6" idx="2"/>
            <a:endCxn id="5" idx="3"/>
          </p:cNvCxnSpPr>
          <p:nvPr/>
        </p:nvCxnSpPr>
        <p:spPr>
          <a:xfrm rot="5400000">
            <a:off x="9074939" y="2497362"/>
            <a:ext cx="603141" cy="192301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41595" y="2904869"/>
            <a:ext cx="1223412" cy="369332"/>
          </a:xfrm>
          <a:prstGeom prst="rect">
            <a:avLst/>
          </a:prstGeom>
          <a:noFill/>
        </p:spPr>
        <p:txBody>
          <a:bodyPr wrap="none" rtlCol="0">
            <a:spAutoFit/>
          </a:bodyPr>
          <a:lstStyle/>
          <a:p>
            <a:r>
              <a:rPr lang="en-US" dirty="0" smtClean="0"/>
              <a:t>Figure 1.3</a:t>
            </a:r>
            <a:endParaRPr lang="en-US" dirty="0"/>
          </a:p>
        </p:txBody>
      </p:sp>
    </p:spTree>
    <p:extLst>
      <p:ext uri="{BB962C8B-B14F-4D97-AF65-F5344CB8AC3E}">
        <p14:creationId xmlns:p14="http://schemas.microsoft.com/office/powerpoint/2010/main" val="43724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344" y="240632"/>
            <a:ext cx="7212083" cy="422927"/>
          </a:xfrm>
        </p:spPr>
        <p:txBody>
          <a:bodyPr/>
          <a:lstStyle/>
          <a:p>
            <a:r>
              <a:rPr lang="en-US" dirty="0" smtClean="0">
                <a:solidFill>
                  <a:schemeClr val="bg1"/>
                </a:solidFill>
              </a:rPr>
              <a:t>What blockchain is not?</a:t>
            </a:r>
            <a:endParaRPr lang="en-US" dirty="0">
              <a:solidFill>
                <a:schemeClr val="bg1"/>
              </a:solidFill>
            </a:endParaRPr>
          </a:p>
        </p:txBody>
      </p:sp>
      <p:sp>
        <p:nvSpPr>
          <p:cNvPr id="3" name="Text Placeholder 2"/>
          <p:cNvSpPr>
            <a:spLocks noGrp="1"/>
          </p:cNvSpPr>
          <p:nvPr>
            <p:ph type="body" idx="1"/>
          </p:nvPr>
        </p:nvSpPr>
        <p:spPr>
          <a:xfrm>
            <a:off x="0" y="962527"/>
            <a:ext cx="12192000" cy="4892207"/>
          </a:xfrm>
        </p:spPr>
        <p:txBody>
          <a:bodyPr/>
          <a:lstStyle/>
          <a:p>
            <a:r>
              <a:rPr lang="en-US" dirty="0" smtClean="0"/>
              <a:t> Blockchain is NOT your compute engine: You cannot do linear programming or run optimization algorithms inside a smart contract! Don’t call you random number generator from inside a smart contract.</a:t>
            </a:r>
          </a:p>
          <a:p>
            <a:endParaRPr lang="en-US" dirty="0"/>
          </a:p>
          <a:p>
            <a:r>
              <a:rPr lang="en-US" dirty="0" smtClean="0"/>
              <a:t>Blockchain is NOT your regular SQL NoSQL database: Don’t use blockchain for storage. You store the data outside the chain and only provenance (hash, metadata) on the chain. See figure 1.3</a:t>
            </a:r>
          </a:p>
          <a:p>
            <a:endParaRPr lang="en-US" dirty="0"/>
          </a:p>
          <a:p>
            <a:r>
              <a:rPr lang="en-US" dirty="0" smtClean="0"/>
              <a:t>Blockchain is NOT for creating an instance of a smart contract for each </a:t>
            </a:r>
          </a:p>
          <a:p>
            <a:pPr marL="126997" indent="0">
              <a:buNone/>
            </a:pPr>
            <a:r>
              <a:rPr lang="en-US" dirty="0" smtClean="0"/>
              <a:t>participant, rather a unified single SC governing and recording</a:t>
            </a:r>
          </a:p>
          <a:p>
            <a:pPr marL="126997" indent="0">
              <a:buNone/>
            </a:pPr>
            <a:r>
              <a:rPr lang="en-US" dirty="0" smtClean="0"/>
              <a:t>Tx of all participants</a:t>
            </a:r>
          </a:p>
          <a:p>
            <a:endParaRPr lang="en-US" dirty="0"/>
          </a:p>
          <a:p>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4</a:t>
            </a:fld>
            <a:endParaRPr lang="en" sz="1867">
              <a:solidFill>
                <a:srgbClr val="000000"/>
              </a:solidFill>
              <a:ea typeface="Arial"/>
              <a:cs typeface="Arial"/>
              <a:sym typeface="Arial"/>
            </a:endParaRPr>
          </a:p>
        </p:txBody>
      </p:sp>
      <p:pic>
        <p:nvPicPr>
          <p:cNvPr id="6" name="Picture 5"/>
          <p:cNvPicPr>
            <a:picLocks noChangeAspect="1"/>
          </p:cNvPicPr>
          <p:nvPr/>
        </p:nvPicPr>
        <p:blipFill>
          <a:blip r:embed="rId2"/>
          <a:stretch>
            <a:fillRect/>
          </a:stretch>
        </p:blipFill>
        <p:spPr>
          <a:xfrm>
            <a:off x="8431732" y="2716269"/>
            <a:ext cx="3664590" cy="22227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03" y="3795551"/>
            <a:ext cx="7099029" cy="2990079"/>
          </a:xfrm>
          <a:prstGeom prst="rect">
            <a:avLst/>
          </a:prstGeom>
        </p:spPr>
      </p:pic>
    </p:spTree>
    <p:extLst>
      <p:ext uri="{BB962C8B-B14F-4D97-AF65-F5344CB8AC3E}">
        <p14:creationId xmlns:p14="http://schemas.microsoft.com/office/powerpoint/2010/main" val="102903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7" y="101600"/>
            <a:ext cx="8164946" cy="724712"/>
          </a:xfrm>
        </p:spPr>
        <p:txBody>
          <a:bodyPr/>
          <a:lstStyle/>
          <a:p>
            <a:r>
              <a:rPr lang="en-US" dirty="0" smtClean="0">
                <a:solidFill>
                  <a:schemeClr val="bg1"/>
                </a:solidFill>
              </a:rPr>
              <a:t>What is blockchain, then? Where can I use it?</a:t>
            </a:r>
            <a:endParaRPr lang="en-US" dirty="0">
              <a:solidFill>
                <a:schemeClr val="bg1"/>
              </a:solidFill>
            </a:endParaRPr>
          </a:p>
        </p:txBody>
      </p:sp>
      <p:sp>
        <p:nvSpPr>
          <p:cNvPr id="3" name="Text Placeholder 2"/>
          <p:cNvSpPr>
            <a:spLocks noGrp="1"/>
          </p:cNvSpPr>
          <p:nvPr>
            <p:ph type="body" idx="1"/>
          </p:nvPr>
        </p:nvSpPr>
        <p:spPr>
          <a:xfrm>
            <a:off x="92365" y="894504"/>
            <a:ext cx="12003956" cy="5366327"/>
          </a:xfrm>
        </p:spPr>
        <p:txBody>
          <a:bodyPr/>
          <a:lstStyle/>
          <a:p>
            <a:r>
              <a:rPr lang="en-US" dirty="0" smtClean="0"/>
              <a:t> Logs, logs, logs: When you want to record or log things happening this is a good choice. Once again you don’t record huge docs but its essence, or data about data or meta data.</a:t>
            </a:r>
          </a:p>
          <a:p>
            <a:endParaRPr lang="en-US" dirty="0"/>
          </a:p>
          <a:p>
            <a:r>
              <a:rPr lang="en-US" dirty="0" smtClean="0"/>
              <a:t>Messages: think of blockchain as a message queue; outside system can respond to these messages.</a:t>
            </a:r>
          </a:p>
          <a:p>
            <a:endParaRPr lang="en-US" dirty="0"/>
          </a:p>
          <a:p>
            <a:r>
              <a:rPr lang="en-US" dirty="0" smtClean="0"/>
              <a:t>Rules, rules, rules: you can codify rules for a problem into the smart contract to verify and validate things.</a:t>
            </a:r>
          </a:p>
          <a:p>
            <a:pPr marL="126997" indent="0">
              <a:buNone/>
            </a:pPr>
            <a:endParaRPr lang="en-US" dirty="0" smtClean="0"/>
          </a:p>
          <a:p>
            <a:r>
              <a:rPr lang="en-US" dirty="0" smtClean="0"/>
              <a:t>Events and notifications: Certain significant milestones can be captured as events (pre-defined) and notified to the user real-time; or an application can search for these events that are stored (indexed) on the blockchain.</a:t>
            </a:r>
          </a:p>
          <a:p>
            <a:endParaRPr lang="en-US" dirty="0"/>
          </a:p>
          <a:p>
            <a:r>
              <a:rPr lang="en-US" dirty="0" smtClean="0"/>
              <a:t>Build timelines using </a:t>
            </a:r>
            <a:r>
              <a:rPr lang="en-US" dirty="0" err="1" smtClean="0"/>
              <a:t>Txs</a:t>
            </a:r>
            <a:r>
              <a:rPr lang="en-US" dirty="0" smtClean="0"/>
              <a:t> that are recorded timestamped in a sequence of many blocks.</a:t>
            </a:r>
          </a:p>
          <a:p>
            <a:endParaRPr lang="en-US" dirty="0"/>
          </a:p>
          <a:p>
            <a:r>
              <a:rPr lang="en-US" dirty="0" smtClean="0"/>
              <a:t>Decentralized market place, auction, balloting models where participants hold their assets and directly interact with peers without any formal intermediaries.</a:t>
            </a:r>
          </a:p>
          <a:p>
            <a:pPr marL="126997" indent="0">
              <a:buNone/>
            </a:pPr>
            <a:endParaRPr lang="en-US" dirty="0" smtClean="0"/>
          </a:p>
          <a:p>
            <a:r>
              <a:rPr lang="en-US" dirty="0" smtClean="0"/>
              <a:t>…. Many more</a:t>
            </a:r>
            <a:endParaRPr lang="en-US" dirty="0"/>
          </a:p>
          <a:p>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5</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53289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37323" y="1581546"/>
            <a:ext cx="6651056" cy="4473182"/>
          </a:xfrm>
          <a:prstGeom prst="rect">
            <a:avLst/>
          </a:prstGeom>
        </p:spPr>
      </p:pic>
      <p:sp>
        <p:nvSpPr>
          <p:cNvPr id="2" name="Title 1"/>
          <p:cNvSpPr>
            <a:spLocks noGrp="1"/>
          </p:cNvSpPr>
          <p:nvPr>
            <p:ph type="title"/>
          </p:nvPr>
        </p:nvSpPr>
        <p:spPr>
          <a:xfrm>
            <a:off x="3764322" y="77002"/>
            <a:ext cx="7600399" cy="757130"/>
          </a:xfrm>
        </p:spPr>
        <p:txBody>
          <a:bodyPr/>
          <a:lstStyle/>
          <a:p>
            <a:r>
              <a:rPr lang="en-US" dirty="0" smtClean="0">
                <a:solidFill>
                  <a:schemeClr val="bg1"/>
                </a:solidFill>
              </a:rPr>
              <a:t>From applications to </a:t>
            </a:r>
            <a:r>
              <a:rPr lang="en-US" dirty="0" err="1" smtClean="0">
                <a:solidFill>
                  <a:schemeClr val="bg1"/>
                </a:solidFill>
              </a:rPr>
              <a:t>Txs</a:t>
            </a:r>
            <a:r>
              <a:rPr lang="en-US" dirty="0" smtClean="0">
                <a:solidFill>
                  <a:schemeClr val="bg1"/>
                </a:solidFill>
              </a:rPr>
              <a:t> on a block©</a:t>
            </a:r>
            <a:endParaRPr lang="en-US" dirty="0">
              <a:solidFill>
                <a:schemeClr val="bg1"/>
              </a:solidFill>
            </a:endParaRP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6</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204575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322" y="77002"/>
            <a:ext cx="7600399" cy="757130"/>
          </a:xfrm>
        </p:spPr>
        <p:txBody>
          <a:bodyPr/>
          <a:lstStyle/>
          <a:p>
            <a:r>
              <a:rPr lang="en-US" dirty="0" smtClean="0">
                <a:solidFill>
                  <a:schemeClr val="bg1"/>
                </a:solidFill>
              </a:rPr>
              <a:t>From Tx </a:t>
            </a:r>
            <a:r>
              <a:rPr lang="en-US" dirty="0" smtClean="0">
                <a:solidFill>
                  <a:schemeClr val="bg1"/>
                </a:solidFill>
                <a:sym typeface="Wingdings" panose="05000000000000000000" pitchFamily="2" charset="2"/>
              </a:rPr>
              <a:t> Block  Blockchain</a:t>
            </a:r>
            <a:r>
              <a:rPr lang="en-US" dirty="0" smtClean="0">
                <a:solidFill>
                  <a:schemeClr val="bg1"/>
                </a:solidFill>
              </a:rPr>
              <a:t>©</a:t>
            </a:r>
            <a:endParaRPr lang="en-US" dirty="0">
              <a:solidFill>
                <a:schemeClr val="bg1"/>
              </a:solidFill>
            </a:endParaRPr>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7</a:t>
            </a:fld>
            <a:endParaRPr lang="en" sz="1867">
              <a:solidFill>
                <a:srgbClr val="000000"/>
              </a:solidFill>
              <a:ea typeface="Arial"/>
              <a:cs typeface="Arial"/>
              <a:sym typeface="Arial"/>
            </a:endParaRPr>
          </a:p>
        </p:txBody>
      </p:sp>
      <p:pic>
        <p:nvPicPr>
          <p:cNvPr id="3" name="Picture 2"/>
          <p:cNvPicPr>
            <a:picLocks noChangeAspect="1"/>
          </p:cNvPicPr>
          <p:nvPr/>
        </p:nvPicPr>
        <p:blipFill>
          <a:blip r:embed="rId2"/>
          <a:stretch>
            <a:fillRect/>
          </a:stretch>
        </p:blipFill>
        <p:spPr>
          <a:xfrm>
            <a:off x="2244436" y="1377786"/>
            <a:ext cx="7564582" cy="4951162"/>
          </a:xfrm>
          <a:prstGeom prst="rect">
            <a:avLst/>
          </a:prstGeom>
        </p:spPr>
      </p:pic>
    </p:spTree>
    <p:extLst>
      <p:ext uri="{BB962C8B-B14F-4D97-AF65-F5344CB8AC3E}">
        <p14:creationId xmlns:p14="http://schemas.microsoft.com/office/powerpoint/2010/main" val="138780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582" y="64655"/>
            <a:ext cx="6122582" cy="669294"/>
          </a:xfrm>
        </p:spPr>
        <p:txBody>
          <a:bodyPr/>
          <a:lstStyle/>
          <a:p>
            <a:r>
              <a:rPr lang="en-US" dirty="0" smtClean="0">
                <a:solidFill>
                  <a:schemeClr val="bg1"/>
                </a:solidFill>
              </a:rPr>
              <a:t>What is your use case for Ballot?</a:t>
            </a:r>
            <a:endParaRPr lang="en-US" dirty="0">
              <a:solidFill>
                <a:schemeClr val="bg1"/>
              </a:solidFill>
            </a:endParaRPr>
          </a:p>
        </p:txBody>
      </p:sp>
      <p:sp>
        <p:nvSpPr>
          <p:cNvPr id="3" name="Text Placeholder 2"/>
          <p:cNvSpPr>
            <a:spLocks noGrp="1"/>
          </p:cNvSpPr>
          <p:nvPr>
            <p:ph type="body" idx="1"/>
          </p:nvPr>
        </p:nvSpPr>
        <p:spPr>
          <a:xfrm>
            <a:off x="629200" y="1524000"/>
            <a:ext cx="10962800" cy="4648367"/>
          </a:xfrm>
        </p:spPr>
        <p:txBody>
          <a:bodyPr/>
          <a:lstStyle/>
          <a:p>
            <a:r>
              <a:rPr lang="en-US" dirty="0" smtClean="0"/>
              <a:t> Consider that you are given a sum of $2000? Give me some use cases for this?</a:t>
            </a:r>
          </a:p>
          <a:p>
            <a:r>
              <a:rPr lang="en-US" dirty="0"/>
              <a:t> </a:t>
            </a:r>
            <a:r>
              <a:rPr lang="en-US" dirty="0" smtClean="0"/>
              <a:t>Next consider the basic ballot Dapp, and explore, research for some cool use cases?</a:t>
            </a: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8</a:t>
            </a:fld>
            <a:endParaRPr lang="en" sz="1867">
              <a:solidFill>
                <a:srgbClr val="000000"/>
              </a:solidFill>
              <a:ea typeface="Arial"/>
              <a:cs typeface="Arial"/>
              <a:sym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226" y="2737923"/>
            <a:ext cx="4126288" cy="3598222"/>
          </a:xfrm>
          <a:prstGeom prst="rect">
            <a:avLst/>
          </a:prstGeom>
        </p:spPr>
      </p:pic>
      <p:pic>
        <p:nvPicPr>
          <p:cNvPr id="9" name="Picture 8"/>
          <p:cNvPicPr>
            <a:picLocks noChangeAspect="1"/>
          </p:cNvPicPr>
          <p:nvPr/>
        </p:nvPicPr>
        <p:blipFill>
          <a:blip r:embed="rId3"/>
          <a:stretch>
            <a:fillRect/>
          </a:stretch>
        </p:blipFill>
        <p:spPr>
          <a:xfrm>
            <a:off x="920286" y="2737923"/>
            <a:ext cx="3720454" cy="3720454"/>
          </a:xfrm>
          <a:prstGeom prst="rect">
            <a:avLst/>
          </a:prstGeom>
        </p:spPr>
      </p:pic>
    </p:spTree>
    <p:extLst>
      <p:ext uri="{BB962C8B-B14F-4D97-AF65-F5344CB8AC3E}">
        <p14:creationId xmlns:p14="http://schemas.microsoft.com/office/powerpoint/2010/main" val="153448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782" y="110836"/>
            <a:ext cx="8080691" cy="539986"/>
          </a:xfrm>
        </p:spPr>
        <p:txBody>
          <a:bodyPr/>
          <a:lstStyle/>
          <a:p>
            <a:r>
              <a:rPr lang="en-US" dirty="0" smtClean="0">
                <a:solidFill>
                  <a:schemeClr val="bg1"/>
                </a:solidFill>
              </a:rPr>
              <a:t>Girts idea or use case based on Ballot Dapp</a:t>
            </a:r>
            <a:endParaRPr lang="en-US" dirty="0">
              <a:solidFill>
                <a:schemeClr val="bg1"/>
              </a:solidFill>
            </a:endParaRPr>
          </a:p>
        </p:txBody>
      </p:sp>
      <p:sp>
        <p:nvSpPr>
          <p:cNvPr id="3" name="Text Placeholder 2"/>
          <p:cNvSpPr>
            <a:spLocks noGrp="1"/>
          </p:cNvSpPr>
          <p:nvPr>
            <p:ph type="body" idx="1"/>
          </p:nvPr>
        </p:nvSpPr>
        <p:spPr>
          <a:xfrm>
            <a:off x="629200" y="1237673"/>
            <a:ext cx="10962800" cy="5246254"/>
          </a:xfrm>
        </p:spPr>
        <p:txBody>
          <a:bodyPr/>
          <a:lstStyle/>
          <a:p>
            <a:r>
              <a:rPr lang="en-US" dirty="0" smtClean="0"/>
              <a:t> My </a:t>
            </a:r>
            <a:r>
              <a:rPr lang="en-US" dirty="0"/>
              <a:t>idea is to implement Smart contract for Voting for European Car of the Year (ECOTY) </a:t>
            </a:r>
            <a:r>
              <a:rPr lang="en-US" dirty="0">
                <a:hlinkClick r:id="rId2"/>
              </a:rPr>
              <a:t>https://en.wikipedia.org/wiki/European_Car_of_the_Year</a:t>
            </a:r>
            <a:r>
              <a:rPr lang="en-US" dirty="0"/>
              <a:t>.</a:t>
            </a:r>
          </a:p>
          <a:p>
            <a:r>
              <a:rPr lang="en-US" dirty="0"/>
              <a:t>Every year some number of journalists from all Europe votes for European Car of the Year. List of voters is known in advance. They can vote for any car Sold in Europe in previous Year. (List of cars are also known.)</a:t>
            </a:r>
            <a:br>
              <a:rPr lang="en-US" dirty="0"/>
            </a:br>
            <a:endParaRPr lang="en-US" dirty="0"/>
          </a:p>
          <a:p>
            <a:r>
              <a:rPr lang="en-US" dirty="0"/>
              <a:t>In first round seven finalists are chosen by simple voting.</a:t>
            </a:r>
          </a:p>
          <a:p>
            <a:r>
              <a:rPr lang="en-US" dirty="0"/>
              <a:t>In second round vote for finalists only.</a:t>
            </a:r>
            <a:br>
              <a:rPr lang="en-US" dirty="0"/>
            </a:br>
            <a:endParaRPr lang="en-US" dirty="0"/>
          </a:p>
          <a:p>
            <a:r>
              <a:rPr lang="en-US" dirty="0"/>
              <a:t>Each voter has 25 points.</a:t>
            </a:r>
          </a:p>
          <a:p>
            <a:r>
              <a:rPr lang="en-US" dirty="0"/>
              <a:t>Each voter must divide votes to at least 5 cars.</a:t>
            </a:r>
            <a:br>
              <a:rPr lang="en-US" dirty="0"/>
            </a:br>
            <a:endParaRPr lang="en-US" dirty="0"/>
          </a:p>
          <a:p>
            <a:r>
              <a:rPr lang="en-US" dirty="0"/>
              <a:t>Max number of points voter can give to one car is 10.</a:t>
            </a:r>
          </a:p>
          <a:p>
            <a:r>
              <a:rPr lang="en-US" dirty="0"/>
              <a:t>No joint top marks allowed.</a:t>
            </a:r>
          </a:p>
          <a:p>
            <a:pPr marL="126997" indent="0">
              <a:buNone/>
            </a:pPr>
            <a:endParaRPr lang="en-US" dirty="0"/>
          </a:p>
          <a:p>
            <a:r>
              <a:rPr lang="en-US" dirty="0"/>
              <a:t>I would like to implement second round only.</a:t>
            </a:r>
            <a:br>
              <a:rPr lang="en-US" dirty="0"/>
            </a:br>
            <a:endParaRPr lang="en-US" dirty="0"/>
          </a:p>
          <a:p>
            <a:pPr marL="126997" indent="0">
              <a:buNone/>
            </a:pPr>
            <a:r>
              <a:rPr lang="en-US" dirty="0"/>
              <a:t/>
            </a:r>
            <a:br>
              <a:rPr lang="en-US" dirty="0"/>
            </a:br>
            <a:endParaRPr lang="en-US" dirty="0"/>
          </a:p>
        </p:txBody>
      </p:sp>
      <p:sp>
        <p:nvSpPr>
          <p:cNvPr id="4" name="Slide Number Placeholder 3"/>
          <p:cNvSpPr>
            <a:spLocks noGrp="1"/>
          </p:cNvSpPr>
          <p:nvPr>
            <p:ph type="sldNum"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9</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37375316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docProps/app.xml><?xml version="1.0" encoding="utf-8"?>
<Properties xmlns="http://schemas.openxmlformats.org/officeDocument/2006/extended-properties" xmlns:vt="http://schemas.openxmlformats.org/officeDocument/2006/docPropsVTypes">
  <TotalTime>197</TotalTime>
  <Words>1210</Words>
  <Application>Microsoft Office PowerPoint</Application>
  <PresentationFormat>Widescreen</PresentationFormat>
  <Paragraphs>166</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Georgia</vt:lpstr>
      <vt:lpstr>LucidaGrande</vt:lpstr>
      <vt:lpstr>Merriweather Sans</vt:lpstr>
      <vt:lpstr>Wingdings</vt:lpstr>
      <vt:lpstr>1_Office Theme</vt:lpstr>
      <vt:lpstr>2_UB Powerpoint Template</vt:lpstr>
      <vt:lpstr>Fundamental concepts</vt:lpstr>
      <vt:lpstr>Topics for discussion</vt:lpstr>
      <vt:lpstr>Blockchain application is a part of a larger system</vt:lpstr>
      <vt:lpstr>What blockchain is not?</vt:lpstr>
      <vt:lpstr>What is blockchain, then? Where can I use it?</vt:lpstr>
      <vt:lpstr>From applications to Txs on a block©</vt:lpstr>
      <vt:lpstr>From Tx  Block  Blockchain©</vt:lpstr>
      <vt:lpstr>What is your use case for Ballot?</vt:lpstr>
      <vt:lpstr>Girts idea or use case based on Ballot Dapp</vt:lpstr>
      <vt:lpstr>How to develop a Dapp?</vt:lpstr>
      <vt:lpstr>Chapter 2 Smart contracts</vt:lpstr>
      <vt:lpstr>Bitcoin Tx Ethereum Tx</vt:lpstr>
      <vt:lpstr>What can a smart contract do?</vt:lpstr>
      <vt:lpstr>Counter Dapp : end-to-end development</vt:lpstr>
      <vt:lpstr>Assets, peer participants, roles, rules, &amp; transactions</vt:lpstr>
      <vt:lpstr>Counter contract diagram</vt:lpstr>
      <vt:lpstr>Solidity </vt:lpstr>
      <vt:lpstr>Solidity SC code for Counter (basic)</vt:lpstr>
      <vt:lpstr>Deploy and test it on Remix</vt:lpstr>
      <vt:lpstr>Summary: Introspection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concepts</dc:title>
  <dc:creator>Bina Ramamurthy</dc:creator>
  <cp:lastModifiedBy>Bina Ramamurthy</cp:lastModifiedBy>
  <cp:revision>24</cp:revision>
  <dcterms:created xsi:type="dcterms:W3CDTF">2019-09-18T16:27:59Z</dcterms:created>
  <dcterms:modified xsi:type="dcterms:W3CDTF">2019-09-18T19:45:42Z</dcterms:modified>
</cp:coreProperties>
</file>