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8" r:id="rId3"/>
    <p:sldId id="259" r:id="rId4"/>
    <p:sldId id="262" r:id="rId5"/>
    <p:sldId id="263" r:id="rId6"/>
    <p:sldId id="274" r:id="rId7"/>
    <p:sldId id="276" r:id="rId8"/>
    <p:sldId id="275" r:id="rId9"/>
  </p:sldIdLst>
  <p:sldSz cx="12192000" cy="6858000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1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658368" y="3968496"/>
            <a:ext cx="6638400" cy="1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58368" y="1490472"/>
            <a:ext cx="6638400" cy="2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" y="5438781"/>
            <a:ext cx="2862600" cy="615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">
  <p:cSld name="Bulleted Lis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566928" y="2185416"/>
            <a:ext cx="8557600" cy="37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242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635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hoto">
  <p:cSld name="Text and Phot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5473700" y="1143001"/>
            <a:ext cx="6718400" cy="57180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4"/>
          <p:cNvSpPr>
            <a:spLocks noGrp="1"/>
          </p:cNvSpPr>
          <p:nvPr>
            <p:ph type="pic" idx="3"/>
          </p:nvPr>
        </p:nvSpPr>
        <p:spPr>
          <a:xfrm>
            <a:off x="5626100" y="1295401"/>
            <a:ext cx="6718400" cy="571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3 Photos">
  <p:cSld name="Text and 3 Photo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>
            <a:spLocks noGrp="1"/>
          </p:cNvSpPr>
          <p:nvPr>
            <p:ph type="pic" idx="2"/>
          </p:nvPr>
        </p:nvSpPr>
        <p:spPr>
          <a:xfrm>
            <a:off x="5473700" y="1143001"/>
            <a:ext cx="6718400" cy="28552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>
            <a:spLocks noGrp="1"/>
          </p:cNvSpPr>
          <p:nvPr>
            <p:ph type="pic" idx="3"/>
          </p:nvPr>
        </p:nvSpPr>
        <p:spPr>
          <a:xfrm>
            <a:off x="5473700" y="3998296"/>
            <a:ext cx="3429200" cy="28576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>
            <a:spLocks noGrp="1"/>
          </p:cNvSpPr>
          <p:nvPr>
            <p:ph type="pic" idx="4"/>
          </p:nvPr>
        </p:nvSpPr>
        <p:spPr>
          <a:xfrm>
            <a:off x="8902701" y="3998296"/>
            <a:ext cx="3289200" cy="28576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Photo">
  <p:cSld name="Full Width Phot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>
            <a:spLocks noGrp="1"/>
          </p:cNvSpPr>
          <p:nvPr>
            <p:ph type="pic" idx="2"/>
          </p:nvPr>
        </p:nvSpPr>
        <p:spPr>
          <a:xfrm>
            <a:off x="0" y="1143001"/>
            <a:ext cx="12192000" cy="571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Chart">
  <p:cSld name="Text and Char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>
            <a:spLocks noGrp="1"/>
          </p:cNvSpPr>
          <p:nvPr>
            <p:ph type="chart" idx="2"/>
          </p:nvPr>
        </p:nvSpPr>
        <p:spPr>
          <a:xfrm>
            <a:off x="5098987" y="1320801"/>
            <a:ext cx="6388000" cy="4465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6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4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Merriweather San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6927851" y="4885267"/>
            <a:ext cx="1219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hite">
  <p:cSld name="Title Slide Whi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658368" y="3968496"/>
            <a:ext cx="6638400" cy="1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ctrTitle"/>
          </p:nvPr>
        </p:nvSpPr>
        <p:spPr>
          <a:xfrm>
            <a:off x="658368" y="1490472"/>
            <a:ext cx="6638400" cy="2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60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9" y="5383324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White">
  <p:cSld name="Divider Slide Whi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ctrTitle"/>
          </p:nvPr>
        </p:nvSpPr>
        <p:spPr>
          <a:xfrm>
            <a:off x="658368" y="1490663"/>
            <a:ext cx="663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60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658368" y="3970337"/>
            <a:ext cx="66384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022" y="184972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">
  <p:cSld name="Divider Slide Blu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658368" y="1490663"/>
            <a:ext cx="663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658368" y="3970337"/>
            <a:ext cx="66384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761" y="199949"/>
            <a:ext cx="2862600" cy="615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">
  <p:cSld name="1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69468" y="2189264"/>
            <a:ext cx="6402800" cy="3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">
  <p:cSld name="2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566928" y="2185416"/>
            <a:ext cx="4179600" cy="3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5029200" y="2185416"/>
            <a:ext cx="4179600" cy="3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68639" y="0"/>
            <a:ext cx="116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2743061" marR="0" lvl="6" indent="-1686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‘-</a:t>
            </a: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2045779" y="1023929"/>
            <a:ext cx="85576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2045779" y="2555888"/>
            <a:ext cx="8557600" cy="3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28383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8283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-2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10255504" y="6240989"/>
            <a:ext cx="725600" cy="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fld id="{00000000-1234-1234-1234-123412341234}" type="slidenum">
              <a:rPr lang="en" sz="16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78022" y="184972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truffleframework.com/docs/getting_started/project" TargetMode="External"/><Relationship Id="rId3" Type="http://schemas.openxmlformats.org/officeDocument/2006/relationships/hyperlink" Target="http://www.fon.hum.uva.nl/rob/Courses/InformationInSpeech/CDROM/Literature/LOTwinterschool2006/szabo.best.vwh.net/smart_contracts_2.html" TargetMode="External"/><Relationship Id="rId7" Type="http://schemas.openxmlformats.org/officeDocument/2006/relationships/hyperlink" Target="http://truffleframework.com/doc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olidity.readthedocs.io/en/develop/introduction-to-smart-contracts.html" TargetMode="External"/><Relationship Id="rId5" Type="http://schemas.openxmlformats.org/officeDocument/2006/relationships/hyperlink" Target="https://www.ethereum.org/" TargetMode="External"/><Relationship Id="rId10" Type="http://schemas.openxmlformats.org/officeDocument/2006/relationships/hyperlink" Target="https://metamask.io/" TargetMode="External"/><Relationship Id="rId4" Type="http://schemas.openxmlformats.org/officeDocument/2006/relationships/hyperlink" Target="http://www.bitcoin.org/" TargetMode="External"/><Relationship Id="rId9" Type="http://schemas.openxmlformats.org/officeDocument/2006/relationships/hyperlink" Target="http://truffleframework.com/tutorials/pet-sho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uffalo.box.com/s/2wxwo9b147szf614v96i7gj31ehpf2b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ctrTitle"/>
          </p:nvPr>
        </p:nvSpPr>
        <p:spPr>
          <a:xfrm>
            <a:off x="658366" y="1490467"/>
            <a:ext cx="8171597" cy="2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Decentralized App Development</a:t>
            </a:r>
            <a:endParaRPr sz="6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658368" y="3968496"/>
            <a:ext cx="6638400" cy="1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" sz="2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 B</a:t>
            </a:r>
            <a:r>
              <a:rPr lang="en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Ramamurthy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490431" y="992017"/>
            <a:ext cx="5819375" cy="67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rial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490431" y="2008567"/>
            <a:ext cx="10962800" cy="453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665"/>
              <a:buFont typeface="Arial"/>
              <a:buNone/>
            </a:pPr>
            <a:r>
              <a:rPr lang="en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1. Nick Szabo, </a:t>
            </a: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 Contracts: Building Blocks for Digital Markets, 1996.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665"/>
              <a:buFont typeface="Arial"/>
              <a:buNone/>
            </a:pPr>
            <a:r>
              <a:rPr lang="en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http://www.fon.hum.uva.nl/rob/Courses/InformationInSpeech/CDROM/Literature/LOTwinterschool2006/szabo.best.vwh.net/smart_contracts_2.html</a:t>
            </a:r>
            <a:r>
              <a:rPr lang="en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665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S. Nakamoto. Bitcoin: A Peer-to-Peer Electronic Cash System. </a:t>
            </a:r>
            <a:r>
              <a:rPr lang="en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http://www.bitcoin.org</a:t>
            </a: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2008.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665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Ethereum Project: Homestead and Platform. </a:t>
            </a:r>
            <a:r>
              <a:rPr lang="en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https://www.ethereum.org/</a:t>
            </a: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last viewed 2017.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665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Introduction to Smart Contract. </a:t>
            </a:r>
            <a:r>
              <a:rPr lang="en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https://solidity.readthedocs.io/en/develop/introduction-to-smart-contracts.html#</a:t>
            </a: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Last viewed 2017.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665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Remix Integrated Development Environment (Remix IDE): remix.ethreum.org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8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For the slides and figures: B. Ramamurthy et al, The Blockchain Technology, 2018.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8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Truffle Development Environment: </a:t>
            </a:r>
            <a:r>
              <a:rPr lang="en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http://truffleframework.com/docs/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8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lang="en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http://truffleframework.com/docs/getting_started/project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8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</a:t>
            </a:r>
            <a:r>
              <a:rPr lang="en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http://truffleframework.com/tutorials/pet-shop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8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</a:t>
            </a:r>
            <a:r>
              <a:rPr lang="en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https://metamask.io/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8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8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665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665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665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665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Dapp (Recap)</a:t>
            </a: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14600" y="2078476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594" marR="0" lvl="0" indent="-101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Noto Sans Symbols"/>
              <a:buChar char="▪"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Decentralized app solves problems where resources are not managed by centralized authorities.</a:t>
            </a:r>
            <a:endParaRPr/>
          </a:p>
          <a:p>
            <a:pPr marL="228594" marR="0" lvl="0" indent="-101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Decentralized applications (Dapp) have a front-end and back-end that include the blockchain and the smart contracts.</a:t>
            </a:r>
            <a:endParaRPr/>
          </a:p>
          <a:p>
            <a:pPr marL="228594" marR="0" lvl="0" indent="-101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front-end can be a web app (HTML and JS framework), command-line interface (CLI), desk-top application, mobile application or even IOTs. Understand these are outside the blockchain protocol and only link into the blockchain/smart contract using the ABI (Application Binary Interface) provided by the smart contract compile process.</a:t>
            </a:r>
            <a:endParaRPr/>
          </a:p>
          <a:p>
            <a:pPr marL="228594" marR="0" lvl="0" indent="-101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Decentralized application can be created with non-blockchain back-end. IPFS (Inter-planetary file system) is a an example of such an architecture.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63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Decentralized Application Development</a:t>
            </a: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594" marR="0" lvl="0" indent="-101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Problem statement </a:t>
            </a:r>
            <a:endParaRPr/>
          </a:p>
          <a:p>
            <a:pPr marL="228594" marR="0" lvl="0" indent="-63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01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Analysis and design of smart contract solution</a:t>
            </a:r>
            <a:endParaRPr/>
          </a:p>
          <a:p>
            <a:pPr marL="228594" marR="0" lvl="0" indent="-63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01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Implement and test the smart contract using Remix IDE</a:t>
            </a:r>
            <a:endParaRPr/>
          </a:p>
          <a:p>
            <a:pPr marL="228594" marR="0" lvl="0" indent="-63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01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Deploy the smart contract on the Blockchain and test it</a:t>
            </a:r>
            <a:endParaRPr/>
          </a:p>
          <a:p>
            <a:pPr marL="228594" marR="0" lvl="0" indent="-63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01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Design and implement the front end and connect it to blockchain backend</a:t>
            </a:r>
            <a:endParaRPr/>
          </a:p>
        </p:txBody>
      </p:sp>
      <p:sp>
        <p:nvSpPr>
          <p:cNvPr id="127" name="Google Shape;127;p25" descr="Image result for clip art women men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5" descr="Image result for clip art women men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6792" y="2737598"/>
            <a:ext cx="1293398" cy="138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1563" y="4202545"/>
            <a:ext cx="1473609" cy="98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3636" y="1988128"/>
            <a:ext cx="1311563" cy="1311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Problem Statement</a:t>
            </a: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629200" y="2216727"/>
            <a:ext cx="10962800" cy="445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1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Ballot: An organization invites proposals for a project. A chairperson organizes this process. The number of proposals is specified at the time of creation of the smart contract.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Chairperson registers all the voters.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Voters including the chairperson vote on the proposals. To make things interesting, we have given a weight of 2 for the chairperson’s vote vs. the weight of 1 for the regular voter.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Winning proposal is determined and announced to the world.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details need to be recorded on the blockchain for provenance.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63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39" name="Google Shape;139;p26"/>
          <p:cNvGrpSpPr/>
          <p:nvPr/>
        </p:nvGrpSpPr>
        <p:grpSpPr>
          <a:xfrm>
            <a:off x="9190182" y="210629"/>
            <a:ext cx="2068152" cy="980862"/>
            <a:chOff x="2935" y="1084080"/>
            <a:chExt cx="3489758" cy="1445440"/>
          </a:xfrm>
        </p:grpSpPr>
        <p:sp>
          <p:nvSpPr>
            <p:cNvPr id="140" name="Google Shape;140;p26"/>
            <p:cNvSpPr/>
            <p:nvPr/>
          </p:nvSpPr>
          <p:spPr>
            <a:xfrm>
              <a:off x="2935" y="1084080"/>
              <a:ext cx="3489758" cy="1445440"/>
            </a:xfrm>
            <a:prstGeom prst="roundRect">
              <a:avLst>
                <a:gd name="adj" fmla="val 16667"/>
              </a:avLst>
            </a:prstGeom>
            <a:solidFill>
              <a:srgbClr val="40B6E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73496" y="1154641"/>
              <a:ext cx="3348636" cy="1304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Problem Statement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779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Truffle Commands</a:t>
            </a:r>
            <a:endParaRPr sz="3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1"/>
          </p:nvPr>
        </p:nvSpPr>
        <p:spPr>
          <a:xfrm>
            <a:off x="629200" y="1764145"/>
            <a:ext cx="10962800" cy="496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truffle init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truffle compile</a:t>
            </a:r>
            <a:endParaRPr/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(launch the test blockchain before this)</a:t>
            </a:r>
            <a:endParaRPr/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truffle test</a:t>
            </a:r>
            <a:endParaRPr/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truffle migrate (truffle migrate –reset)  (optional step)</a:t>
            </a:r>
            <a:endParaRPr/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(launch the web page, or command line and/or Mist or Metamask wallet)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(test the Dapp)</a:t>
            </a:r>
            <a:endParaRPr/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Trouble shoot: make sure port numbers for the various components match: 7545,8545, 9545 etc.</a:t>
            </a:r>
            <a:endParaRPr/>
          </a:p>
          <a:p>
            <a:pPr marL="126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419" y="244900"/>
            <a:ext cx="2877561" cy="1103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00" y="1130709"/>
            <a:ext cx="10962800" cy="877857"/>
          </a:xfrm>
        </p:spPr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allot-contract</a:t>
            </a:r>
          </a:p>
          <a:p>
            <a:r>
              <a:rPr lang="en-US" dirty="0" smtClean="0"/>
              <a:t>ballot-app</a:t>
            </a:r>
          </a:p>
          <a:p>
            <a:r>
              <a:rPr lang="en-US" dirty="0" smtClean="0"/>
              <a:t>Node app.js glue</a:t>
            </a:r>
          </a:p>
          <a:p>
            <a:r>
              <a:rPr lang="en-US" dirty="0" smtClean="0"/>
              <a:t>Metamask to sign transactions and manage accounts</a:t>
            </a:r>
          </a:p>
          <a:p>
            <a:endParaRPr lang="en-US" dirty="0"/>
          </a:p>
          <a:p>
            <a:r>
              <a:rPr lang="en-US" dirty="0" smtClean="0"/>
              <a:t>All the files needed are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buffalo.box.com/s/2wxwo9b147szf614v96i7gj31ehpf2bi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Lets walk through this. You can </a:t>
            </a:r>
            <a:r>
              <a:rPr lang="en-US" smtClean="0"/>
              <a:t>follow along.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6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83" y="950989"/>
            <a:ext cx="6651349" cy="60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57715"/>
      </p:ext>
    </p:extLst>
  </p:cSld>
  <p:clrMapOvr>
    <a:masterClrMapping/>
  </p:clrMapOvr>
</p:sld>
</file>

<file path=ppt/theme/theme1.xml><?xml version="1.0" encoding="utf-8"?>
<a:theme xmlns:a="http://schemas.openxmlformats.org/drawingml/2006/main" name="1_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506</Words>
  <Application>Microsoft Office PowerPoint</Application>
  <PresentationFormat>Widescreen</PresentationFormat>
  <Paragraphs>67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Georgia</vt:lpstr>
      <vt:lpstr>Arial</vt:lpstr>
      <vt:lpstr>Noto Sans Symbols</vt:lpstr>
      <vt:lpstr>Calibri</vt:lpstr>
      <vt:lpstr>Merriweather Sans</vt:lpstr>
      <vt:lpstr>1_UB Powerpoint Template</vt:lpstr>
      <vt:lpstr> Decentralized App Development</vt:lpstr>
      <vt:lpstr>References</vt:lpstr>
      <vt:lpstr>Dapp (Recap)</vt:lpstr>
      <vt:lpstr>Decentralized Application Development</vt:lpstr>
      <vt:lpstr>Problem Statement</vt:lpstr>
      <vt:lpstr>Truffle Commands</vt:lpstr>
      <vt:lpstr>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6: Decentralized App Development</dc:title>
  <dc:creator>bina</dc:creator>
  <cp:lastModifiedBy>Bina Ramamurthy</cp:lastModifiedBy>
  <cp:revision>4</cp:revision>
  <dcterms:modified xsi:type="dcterms:W3CDTF">2019-04-10T19:16:08Z</dcterms:modified>
</cp:coreProperties>
</file>