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7" r:id="rId12"/>
    <p:sldId id="280" r:id="rId13"/>
    <p:sldId id="282" r:id="rId14"/>
    <p:sldId id="279" r:id="rId15"/>
    <p:sldId id="265" r:id="rId16"/>
    <p:sldId id="285" r:id="rId17"/>
    <p:sldId id="272" r:id="rId18"/>
    <p:sldId id="281" r:id="rId19"/>
    <p:sldId id="290" r:id="rId20"/>
    <p:sldId id="286" r:id="rId21"/>
    <p:sldId id="289" r:id="rId22"/>
    <p:sldId id="287" r:id="rId23"/>
    <p:sldId id="275" r:id="rId24"/>
    <p:sldId id="283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6C1D2-CD4B-4D56-9314-8F7801FDF1A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CDBE12-321F-4C96-B7A0-F96A5972175D}">
      <dgm:prSet/>
      <dgm:spPr/>
      <dgm:t>
        <a:bodyPr/>
        <a:lstStyle/>
        <a:p>
          <a:pPr rtl="0"/>
          <a:r>
            <a:rPr lang="en-US" b="0" i="0" baseline="0" smtClean="0"/>
            <a:t>Verification</a:t>
          </a:r>
          <a:endParaRPr lang="en-US"/>
        </a:p>
      </dgm:t>
    </dgm:pt>
    <dgm:pt modelId="{BC989F91-EEC5-415C-9F93-0A95F775A9C4}" type="parTrans" cxnId="{DB905568-2B97-4976-86E8-5CD3E884A6C0}">
      <dgm:prSet/>
      <dgm:spPr/>
      <dgm:t>
        <a:bodyPr/>
        <a:lstStyle/>
        <a:p>
          <a:endParaRPr lang="en-US"/>
        </a:p>
      </dgm:t>
    </dgm:pt>
    <dgm:pt modelId="{1B9A7743-FD81-4047-BB7A-62B1426604EC}" type="sibTrans" cxnId="{DB905568-2B97-4976-86E8-5CD3E884A6C0}">
      <dgm:prSet/>
      <dgm:spPr/>
      <dgm:t>
        <a:bodyPr/>
        <a:lstStyle/>
        <a:p>
          <a:endParaRPr lang="en-US"/>
        </a:p>
      </dgm:t>
    </dgm:pt>
    <dgm:pt modelId="{81703AEC-36A3-484D-8E64-261EA654EEFA}">
      <dgm:prSet/>
      <dgm:spPr/>
      <dgm:t>
        <a:bodyPr/>
        <a:lstStyle/>
        <a:p>
          <a:pPr rtl="0"/>
          <a:r>
            <a:rPr lang="en-US" b="0" i="0" baseline="0" dirty="0" smtClean="0"/>
            <a:t>Validation</a:t>
          </a:r>
          <a:endParaRPr lang="en-US" dirty="0"/>
        </a:p>
      </dgm:t>
    </dgm:pt>
    <dgm:pt modelId="{2892C878-7771-4E16-B83B-D9FD316F459E}" type="parTrans" cxnId="{103D36F4-3516-4ECA-8526-17F0929A3206}">
      <dgm:prSet/>
      <dgm:spPr/>
      <dgm:t>
        <a:bodyPr/>
        <a:lstStyle/>
        <a:p>
          <a:endParaRPr lang="en-US"/>
        </a:p>
      </dgm:t>
    </dgm:pt>
    <dgm:pt modelId="{3302150A-EBD1-4A6C-87EE-7E36F9DF31B2}" type="sibTrans" cxnId="{103D36F4-3516-4ECA-8526-17F0929A3206}">
      <dgm:prSet/>
      <dgm:spPr/>
      <dgm:t>
        <a:bodyPr/>
        <a:lstStyle/>
        <a:p>
          <a:endParaRPr lang="en-US"/>
        </a:p>
      </dgm:t>
    </dgm:pt>
    <dgm:pt modelId="{3F7A5209-EBD6-4A23-ACA9-8526F8F6663D}">
      <dgm:prSet/>
      <dgm:spPr/>
      <dgm:t>
        <a:bodyPr/>
        <a:lstStyle/>
        <a:p>
          <a:pPr rtl="0"/>
          <a:r>
            <a:rPr lang="en-US" b="0" i="0" baseline="0" smtClean="0"/>
            <a:t>Recording</a:t>
          </a:r>
          <a:endParaRPr lang="en-US"/>
        </a:p>
      </dgm:t>
    </dgm:pt>
    <dgm:pt modelId="{A486B56F-C922-4DBD-B987-E830514A884D}" type="parTrans" cxnId="{A9584B1F-35ED-417B-A0EE-4768B88E6507}">
      <dgm:prSet/>
      <dgm:spPr/>
      <dgm:t>
        <a:bodyPr/>
        <a:lstStyle/>
        <a:p>
          <a:endParaRPr lang="en-US"/>
        </a:p>
      </dgm:t>
    </dgm:pt>
    <dgm:pt modelId="{C74750A6-A77D-4B1E-8B9D-38FA8819F04C}" type="sibTrans" cxnId="{A9584B1F-35ED-417B-A0EE-4768B88E6507}">
      <dgm:prSet/>
      <dgm:spPr/>
      <dgm:t>
        <a:bodyPr/>
        <a:lstStyle/>
        <a:p>
          <a:endParaRPr lang="en-US"/>
        </a:p>
      </dgm:t>
    </dgm:pt>
    <dgm:pt modelId="{C2B7AC1F-918D-4554-A077-5CF249745047}">
      <dgm:prSet/>
      <dgm:spPr/>
      <dgm:t>
        <a:bodyPr/>
        <a:lstStyle/>
        <a:p>
          <a:pPr rtl="0"/>
          <a:r>
            <a:rPr lang="en-US" b="0" i="0" baseline="0" smtClean="0"/>
            <a:t>Consensus</a:t>
          </a:r>
          <a:endParaRPr lang="en-US"/>
        </a:p>
      </dgm:t>
    </dgm:pt>
    <dgm:pt modelId="{313749B0-3EE1-45E6-A875-FFFD3364D0C8}" type="parTrans" cxnId="{A448D0BA-5450-4D21-A661-7828CD858C74}">
      <dgm:prSet/>
      <dgm:spPr/>
      <dgm:t>
        <a:bodyPr/>
        <a:lstStyle/>
        <a:p>
          <a:endParaRPr lang="en-US"/>
        </a:p>
      </dgm:t>
    </dgm:pt>
    <dgm:pt modelId="{9A76454B-1238-473F-A59A-A57AF98902A4}" type="sibTrans" cxnId="{A448D0BA-5450-4D21-A661-7828CD858C74}">
      <dgm:prSet/>
      <dgm:spPr/>
      <dgm:t>
        <a:bodyPr/>
        <a:lstStyle/>
        <a:p>
          <a:endParaRPr lang="en-US"/>
        </a:p>
      </dgm:t>
    </dgm:pt>
    <dgm:pt modelId="{8C6BDB51-1940-4A1B-B830-5BFD5BFF5195}" type="pres">
      <dgm:prSet presAssocID="{79E6C1D2-CD4B-4D56-9314-8F7801FDF1A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BA3877-2DD4-406D-897E-4A7A1CE0EBD7}" type="pres">
      <dgm:prSet presAssocID="{79E6C1D2-CD4B-4D56-9314-8F7801FDF1A8}" presName="diamond" presStyleLbl="bgShp" presStyleIdx="0" presStyleCnt="1"/>
      <dgm:spPr/>
    </dgm:pt>
    <dgm:pt modelId="{CB6F35B9-5243-4725-8877-C2EFC7F6552C}" type="pres">
      <dgm:prSet presAssocID="{79E6C1D2-CD4B-4D56-9314-8F7801FDF1A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34C46-610B-46D3-80D4-F3FD61707C0F}" type="pres">
      <dgm:prSet presAssocID="{79E6C1D2-CD4B-4D56-9314-8F7801FDF1A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6BD25-1813-49E1-8937-6A9B1BC25DC9}" type="pres">
      <dgm:prSet presAssocID="{79E6C1D2-CD4B-4D56-9314-8F7801FDF1A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6A55E-A2E1-4A95-9E44-EB4CAF23B525}" type="pres">
      <dgm:prSet presAssocID="{79E6C1D2-CD4B-4D56-9314-8F7801FDF1A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B951E-93F2-47D0-829A-BB3A0203418E}" type="presOf" srcId="{79E6C1D2-CD4B-4D56-9314-8F7801FDF1A8}" destId="{8C6BDB51-1940-4A1B-B830-5BFD5BFF5195}" srcOrd="0" destOrd="0" presId="urn:microsoft.com/office/officeart/2005/8/layout/matrix3"/>
    <dgm:cxn modelId="{C32FA6E0-F195-49CF-A3FA-97D8FACE6E55}" type="presOf" srcId="{3F7A5209-EBD6-4A23-ACA9-8526F8F6663D}" destId="{8626BD25-1813-49E1-8937-6A9B1BC25DC9}" srcOrd="0" destOrd="0" presId="urn:microsoft.com/office/officeart/2005/8/layout/matrix3"/>
    <dgm:cxn modelId="{DB905568-2B97-4976-86E8-5CD3E884A6C0}" srcId="{79E6C1D2-CD4B-4D56-9314-8F7801FDF1A8}" destId="{76CDBE12-321F-4C96-B7A0-F96A5972175D}" srcOrd="0" destOrd="0" parTransId="{BC989F91-EEC5-415C-9F93-0A95F775A9C4}" sibTransId="{1B9A7743-FD81-4047-BB7A-62B1426604EC}"/>
    <dgm:cxn modelId="{FB4EED16-F309-454B-B2B5-A72DB199D81B}" type="presOf" srcId="{76CDBE12-321F-4C96-B7A0-F96A5972175D}" destId="{CB6F35B9-5243-4725-8877-C2EFC7F6552C}" srcOrd="0" destOrd="0" presId="urn:microsoft.com/office/officeart/2005/8/layout/matrix3"/>
    <dgm:cxn modelId="{B83DDF7A-7D6E-431B-8B72-BCF9E0AC0491}" type="presOf" srcId="{81703AEC-36A3-484D-8E64-261EA654EEFA}" destId="{8BA34C46-610B-46D3-80D4-F3FD61707C0F}" srcOrd="0" destOrd="0" presId="urn:microsoft.com/office/officeart/2005/8/layout/matrix3"/>
    <dgm:cxn modelId="{2F7A9925-0FC8-4C62-9028-3F69723EE679}" type="presOf" srcId="{C2B7AC1F-918D-4554-A077-5CF249745047}" destId="{0926A55E-A2E1-4A95-9E44-EB4CAF23B525}" srcOrd="0" destOrd="0" presId="urn:microsoft.com/office/officeart/2005/8/layout/matrix3"/>
    <dgm:cxn modelId="{A9584B1F-35ED-417B-A0EE-4768B88E6507}" srcId="{79E6C1D2-CD4B-4D56-9314-8F7801FDF1A8}" destId="{3F7A5209-EBD6-4A23-ACA9-8526F8F6663D}" srcOrd="2" destOrd="0" parTransId="{A486B56F-C922-4DBD-B987-E830514A884D}" sibTransId="{C74750A6-A77D-4B1E-8B9D-38FA8819F04C}"/>
    <dgm:cxn modelId="{103D36F4-3516-4ECA-8526-17F0929A3206}" srcId="{79E6C1D2-CD4B-4D56-9314-8F7801FDF1A8}" destId="{81703AEC-36A3-484D-8E64-261EA654EEFA}" srcOrd="1" destOrd="0" parTransId="{2892C878-7771-4E16-B83B-D9FD316F459E}" sibTransId="{3302150A-EBD1-4A6C-87EE-7E36F9DF31B2}"/>
    <dgm:cxn modelId="{A448D0BA-5450-4D21-A661-7828CD858C74}" srcId="{79E6C1D2-CD4B-4D56-9314-8F7801FDF1A8}" destId="{C2B7AC1F-918D-4554-A077-5CF249745047}" srcOrd="3" destOrd="0" parTransId="{313749B0-3EE1-45E6-A875-FFFD3364D0C8}" sibTransId="{9A76454B-1238-473F-A59A-A57AF98902A4}"/>
    <dgm:cxn modelId="{B9EFE7A6-AC89-4F54-9E09-5640A5BD2CE9}" type="presParOf" srcId="{8C6BDB51-1940-4A1B-B830-5BFD5BFF5195}" destId="{91BA3877-2DD4-406D-897E-4A7A1CE0EBD7}" srcOrd="0" destOrd="0" presId="urn:microsoft.com/office/officeart/2005/8/layout/matrix3"/>
    <dgm:cxn modelId="{E309242C-F00F-44CB-B12F-471CCE1C939D}" type="presParOf" srcId="{8C6BDB51-1940-4A1B-B830-5BFD5BFF5195}" destId="{CB6F35B9-5243-4725-8877-C2EFC7F6552C}" srcOrd="1" destOrd="0" presId="urn:microsoft.com/office/officeart/2005/8/layout/matrix3"/>
    <dgm:cxn modelId="{8D90A560-631E-4900-A8B6-4F701AEC04D1}" type="presParOf" srcId="{8C6BDB51-1940-4A1B-B830-5BFD5BFF5195}" destId="{8BA34C46-610B-46D3-80D4-F3FD61707C0F}" srcOrd="2" destOrd="0" presId="urn:microsoft.com/office/officeart/2005/8/layout/matrix3"/>
    <dgm:cxn modelId="{FC830B2F-2F01-4816-972B-E190C7231D4D}" type="presParOf" srcId="{8C6BDB51-1940-4A1B-B830-5BFD5BFF5195}" destId="{8626BD25-1813-49E1-8937-6A9B1BC25DC9}" srcOrd="3" destOrd="0" presId="urn:microsoft.com/office/officeart/2005/8/layout/matrix3"/>
    <dgm:cxn modelId="{D82F1E5D-FF7A-47C5-B977-150B1961177A}" type="presParOf" srcId="{8C6BDB51-1940-4A1B-B830-5BFD5BFF5195}" destId="{0926A55E-A2E1-4A95-9E44-EB4CAF23B52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A3877-2DD4-406D-897E-4A7A1CE0EBD7}">
      <dsp:nvSpPr>
        <dsp:cNvPr id="0" name=""/>
        <dsp:cNvSpPr/>
      </dsp:nvSpPr>
      <dsp:spPr>
        <a:xfrm>
          <a:off x="420189" y="0"/>
          <a:ext cx="3732425" cy="373242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F35B9-5243-4725-8877-C2EFC7F6552C}">
      <dsp:nvSpPr>
        <dsp:cNvPr id="0" name=""/>
        <dsp:cNvSpPr/>
      </dsp:nvSpPr>
      <dsp:spPr>
        <a:xfrm>
          <a:off x="774769" y="354580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smtClean="0"/>
            <a:t>Verification</a:t>
          </a:r>
          <a:endParaRPr lang="en-US" sz="1800" kern="1200"/>
        </a:p>
      </dsp:txBody>
      <dsp:txXfrm>
        <a:off x="845828" y="425639"/>
        <a:ext cx="1313527" cy="1313527"/>
      </dsp:txXfrm>
    </dsp:sp>
    <dsp:sp modelId="{8BA34C46-610B-46D3-80D4-F3FD61707C0F}">
      <dsp:nvSpPr>
        <dsp:cNvPr id="0" name=""/>
        <dsp:cNvSpPr/>
      </dsp:nvSpPr>
      <dsp:spPr>
        <a:xfrm>
          <a:off x="2342387" y="354580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/>
            <a:t>Validation</a:t>
          </a:r>
          <a:endParaRPr lang="en-US" sz="1800" kern="1200" dirty="0"/>
        </a:p>
      </dsp:txBody>
      <dsp:txXfrm>
        <a:off x="2413446" y="425639"/>
        <a:ext cx="1313527" cy="1313527"/>
      </dsp:txXfrm>
    </dsp:sp>
    <dsp:sp modelId="{8626BD25-1813-49E1-8937-6A9B1BC25DC9}">
      <dsp:nvSpPr>
        <dsp:cNvPr id="0" name=""/>
        <dsp:cNvSpPr/>
      </dsp:nvSpPr>
      <dsp:spPr>
        <a:xfrm>
          <a:off x="774769" y="1922198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smtClean="0"/>
            <a:t>Recording</a:t>
          </a:r>
          <a:endParaRPr lang="en-US" sz="1800" kern="1200"/>
        </a:p>
      </dsp:txBody>
      <dsp:txXfrm>
        <a:off x="845828" y="1993257"/>
        <a:ext cx="1313527" cy="1313527"/>
      </dsp:txXfrm>
    </dsp:sp>
    <dsp:sp modelId="{0926A55E-A2E1-4A95-9E44-EB4CAF23B525}">
      <dsp:nvSpPr>
        <dsp:cNvPr id="0" name=""/>
        <dsp:cNvSpPr/>
      </dsp:nvSpPr>
      <dsp:spPr>
        <a:xfrm>
          <a:off x="2342387" y="1922198"/>
          <a:ext cx="1455645" cy="145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smtClean="0"/>
            <a:t>Consensus</a:t>
          </a:r>
          <a:endParaRPr lang="en-US" sz="1800" kern="1200"/>
        </a:p>
      </dsp:txBody>
      <dsp:txXfrm>
        <a:off x="2413446" y="1993257"/>
        <a:ext cx="1313527" cy="131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D5DC0-D35C-451B-B23B-7EE18140676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6F07-B6B7-49E8-BB01-E6373F92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24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2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88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30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89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data: tree, text, datastore, blockchain block can be “mushed” by algorithms into fixed code: in  Blockchain’s case  256 bit code.</a:t>
            </a:r>
          </a:p>
        </p:txBody>
      </p:sp>
    </p:spTree>
    <p:extLst>
      <p:ext uri="{BB962C8B-B14F-4D97-AF65-F5344CB8AC3E}">
        <p14:creationId xmlns:p14="http://schemas.microsoft.com/office/powerpoint/2010/main" val="371623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47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0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DC2-565B-4340-9766-4363E208D4A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208-5DCD-4782-B6D7-9E2B060CDABF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C01A47E-AA38-4C56-AC5F-9CAB7147F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350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65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9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9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7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770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7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7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7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DC2-565B-4340-9766-4363E208D4A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208-5DCD-4782-B6D7-9E2B060CDABF}" type="datetime1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C01A47E-AA38-4C56-AC5F-9CAB7147F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583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55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3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3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1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2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49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6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0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70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rscan.io/token-search" TargetMode="External"/><Relationship Id="rId2" Type="http://schemas.openxmlformats.org/officeDocument/2006/relationships/hyperlink" Target="https://etherscan.io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220" y="2015613"/>
            <a:ext cx="6007903" cy="2710557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RAMAMURTHY</a:t>
            </a:r>
          </a:p>
          <a:p>
            <a:r>
              <a:rPr lang="en-US" sz="1400" dirty="0"/>
              <a:t>©</a:t>
            </a:r>
            <a:r>
              <a:rPr lang="en-US" sz="1400" dirty="0" smtClean="0"/>
              <a:t>2019, </a:t>
            </a:r>
            <a:r>
              <a:rPr lang="en-US" sz="1400" dirty="0"/>
              <a:t>ALL RIGHTS RESERVED</a:t>
            </a:r>
          </a:p>
          <a:p>
            <a:r>
              <a:rPr lang="en-US" sz="1400" dirty="0"/>
              <a:t>BINA@BUFFALO.EDU</a:t>
            </a:r>
          </a:p>
          <a:p>
            <a:r>
              <a:rPr lang="en-US" sz="1400" dirty="0"/>
              <a:t>HTTP://WW.CSE.BUFFALO.EDU/FACULTY/BINA</a:t>
            </a:r>
          </a:p>
          <a:p>
            <a:r>
              <a:rPr lang="en-US" sz="1400" dirty="0"/>
              <a:t>TEACHING PROFESSOR</a:t>
            </a:r>
          </a:p>
          <a:p>
            <a:r>
              <a:rPr lang="en-US" sz="1400" dirty="0"/>
              <a:t>COMPUTER SCIENCE AND ENGINEERING</a:t>
            </a:r>
          </a:p>
          <a:p>
            <a:r>
              <a:rPr lang="en-US" sz="1400" dirty="0"/>
              <a:t>DIRECTOR, BLOCKCHAIN THINKLAB</a:t>
            </a:r>
          </a:p>
          <a:p>
            <a:r>
              <a:rPr lang="en-US" sz="1400" dirty="0"/>
              <a:t>PROGRAM DIRECTOR, DATA-INTENSIVE COMPUTING PROGRAM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3568" y="251607"/>
            <a:ext cx="6638544" cy="1764006"/>
          </a:xfrm>
        </p:spPr>
        <p:txBody>
          <a:bodyPr/>
          <a:lstStyle/>
          <a:p>
            <a:r>
              <a:rPr lang="en-US" sz="4800" dirty="0" smtClean="0"/>
              <a:t>Exploring a Dapp – Part 1 (Concepts)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20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92" y="857520"/>
            <a:ext cx="11281154" cy="4930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447534"/>
            <a:ext cx="553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https://www.blockchain.com/btc/block-height/488867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4874" y="5788354"/>
            <a:ext cx="566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https://www.blockchain.com/btc/block-height/4888678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8799" y="4424217"/>
            <a:ext cx="20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hash is the chain link!</a:t>
            </a:r>
            <a:endParaRPr lang="en-US" dirty="0"/>
          </a:p>
        </p:txBody>
      </p:sp>
      <p:cxnSp>
        <p:nvCxnSpPr>
          <p:cNvPr id="7" name="Curved Connector 6"/>
          <p:cNvCxnSpPr>
            <a:stCxn id="5" idx="0"/>
          </p:cNvCxnSpPr>
          <p:nvPr/>
        </p:nvCxnSpPr>
        <p:spPr>
          <a:xfrm rot="16200000" flipV="1">
            <a:off x="9836729" y="3796145"/>
            <a:ext cx="415635" cy="84050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4218" y="165022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is it immutable?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1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364" y="60182"/>
            <a:ext cx="10515600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Blockchain? Structurally speaking..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208-5DCD-4782-B6D7-9E2B060CDABF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57765" y="1999674"/>
            <a:ext cx="536158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8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436" y="76653"/>
            <a:ext cx="8164946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Block and Blockchain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208-5DCD-4782-B6D7-9E2B060CDABF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43201" y="1630279"/>
            <a:ext cx="6705600" cy="43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868" y="83127"/>
            <a:ext cx="8352859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Blockchain: where is it recorded?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6714" y="1551709"/>
            <a:ext cx="2669309" cy="20504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Your machine, acting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as a node of blockchain network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423" y="4080520"/>
            <a:ext cx="2669309" cy="20504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Your machine, acting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as a node of blockchain network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9490" y="1551709"/>
            <a:ext cx="2669309" cy="20504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Your machine, acting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as a node of blockchain network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79562" y="4829064"/>
            <a:ext cx="4101920" cy="1335588"/>
            <a:chOff x="7357292" y="4106811"/>
            <a:chExt cx="4101920" cy="1335588"/>
          </a:xfrm>
        </p:grpSpPr>
        <p:pic>
          <p:nvPicPr>
            <p:cNvPr id="8" name="Shape 2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166748" y="4235205"/>
              <a:ext cx="1292464" cy="1138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2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59356" y="4304380"/>
              <a:ext cx="1292464" cy="1138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31"/>
            <p:cNvSpPr/>
            <p:nvPr/>
          </p:nvSpPr>
          <p:spPr>
            <a:xfrm>
              <a:off x="7385335" y="4290932"/>
              <a:ext cx="1259093" cy="110723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10000"/>
                <a:lumOff val="90000"/>
              </a:schemeClr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freezing" dir="t"/>
            </a:scene3d>
            <a:sp3d prstMaterial="dkEdge"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32"/>
            <p:cNvSpPr/>
            <p:nvPr/>
          </p:nvSpPr>
          <p:spPr>
            <a:xfrm>
              <a:off x="8201720" y="4154414"/>
              <a:ext cx="1030868" cy="69385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0000">
                <a:alpha val="98823"/>
              </a:srgbClr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33"/>
            <p:cNvSpPr txBox="1"/>
            <p:nvPr/>
          </p:nvSpPr>
          <p:spPr>
            <a:xfrm>
              <a:off x="7357292" y="4804214"/>
              <a:ext cx="10134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 smtClean="0">
                  <a:solidFill>
                    <a:schemeClr val="tx2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Block N</a:t>
              </a:r>
              <a:endParaRPr sz="1400" dirty="0">
                <a:solidFill>
                  <a:schemeClr val="tx2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4" name="Shape 2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9099" y="4106811"/>
              <a:ext cx="1048603" cy="365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717154" y="4813567"/>
              <a:ext cx="10583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tx2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Block </a:t>
              </a:r>
              <a:r>
                <a:rPr lang="en-US" sz="1400" b="1" dirty="0" smtClean="0">
                  <a:solidFill>
                    <a:schemeClr val="tx2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N-1</a:t>
              </a:r>
              <a:endParaRPr lang="en-US" sz="1400" dirty="0">
                <a:solidFill>
                  <a:schemeClr val="tx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94022" y="4730659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tx2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Block </a:t>
              </a:r>
              <a:r>
                <a:rPr lang="en-US" sz="1400" b="1" dirty="0" smtClean="0">
                  <a:solidFill>
                    <a:schemeClr val="tx2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N-2</a:t>
              </a:r>
              <a:endParaRPr lang="en-US" sz="1400" dirty="0">
                <a:solidFill>
                  <a:schemeClr val="tx2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49301" y="3111347"/>
            <a:ext cx="2582973" cy="464731"/>
            <a:chOff x="1930399" y="3140363"/>
            <a:chExt cx="2582973" cy="464731"/>
          </a:xfrm>
        </p:grpSpPr>
        <p:grpSp>
          <p:nvGrpSpPr>
            <p:cNvPr id="18" name="Group 17"/>
            <p:cNvGrpSpPr/>
            <p:nvPr/>
          </p:nvGrpSpPr>
          <p:grpSpPr>
            <a:xfrm>
              <a:off x="1930399" y="3140363"/>
              <a:ext cx="1884219" cy="464731"/>
              <a:chOff x="7357292" y="4106811"/>
              <a:chExt cx="4101920" cy="1335588"/>
            </a:xfrm>
          </p:grpSpPr>
          <p:pic>
            <p:nvPicPr>
              <p:cNvPr id="19" name="Shape 2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0166748" y="4235205"/>
                <a:ext cx="1292464" cy="1138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Shape 2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8759356" y="4304380"/>
                <a:ext cx="1292464" cy="11380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Shape 231"/>
              <p:cNvSpPr/>
              <p:nvPr/>
            </p:nvSpPr>
            <p:spPr>
              <a:xfrm>
                <a:off x="7385335" y="4290932"/>
                <a:ext cx="1259093" cy="1107235"/>
              </a:xfrm>
              <a:prstGeom prst="cube">
                <a:avLst>
                  <a:gd name="adj" fmla="val 25000"/>
                </a:avLst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/>
                <a:lightRig rig="freezing" dir="t"/>
              </a:scene3d>
              <a:sp3d prstMaterial="dkEdge"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 i="0" u="none" strike="noStrike" cap="none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232"/>
              <p:cNvSpPr/>
              <p:nvPr/>
            </p:nvSpPr>
            <p:spPr>
              <a:xfrm>
                <a:off x="8201720" y="4154414"/>
                <a:ext cx="1030868" cy="693853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FF0000">
                  <a:alpha val="98823"/>
                </a:srgbClr>
              </a:solidFill>
              <a:ln w="1905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 i="0" u="none" strike="noStrike" cap="none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Shape 233"/>
              <p:cNvSpPr txBox="1"/>
              <p:nvPr/>
            </p:nvSpPr>
            <p:spPr>
              <a:xfrm>
                <a:off x="7357292" y="4730659"/>
                <a:ext cx="1244934" cy="535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 i="0" u="none" strike="noStrike" cap="none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N</a:t>
                </a:r>
                <a:endParaRPr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  <p:pic>
            <p:nvPicPr>
              <p:cNvPr id="24" name="Shape 24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709099" y="4106811"/>
                <a:ext cx="1048603" cy="3657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8717154" y="4813568"/>
                <a:ext cx="1049723" cy="4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600" b="1" dirty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N-1</a:t>
                </a:r>
                <a:endParaRPr lang="en-US"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094021" y="4730657"/>
                <a:ext cx="1067759" cy="4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600" b="1" dirty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N-2</a:t>
                </a:r>
                <a:endParaRPr lang="en-US"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730785" y="315346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800" b="1" dirty="0" smtClean="0"/>
                <a:t>Block 0</a:t>
              </a:r>
              <a:endParaRPr lang="en-US" sz="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03989" y="3118578"/>
            <a:ext cx="2582973" cy="464731"/>
            <a:chOff x="1930399" y="3140363"/>
            <a:chExt cx="2582973" cy="464731"/>
          </a:xfrm>
        </p:grpSpPr>
        <p:grpSp>
          <p:nvGrpSpPr>
            <p:cNvPr id="30" name="Group 29"/>
            <p:cNvGrpSpPr/>
            <p:nvPr/>
          </p:nvGrpSpPr>
          <p:grpSpPr>
            <a:xfrm>
              <a:off x="1930399" y="3140363"/>
              <a:ext cx="1884219" cy="464731"/>
              <a:chOff x="7357292" y="4106811"/>
              <a:chExt cx="4101920" cy="1335588"/>
            </a:xfrm>
          </p:grpSpPr>
          <p:pic>
            <p:nvPicPr>
              <p:cNvPr id="32" name="Shape 2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0166748" y="4235205"/>
                <a:ext cx="1292464" cy="1138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Shape 2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8759356" y="4304380"/>
                <a:ext cx="1292464" cy="11380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Shape 231"/>
              <p:cNvSpPr/>
              <p:nvPr/>
            </p:nvSpPr>
            <p:spPr>
              <a:xfrm>
                <a:off x="7385335" y="4290932"/>
                <a:ext cx="1259093" cy="1107235"/>
              </a:xfrm>
              <a:prstGeom prst="cube">
                <a:avLst>
                  <a:gd name="adj" fmla="val 25000"/>
                </a:avLst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/>
                <a:lightRig rig="freezing" dir="t"/>
              </a:scene3d>
              <a:sp3d prstMaterial="dkEdge"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 i="0" u="none" strike="noStrike" cap="none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Shape 232"/>
              <p:cNvSpPr/>
              <p:nvPr/>
            </p:nvSpPr>
            <p:spPr>
              <a:xfrm>
                <a:off x="8201720" y="4154414"/>
                <a:ext cx="1030868" cy="693853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FF0000">
                  <a:alpha val="98823"/>
                </a:srgbClr>
              </a:solidFill>
              <a:ln w="1905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 i="0" u="none" strike="noStrike" cap="none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Shape 233"/>
              <p:cNvSpPr txBox="1"/>
              <p:nvPr/>
            </p:nvSpPr>
            <p:spPr>
              <a:xfrm>
                <a:off x="7357292" y="4730659"/>
                <a:ext cx="1244934" cy="535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 i="0" u="none" strike="noStrike" cap="none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N</a:t>
                </a:r>
                <a:endParaRPr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  <p:pic>
            <p:nvPicPr>
              <p:cNvPr id="37" name="Shape 24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709099" y="4106811"/>
                <a:ext cx="1048603" cy="3657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8717154" y="4813568"/>
                <a:ext cx="1049723" cy="4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600" b="1" dirty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N-1</a:t>
                </a:r>
                <a:endParaRPr lang="en-US"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094021" y="4730657"/>
                <a:ext cx="1067759" cy="4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600" b="1" dirty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N-2</a:t>
                </a:r>
                <a:endParaRPr lang="en-US"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730785" y="315346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800" b="1" dirty="0" smtClean="0"/>
                <a:t>Block 0</a:t>
              </a:r>
              <a:endParaRPr lang="en-US" sz="8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3590" y="5666262"/>
            <a:ext cx="2582973" cy="464731"/>
            <a:chOff x="1930399" y="3140363"/>
            <a:chExt cx="2582973" cy="464731"/>
          </a:xfrm>
        </p:grpSpPr>
        <p:grpSp>
          <p:nvGrpSpPr>
            <p:cNvPr id="41" name="Group 40"/>
            <p:cNvGrpSpPr/>
            <p:nvPr/>
          </p:nvGrpSpPr>
          <p:grpSpPr>
            <a:xfrm>
              <a:off x="1930399" y="3140363"/>
              <a:ext cx="1884219" cy="464731"/>
              <a:chOff x="7357292" y="4106811"/>
              <a:chExt cx="4101920" cy="1335588"/>
            </a:xfrm>
          </p:grpSpPr>
          <p:pic>
            <p:nvPicPr>
              <p:cNvPr id="43" name="Shape 2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0166748" y="4235205"/>
                <a:ext cx="1292464" cy="1138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Shape 2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8759356" y="4304380"/>
                <a:ext cx="1292464" cy="11380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Shape 231"/>
              <p:cNvSpPr/>
              <p:nvPr/>
            </p:nvSpPr>
            <p:spPr>
              <a:xfrm>
                <a:off x="7385335" y="4290932"/>
                <a:ext cx="1259093" cy="1107235"/>
              </a:xfrm>
              <a:prstGeom prst="cube">
                <a:avLst>
                  <a:gd name="adj" fmla="val 25000"/>
                </a:avLst>
              </a:prstGeom>
              <a:solidFill>
                <a:schemeClr val="accent6">
                  <a:lumMod val="10000"/>
                  <a:lumOff val="90000"/>
                </a:schemeClr>
              </a:solidFill>
              <a:ln w="1905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/>
                <a:lightRig rig="freezing" dir="t"/>
              </a:scene3d>
              <a:sp3d prstMaterial="dkEdge"/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 i="0" u="none" strike="noStrike" cap="none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Shape 232"/>
              <p:cNvSpPr/>
              <p:nvPr/>
            </p:nvSpPr>
            <p:spPr>
              <a:xfrm>
                <a:off x="8201720" y="4154414"/>
                <a:ext cx="1030868" cy="693853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FF0000">
                  <a:alpha val="98823"/>
                </a:srgbClr>
              </a:solidFill>
              <a:ln w="1905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 i="0" u="none" strike="noStrike" cap="none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Shape 233"/>
              <p:cNvSpPr txBox="1"/>
              <p:nvPr/>
            </p:nvSpPr>
            <p:spPr>
              <a:xfrm>
                <a:off x="7357292" y="4730659"/>
                <a:ext cx="1244934" cy="535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 i="0" u="none" strike="noStrike" cap="none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N</a:t>
                </a:r>
                <a:endParaRPr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  <p:pic>
            <p:nvPicPr>
              <p:cNvPr id="48" name="Shape 24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709099" y="4106811"/>
                <a:ext cx="1048603" cy="3657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8717154" y="4813568"/>
                <a:ext cx="1049723" cy="4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600" b="1" dirty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N-1</a:t>
                </a:r>
                <a:endParaRPr lang="en-US"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094021" y="4730657"/>
                <a:ext cx="1067759" cy="4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600" b="1" dirty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Block 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Georgia" panose="02040502050405020303" pitchFamily="18" charset="0"/>
                    <a:ea typeface="Calibri"/>
                    <a:cs typeface="Calibri"/>
                    <a:sym typeface="Calibri"/>
                  </a:rPr>
                  <a:t>N-2</a:t>
                </a:r>
                <a:endParaRPr lang="en-US" sz="600" dirty="0">
                  <a:solidFill>
                    <a:schemeClr val="tx2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730785" y="315346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800" b="1" dirty="0" smtClean="0"/>
                <a:t>Block 0</a:t>
              </a:r>
              <a:endParaRPr lang="en-US" sz="800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43055" y="4719782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Exact same copy</a:t>
            </a:r>
          </a:p>
          <a:p>
            <a:r>
              <a:rPr lang="en-US" dirty="0" smtClean="0"/>
              <a:t>of the distributed ledger</a:t>
            </a:r>
            <a:endParaRPr lang="en-US" dirty="0"/>
          </a:p>
        </p:txBody>
      </p:sp>
      <p:cxnSp>
        <p:nvCxnSpPr>
          <p:cNvPr id="53" name="Curved Connector 52"/>
          <p:cNvCxnSpPr>
            <a:stCxn id="51" idx="0"/>
            <a:endCxn id="33" idx="2"/>
          </p:cNvCxnSpPr>
          <p:nvPr/>
        </p:nvCxnSpPr>
        <p:spPr>
          <a:xfrm rot="5400000" flipH="1" flipV="1">
            <a:off x="6474624" y="3449532"/>
            <a:ext cx="1136473" cy="140402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51" idx="0"/>
          </p:cNvCxnSpPr>
          <p:nvPr/>
        </p:nvCxnSpPr>
        <p:spPr>
          <a:xfrm rot="16200000" flipH="1" flipV="1">
            <a:off x="3892231" y="3574113"/>
            <a:ext cx="1302947" cy="3594283"/>
          </a:xfrm>
          <a:prstGeom prst="curvedConnector4">
            <a:avLst>
              <a:gd name="adj1" fmla="val -17545"/>
              <a:gd name="adj2" fmla="val 680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1" idx="0"/>
            <a:endCxn id="25" idx="2"/>
          </p:cNvCxnSpPr>
          <p:nvPr/>
        </p:nvCxnSpPr>
        <p:spPr>
          <a:xfrm rot="16200000" flipV="1">
            <a:off x="4333300" y="2712236"/>
            <a:ext cx="1189297" cy="28257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-Right Arrow 58"/>
          <p:cNvSpPr/>
          <p:nvPr/>
        </p:nvSpPr>
        <p:spPr>
          <a:xfrm>
            <a:off x="5294714" y="2490824"/>
            <a:ext cx="1464884" cy="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-Right Arrow 59"/>
          <p:cNvSpPr/>
          <p:nvPr/>
        </p:nvSpPr>
        <p:spPr>
          <a:xfrm rot="7900103" flipV="1">
            <a:off x="1391658" y="3516767"/>
            <a:ext cx="146500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8108" y="264160"/>
            <a:ext cx="8352382" cy="4519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Blockchain: The </a:t>
            </a:r>
            <a:r>
              <a:rPr lang="en-US" dirty="0" err="1" smtClean="0">
                <a:solidFill>
                  <a:schemeClr val="bg1"/>
                </a:solidFill>
              </a:rPr>
              <a:t>Disintermediator</a:t>
            </a:r>
            <a:r>
              <a:rPr lang="en-US" dirty="0" smtClean="0">
                <a:solidFill>
                  <a:schemeClr val="bg1"/>
                </a:solidFill>
              </a:rPr>
              <a:t> (3)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569468" y="2036884"/>
          <a:ext cx="4572803" cy="37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4463845" y="48884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defined by the blockchain protocol, and </a:t>
            </a:r>
            <a:r>
              <a:rPr lang="en-US" dirty="0" smtClean="0"/>
              <a:t>implemented.</a:t>
            </a:r>
          </a:p>
          <a:p>
            <a:r>
              <a:rPr lang="en-US" dirty="0" smtClean="0"/>
              <a:t>For example, consider checking in for your flight at the airport.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299587" y="3146323"/>
            <a:ext cx="1671484" cy="786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82465" y="2448233"/>
            <a:ext cx="2133600" cy="21434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Trust &amp;</a:t>
            </a:r>
          </a:p>
          <a:p>
            <a:pPr algn="ctr"/>
            <a:r>
              <a:rPr lang="en-US" sz="2400" dirty="0" smtClean="0"/>
              <a:t>Integrity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34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4727" y="1117600"/>
            <a:ext cx="11933382" cy="5079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4982" y="230910"/>
            <a:ext cx="719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Block creation process in Bitcoin Blockchain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128" y="98593"/>
            <a:ext cx="7922768" cy="72344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Block in Bitcoin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208-5DCD-4782-B6D7-9E2B060CDABF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bitcoin network involves a very important role that of “miner”.</a:t>
            </a:r>
          </a:p>
          <a:p>
            <a:r>
              <a:rPr lang="en-US" dirty="0" smtClean="0"/>
              <a:t>Miners collect a bunch of transactions typically about 2016+/- (the typical number of transactions in 10 minutes) and hashes them together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Then a “nonce” in the header is adjusted to bring this hash to a number below a certain target value.</a:t>
            </a:r>
          </a:p>
          <a:p>
            <a:r>
              <a:rPr lang="en-US" dirty="0" smtClean="0"/>
              <a:t>Many miners are competing to do this operation. The one who finishes first gets to create the block and gets rewarded in bitcoin.</a:t>
            </a:r>
          </a:p>
          <a:p>
            <a:r>
              <a:rPr lang="en-US" dirty="0" smtClean="0"/>
              <a:t>He/she/it (usually a machine) </a:t>
            </a:r>
            <a:r>
              <a:rPr lang="en-US" dirty="0" smtClean="0"/>
              <a:t>will also very the transactions in the block.</a:t>
            </a:r>
          </a:p>
          <a:p>
            <a:r>
              <a:rPr lang="en-US" dirty="0" smtClean="0"/>
              <a:t>And include a hash form a previously completed block thus forming “immutable” (trusted) block chain.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237" y="110835"/>
            <a:ext cx="8309218" cy="7812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explore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thereum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blockchain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Activity 3: Name of the activity: exploring </a:t>
            </a:r>
            <a:r>
              <a:rPr lang="en-US" dirty="0" err="1" smtClean="0"/>
              <a:t>ethereum</a:t>
            </a:r>
            <a:r>
              <a:rPr lang="en-US" dirty="0" smtClean="0"/>
              <a:t> blockchain</a:t>
            </a:r>
          </a:p>
          <a:p>
            <a:r>
              <a:rPr lang="en-US" dirty="0">
                <a:hlinkClick r:id="rId2"/>
              </a:rPr>
              <a:t>https://etherscan.io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Don’t use any other links… there are so many that take you for a ride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Activity 4: Lets look at som</a:t>
            </a:r>
            <a:r>
              <a:rPr lang="en-US" dirty="0" smtClean="0"/>
              <a:t>e smart contracts: ERC-20 standard token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etherscan.io/token-search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68267" y="877967"/>
            <a:ext cx="10962800" cy="69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buSzPct val="25000"/>
            </a:pPr>
            <a:r>
              <a:rPr lang="en" dirty="0"/>
              <a:t> </a:t>
            </a:r>
            <a:r>
              <a:rPr lang="en" dirty="0" smtClean="0"/>
              <a:t>Ethereum: </a:t>
            </a:r>
            <a:r>
              <a:rPr lang="en" dirty="0" smtClean="0"/>
              <a:t>Account-based (not UTXO-based as in Bitcoin)</a:t>
            </a:r>
            <a:endParaRPr lang="en" dirty="0"/>
          </a:p>
        </p:txBody>
      </p:sp>
      <p:sp>
        <p:nvSpPr>
          <p:cNvPr id="246" name="Shape 246"/>
          <p:cNvSpPr/>
          <p:nvPr/>
        </p:nvSpPr>
        <p:spPr>
          <a:xfrm>
            <a:off x="534200" y="2789681"/>
            <a:ext cx="2244672" cy="1278648"/>
          </a:xfrm>
          <a:prstGeom prst="flowChartMultidocumen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186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sp>
        <p:nvSpPr>
          <p:cNvPr id="247" name="Shape 247"/>
          <p:cNvSpPr/>
          <p:nvPr/>
        </p:nvSpPr>
        <p:spPr>
          <a:xfrm>
            <a:off x="2940281" y="3793869"/>
            <a:ext cx="2373600" cy="19224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940281" y="4830791"/>
            <a:ext cx="1856016" cy="747648"/>
          </a:xfrm>
          <a:prstGeom prst="flowChartMultidocumen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cxnSp>
        <p:nvCxnSpPr>
          <p:cNvPr id="249" name="Shape 249"/>
          <p:cNvCxnSpPr>
            <a:stCxn id="246" idx="2"/>
            <a:endCxn id="248" idx="1"/>
          </p:cNvCxnSpPr>
          <p:nvPr/>
        </p:nvCxnSpPr>
        <p:spPr>
          <a:xfrm rot="-5400000" flipH="1">
            <a:off x="1628048" y="3892305"/>
            <a:ext cx="1184800" cy="14400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50" name="Shape 250"/>
          <p:cNvSpPr txBox="1"/>
          <p:nvPr/>
        </p:nvSpPr>
        <p:spPr>
          <a:xfrm>
            <a:off x="1196196" y="4374861"/>
            <a:ext cx="1336400" cy="98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Validate &amp;</a:t>
            </a:r>
          </a:p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Gather, Broadcast</a:t>
            </a:r>
          </a:p>
          <a:p>
            <a:pPr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3711149" y="3852683"/>
            <a:ext cx="832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252" name="Shape 252"/>
          <p:cNvSpPr/>
          <p:nvPr/>
        </p:nvSpPr>
        <p:spPr>
          <a:xfrm>
            <a:off x="7199477" y="5065132"/>
            <a:ext cx="1259200" cy="11072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7298151" y="5553800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4985835" y="5517495"/>
            <a:ext cx="2210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5296467" y="5061369"/>
            <a:ext cx="1667600" cy="124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/>
              <a:t>Execute, </a:t>
            </a: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Consensus &amp;</a:t>
            </a:r>
          </a:p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Verify &amp;</a:t>
            </a:r>
          </a:p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</a:t>
            </a:r>
          </a:p>
        </p:txBody>
      </p:sp>
      <p:sp>
        <p:nvSpPr>
          <p:cNvPr id="256" name="Shape 256"/>
          <p:cNvSpPr/>
          <p:nvPr/>
        </p:nvSpPr>
        <p:spPr>
          <a:xfrm>
            <a:off x="3711133" y="1382567"/>
            <a:ext cx="2520000" cy="1184800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2400" b="1"/>
              <a:t>Account</a:t>
            </a:r>
          </a:p>
          <a:p>
            <a:endParaRPr sz="2400" b="1"/>
          </a:p>
        </p:txBody>
      </p:sp>
      <p:cxnSp>
        <p:nvCxnSpPr>
          <p:cNvPr id="257" name="Shape 257"/>
          <p:cNvCxnSpPr>
            <a:stCxn id="246" idx="3"/>
            <a:endCxn id="256" idx="2"/>
          </p:cNvCxnSpPr>
          <p:nvPr/>
        </p:nvCxnSpPr>
        <p:spPr>
          <a:xfrm rot="10800000" flipH="1">
            <a:off x="2778872" y="2567405"/>
            <a:ext cx="1413600" cy="86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grpSp>
        <p:nvGrpSpPr>
          <p:cNvPr id="258" name="Shape 258"/>
          <p:cNvGrpSpPr/>
          <p:nvPr/>
        </p:nvGrpSpPr>
        <p:grpSpPr>
          <a:xfrm>
            <a:off x="9865911" y="4887768"/>
            <a:ext cx="1864989" cy="1284965"/>
            <a:chOff x="5402308" y="3509426"/>
            <a:chExt cx="1398742" cy="963724"/>
          </a:xfrm>
        </p:grpSpPr>
        <p:sp>
          <p:nvSpPr>
            <p:cNvPr id="259" name="Shape 259"/>
            <p:cNvSpPr/>
            <p:nvPr/>
          </p:nvSpPr>
          <p:spPr>
            <a:xfrm>
              <a:off x="5402308" y="3642449"/>
              <a:ext cx="944400" cy="830400"/>
            </a:xfrm>
            <a:prstGeom prst="cube">
              <a:avLst>
                <a:gd name="adj" fmla="val 25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027950" y="3509426"/>
              <a:ext cx="773100" cy="5607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0000"/>
            </a:soli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5473613" y="4165350"/>
              <a:ext cx="672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pPr>
                <a:buClr>
                  <a:srgbClr val="000000"/>
                </a:buClr>
                <a:buSzPct val="25000"/>
              </a:pPr>
              <a:r>
                <a:rPr lang="en" sz="1867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Block</a:t>
              </a:r>
            </a:p>
          </p:txBody>
        </p:sp>
      </p:grpSp>
      <p:grpSp>
        <p:nvGrpSpPr>
          <p:cNvPr id="262" name="Shape 262"/>
          <p:cNvGrpSpPr/>
          <p:nvPr/>
        </p:nvGrpSpPr>
        <p:grpSpPr>
          <a:xfrm>
            <a:off x="8523545" y="4931914"/>
            <a:ext cx="1847185" cy="1243719"/>
            <a:chOff x="5399608" y="3696460"/>
            <a:chExt cx="1385389" cy="932789"/>
          </a:xfrm>
        </p:grpSpPr>
        <p:sp>
          <p:nvSpPr>
            <p:cNvPr id="263" name="Shape 263"/>
            <p:cNvSpPr/>
            <p:nvPr/>
          </p:nvSpPr>
          <p:spPr>
            <a:xfrm>
              <a:off x="5399608" y="3798849"/>
              <a:ext cx="944400" cy="830400"/>
            </a:xfrm>
            <a:prstGeom prst="cube">
              <a:avLst>
                <a:gd name="adj" fmla="val 25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011897" y="3696460"/>
              <a:ext cx="773100" cy="5205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0000"/>
            </a:soli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5473613" y="4165350"/>
              <a:ext cx="672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pPr>
                <a:buClr>
                  <a:srgbClr val="000000"/>
                </a:buClr>
                <a:buSzPct val="25000"/>
              </a:pPr>
              <a:r>
                <a:rPr lang="en" sz="1867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Block</a:t>
              </a:r>
            </a:p>
          </p:txBody>
        </p:sp>
      </p:grpSp>
      <p:sp>
        <p:nvSpPr>
          <p:cNvPr id="266" name="Shape 266"/>
          <p:cNvSpPr/>
          <p:nvPr/>
        </p:nvSpPr>
        <p:spPr>
          <a:xfrm>
            <a:off x="8015863" y="4928613"/>
            <a:ext cx="1030800" cy="6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39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4731" y="2434193"/>
            <a:ext cx="324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Wonder what’s in a block? </a:t>
            </a:r>
          </a:p>
          <a:p>
            <a:r>
              <a:rPr lang="en-US" dirty="0" smtClean="0"/>
              <a:t>Let’s view an Ethereum block.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2496" y="131679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Ethereum block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5677" y="536638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tx</a:t>
            </a:r>
            <a:r>
              <a:rPr lang="en-US" dirty="0" smtClean="0"/>
              <a:t> hash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6638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state info hash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41745" y="1413164"/>
            <a:ext cx="8211128" cy="3842327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5400000" flipH="1" flipV="1">
            <a:off x="922373" y="4777594"/>
            <a:ext cx="669259" cy="5083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0"/>
          </p:cNvCxnSpPr>
          <p:nvPr/>
        </p:nvCxnSpPr>
        <p:spPr>
          <a:xfrm rot="16200000" flipV="1">
            <a:off x="2217321" y="4953500"/>
            <a:ext cx="678884" cy="1468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724" y="157943"/>
            <a:ext cx="8335478" cy="57357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Decentralized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C01A47E-AA38-4C56-AC5F-9CAB7147FF2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87475" y="1040656"/>
            <a:ext cx="11338560" cy="5331268"/>
          </a:xfrm>
        </p:spPr>
        <p:txBody>
          <a:bodyPr/>
          <a:lstStyle/>
          <a:p>
            <a:r>
              <a:rPr lang="en-US" dirty="0" smtClean="0"/>
              <a:t>Let’s define decentralized systems.</a:t>
            </a:r>
          </a:p>
          <a:p>
            <a:r>
              <a:rPr lang="en-US" dirty="0" smtClean="0"/>
              <a:t>Is a type of distributed system.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Then what is special about this system: it allows </a:t>
            </a:r>
            <a:r>
              <a:rPr lang="en-US" b="1" dirty="0" smtClean="0">
                <a:solidFill>
                  <a:srgbClr val="000000"/>
                </a:solidFill>
              </a:rPr>
              <a:t>peer-to-peer transactions of digital assets among unknown participants.</a:t>
            </a:r>
          </a:p>
          <a:p>
            <a:r>
              <a:rPr lang="en-US" dirty="0" smtClean="0"/>
              <a:t>These </a:t>
            </a:r>
            <a:r>
              <a:rPr lang="en-US" b="1" dirty="0" smtClean="0"/>
              <a:t>participants operate beyond the boundaries of trust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Example: traditional trusted system: the university, you are all known participants.</a:t>
            </a:r>
          </a:p>
          <a:p>
            <a:r>
              <a:rPr lang="en-US" dirty="0" smtClean="0"/>
              <a:t>How did become known? Your credentials were verified and validated and you were admitted into the system. </a:t>
            </a:r>
          </a:p>
          <a:p>
            <a:r>
              <a:rPr lang="en-US" dirty="0" smtClean="0"/>
              <a:t>Participants </a:t>
            </a:r>
            <a:r>
              <a:rPr lang="en-US" b="1" dirty="0" smtClean="0"/>
              <a:t>can join and leave as they wish</a:t>
            </a:r>
            <a:r>
              <a:rPr lang="en-US" dirty="0" smtClean="0"/>
              <a:t>. Can you do that in an university system? You may but it is not common, or is not intended.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5912" y="1675923"/>
            <a:ext cx="1578543" cy="1472511"/>
            <a:chOff x="7517328" y="1222253"/>
            <a:chExt cx="1578543" cy="1472511"/>
          </a:xfrm>
        </p:grpSpPr>
        <p:sp>
          <p:nvSpPr>
            <p:cNvPr id="6" name="Rectangle 5"/>
            <p:cNvSpPr/>
            <p:nvPr/>
          </p:nvSpPr>
          <p:spPr>
            <a:xfrm>
              <a:off x="7517328" y="1222253"/>
              <a:ext cx="1578543" cy="490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Distributed system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17328" y="2203875"/>
              <a:ext cx="1578543" cy="490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Decentralized System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9" name="Straight Arrow Connector 8"/>
            <p:cNvCxnSpPr>
              <a:stCxn id="7" idx="0"/>
              <a:endCxn id="6" idx="2"/>
            </p:cNvCxnSpPr>
            <p:nvPr/>
          </p:nvCxnSpPr>
          <p:spPr>
            <a:xfrm flipV="1">
              <a:off x="8306600" y="1713142"/>
              <a:ext cx="0" cy="4907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252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823299" y="151124"/>
            <a:ext cx="7898134" cy="5984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What is hashing?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14600" y="1583367"/>
            <a:ext cx="10962800" cy="5156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2400" dirty="0"/>
              <a:t>A hash function or hashing transforms/maps an arbitrary length of input data value to a value of fixed length output value. </a:t>
            </a:r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</p:txBody>
      </p:sp>
      <p:sp>
        <p:nvSpPr>
          <p:cNvPr id="284" name="Shape 284"/>
          <p:cNvSpPr/>
          <p:nvPr/>
        </p:nvSpPr>
        <p:spPr>
          <a:xfrm>
            <a:off x="2284499" y="3164100"/>
            <a:ext cx="2127744" cy="1023624"/>
          </a:xfrm>
          <a:prstGeom prst="flowChartMultidocumen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Document of 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any length</a:t>
            </a:r>
          </a:p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9232733" y="4507700"/>
            <a:ext cx="2051600" cy="5984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hashValue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256 bits </a:t>
            </a:r>
          </a:p>
        </p:txBody>
      </p:sp>
      <p:sp>
        <p:nvSpPr>
          <p:cNvPr id="286" name="Shape 286"/>
          <p:cNvSpPr/>
          <p:nvPr/>
        </p:nvSpPr>
        <p:spPr>
          <a:xfrm>
            <a:off x="4540333" y="4555100"/>
            <a:ext cx="4692400" cy="380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 function</a:t>
            </a:r>
          </a:p>
        </p:txBody>
      </p:sp>
      <p:sp>
        <p:nvSpPr>
          <p:cNvPr id="287" name="Shape 287"/>
          <p:cNvSpPr/>
          <p:nvPr/>
        </p:nvSpPr>
        <p:spPr>
          <a:xfrm>
            <a:off x="2284500" y="4298200"/>
            <a:ext cx="1538800" cy="1023600"/>
          </a:xfrm>
          <a:prstGeom prst="can">
            <a:avLst>
              <a:gd name="adj" fmla="val 1244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structure of any size</a:t>
            </a:r>
          </a:p>
        </p:txBody>
      </p:sp>
      <p:pic>
        <p:nvPicPr>
          <p:cNvPr id="288" name="Shape 288" descr="EthereumBlo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2284501" y="5432302"/>
            <a:ext cx="1324968" cy="120473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3609467" y="5844667"/>
            <a:ext cx="1956800" cy="38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Ethereum Block header</a:t>
            </a:r>
          </a:p>
        </p:txBody>
      </p:sp>
      <p:cxnSp>
        <p:nvCxnSpPr>
          <p:cNvPr id="290" name="Shape 290"/>
          <p:cNvCxnSpPr>
            <a:stCxn id="284" idx="3"/>
            <a:endCxn id="291" idx="1"/>
          </p:cNvCxnSpPr>
          <p:nvPr/>
        </p:nvCxnSpPr>
        <p:spPr>
          <a:xfrm>
            <a:off x="4412243" y="3675912"/>
            <a:ext cx="56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2" name="Shape 292"/>
          <p:cNvCxnSpPr>
            <a:stCxn id="287" idx="4"/>
            <a:endCxn id="286" idx="1"/>
          </p:cNvCxnSpPr>
          <p:nvPr/>
        </p:nvCxnSpPr>
        <p:spPr>
          <a:xfrm rot="10800000" flipH="1">
            <a:off x="3823300" y="4745200"/>
            <a:ext cx="717200" cy="6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3" name="Shape 293"/>
          <p:cNvCxnSpPr>
            <a:stCxn id="289" idx="1"/>
            <a:endCxn id="294" idx="1"/>
          </p:cNvCxnSpPr>
          <p:nvPr/>
        </p:nvCxnSpPr>
        <p:spPr>
          <a:xfrm rot="10800000" flipH="1">
            <a:off x="3609467" y="5937867"/>
            <a:ext cx="1147200" cy="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5" name="Shape 295"/>
          <p:cNvSpPr/>
          <p:nvPr/>
        </p:nvSpPr>
        <p:spPr>
          <a:xfrm>
            <a:off x="9669833" y="3376717"/>
            <a:ext cx="2051600" cy="5984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hashValue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256 bits </a:t>
            </a:r>
          </a:p>
        </p:txBody>
      </p:sp>
      <p:sp>
        <p:nvSpPr>
          <p:cNvPr id="291" name="Shape 291"/>
          <p:cNvSpPr/>
          <p:nvPr/>
        </p:nvSpPr>
        <p:spPr>
          <a:xfrm>
            <a:off x="4977433" y="3485917"/>
            <a:ext cx="4692400" cy="380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 function</a:t>
            </a:r>
          </a:p>
        </p:txBody>
      </p:sp>
      <p:sp>
        <p:nvSpPr>
          <p:cNvPr id="296" name="Shape 296"/>
          <p:cNvSpPr/>
          <p:nvPr/>
        </p:nvSpPr>
        <p:spPr>
          <a:xfrm>
            <a:off x="9449167" y="5638667"/>
            <a:ext cx="2051600" cy="5984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hashValue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256 bits </a:t>
            </a:r>
          </a:p>
        </p:txBody>
      </p:sp>
      <p:sp>
        <p:nvSpPr>
          <p:cNvPr id="294" name="Shape 294"/>
          <p:cNvSpPr/>
          <p:nvPr/>
        </p:nvSpPr>
        <p:spPr>
          <a:xfrm>
            <a:off x="4756767" y="5747867"/>
            <a:ext cx="4692400" cy="380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 function</a:t>
            </a:r>
          </a:p>
        </p:txBody>
      </p:sp>
      <p:pic>
        <p:nvPicPr>
          <p:cNvPr id="297" name="Shape 297" descr="merkletre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718" y="4238900"/>
            <a:ext cx="1538799" cy="114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0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59054" y="1230990"/>
            <a:ext cx="5477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75" y="1413164"/>
            <a:ext cx="9642394" cy="5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7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 descr="Free vector graphic: Coins, Money, Profit, Wealth - Free Image o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05" y="2950468"/>
            <a:ext cx="2169041" cy="196936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333492" y="1188372"/>
            <a:ext cx="27835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Type 1: only cryptocurrency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Example: Bitcoin</a:t>
            </a:r>
            <a:endParaRPr sz="18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Shape 308" descr="File:CPT-FSM-Mealy-02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795" y="2130264"/>
            <a:ext cx="2031700" cy="16822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3182189" y="1142211"/>
            <a:ext cx="29138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Type 2: Cryptocurrency +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Smart contract business logic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Example: Ethereum</a:t>
            </a:r>
            <a:endParaRPr sz="18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Shape 310" descr="Free vector graphic: Coins, Money, Profit, Wealth - Free Image o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289" y="4062567"/>
            <a:ext cx="2160870" cy="186918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6096000" y="1135125"/>
            <a:ext cx="27406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Type 3:  Only business logic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+ NO cryptocurrency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1800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Hyperledger</a:t>
            </a:r>
            <a:endParaRPr sz="18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0746" y="3014556"/>
            <a:ext cx="1906899" cy="192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8836622" y="1049873"/>
            <a:ext cx="29138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Type 4: Blockchain platform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as a service: 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Example: Microsoft </a:t>
            </a:r>
            <a:r>
              <a:rPr lang="en-US" sz="1800" dirty="0" err="1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Azure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4653297" y="37751"/>
            <a:ext cx="41833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Expanding Ecosystem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2988" y="2775224"/>
            <a:ext cx="1786143" cy="178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8476" y="3910592"/>
            <a:ext cx="2857870" cy="225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>
            <a:spLocks noGrp="1"/>
          </p:cNvSpPr>
          <p:nvPr>
            <p:ph type="dt" idx="4294967295"/>
          </p:nvPr>
        </p:nvSpPr>
        <p:spPr>
          <a:xfrm>
            <a:off x="1059180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78DE0943-5817-4B59-9B6A-E12CB832734A}" type="datetime1">
              <a:rPr lang="en-US" sz="1000" b="0" i="0" smtClean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2/13/2019</a:t>
            </a:fld>
            <a:endParaRPr sz="1000" b="0" i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6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81375" y="128588"/>
            <a:ext cx="8810625" cy="6477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Blockchain-based supply chain (food chain)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10591800" y="5870575"/>
            <a:ext cx="1600200" cy="377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1/9/2019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8" y="1406013"/>
            <a:ext cx="11949652" cy="46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We looked at the blockchain structure and operational details</a:t>
            </a:r>
          </a:p>
          <a:p>
            <a:r>
              <a:rPr lang="en-US" dirty="0" smtClean="0"/>
              <a:t>We looked the Ethereum blockchain details</a:t>
            </a:r>
          </a:p>
          <a:p>
            <a:r>
              <a:rPr lang="en-US" dirty="0" smtClean="0"/>
              <a:t>This should give you a good understanding of how a blockchain works, what is contained in a block (not a smart contract ;-), etc.</a:t>
            </a:r>
          </a:p>
          <a:p>
            <a:r>
              <a:rPr lang="en-US" dirty="0" smtClean="0"/>
              <a:t>In your lab1, you are working on creating two parts: We will learn ow to connect them next week.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564" y="193964"/>
            <a:ext cx="7121236" cy="48952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02" y="4987637"/>
            <a:ext cx="2179782" cy="1366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Your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Application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Stack: desktop, enterprise, web or mobile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2142836" y="5400132"/>
            <a:ext cx="517236" cy="55113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6"/>
            <a:endCxn id="6" idx="1"/>
          </p:cNvCxnSpPr>
          <p:nvPr/>
        </p:nvCxnSpPr>
        <p:spPr>
          <a:xfrm flipV="1">
            <a:off x="2660072" y="5671128"/>
            <a:ext cx="975730" cy="4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53022" y="5149272"/>
            <a:ext cx="1539886" cy="1043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Blockchain-based application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3920" y="4334767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Smart contracts &amp; </a:t>
            </a:r>
          </a:p>
          <a:p>
            <a:r>
              <a:rPr lang="en-US" sz="1400" dirty="0" smtClean="0"/>
              <a:t>BC are here</a:t>
            </a:r>
            <a:endParaRPr lang="en-US" sz="1400" dirty="0"/>
          </a:p>
        </p:txBody>
      </p:sp>
      <p:cxnSp>
        <p:nvCxnSpPr>
          <p:cNvPr id="13" name="Curved Connector 12"/>
          <p:cNvCxnSpPr>
            <a:endCxn id="9" idx="3"/>
          </p:cNvCxnSpPr>
          <p:nvPr/>
        </p:nvCxnSpPr>
        <p:spPr>
          <a:xfrm rot="5400000">
            <a:off x="9946022" y="5040588"/>
            <a:ext cx="777425" cy="4836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6" idx="0"/>
          </p:cNvCxnSpPr>
          <p:nvPr/>
        </p:nvCxnSpPr>
        <p:spPr>
          <a:xfrm rot="10800000" flipV="1">
            <a:off x="4725694" y="4091709"/>
            <a:ext cx="908489" cy="89592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9" idx="1"/>
          </p:cNvCxnSpPr>
          <p:nvPr/>
        </p:nvCxnSpPr>
        <p:spPr>
          <a:xfrm>
            <a:off x="5652655" y="4091709"/>
            <a:ext cx="2900367" cy="157941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3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2" y="157943"/>
            <a:ext cx="7952509" cy="5902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Dapp?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Dapp – decentralized application</a:t>
            </a:r>
          </a:p>
          <a:p>
            <a:r>
              <a:rPr lang="en-US" dirty="0" smtClean="0"/>
              <a:t>Similar to Web app, Mobile app etc.</a:t>
            </a:r>
          </a:p>
          <a:p>
            <a:r>
              <a:rPr lang="en-US" dirty="0" smtClean="0"/>
              <a:t>Dapp has its architecture and system model</a:t>
            </a:r>
          </a:p>
          <a:p>
            <a:r>
              <a:rPr lang="en-US" dirty="0" smtClean="0"/>
              <a:t>Architecture model defines its part and role in an regular system architecture  (Ex: Where does smart contract fit within an application?)</a:t>
            </a:r>
          </a:p>
          <a:p>
            <a:r>
              <a:rPr lang="en-US" dirty="0" smtClean="0"/>
              <a:t>System model defines all the functionality needed to make it a full fledged application (Ex: adding security system function to a core solution)</a:t>
            </a:r>
          </a:p>
          <a:p>
            <a:r>
              <a:rPr lang="en-US" dirty="0" smtClean="0"/>
              <a:t>Dapp is blockchain-based component of a larger system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42836" y="4334767"/>
            <a:ext cx="9288910" cy="2019851"/>
            <a:chOff x="2142836" y="4334767"/>
            <a:chExt cx="9288910" cy="2019851"/>
          </a:xfrm>
        </p:grpSpPr>
        <p:sp>
          <p:nvSpPr>
            <p:cNvPr id="6" name="Rectangle 5"/>
            <p:cNvSpPr/>
            <p:nvPr/>
          </p:nvSpPr>
          <p:spPr>
            <a:xfrm>
              <a:off x="3635802" y="4987637"/>
              <a:ext cx="2179782" cy="13669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Your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Application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Stack: desktop, enterprise, web or mobile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Smiley Face 6"/>
            <p:cNvSpPr/>
            <p:nvPr/>
          </p:nvSpPr>
          <p:spPr>
            <a:xfrm>
              <a:off x="2142836" y="5400132"/>
              <a:ext cx="517236" cy="551134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6"/>
              <a:endCxn id="6" idx="1"/>
            </p:cNvCxnSpPr>
            <p:nvPr/>
          </p:nvCxnSpPr>
          <p:spPr>
            <a:xfrm flipV="1">
              <a:off x="2660072" y="5671128"/>
              <a:ext cx="975730" cy="4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553022" y="5149272"/>
              <a:ext cx="1539886" cy="10437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Blockchain-based application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6" idx="3"/>
              <a:endCxn id="13" idx="1"/>
            </p:cNvCxnSpPr>
            <p:nvPr/>
          </p:nvCxnSpPr>
          <p:spPr>
            <a:xfrm flipV="1">
              <a:off x="5815584" y="5671127"/>
              <a:ext cx="273743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984240" y="4907280"/>
              <a:ext cx="24688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Transactions</a:t>
              </a:r>
            </a:p>
            <a:p>
              <a:r>
                <a:rPr lang="en-US" sz="1400" dirty="0" smtClean="0"/>
                <a:t>That need to be verified, validated &amp; recorded</a:t>
              </a:r>
            </a:p>
            <a:p>
              <a:endParaRPr lang="en-US" sz="1400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73920" y="4334767"/>
              <a:ext cx="1657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Smart contracts &amp; </a:t>
              </a:r>
            </a:p>
            <a:p>
              <a:r>
                <a:rPr lang="en-US" sz="1400" dirty="0" smtClean="0"/>
                <a:t>BC are here</a:t>
              </a:r>
              <a:endParaRPr lang="en-US" sz="1400" dirty="0"/>
            </a:p>
          </p:txBody>
        </p:sp>
        <p:cxnSp>
          <p:nvCxnSpPr>
            <p:cNvPr id="21" name="Curved Connector 20"/>
            <p:cNvCxnSpPr>
              <a:endCxn id="13" idx="3"/>
            </p:cNvCxnSpPr>
            <p:nvPr/>
          </p:nvCxnSpPr>
          <p:spPr>
            <a:xfrm rot="5400000">
              <a:off x="9946022" y="5040588"/>
              <a:ext cx="777425" cy="483652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32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909" y="98593"/>
            <a:ext cx="8183418" cy="6403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Topics for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the blockchain do that you cannot do with the existing system? (slides 5-8)</a:t>
            </a:r>
          </a:p>
          <a:p>
            <a:r>
              <a:rPr lang="en-US" dirty="0" smtClean="0"/>
              <a:t>Building blocks of a blockchain (Tx, block, blockchain) with exploration Ethereum main chain (slides 9-17)</a:t>
            </a:r>
          </a:p>
          <a:p>
            <a:r>
              <a:rPr lang="en-US" dirty="0" smtClean="0"/>
              <a:t>Ethereum blockchain inner details: hashing and account-based operation (slides 18-21)</a:t>
            </a:r>
          </a:p>
          <a:p>
            <a:r>
              <a:rPr lang="en-US" dirty="0" smtClean="0"/>
              <a:t>Types of blockchain (slide 22)</a:t>
            </a:r>
          </a:p>
          <a:p>
            <a:r>
              <a:rPr lang="en-US" dirty="0" smtClean="0"/>
              <a:t>Blockchain within a large system – supply chain example (slide 23)</a:t>
            </a:r>
          </a:p>
          <a:p>
            <a:r>
              <a:rPr lang="en-US" dirty="0" smtClean="0"/>
              <a:t>Conclusion (slide 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1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 idx="4294967295"/>
          </p:nvPr>
        </p:nvSpPr>
        <p:spPr>
          <a:xfrm>
            <a:off x="4492155" y="-44450"/>
            <a:ext cx="769984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400" dirty="0" smtClean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Smart contracts: implement rules to verify, validate, and enable recording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dt" idx="4294967295"/>
          </p:nvPr>
        </p:nvSpPr>
        <p:spPr>
          <a:xfrm>
            <a:off x="1059180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88D42394-15DC-46B9-AD6C-E8B16BEB5392}" type="datetime1">
              <a:rPr lang="en-US" sz="1000" b="0" i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2/13/2019</a:t>
            </a:fld>
            <a:endParaRPr sz="1000" b="0" i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89600" y="1492166"/>
            <a:ext cx="2432878" cy="1222444"/>
          </a:xfrm>
          <a:prstGeom prst="roundRect">
            <a:avLst>
              <a:gd name="adj" fmla="val 16667"/>
            </a:avLst>
          </a:prstGeom>
          <a:solidFill>
            <a:srgbClr val="6CAF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E-Commerce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mobile apps …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89600" y="5206300"/>
            <a:ext cx="11059192" cy="594083"/>
          </a:xfrm>
          <a:prstGeom prst="roundRect">
            <a:avLst>
              <a:gd name="adj" fmla="val 16667"/>
            </a:avLst>
          </a:prstGeom>
          <a:solidFill>
            <a:srgbClr val="7ABA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Internet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594849" y="1482231"/>
            <a:ext cx="2651600" cy="1224532"/>
          </a:xfrm>
          <a:prstGeom prst="roundRect">
            <a:avLst>
              <a:gd name="adj" fmla="val 16667"/>
            </a:avLst>
          </a:prstGeom>
          <a:solidFill>
            <a:srgbClr val="DF922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Cryptocurrency:  Bitcoin:  2008/2009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3162198" y="3848497"/>
            <a:ext cx="8904862" cy="783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BEE1A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Blockchain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7525460" y="4044130"/>
            <a:ext cx="4541600" cy="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 flipH="1">
            <a:off x="4492155" y="2697767"/>
            <a:ext cx="357966" cy="13519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7128801" y="4404681"/>
            <a:ext cx="451230" cy="7869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110679" y="2714610"/>
            <a:ext cx="455961" cy="249169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4756513" y="3418544"/>
            <a:ext cx="24144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Validation, Verification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Immutable recording </a:t>
            </a:r>
            <a:endParaRPr sz="18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7915611" y="3390475"/>
            <a:ext cx="26191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Computing infrastructure:</a:t>
            </a:r>
            <a:endParaRPr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Smart contracts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7044173" y="3259910"/>
            <a:ext cx="914400" cy="914400"/>
          </a:xfrm>
          <a:prstGeom prst="mathPlus">
            <a:avLst>
              <a:gd name="adj1" fmla="val 23520"/>
            </a:avLst>
          </a:prstGeom>
          <a:solidFill>
            <a:srgbClr val="BCDCF7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8669866" y="1490078"/>
            <a:ext cx="2919049" cy="1224532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Autonomous, Decentralized, applications:  2013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 flipH="1">
            <a:off x="10757288" y="2697767"/>
            <a:ext cx="357966" cy="13519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1079" y="1892902"/>
            <a:ext cx="1697901" cy="95410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need code to </a:t>
            </a:r>
          </a:p>
          <a:p>
            <a:r>
              <a:rPr lang="en-US" dirty="0" smtClean="0"/>
              <a:t>verify and validate</a:t>
            </a:r>
          </a:p>
          <a:p>
            <a:r>
              <a:rPr lang="en-US" dirty="0" smtClean="0"/>
              <a:t>application-specific</a:t>
            </a:r>
          </a:p>
          <a:p>
            <a:r>
              <a:rPr lang="en-US" dirty="0"/>
              <a:t>r</a:t>
            </a:r>
            <a:r>
              <a:rPr lang="en-US" dirty="0" smtClean="0"/>
              <a:t>ules and criteria </a:t>
            </a:r>
          </a:p>
        </p:txBody>
      </p:sp>
      <p:cxnSp>
        <p:nvCxnSpPr>
          <p:cNvPr id="4" name="Curved Connector 3"/>
          <p:cNvCxnSpPr>
            <a:stCxn id="2" idx="2"/>
            <a:endCxn id="290" idx="0"/>
          </p:cNvCxnSpPr>
          <p:nvPr/>
        </p:nvCxnSpPr>
        <p:spPr>
          <a:xfrm rot="16200000" flipH="1">
            <a:off x="8170882" y="2336156"/>
            <a:ext cx="543466" cy="15651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1307" y="1272290"/>
            <a:ext cx="10799383" cy="37324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Trust is a critical component for trade and any type of business transaction.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We develop and model our trust based on ad hoc means: Recommendation systems, our own knowledge, business experts on the news, etc.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Blockchain is about “trust automation”.</a:t>
            </a:r>
          </a:p>
          <a:p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Take a look at the evolution of our Internet as shown here.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20" y="247050"/>
            <a:ext cx="8748460" cy="716084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Blockchain: A Trust Layer over the Internet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10591800" y="6521450"/>
            <a:ext cx="1600200" cy="377825"/>
          </a:xfrm>
          <a:prstGeom prst="rect">
            <a:avLst/>
          </a:prstGeom>
        </p:spPr>
        <p:txBody>
          <a:bodyPr/>
          <a:lstStyle/>
          <a:p>
            <a:fld id="{A04E53CF-C5FF-45EA-960A-F1A40138E348}" type="datetime1">
              <a:rPr lang="en-US" smtClean="0"/>
              <a:t>2/13/2019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59308" y="4301222"/>
            <a:ext cx="11213356" cy="1888453"/>
            <a:chOff x="526062" y="3791911"/>
            <a:chExt cx="11213356" cy="1888453"/>
          </a:xfrm>
        </p:grpSpPr>
        <p:grpSp>
          <p:nvGrpSpPr>
            <p:cNvPr id="59" name="Group 58"/>
            <p:cNvGrpSpPr/>
            <p:nvPr/>
          </p:nvGrpSpPr>
          <p:grpSpPr>
            <a:xfrm>
              <a:off x="757382" y="3791911"/>
              <a:ext cx="10982036" cy="1888453"/>
              <a:chOff x="757382" y="3791911"/>
              <a:chExt cx="10982036" cy="188845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57382" y="5329382"/>
                <a:ext cx="10982036" cy="3509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The Internet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099127" y="5070764"/>
                <a:ext cx="2179782" cy="25861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HTTP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4530436" y="5070764"/>
                <a:ext cx="2535381" cy="258618"/>
              </a:xfrm>
              <a:prstGeom prst="roundRect">
                <a:avLst/>
              </a:prstGeom>
              <a:solidFill>
                <a:srgbClr val="DF92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HTTPS Security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7749310" y="5070764"/>
                <a:ext cx="2130134" cy="258618"/>
              </a:xfrm>
              <a:prstGeom prst="roundRect">
                <a:avLst/>
              </a:prstGeom>
              <a:solidFill>
                <a:srgbClr val="DF92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HTTPS Security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1348509" y="4599709"/>
                <a:ext cx="1684478" cy="471055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Web application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4892961" y="4599709"/>
                <a:ext cx="1849584" cy="471055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Secure web application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8657934" y="4516582"/>
                <a:ext cx="1840347" cy="554182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Secure &amp; Trusted web application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9578108" y="5070764"/>
                <a:ext cx="2013528" cy="258618"/>
              </a:xfrm>
              <a:prstGeom prst="roundRect">
                <a:avLst/>
              </a:prstGeom>
              <a:solidFill>
                <a:schemeClr val="bg2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 Blockchain Trust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0" name="Curved Connector 69"/>
              <p:cNvCxnSpPr>
                <a:endCxn id="64" idx="1"/>
              </p:cNvCxnSpPr>
              <p:nvPr/>
            </p:nvCxnSpPr>
            <p:spPr>
              <a:xfrm rot="16200000" flipH="1">
                <a:off x="3890818" y="4560454"/>
                <a:ext cx="831273" cy="44796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3941611" y="4008582"/>
                <a:ext cx="23282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Year 2000, RFC 2818 Standard</a:t>
                </a:r>
                <a:endParaRPr lang="en-US" sz="12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716685" y="3791911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Year 2009,</a:t>
                </a:r>
              </a:p>
              <a:p>
                <a:r>
                  <a:rPr lang="en-US" sz="1200" dirty="0" smtClean="0"/>
                  <a:t>Blockchain-based trust</a:t>
                </a:r>
              </a:p>
              <a:p>
                <a:r>
                  <a:rPr lang="en-US" sz="1200" dirty="0" smtClean="0"/>
                  <a:t>No standards yet</a:t>
                </a:r>
                <a:endParaRPr lang="en-US" sz="1200" dirty="0"/>
              </a:p>
            </p:txBody>
          </p:sp>
          <p:cxnSp>
            <p:nvCxnSpPr>
              <p:cNvPr id="73" name="Curved Connector 72"/>
              <p:cNvCxnSpPr>
                <a:stCxn id="72" idx="2"/>
                <a:endCxn id="69" idx="3"/>
              </p:cNvCxnSpPr>
              <p:nvPr/>
            </p:nvCxnSpPr>
            <p:spPr>
              <a:xfrm rot="16200000" flipH="1">
                <a:off x="10707339" y="4315775"/>
                <a:ext cx="761831" cy="1006764"/>
              </a:xfrm>
              <a:prstGeom prst="curvedConnector4">
                <a:avLst>
                  <a:gd name="adj1" fmla="val 41513"/>
                  <a:gd name="adj2" fmla="val 12270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526062" y="4119432"/>
              <a:ext cx="1662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Year 1991, RFC 7230</a:t>
              </a:r>
              <a:endParaRPr lang="en-US" sz="1200" dirty="0"/>
            </a:p>
          </p:txBody>
        </p:sp>
        <p:cxnSp>
          <p:nvCxnSpPr>
            <p:cNvPr id="61" name="Curved Connector 60"/>
            <p:cNvCxnSpPr>
              <a:endCxn id="63" idx="1"/>
            </p:cNvCxnSpPr>
            <p:nvPr/>
          </p:nvCxnSpPr>
          <p:spPr>
            <a:xfrm rot="16200000" flipH="1">
              <a:off x="561113" y="4662058"/>
              <a:ext cx="734283" cy="34174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4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 idx="4294967295"/>
          </p:nvPr>
        </p:nvSpPr>
        <p:spPr>
          <a:xfrm>
            <a:off x="4039092" y="118260"/>
            <a:ext cx="7943050" cy="6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8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Blockchain</a:t>
            </a:r>
            <a:r>
              <a:rPr lang="en-US" sz="28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Decentralization 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and disintermediation infrastructure</a:t>
            </a: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dt" idx="4294967295"/>
          </p:nvPr>
        </p:nvSpPr>
        <p:spPr>
          <a:xfrm>
            <a:off x="1059180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40A4211-0210-4811-B810-0500C7555A94}" type="datetime1">
              <a:rPr lang="en-US" sz="1000" b="0" i="0" u="none" strike="noStrike" cap="none" smtClean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2/13/2019</a:t>
            </a:fld>
            <a:endParaRPr sz="1000" b="0" i="0" u="none" strike="noStrike" cap="none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6729522" y="4968308"/>
            <a:ext cx="4287520" cy="100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Functions of the intermediaries are shifted </a:t>
            </a:r>
            <a:r>
              <a:rPr lang="en-US" b="0" i="0" u="none" strike="noStrike" cap="none" dirty="0" smtClean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to </a:t>
            </a:r>
            <a:r>
              <a:rPr lang="en-US" b="0" i="0" u="none" strike="noStrike" cap="none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the peer participants and the blockchain nodes</a:t>
            </a:r>
            <a:r>
              <a:rPr lang="en-US" b="0" i="0" u="none" strike="noStrike" cap="none" dirty="0" smtClean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smtClean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validation</a:t>
            </a:r>
            <a:r>
              <a:rPr lang="en-US" b="0" i="0" u="none" strike="noStrike" cap="none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, recording, verification using blockchain software</a:t>
            </a:r>
            <a:endParaRPr b="0" i="0" u="none" strike="noStrike" cap="none" dirty="0">
              <a:solidFill>
                <a:schemeClr val="tx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418981" y="4826763"/>
            <a:ext cx="4039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Traditional Centralized System</a:t>
            </a:r>
            <a:endParaRPr sz="2400" b="1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7933271" y="4516055"/>
            <a:ext cx="2912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Decentralized System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264" y="1722934"/>
            <a:ext cx="10799532" cy="3103828"/>
            <a:chOff x="381944" y="1643059"/>
            <a:chExt cx="10799532" cy="3103828"/>
          </a:xfrm>
        </p:grpSpPr>
        <p:pic>
          <p:nvPicPr>
            <p:cNvPr id="212" name="Shape 2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944" y="1822668"/>
              <a:ext cx="5854982" cy="2924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9159" y="1643059"/>
              <a:ext cx="3512317" cy="29269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5172660" y="4070214"/>
            <a:ext cx="1774845" cy="30777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1: Decentralization</a:t>
            </a:r>
            <a:endParaRPr lang="en-US" b="1" dirty="0"/>
          </a:p>
        </p:txBody>
      </p:sp>
      <p:cxnSp>
        <p:nvCxnSpPr>
          <p:cNvPr id="5" name="Curved Connector 4"/>
          <p:cNvCxnSpPr>
            <a:stCxn id="3" idx="2"/>
            <a:endCxn id="211" idx="1"/>
          </p:cNvCxnSpPr>
          <p:nvPr/>
        </p:nvCxnSpPr>
        <p:spPr>
          <a:xfrm rot="16200000" flipH="1">
            <a:off x="5847247" y="4590826"/>
            <a:ext cx="1095110" cy="66943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7194" y="567608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2: Disintermediation</a:t>
            </a:r>
            <a:endParaRPr lang="en-US" b="1" dirty="0"/>
          </a:p>
        </p:txBody>
      </p:sp>
      <p:cxnSp>
        <p:nvCxnSpPr>
          <p:cNvPr id="10" name="Curved Connector 9"/>
          <p:cNvCxnSpPr>
            <a:stCxn id="8" idx="2"/>
          </p:cNvCxnSpPr>
          <p:nvPr/>
        </p:nvCxnSpPr>
        <p:spPr>
          <a:xfrm rot="16200000" flipH="1">
            <a:off x="6025264" y="5478955"/>
            <a:ext cx="283248" cy="14161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7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4294967295"/>
          </p:nvPr>
        </p:nvSpPr>
        <p:spPr>
          <a:xfrm>
            <a:off x="913544" y="1993186"/>
            <a:ext cx="9678256" cy="454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349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ts val="2800"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sym typeface="Calibri"/>
              </a:rPr>
              <a:t>Decentralization </a:t>
            </a:r>
            <a:endParaRPr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indent="-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ts val="2800"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sym typeface="Calibri"/>
              </a:rPr>
              <a:t>Disintermediation</a:t>
            </a:r>
            <a:endParaRPr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indent="-4572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ts val="2800"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sym typeface="Calibri"/>
              </a:rPr>
              <a:t>Distributed Immutable Ledger</a:t>
            </a:r>
            <a:endParaRPr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b="0" i="0" u="none" strike="noStrike" cap="none" dirty="0">
              <a:solidFill>
                <a:schemeClr val="tx2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b="0" i="0" u="none" strike="noStrike" cap="none" dirty="0" smtClean="0">
                <a:solidFill>
                  <a:schemeClr val="tx2"/>
                </a:solidFill>
                <a:latin typeface="Georgia" panose="02040502050405020303" pitchFamily="18" charset="0"/>
                <a:sym typeface="Calibri"/>
              </a:rPr>
              <a:t>Blockc</a:t>
            </a: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hain is a trust layer on the internet.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2400" b="0" i="0" u="none" strike="noStrike" cap="none" dirty="0" smtClean="0">
              <a:solidFill>
                <a:schemeClr val="tx2"/>
              </a:solidFill>
              <a:latin typeface="Georgia" panose="02040502050405020303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b="0" i="0" u="none" strike="noStrike" cap="none" dirty="0" smtClean="0">
                <a:solidFill>
                  <a:schemeClr val="tx2"/>
                </a:solidFill>
                <a:latin typeface="Georgia" panose="02040502050405020303" pitchFamily="18" charset="0"/>
                <a:sym typeface="Calibri"/>
              </a:rPr>
              <a:t>On </a:t>
            </a:r>
            <a:r>
              <a:rPr lang="en-US" sz="24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sym typeface="Calibri"/>
              </a:rPr>
              <a:t>a strong foundation of more than 40 years of scientific research (cryptography, hashing, p2p, consensus protocols)</a:t>
            </a:r>
            <a:endParaRPr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b="0" i="0" u="none" strike="noStrike" cap="none" dirty="0">
              <a:solidFill>
                <a:schemeClr val="tx2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Enabling automation, </a:t>
            </a:r>
            <a:r>
              <a:rPr lang="en-US" sz="2400" b="0" i="0" u="none" strike="noStrike" cap="none" dirty="0" smtClean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accountability, </a:t>
            </a:r>
            <a:r>
              <a:rPr lang="en-US" sz="24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auditability, efficiency, accuracy, fidelity, fairness, and </a:t>
            </a:r>
            <a:r>
              <a:rPr lang="en-US" sz="2400" b="0" i="0" u="none" strike="noStrike" cap="none" dirty="0" smtClean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inclusiveness</a:t>
            </a:r>
            <a:r>
              <a:rPr lang="en-US" sz="2400" b="0" i="0" u="none" strike="noStrike" cap="none" dirty="0" smtClean="0">
                <a:solidFill>
                  <a:schemeClr val="tx2"/>
                </a:solidFill>
                <a:latin typeface="Georgia" panose="02040502050405020303" pitchFamily="18" charset="0"/>
                <a:sym typeface="Calibri"/>
              </a:rPr>
              <a:t>.</a:t>
            </a:r>
            <a:endParaRPr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endParaRPr sz="6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"/>
              <a:buNone/>
            </a:pPr>
            <a:endParaRPr sz="45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"/>
              <a:buNone/>
            </a:pPr>
            <a:endParaRPr sz="45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dt" idx="4294967295"/>
          </p:nvPr>
        </p:nvSpPr>
        <p:spPr>
          <a:xfrm>
            <a:off x="10591800" y="5795963"/>
            <a:ext cx="1600200" cy="50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9F372D25-2B2F-4338-B57B-C5F69C314175}" type="datetime1">
              <a:rPr lang="en-US" sz="1000" b="0" i="0" smtClean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2/13/2019</a:t>
            </a:fld>
            <a:endParaRPr sz="1000" b="0" i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 idx="4294967295"/>
          </p:nvPr>
        </p:nvSpPr>
        <p:spPr>
          <a:xfrm>
            <a:off x="3624038" y="95182"/>
            <a:ext cx="10515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Summarizing, the blockchain is about</a:t>
            </a:r>
            <a:endParaRPr sz="3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1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 idx="4294967295"/>
          </p:nvPr>
        </p:nvSpPr>
        <p:spPr>
          <a:xfrm>
            <a:off x="3682228" y="137435"/>
            <a:ext cx="8287165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Blockchain: The Distributed Immutable Ledger </a:t>
            </a:r>
            <a:r>
              <a:rPr lang="en-US" sz="28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body" idx="4294967295"/>
          </p:nvPr>
        </p:nvSpPr>
        <p:spPr>
          <a:xfrm>
            <a:off x="646620" y="2483132"/>
            <a:ext cx="10961687" cy="3613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Eve</a:t>
            </a:r>
            <a:endParaRPr sz="18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916655" y="2025445"/>
            <a:ext cx="2143084" cy="994224"/>
          </a:xfrm>
          <a:prstGeom prst="flowChartMultidocument">
            <a:avLst/>
          </a:prstGeom>
          <a:solidFill>
            <a:srgbClr val="92D050"/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endParaRPr sz="2000" dirty="0">
              <a:solidFill>
                <a:schemeClr val="tx2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3126139" y="3019669"/>
            <a:ext cx="2373591" cy="1922568"/>
          </a:xfrm>
          <a:prstGeom prst="cube">
            <a:avLst>
              <a:gd name="adj" fmla="val 25000"/>
            </a:avLst>
          </a:prstGeom>
          <a:solidFill>
            <a:schemeClr val="accent6">
              <a:lumMod val="10000"/>
              <a:lumOff val="90000"/>
            </a:schemeClr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freezing" dir="t"/>
          </a:scene3d>
          <a:sp3d prstMaterial="dkEdge"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3126139" y="4056591"/>
            <a:ext cx="1856005" cy="747624"/>
          </a:xfrm>
          <a:prstGeom prst="flowChartMultidocument">
            <a:avLst/>
          </a:prstGeom>
          <a:solidFill>
            <a:srgbClr val="92D050"/>
          </a:solidFill>
          <a:ln w="1905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endParaRPr>
              <a:solidFill>
                <a:schemeClr val="tx2"/>
              </a:solidFill>
            </a:endParaRPr>
          </a:p>
        </p:txBody>
      </p:sp>
      <p:cxnSp>
        <p:nvCxnSpPr>
          <p:cNvPr id="228" name="Shape 228"/>
          <p:cNvCxnSpPr>
            <a:stCxn id="225" idx="2"/>
            <a:endCxn id="227" idx="1"/>
          </p:cNvCxnSpPr>
          <p:nvPr/>
        </p:nvCxnSpPr>
        <p:spPr>
          <a:xfrm rot="16200000" flipH="1">
            <a:off x="1758463" y="3062727"/>
            <a:ext cx="1448386" cy="1286966"/>
          </a:xfrm>
          <a:prstGeom prst="bentConnector2">
            <a:avLst/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778745" y="2999727"/>
            <a:ext cx="1294913" cy="59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Validate </a:t>
            </a:r>
            <a:endParaRPr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Gather</a:t>
            </a:r>
            <a:endParaRPr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3897007" y="3078484"/>
            <a:ext cx="873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Block</a:t>
            </a:r>
            <a:endParaRPr sz="1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cxnSp>
        <p:nvCxnSpPr>
          <p:cNvPr id="236" name="Shape 236"/>
          <p:cNvCxnSpPr/>
          <p:nvPr/>
        </p:nvCxnSpPr>
        <p:spPr>
          <a:xfrm>
            <a:off x="5171692" y="4743295"/>
            <a:ext cx="2210796" cy="0"/>
          </a:xfrm>
          <a:prstGeom prst="straightConnector1">
            <a:avLst/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7" name="Shape 237"/>
          <p:cNvSpPr txBox="1"/>
          <p:nvPr/>
        </p:nvSpPr>
        <p:spPr>
          <a:xfrm>
            <a:off x="5737030" y="3843290"/>
            <a:ext cx="1590025" cy="71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Consensus </a:t>
            </a:r>
            <a:endParaRPr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Verify </a:t>
            </a:r>
            <a:r>
              <a:rPr lang="en-US" sz="1800" b="0" i="0" u="none" strike="noStrike" cap="none" dirty="0" smtClean="0">
                <a:solidFill>
                  <a:schemeClr val="tx2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Confirm</a:t>
            </a:r>
            <a:endParaRPr sz="1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7484008" y="2917089"/>
            <a:ext cx="1146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If you modify </a:t>
            </a:r>
            <a:endParaRPr dirty="0">
              <a:solidFill>
                <a:schemeClr val="tx2"/>
              </a:solidFill>
            </a:endParaRPr>
          </a:p>
        </p:txBody>
      </p:sp>
      <p:cxnSp>
        <p:nvCxnSpPr>
          <p:cNvPr id="239" name="Shape 239"/>
          <p:cNvCxnSpPr>
            <a:stCxn id="238" idx="2"/>
            <a:endCxn id="231" idx="1"/>
          </p:cNvCxnSpPr>
          <p:nvPr/>
        </p:nvCxnSpPr>
        <p:spPr>
          <a:xfrm rot="5400000">
            <a:off x="7645934" y="3931216"/>
            <a:ext cx="867000" cy="405900"/>
          </a:xfrm>
          <a:prstGeom prst="bentConnector3">
            <a:avLst>
              <a:gd name="adj1" fmla="val 50000"/>
            </a:avLst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1" name="Shape 241"/>
          <p:cNvSpPr txBox="1"/>
          <p:nvPr/>
        </p:nvSpPr>
        <p:spPr>
          <a:xfrm>
            <a:off x="9222070" y="2785333"/>
            <a:ext cx="17850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Chain is rendered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invalid</a:t>
            </a:r>
            <a:endParaRPr dirty="0">
              <a:solidFill>
                <a:schemeClr val="tx2"/>
              </a:solidFill>
            </a:endParaRPr>
          </a:p>
        </p:txBody>
      </p:sp>
      <p:cxnSp>
        <p:nvCxnSpPr>
          <p:cNvPr id="242" name="Shape 242"/>
          <p:cNvCxnSpPr>
            <a:endCxn id="241" idx="1"/>
          </p:cNvCxnSpPr>
          <p:nvPr/>
        </p:nvCxnSpPr>
        <p:spPr>
          <a:xfrm rot="16200000">
            <a:off x="8795320" y="3665841"/>
            <a:ext cx="668700" cy="184800"/>
          </a:xfrm>
          <a:prstGeom prst="bentConnector2">
            <a:avLst/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" name="Group 5"/>
          <p:cNvGrpSpPr/>
          <p:nvPr/>
        </p:nvGrpSpPr>
        <p:grpSpPr>
          <a:xfrm>
            <a:off x="7385335" y="3812711"/>
            <a:ext cx="4073877" cy="1629688"/>
            <a:chOff x="7385335" y="3812711"/>
            <a:chExt cx="4073877" cy="1629688"/>
          </a:xfrm>
        </p:grpSpPr>
        <p:pic>
          <p:nvPicPr>
            <p:cNvPr id="221" name="Shape 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66748" y="4235205"/>
              <a:ext cx="1292464" cy="1138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Shape 2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9356" y="4304380"/>
              <a:ext cx="1292464" cy="1138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Shape 231"/>
            <p:cNvSpPr/>
            <p:nvPr/>
          </p:nvSpPr>
          <p:spPr>
            <a:xfrm>
              <a:off x="7385335" y="4290932"/>
              <a:ext cx="1259093" cy="110723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10000"/>
                <a:lumOff val="90000"/>
              </a:schemeClr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freezing" dir="t"/>
            </a:scene3d>
            <a:sp3d prstMaterial="dkEdge"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8201720" y="4154414"/>
              <a:ext cx="1030868" cy="69385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0000">
                <a:alpha val="98823"/>
              </a:srgbClr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7484008" y="4779601"/>
              <a:ext cx="8739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 smtClean="0">
                  <a:solidFill>
                    <a:schemeClr val="tx2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New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 smtClean="0">
                  <a:solidFill>
                    <a:schemeClr val="tx2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Block</a:t>
              </a:r>
              <a:endParaRPr sz="1600" dirty="0">
                <a:solidFill>
                  <a:schemeClr val="tx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8397174" y="3812711"/>
              <a:ext cx="639959" cy="588200"/>
            </a:xfrm>
            <a:prstGeom prst="irregularSeal1">
              <a:avLst/>
            </a:prstGeom>
            <a:solidFill>
              <a:schemeClr val="accent3"/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3" name="Shape 2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9099" y="4106811"/>
              <a:ext cx="1048603" cy="3657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2201854" y="5516257"/>
            <a:ext cx="5084067" cy="571245"/>
            <a:chOff x="1310640" y="5900922"/>
            <a:chExt cx="4076199" cy="250245"/>
          </a:xfrm>
        </p:grpSpPr>
        <p:sp>
          <p:nvSpPr>
            <p:cNvPr id="4" name="TextBox 3"/>
            <p:cNvSpPr txBox="1"/>
            <p:nvPr/>
          </p:nvSpPr>
          <p:spPr>
            <a:xfrm>
              <a:off x="1310640" y="5900922"/>
              <a:ext cx="1250778" cy="16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Georgia" panose="02040502050405020303" pitchFamily="18" charset="0"/>
                </a:rPr>
                <a:t>Transactions </a:t>
              </a:r>
              <a:endParaRPr lang="en-US" sz="1800" dirty="0">
                <a:solidFill>
                  <a:schemeClr val="tx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03963" y="5995298"/>
              <a:ext cx="622176" cy="119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0184" y="5900922"/>
              <a:ext cx="604312" cy="16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Georgia" panose="02040502050405020303" pitchFamily="18" charset="0"/>
                </a:rPr>
                <a:t>Block</a:t>
              </a:r>
              <a:endParaRPr lang="en-US" sz="1800" dirty="0">
                <a:solidFill>
                  <a:schemeClr val="tx2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2799" y="5992657"/>
              <a:ext cx="640135" cy="1585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33985" y="5918023"/>
              <a:ext cx="1052854" cy="161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Georgia" panose="02040502050405020303" pitchFamily="18" charset="0"/>
                </a:rPr>
                <a:t>Blockchain</a:t>
              </a:r>
              <a:endParaRPr lang="en-US" sz="1800" dirty="0">
                <a:solidFill>
                  <a:schemeClr val="tx2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12536" y="5936818"/>
            <a:ext cx="510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Let’s explore this concept further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9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3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1253</Words>
  <Application>Microsoft Office PowerPoint</Application>
  <PresentationFormat>Widescreen</PresentationFormat>
  <Paragraphs>249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LucidaGrande</vt:lpstr>
      <vt:lpstr>Merriweather Sans</vt:lpstr>
      <vt:lpstr>2_UB Powerpoint Template</vt:lpstr>
      <vt:lpstr>3_UB Powerpoint Template</vt:lpstr>
      <vt:lpstr>Exploring a Dapp – Part 1 (Concepts)</vt:lpstr>
      <vt:lpstr>Decentralized Systems</vt:lpstr>
      <vt:lpstr>What is a Dapp?</vt:lpstr>
      <vt:lpstr>Topics for discussion</vt:lpstr>
      <vt:lpstr>Smart contracts: implement rules to verify, validate, and enable recording    </vt:lpstr>
      <vt:lpstr>Blockchain: A Trust Layer over the Internet</vt:lpstr>
      <vt:lpstr>Blockchain: The Decentralization and disintermediation infrastructure</vt:lpstr>
      <vt:lpstr>Summarizing, the blockchain is about</vt:lpstr>
      <vt:lpstr> Blockchain: The Distributed Immutable Ledger  </vt:lpstr>
      <vt:lpstr>PowerPoint Presentation</vt:lpstr>
      <vt:lpstr>What is Blockchain? Structurally speaking..</vt:lpstr>
      <vt:lpstr>Block and Blockchain</vt:lpstr>
      <vt:lpstr>Blockchain: where is it recorded? </vt:lpstr>
      <vt:lpstr>Blockchain: The Disintermediator (3)</vt:lpstr>
      <vt:lpstr>PowerPoint Presentation</vt:lpstr>
      <vt:lpstr>Block in Bitcoin</vt:lpstr>
      <vt:lpstr>Let’s explore Ethereum blockchain</vt:lpstr>
      <vt:lpstr> Ethereum: Account-based (not UTXO-based as in Bitcoin)</vt:lpstr>
      <vt:lpstr>PowerPoint Presentation</vt:lpstr>
      <vt:lpstr>What is hashing?</vt:lpstr>
      <vt:lpstr>PowerPoint Presentation</vt:lpstr>
      <vt:lpstr>PowerPoint Presentation</vt:lpstr>
      <vt:lpstr>Blockchain-based supply chain (food chain)</vt:lpstr>
      <vt:lpstr>Summary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 Dapp</dc:title>
  <dc:creator>Bina Ramamurthy</dc:creator>
  <cp:lastModifiedBy>Bina Ramamurthy</cp:lastModifiedBy>
  <cp:revision>23</cp:revision>
  <dcterms:created xsi:type="dcterms:W3CDTF">2019-02-13T13:51:39Z</dcterms:created>
  <dcterms:modified xsi:type="dcterms:W3CDTF">2019-02-13T18:15:19Z</dcterms:modified>
</cp:coreProperties>
</file>