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1"/>
  </p:notesMasterIdLst>
  <p:sldIdLst>
    <p:sldId id="257" r:id="rId3"/>
    <p:sldId id="258" r:id="rId4"/>
    <p:sldId id="260" r:id="rId5"/>
    <p:sldId id="328" r:id="rId6"/>
    <p:sldId id="329" r:id="rId7"/>
    <p:sldId id="330" r:id="rId8"/>
    <p:sldId id="331" r:id="rId9"/>
    <p:sldId id="332" r:id="rId10"/>
    <p:sldId id="333" r:id="rId11"/>
    <p:sldId id="337" r:id="rId12"/>
    <p:sldId id="338" r:id="rId13"/>
    <p:sldId id="339" r:id="rId14"/>
    <p:sldId id="340" r:id="rId15"/>
    <p:sldId id="341" r:id="rId16"/>
    <p:sldId id="342" r:id="rId17"/>
    <p:sldId id="343" r:id="rId18"/>
    <p:sldId id="344" r:id="rId19"/>
    <p:sldId id="34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4660"/>
  </p:normalViewPr>
  <p:slideViewPr>
    <p:cSldViewPr snapToGrid="0">
      <p:cViewPr varScale="1">
        <p:scale>
          <a:sx n="69" d="100"/>
          <a:sy n="69" d="100"/>
        </p:scale>
        <p:origin x="460" y="44"/>
      </p:cViewPr>
      <p:guideLst/>
    </p:cSldViewPr>
  </p:slideViewPr>
  <p:notesTextViewPr>
    <p:cViewPr>
      <p:scale>
        <a:sx n="1" d="1"/>
        <a:sy n="1" d="1"/>
      </p:scale>
      <p:origin x="0" y="0"/>
    </p:cViewPr>
  </p:notesTextViewPr>
  <p:sorterViewPr>
    <p:cViewPr>
      <p:scale>
        <a:sx n="100" d="100"/>
        <a:sy n="100" d="100"/>
      </p:scale>
      <p:origin x="0" y="-26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D5DC0-D35C-451B-B23B-7EE181406760}" type="datetimeFigureOut">
              <a:rPr lang="en-US" smtClean="0"/>
              <a:t>2/25/2019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76F07-B6B7-49E8-BB01-E6373F92767E}" type="slidenum">
              <a:rPr lang="en-US" smtClean="0"/>
              <a:t>‹#›</a:t>
            </a:fld>
            <a:endParaRPr lang="en-US"/>
          </a:p>
        </p:txBody>
      </p:sp>
    </p:spTree>
    <p:extLst>
      <p:ext uri="{BB962C8B-B14F-4D97-AF65-F5344CB8AC3E}">
        <p14:creationId xmlns:p14="http://schemas.microsoft.com/office/powerpoint/2010/main" val="3128851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247bbc8d_2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3247bbc8d_2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9161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cb9d8d2d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2cb9d8d2d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1 is the definition of the modifier onlyBy, we allow only the Chairperson who created the smart contract Ballot to register any new voters.</a:t>
            </a:r>
            <a:endParaRPr/>
          </a:p>
          <a:p>
            <a:pPr marL="0" lvl="0" indent="0" algn="l" rtl="0">
              <a:spcBef>
                <a:spcPts val="0"/>
              </a:spcBef>
              <a:spcAft>
                <a:spcPts val="0"/>
              </a:spcAft>
              <a:buNone/>
            </a:pPr>
            <a:r>
              <a:rPr lang="en"/>
              <a:t>Step 2 shows how to make the modifier include a placeholder for any function.</a:t>
            </a:r>
            <a:endParaRPr/>
          </a:p>
          <a:p>
            <a:pPr marL="0" lvl="0" indent="0" algn="l" rtl="0">
              <a:spcBef>
                <a:spcPts val="0"/>
              </a:spcBef>
              <a:spcAft>
                <a:spcPts val="0"/>
              </a:spcAft>
              <a:buNone/>
            </a:pPr>
            <a:r>
              <a:rPr lang="en"/>
              <a:t>Step 3 use the modifer clause in the header of the function definition.</a:t>
            </a:r>
            <a:endParaRPr/>
          </a:p>
        </p:txBody>
      </p:sp>
    </p:spTree>
    <p:extLst>
      <p:ext uri="{BB962C8B-B14F-4D97-AF65-F5344CB8AC3E}">
        <p14:creationId xmlns:p14="http://schemas.microsoft.com/office/powerpoint/2010/main" val="1428390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cb9d8d2d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cb9d8d2d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7875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cb9d8d2d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cb9d8d2d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5480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f51aae47f_2_2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This picture summarizes all the features we discussed: modifiers and error handlers and where they are typically used. </a:t>
            </a:r>
            <a:endParaRPr/>
          </a:p>
          <a:p>
            <a:pPr marL="0" lvl="0" indent="0" algn="l" rtl="0">
              <a:spcBef>
                <a:spcPts val="0"/>
              </a:spcBef>
              <a:spcAft>
                <a:spcPts val="0"/>
              </a:spcAft>
              <a:buNone/>
            </a:pPr>
            <a:r>
              <a:rPr lang="en"/>
              <a:t>The rules, laws, policies, and governance conditions are coded as modifiers. You can use the modifiers as gatekeepers for the functions. If your transaction to invoke the function is does not meet the conditions specified at the header of the function, your transaction will be reverted, will not be recorded on the blockchain.</a:t>
            </a:r>
            <a:endParaRPr/>
          </a:p>
          <a:p>
            <a:pPr marL="0" lvl="0" indent="0" algn="l" rtl="0">
              <a:spcBef>
                <a:spcPts val="0"/>
              </a:spcBef>
              <a:spcAft>
                <a:spcPts val="0"/>
              </a:spcAft>
              <a:buNone/>
            </a:pPr>
            <a:r>
              <a:rPr lang="en"/>
              <a:t>Modifiers can be used to validate rules outside the function, such as described in the opening of this lesson: who has access to function, at what time, under what conditions, etc.</a:t>
            </a:r>
            <a:endParaRPr/>
          </a:p>
          <a:p>
            <a:pPr marL="0" lvl="0" indent="0" algn="l" rtl="0">
              <a:spcBef>
                <a:spcPts val="0"/>
              </a:spcBef>
              <a:spcAft>
                <a:spcPts val="0"/>
              </a:spcAft>
              <a:buNone/>
            </a:pPr>
            <a:r>
              <a:rPr lang="en"/>
              <a:t>Once these screening conditions are satisfied, input validation can be carried out inside the function using “require” declarative statement, and in this case also the transaction will be reverted on failed validation. This is done before execution of the function.</a:t>
            </a:r>
            <a:endParaRPr/>
          </a:p>
          <a:p>
            <a:pPr marL="0" lvl="0" indent="0" algn="l" rtl="0">
              <a:spcBef>
                <a:spcPts val="0"/>
              </a:spcBef>
              <a:spcAft>
                <a:spcPts val="0"/>
              </a:spcAft>
              <a:buNone/>
            </a:pPr>
            <a:r>
              <a:rPr lang="en"/>
              <a:t>There are anomalous, faulty, or malicious code that may result in unexpected situations or exceptions. That can be caught usually at the end of the function or sometimes within a function using “assert” declarative statement and the entire Tx, including the function execution, and state changes will be reverted.</a:t>
            </a:r>
            <a:endParaRPr/>
          </a:p>
        </p:txBody>
      </p:sp>
      <p:sp>
        <p:nvSpPr>
          <p:cNvPr id="441" name="Google Shape;441;g2f51aae47f_2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2707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f51aae47f_2_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Here is an example of an online digital media bazaar: Input condition is as specified by a modifier is alLeast5Sellers that enforces the condition that there should be at 5 sellers with their products before a buyer initiates a  “buy” message through a transaction.</a:t>
            </a:r>
            <a:endParaRPr/>
          </a:p>
          <a:p>
            <a:pPr marL="0" lvl="0" indent="0" algn="l" rtl="0">
              <a:spcBef>
                <a:spcPts val="0"/>
              </a:spcBef>
              <a:spcAft>
                <a:spcPts val="0"/>
              </a:spcAft>
              <a:buNone/>
            </a:pPr>
            <a:r>
              <a:rPr lang="en"/>
              <a:t>This is a global condition for all buyers. So it is appropriate to install it using a “modifier” declarative statement.</a:t>
            </a:r>
            <a:endParaRPr/>
          </a:p>
          <a:p>
            <a:pPr marL="0" lvl="0" indent="0" algn="l" rtl="0">
              <a:spcBef>
                <a:spcPts val="0"/>
              </a:spcBef>
              <a:spcAft>
                <a:spcPts val="0"/>
              </a:spcAft>
              <a:buNone/>
            </a:pPr>
            <a:r>
              <a:rPr lang="en"/>
              <a:t>Once there are enough sellers, inside the function we validate if the buyer has enough money to specific item requested. If not, the transaction is reverted.</a:t>
            </a:r>
            <a:endParaRPr/>
          </a:p>
          <a:p>
            <a:pPr marL="0" lvl="0" indent="0" algn="l" rtl="0">
              <a:spcBef>
                <a:spcPts val="0"/>
              </a:spcBef>
              <a:spcAft>
                <a:spcPts val="0"/>
              </a:spcAft>
              <a:buNone/>
            </a:pPr>
            <a:r>
              <a:rPr lang="en"/>
              <a:t>When that validation is satisfied, the money is transferred to seller, and item is transferred to a buyer.</a:t>
            </a:r>
            <a:endParaRPr/>
          </a:p>
          <a:p>
            <a:pPr marL="0" lvl="0" indent="0" algn="l" rtl="0">
              <a:spcBef>
                <a:spcPts val="0"/>
              </a:spcBef>
              <a:spcAft>
                <a:spcPts val="0"/>
              </a:spcAft>
              <a:buNone/>
            </a:pPr>
            <a:r>
              <a:rPr lang="en"/>
              <a:t>We have simple assert declaration at the end that the bought Item should have been transferred, afterall it is digital item. This will be reached only if the item has not been transferred or could not be transferred due to exceptional reasons.</a:t>
            </a:r>
            <a:endParaRPr/>
          </a:p>
          <a:p>
            <a:pPr marL="0" lvl="0" indent="0" algn="l" rtl="0">
              <a:spcBef>
                <a:spcPts val="0"/>
              </a:spcBef>
              <a:spcAft>
                <a:spcPts val="0"/>
              </a:spcAft>
              <a:buNone/>
            </a:pPr>
            <a:endParaRPr/>
          </a:p>
        </p:txBody>
      </p:sp>
      <p:sp>
        <p:nvSpPr>
          <p:cNvPr id="462" name="Google Shape;462;g2f51aae47f_2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2054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cb9d8d2d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2cb9d8d2d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639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247bbc8d_2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3247bbc8d_2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5264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247bbc8d_2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3247bbc8d_2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76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247bbc8d_2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3247bbc8d_2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4901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247bbc8d_2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3247bbc8d_2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4642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247bbc8d_2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3247bbc8d_2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128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bf2a20a0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bf2a20a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714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bf2a20a0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bf2a20a0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371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cb9d8d2d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cb9d8d2d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4905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35079745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37595019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465DC2-565B-4340-9766-4363E208D4A9}" type="datetimeFigureOut">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673ED-CAA7-4C73-A954-89D5CBE338C7}" type="slidenum">
              <a:rPr lang="en-US" smtClean="0"/>
              <a:t>‹#›</a:t>
            </a:fld>
            <a:endParaRPr lang="en-US"/>
          </a:p>
        </p:txBody>
      </p:sp>
    </p:spTree>
    <p:extLst>
      <p:ext uri="{BB962C8B-B14F-4D97-AF65-F5344CB8AC3E}">
        <p14:creationId xmlns:p14="http://schemas.microsoft.com/office/powerpoint/2010/main" val="4158962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62B208-5DCD-4782-B6D7-9E2B060CDABF}" type="datetime1">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FC01A47E-AA38-4C56-AC5F-9CAB7147FF2F}" type="slidenum">
              <a:rPr lang="en-US" smtClean="0"/>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0350312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66" name="Google Shape;6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lstStyle>
            <a:lvl1pPr marL="609585" marR="0" lvl="0" indent="-431789" algn="l" rtl="0">
              <a:lnSpc>
                <a:spcPct val="100000"/>
              </a:lnSpc>
              <a:spcBef>
                <a:spcPts val="0"/>
              </a:spcBef>
              <a:spcAft>
                <a:spcPts val="0"/>
              </a:spcAft>
              <a:buClr>
                <a:srgbClr val="005BBB"/>
              </a:buClr>
              <a:buSzPts val="1500"/>
              <a:buFont typeface="Arial"/>
              <a:buChar char="•"/>
              <a:defRPr sz="2000" b="0" i="0" u="none" strike="noStrike" cap="none">
                <a:solidFill>
                  <a:schemeClr val="dk1"/>
                </a:solidFill>
                <a:latin typeface="Arial"/>
                <a:ea typeface="Arial"/>
                <a:cs typeface="Arial"/>
                <a:sym typeface="Arial"/>
              </a:defRPr>
            </a:lvl1pPr>
            <a:lvl2pPr marL="1219170" marR="0" lvl="1" indent="-431789" algn="l" rtl="0">
              <a:lnSpc>
                <a:spcPct val="100000"/>
              </a:lnSpc>
              <a:spcBef>
                <a:spcPts val="0"/>
              </a:spcBef>
              <a:spcAft>
                <a:spcPts val="0"/>
              </a:spcAft>
              <a:buClr>
                <a:srgbClr val="005BBB"/>
              </a:buClr>
              <a:buSzPts val="1500"/>
              <a:buFont typeface="Arial"/>
              <a:buChar char="•"/>
              <a:defRPr sz="2000" b="0" i="0" u="none" strike="noStrike" cap="none">
                <a:solidFill>
                  <a:schemeClr val="dk1"/>
                </a:solidFill>
                <a:latin typeface="Arial"/>
                <a:ea typeface="Arial"/>
                <a:cs typeface="Arial"/>
                <a:sym typeface="Arial"/>
              </a:defRPr>
            </a:lvl2pPr>
            <a:lvl3pPr marL="1828754" marR="0" lvl="2" indent="-419090" algn="l" rtl="0">
              <a:lnSpc>
                <a:spcPct val="100000"/>
              </a:lnSpc>
              <a:spcBef>
                <a:spcPts val="0"/>
              </a:spcBef>
              <a:spcAft>
                <a:spcPts val="0"/>
              </a:spcAft>
              <a:buClr>
                <a:srgbClr val="005BBB"/>
              </a:buClr>
              <a:buSzPts val="1350"/>
              <a:buFont typeface="Merriweather Sans"/>
              <a:buChar char="-"/>
              <a:defRPr sz="1800" b="0" i="0" u="none" strike="noStrike" cap="none">
                <a:solidFill>
                  <a:schemeClr val="dk1"/>
                </a:solidFill>
                <a:latin typeface="Arial"/>
                <a:ea typeface="Arial"/>
                <a:cs typeface="Arial"/>
                <a:sym typeface="Arial"/>
              </a:defRPr>
            </a:lvl3pPr>
            <a:lvl4pPr marL="2438339" marR="0" lvl="3" indent="-419090" algn="l" rtl="0">
              <a:lnSpc>
                <a:spcPct val="90000"/>
              </a:lnSpc>
              <a:spcBef>
                <a:spcPts val="0"/>
              </a:spcBef>
              <a:spcAft>
                <a:spcPts val="0"/>
              </a:spcAft>
              <a:buClr>
                <a:srgbClr val="005BBB"/>
              </a:buClr>
              <a:buSzPts val="1350"/>
              <a:buFont typeface="Arial"/>
              <a:buChar char="•"/>
              <a:defRPr sz="1800" b="0" i="0" u="none" strike="noStrike" cap="none">
                <a:solidFill>
                  <a:schemeClr val="dk1"/>
                </a:solidFill>
                <a:latin typeface="Arial"/>
                <a:ea typeface="Arial"/>
                <a:cs typeface="Arial"/>
                <a:sym typeface="Arial"/>
              </a:defRPr>
            </a:lvl4pPr>
            <a:lvl5pPr marL="3047924" marR="0" lvl="4" indent="-419090" algn="l" rtl="0">
              <a:lnSpc>
                <a:spcPct val="90000"/>
              </a:lnSpc>
              <a:spcBef>
                <a:spcPts val="0"/>
              </a:spcBef>
              <a:spcAft>
                <a:spcPts val="0"/>
              </a:spcAft>
              <a:buClr>
                <a:srgbClr val="005BBB"/>
              </a:buClr>
              <a:buSzPts val="1350"/>
              <a:buFont typeface="Arial"/>
              <a:buChar char="•"/>
              <a:defRPr sz="1800" b="0" i="0" u="none" strike="noStrike" cap="none">
                <a:solidFill>
                  <a:schemeClr val="dk1"/>
                </a:solidFill>
                <a:latin typeface="Arial"/>
                <a:ea typeface="Arial"/>
                <a:cs typeface="Arial"/>
                <a:sym typeface="Arial"/>
              </a:defRPr>
            </a:lvl5pPr>
            <a:lvl6pPr marL="3657509" marR="0" lvl="5" indent="-419090" algn="l" rtl="0">
              <a:lnSpc>
                <a:spcPct val="90000"/>
              </a:lnSpc>
              <a:spcBef>
                <a:spcPts val="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6pPr>
            <a:lvl7pPr marL="4267093" marR="0" lvl="6" indent="-419090" algn="l" rtl="0">
              <a:lnSpc>
                <a:spcPct val="90000"/>
              </a:lnSpc>
              <a:spcBef>
                <a:spcPts val="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7pPr>
            <a:lvl8pPr marL="4876678" marR="0" lvl="7" indent="-419090" algn="l" rtl="0">
              <a:lnSpc>
                <a:spcPct val="90000"/>
              </a:lnSpc>
              <a:spcBef>
                <a:spcPts val="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8pPr>
            <a:lvl9pPr marL="5486263" marR="0" lvl="8" indent="-419090" algn="l" rtl="0">
              <a:lnSpc>
                <a:spcPct val="90000"/>
              </a:lnSpc>
              <a:spcBef>
                <a:spcPts val="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Google Shape;6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43465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1"/>
        <p:cNvGrpSpPr/>
        <p:nvPr/>
      </p:nvGrpSpPr>
      <p:grpSpPr>
        <a:xfrm>
          <a:off x="0" y="0"/>
          <a:ext cx="0" cy="0"/>
          <a:chOff x="0" y="0"/>
          <a:chExt cx="0" cy="0"/>
        </a:xfrm>
      </p:grpSpPr>
    </p:spTree>
    <p:extLst>
      <p:ext uri="{BB962C8B-B14F-4D97-AF65-F5344CB8AC3E}">
        <p14:creationId xmlns:p14="http://schemas.microsoft.com/office/powerpoint/2010/main" val="4197002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28029681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lnSpc>
                <a:spcPct val="100000"/>
              </a:lnSpc>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22146917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269871681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2179984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2186719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lnSpc>
                <a:spcPct val="100000"/>
              </a:lnSpc>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10341756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21877048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3397929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25014774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31587731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250957280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465DC2-565B-4340-9766-4363E208D4A9}" type="datetimeFigureOut">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673ED-CAA7-4C73-A954-89D5CBE338C7}" type="slidenum">
              <a:rPr lang="en-US" smtClean="0"/>
              <a:t>‹#›</a:t>
            </a:fld>
            <a:endParaRPr lang="en-US"/>
          </a:p>
        </p:txBody>
      </p:sp>
    </p:spTree>
    <p:extLst>
      <p:ext uri="{BB962C8B-B14F-4D97-AF65-F5344CB8AC3E}">
        <p14:creationId xmlns:p14="http://schemas.microsoft.com/office/powerpoint/2010/main" val="3879762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62B208-5DCD-4782-B6D7-9E2B060CDABF}" type="datetime1">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FC01A47E-AA38-4C56-AC5F-9CAB7147FF2F}" type="slidenum">
              <a:rPr lang="en-US" smtClean="0"/>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0583004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8146333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10815137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2166266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24349220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8316438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7353608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8345040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3972401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8" r:id="rId13"/>
    <p:sldLayoutId id="2147483689" r:id="rId1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26015794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1220" y="2015613"/>
            <a:ext cx="6007903" cy="2710557"/>
          </a:xfrm>
        </p:spPr>
        <p:txBody>
          <a:bodyPr/>
          <a:lstStyle/>
          <a:p>
            <a:endParaRPr lang="en-US" sz="1400" dirty="0" smtClean="0"/>
          </a:p>
          <a:p>
            <a:r>
              <a:rPr lang="en-US" sz="1400" dirty="0" smtClean="0"/>
              <a:t>B</a:t>
            </a:r>
            <a:r>
              <a:rPr lang="en-US" sz="1400" dirty="0"/>
              <a:t>. RAMAMURTHY</a:t>
            </a:r>
          </a:p>
          <a:p>
            <a:r>
              <a:rPr lang="en-US" sz="1400" dirty="0"/>
              <a:t>©</a:t>
            </a:r>
            <a:r>
              <a:rPr lang="en-US" sz="1400" dirty="0" smtClean="0"/>
              <a:t>2019, </a:t>
            </a:r>
            <a:r>
              <a:rPr lang="en-US" sz="1400" dirty="0"/>
              <a:t>ALL RIGHTS RESERVED</a:t>
            </a:r>
          </a:p>
          <a:p>
            <a:r>
              <a:rPr lang="en-US" sz="1400" dirty="0"/>
              <a:t>BINA@BUFFALO.EDU</a:t>
            </a:r>
          </a:p>
          <a:p>
            <a:r>
              <a:rPr lang="en-US" sz="1400" dirty="0"/>
              <a:t>HTTP://WW.CSE.BUFFALO.EDU/FACULTY/BINA</a:t>
            </a:r>
          </a:p>
          <a:p>
            <a:r>
              <a:rPr lang="en-US" sz="1400" dirty="0"/>
              <a:t>TEACHING PROFESSOR</a:t>
            </a:r>
          </a:p>
          <a:p>
            <a:r>
              <a:rPr lang="en-US" sz="1400" dirty="0"/>
              <a:t>COMPUTER SCIENCE AND ENGINEERING</a:t>
            </a:r>
          </a:p>
          <a:p>
            <a:r>
              <a:rPr lang="en-US" sz="1400" dirty="0"/>
              <a:t>DIRECTOR, BLOCKCHAIN THINKLAB</a:t>
            </a:r>
          </a:p>
          <a:p>
            <a:r>
              <a:rPr lang="en-US" sz="1400" dirty="0"/>
              <a:t>PROGRAM DIRECTOR, DATA-INTENSIVE COMPUTING PROGRAM </a:t>
            </a:r>
          </a:p>
          <a:p>
            <a:endParaRPr lang="en-US" sz="1400" dirty="0"/>
          </a:p>
        </p:txBody>
      </p:sp>
      <p:sp>
        <p:nvSpPr>
          <p:cNvPr id="3" name="Title 2"/>
          <p:cNvSpPr>
            <a:spLocks noGrp="1"/>
          </p:cNvSpPr>
          <p:nvPr>
            <p:ph type="ctrTitle"/>
          </p:nvPr>
        </p:nvSpPr>
        <p:spPr>
          <a:xfrm>
            <a:off x="353567" y="251607"/>
            <a:ext cx="7839087" cy="1764006"/>
          </a:xfrm>
        </p:spPr>
        <p:txBody>
          <a:bodyPr/>
          <a:lstStyle/>
          <a:p>
            <a:r>
              <a:rPr lang="en-US" sz="4800" dirty="0" smtClean="0"/>
              <a:t>Developing a Dapp – Part </a:t>
            </a:r>
            <a:r>
              <a:rPr lang="en-US" sz="4800" dirty="0" smtClean="0"/>
              <a:t>4 (</a:t>
            </a:r>
            <a:r>
              <a:rPr lang="en-US" sz="4800" dirty="0" smtClean="0"/>
              <a:t>Rules</a:t>
            </a:r>
            <a:r>
              <a:rPr lang="en-US" sz="4800" dirty="0" smtClean="0"/>
              <a:t>)</a:t>
            </a:r>
            <a:endParaRPr lang="en-US" sz="4800" dirty="0"/>
          </a:p>
        </p:txBody>
      </p:sp>
    </p:spTree>
    <p:extLst>
      <p:ext uri="{BB962C8B-B14F-4D97-AF65-F5344CB8AC3E}">
        <p14:creationId xmlns:p14="http://schemas.microsoft.com/office/powerpoint/2010/main" val="1512064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78"/>
          <p:cNvSpPr txBox="1">
            <a:spLocks noGrp="1"/>
          </p:cNvSpPr>
          <p:nvPr>
            <p:ph type="title"/>
          </p:nvPr>
        </p:nvSpPr>
        <p:spPr>
          <a:xfrm>
            <a:off x="3840480" y="0"/>
            <a:ext cx="8200724" cy="834597"/>
          </a:xfrm>
          <a:prstGeom prst="rect">
            <a:avLst/>
          </a:prstGeom>
        </p:spPr>
        <p:txBody>
          <a:bodyPr spcFirstLastPara="1" vert="horz" wrap="square" lIns="121900" tIns="121900" rIns="121900" bIns="121900" rtlCol="0" anchor="b" anchorCtr="0">
            <a:noAutofit/>
          </a:bodyPr>
          <a:lstStyle/>
          <a:p>
            <a:r>
              <a:rPr lang="en" sz="3200" dirty="0">
                <a:solidFill>
                  <a:schemeClr val="bg1"/>
                </a:solidFill>
              </a:rPr>
              <a:t>Motivation</a:t>
            </a:r>
            <a:endParaRPr sz="3200" dirty="0">
              <a:solidFill>
                <a:schemeClr val="bg1"/>
              </a:solidFill>
            </a:endParaRPr>
          </a:p>
        </p:txBody>
      </p:sp>
      <p:sp>
        <p:nvSpPr>
          <p:cNvPr id="408" name="Google Shape;408;p78"/>
          <p:cNvSpPr txBox="1">
            <a:spLocks noGrp="1"/>
          </p:cNvSpPr>
          <p:nvPr>
            <p:ph type="body" idx="1"/>
          </p:nvPr>
        </p:nvSpPr>
        <p:spPr>
          <a:xfrm>
            <a:off x="609950" y="1480074"/>
            <a:ext cx="10962800" cy="4524800"/>
          </a:xfrm>
          <a:prstGeom prst="rect">
            <a:avLst/>
          </a:prstGeom>
        </p:spPr>
        <p:txBody>
          <a:bodyPr spcFirstLastPara="1" vert="horz" wrap="square" lIns="121900" tIns="121900" rIns="121900" bIns="121900" rtlCol="0" anchor="t" anchorCtr="0">
            <a:noAutofit/>
          </a:bodyPr>
          <a:lstStyle/>
          <a:p>
            <a:pPr marL="0" indent="0">
              <a:buNone/>
            </a:pPr>
            <a:r>
              <a:rPr lang="en" sz="2400" dirty="0"/>
              <a:t>The main intent of a smart contract transaction is to execute a function. However, consider these:</a:t>
            </a:r>
            <a:endParaRPr sz="2400" dirty="0"/>
          </a:p>
          <a:p>
            <a:pPr indent="-457189">
              <a:buSzPts val="1800"/>
              <a:buAutoNum type="arabicPeriod"/>
            </a:pPr>
            <a:r>
              <a:rPr lang="en" sz="2400" dirty="0"/>
              <a:t>Smart contracts often require control over who/what can execute the function, at what time a function needs to be executed, and what are the pre-conditions to be met before accessing the function.</a:t>
            </a:r>
            <a:endParaRPr sz="2400" dirty="0"/>
          </a:p>
          <a:p>
            <a:pPr indent="-457189">
              <a:buSzPts val="1800"/>
              <a:buAutoNum type="arabicPeriod"/>
            </a:pPr>
            <a:r>
              <a:rPr lang="en" sz="2400" dirty="0"/>
              <a:t>It is a good practice to validate input values to the function to avoid unnecessary execution and waste of gas. If there are any errors found during input validation, these have to be handled appropriately.</a:t>
            </a:r>
            <a:endParaRPr sz="2400" dirty="0"/>
          </a:p>
          <a:p>
            <a:pPr indent="-457189">
              <a:buSzPts val="1800"/>
              <a:buAutoNum type="arabicPeriod"/>
            </a:pPr>
            <a:r>
              <a:rPr lang="en" sz="2400" dirty="0"/>
              <a:t>At the end of function execution you may want to assert that certain conditions are met to ensure the integrity of a smart contract.</a:t>
            </a:r>
            <a:endParaRPr sz="2400" dirty="0"/>
          </a:p>
        </p:txBody>
      </p:sp>
    </p:spTree>
    <p:extLst>
      <p:ext uri="{BB962C8B-B14F-4D97-AF65-F5344CB8AC3E}">
        <p14:creationId xmlns:p14="http://schemas.microsoft.com/office/powerpoint/2010/main" val="2747660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79"/>
          <p:cNvSpPr txBox="1">
            <a:spLocks noGrp="1"/>
          </p:cNvSpPr>
          <p:nvPr>
            <p:ph type="title"/>
          </p:nvPr>
        </p:nvSpPr>
        <p:spPr>
          <a:xfrm>
            <a:off x="3703782" y="101600"/>
            <a:ext cx="8017164" cy="696051"/>
          </a:xfrm>
          <a:prstGeom prst="rect">
            <a:avLst/>
          </a:prstGeom>
        </p:spPr>
        <p:txBody>
          <a:bodyPr spcFirstLastPara="1" vert="horz" wrap="square" lIns="121900" tIns="121900" rIns="121900" bIns="121900" rtlCol="0" anchor="b" anchorCtr="0">
            <a:noAutofit/>
          </a:bodyPr>
          <a:lstStyle/>
          <a:p>
            <a:r>
              <a:rPr lang="en" sz="3200" dirty="0">
                <a:solidFill>
                  <a:schemeClr val="bg1"/>
                </a:solidFill>
              </a:rPr>
              <a:t>Modifiers</a:t>
            </a:r>
            <a:endParaRPr sz="3200" dirty="0">
              <a:solidFill>
                <a:schemeClr val="bg1"/>
              </a:solidFill>
            </a:endParaRPr>
          </a:p>
        </p:txBody>
      </p:sp>
      <p:sp>
        <p:nvSpPr>
          <p:cNvPr id="414" name="Google Shape;414;p79"/>
          <p:cNvSpPr txBox="1">
            <a:spLocks noGrp="1"/>
          </p:cNvSpPr>
          <p:nvPr>
            <p:ph type="body" idx="1"/>
          </p:nvPr>
        </p:nvSpPr>
        <p:spPr>
          <a:xfrm>
            <a:off x="775855" y="1592931"/>
            <a:ext cx="10461424" cy="4679600"/>
          </a:xfrm>
          <a:prstGeom prst="rect">
            <a:avLst/>
          </a:prstGeom>
        </p:spPr>
        <p:txBody>
          <a:bodyPr spcFirstLastPara="1" vert="horz" wrap="square" lIns="121900" tIns="121900" rIns="121900" bIns="121900" rtlCol="0" anchor="t" anchorCtr="0">
            <a:noAutofit/>
          </a:bodyPr>
          <a:lstStyle/>
          <a:p>
            <a:pPr marL="0" indent="0">
              <a:buNone/>
            </a:pPr>
            <a:r>
              <a:rPr lang="en" sz="2400" dirty="0"/>
              <a:t>Modifiers can change the behavior of a function: that is why this feature is referred to as a “modifier” </a:t>
            </a:r>
            <a:endParaRPr sz="2400" dirty="0"/>
          </a:p>
          <a:p>
            <a:pPr marL="0" indent="0">
              <a:buNone/>
            </a:pPr>
            <a:endParaRPr sz="2400" dirty="0"/>
          </a:p>
          <a:p>
            <a:pPr marL="0" indent="0">
              <a:buNone/>
            </a:pPr>
            <a:r>
              <a:rPr lang="en" sz="2400" dirty="0"/>
              <a:t>It is also known as a function modifier since it  is specified at the entry to a function and executed before the execution of a function begins.</a:t>
            </a:r>
            <a:endParaRPr sz="2400" dirty="0"/>
          </a:p>
          <a:p>
            <a:pPr marL="0" indent="0">
              <a:buNone/>
            </a:pPr>
            <a:endParaRPr sz="2400" dirty="0"/>
          </a:p>
          <a:p>
            <a:pPr marL="0" indent="0">
              <a:buNone/>
            </a:pPr>
            <a:r>
              <a:rPr lang="en" sz="2400" dirty="0"/>
              <a:t>You can think of a modifier as a screen/filter protecting a function.</a:t>
            </a:r>
            <a:endParaRPr sz="2400" dirty="0"/>
          </a:p>
          <a:p>
            <a:pPr marL="0" indent="0">
              <a:buNone/>
            </a:pPr>
            <a:endParaRPr sz="2400" dirty="0"/>
          </a:p>
          <a:p>
            <a:pPr marL="0" indent="0">
              <a:buNone/>
            </a:pPr>
            <a:r>
              <a:rPr lang="en" sz="2400" dirty="0"/>
              <a:t>A modifier is typically checks a condition using a “require”  and if the condition failed, the transaction that called function can be reverted using revert function. This will completely reject the transaction and revert all its state changes. There will no recording on the blockchain.</a:t>
            </a:r>
            <a:endParaRPr sz="2400" dirty="0"/>
          </a:p>
          <a:p>
            <a:pPr marL="0" indent="0">
              <a:buNone/>
            </a:pPr>
            <a:endParaRPr sz="2400" dirty="0"/>
          </a:p>
          <a:p>
            <a:pPr marL="0" indent="0">
              <a:buNone/>
            </a:pPr>
            <a:endParaRPr sz="2400" dirty="0"/>
          </a:p>
          <a:p>
            <a:pPr marL="0" indent="0">
              <a:buNone/>
            </a:pPr>
            <a:endParaRPr sz="2400" dirty="0"/>
          </a:p>
          <a:p>
            <a:pPr marL="0" indent="0">
              <a:buNone/>
            </a:pPr>
            <a:endParaRPr sz="2400" dirty="0"/>
          </a:p>
          <a:p>
            <a:pPr marL="0" indent="0">
              <a:buNone/>
            </a:pPr>
            <a:endParaRPr sz="2400" dirty="0"/>
          </a:p>
        </p:txBody>
      </p:sp>
    </p:spTree>
    <p:extLst>
      <p:ext uri="{BB962C8B-B14F-4D97-AF65-F5344CB8AC3E}">
        <p14:creationId xmlns:p14="http://schemas.microsoft.com/office/powerpoint/2010/main" val="2988722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80"/>
          <p:cNvSpPr txBox="1">
            <a:spLocks noGrp="1"/>
          </p:cNvSpPr>
          <p:nvPr>
            <p:ph type="title"/>
          </p:nvPr>
        </p:nvSpPr>
        <p:spPr>
          <a:xfrm>
            <a:off x="4042611" y="86627"/>
            <a:ext cx="7911966" cy="750772"/>
          </a:xfrm>
          <a:prstGeom prst="rect">
            <a:avLst/>
          </a:prstGeom>
        </p:spPr>
        <p:txBody>
          <a:bodyPr spcFirstLastPara="1" vert="horz" wrap="square" lIns="121900" tIns="121900" rIns="121900" bIns="121900" rtlCol="0" anchor="b" anchorCtr="0">
            <a:noAutofit/>
          </a:bodyPr>
          <a:lstStyle/>
          <a:p>
            <a:r>
              <a:rPr lang="en" dirty="0">
                <a:solidFill>
                  <a:schemeClr val="bg1"/>
                </a:solidFill>
              </a:rPr>
              <a:t>Modifier and Require</a:t>
            </a:r>
            <a:endParaRPr dirty="0">
              <a:solidFill>
                <a:schemeClr val="bg1"/>
              </a:solidFill>
            </a:endParaRPr>
          </a:p>
        </p:txBody>
      </p:sp>
      <p:sp>
        <p:nvSpPr>
          <p:cNvPr id="420" name="Google Shape;420;p80"/>
          <p:cNvSpPr txBox="1">
            <a:spLocks noGrp="1"/>
          </p:cNvSpPr>
          <p:nvPr>
            <p:ph type="body" idx="1"/>
          </p:nvPr>
        </p:nvSpPr>
        <p:spPr>
          <a:xfrm>
            <a:off x="590699" y="1488802"/>
            <a:ext cx="10962800" cy="4609200"/>
          </a:xfrm>
          <a:prstGeom prst="rect">
            <a:avLst/>
          </a:prstGeom>
        </p:spPr>
        <p:txBody>
          <a:bodyPr spcFirstLastPara="1" vert="horz" wrap="square" lIns="121900" tIns="121900" rIns="121900" bIns="121900" rtlCol="0" anchor="t" anchorCtr="0">
            <a:noAutofit/>
          </a:bodyPr>
          <a:lstStyle/>
          <a:p>
            <a:pPr marL="228594" indent="-101597">
              <a:buNone/>
            </a:pPr>
            <a:r>
              <a:rPr lang="en" sz="2400" dirty="0">
                <a:latin typeface="Roboto"/>
                <a:ea typeface="Roboto"/>
                <a:cs typeface="Roboto"/>
                <a:sym typeface="Roboto"/>
              </a:rPr>
              <a:t>Let us understand modifier and require using the Ballot smart contract functions:</a:t>
            </a:r>
            <a:endParaRPr sz="2400" dirty="0">
              <a:latin typeface="Roboto"/>
              <a:ea typeface="Roboto"/>
              <a:cs typeface="Roboto"/>
              <a:sym typeface="Roboto"/>
            </a:endParaRPr>
          </a:p>
          <a:p>
            <a:pPr marL="228594" indent="-101597">
              <a:buNone/>
            </a:pPr>
            <a:endParaRPr sz="2400" dirty="0">
              <a:latin typeface="Roboto"/>
              <a:ea typeface="Roboto"/>
              <a:cs typeface="Roboto"/>
              <a:sym typeface="Roboto"/>
            </a:endParaRPr>
          </a:p>
          <a:p>
            <a:pPr marL="228594" indent="-101597">
              <a:buNone/>
            </a:pPr>
            <a:r>
              <a:rPr lang="en" sz="2400" dirty="0">
                <a:latin typeface="Roboto"/>
                <a:ea typeface="Roboto"/>
                <a:cs typeface="Roboto"/>
                <a:sym typeface="Roboto"/>
              </a:rPr>
              <a:t>We will add a modifier “onlyBy (chairperson)” to the register function. We will do this by these steps:</a:t>
            </a:r>
            <a:endParaRPr sz="2400" dirty="0">
              <a:latin typeface="Roboto"/>
              <a:ea typeface="Roboto"/>
              <a:cs typeface="Roboto"/>
              <a:sym typeface="Roboto"/>
            </a:endParaRPr>
          </a:p>
          <a:p>
            <a:pPr indent="-457189">
              <a:buSzPts val="1800"/>
              <a:buFont typeface="Roboto"/>
              <a:buAutoNum type="arabicPeriod"/>
            </a:pPr>
            <a:r>
              <a:rPr lang="en" sz="2400" dirty="0">
                <a:latin typeface="Roboto"/>
                <a:ea typeface="Roboto"/>
                <a:cs typeface="Roboto"/>
                <a:sym typeface="Roboto"/>
              </a:rPr>
              <a:t>Define a modifier for the clause “onlyBy(chiarperson)”</a:t>
            </a:r>
            <a:endParaRPr sz="2400" dirty="0">
              <a:latin typeface="Roboto"/>
              <a:ea typeface="Roboto"/>
              <a:cs typeface="Roboto"/>
              <a:sym typeface="Roboto"/>
            </a:endParaRPr>
          </a:p>
          <a:p>
            <a:pPr indent="-457189">
              <a:buSzPts val="1800"/>
              <a:buFont typeface="Roboto"/>
              <a:buAutoNum type="arabicPeriod"/>
            </a:pPr>
            <a:r>
              <a:rPr lang="en" sz="2400" dirty="0">
                <a:latin typeface="Roboto"/>
                <a:ea typeface="Roboto"/>
                <a:cs typeface="Roboto"/>
                <a:sym typeface="Roboto"/>
              </a:rPr>
              <a:t>Adding the special notation (</a:t>
            </a:r>
            <a:r>
              <a:rPr lang="en" sz="2400" b="1" dirty="0">
                <a:latin typeface="Roboto"/>
                <a:ea typeface="Roboto"/>
                <a:cs typeface="Roboto"/>
                <a:sym typeface="Roboto"/>
              </a:rPr>
              <a:t> _; </a:t>
            </a:r>
            <a:r>
              <a:rPr lang="en" sz="2400" dirty="0">
                <a:latin typeface="Roboto"/>
                <a:ea typeface="Roboto"/>
                <a:cs typeface="Roboto"/>
                <a:sym typeface="Roboto"/>
              </a:rPr>
              <a:t>) to the modifier definition that includes the function</a:t>
            </a:r>
            <a:endParaRPr sz="2400" dirty="0">
              <a:latin typeface="Roboto"/>
              <a:ea typeface="Roboto"/>
              <a:cs typeface="Roboto"/>
              <a:sym typeface="Roboto"/>
            </a:endParaRPr>
          </a:p>
          <a:p>
            <a:pPr indent="-457189">
              <a:buSzPts val="1800"/>
              <a:buFont typeface="Roboto"/>
              <a:buAutoNum type="arabicPeriod"/>
            </a:pPr>
            <a:r>
              <a:rPr lang="en" sz="2400" dirty="0">
                <a:latin typeface="Roboto"/>
                <a:ea typeface="Roboto"/>
                <a:cs typeface="Roboto"/>
                <a:sym typeface="Roboto"/>
              </a:rPr>
              <a:t>Using the modifier clause in the function header</a:t>
            </a:r>
            <a:endParaRPr sz="2400" dirty="0">
              <a:latin typeface="Roboto"/>
              <a:ea typeface="Roboto"/>
              <a:cs typeface="Roboto"/>
              <a:sym typeface="Roboto"/>
            </a:endParaRPr>
          </a:p>
          <a:p>
            <a:pPr marL="228594" indent="-101597">
              <a:buNone/>
            </a:pPr>
            <a:endParaRPr sz="2400" dirty="0">
              <a:latin typeface="Roboto"/>
              <a:ea typeface="Roboto"/>
              <a:cs typeface="Roboto"/>
              <a:sym typeface="Roboto"/>
            </a:endParaRPr>
          </a:p>
        </p:txBody>
      </p:sp>
    </p:spTree>
    <p:extLst>
      <p:ext uri="{BB962C8B-B14F-4D97-AF65-F5344CB8AC3E}">
        <p14:creationId xmlns:p14="http://schemas.microsoft.com/office/powerpoint/2010/main" val="2300520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81"/>
          <p:cNvSpPr/>
          <p:nvPr/>
        </p:nvSpPr>
        <p:spPr>
          <a:xfrm>
            <a:off x="512200" y="1150167"/>
            <a:ext cx="9662400" cy="54676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6" name="Google Shape;426;p81"/>
          <p:cNvSpPr txBox="1">
            <a:spLocks noGrp="1"/>
          </p:cNvSpPr>
          <p:nvPr>
            <p:ph type="body" idx="1"/>
          </p:nvPr>
        </p:nvSpPr>
        <p:spPr>
          <a:xfrm>
            <a:off x="512200" y="1150167"/>
            <a:ext cx="11080000" cy="5302400"/>
          </a:xfrm>
          <a:prstGeom prst="rect">
            <a:avLst/>
          </a:prstGeom>
        </p:spPr>
        <p:txBody>
          <a:bodyPr spcFirstLastPara="1" vert="horz" wrap="square" lIns="121900" tIns="121900" rIns="121900" bIns="121900" rtlCol="0" anchor="t" anchorCtr="0">
            <a:noAutofit/>
          </a:bodyPr>
          <a:lstStyle/>
          <a:p>
            <a:pPr marL="152396" marR="152396" indent="0">
              <a:lnSpc>
                <a:spcPct val="115000"/>
              </a:lnSpc>
              <a:buNone/>
            </a:pPr>
            <a:r>
              <a:rPr lang="en" sz="2400" b="1">
                <a:solidFill>
                  <a:srgbClr val="404040"/>
                </a:solidFill>
                <a:highlight>
                  <a:srgbClr val="FFFFFF"/>
                </a:highlight>
                <a:latin typeface="Roboto"/>
                <a:ea typeface="Roboto"/>
                <a:cs typeface="Roboto"/>
                <a:sym typeface="Roboto"/>
              </a:rPr>
              <a:t>//step 1</a:t>
            </a:r>
            <a:endParaRPr sz="2400" b="1">
              <a:solidFill>
                <a:srgbClr val="404040"/>
              </a:solidFill>
              <a:highlight>
                <a:srgbClr val="FFFFFF"/>
              </a:highlight>
              <a:latin typeface="Roboto"/>
              <a:ea typeface="Roboto"/>
              <a:cs typeface="Roboto"/>
              <a:sym typeface="Roboto"/>
            </a:endParaRPr>
          </a:p>
          <a:p>
            <a:pPr marL="152396" marR="152396" indent="0">
              <a:lnSpc>
                <a:spcPct val="115000"/>
              </a:lnSpc>
              <a:buNone/>
            </a:pPr>
            <a:r>
              <a:rPr lang="en" sz="2400" b="1">
                <a:solidFill>
                  <a:srgbClr val="404040"/>
                </a:solidFill>
                <a:highlight>
                  <a:srgbClr val="FFFFFF"/>
                </a:highlight>
                <a:latin typeface="Roboto"/>
                <a:ea typeface="Roboto"/>
                <a:cs typeface="Roboto"/>
                <a:sym typeface="Roboto"/>
              </a:rPr>
              <a:t>modifier</a:t>
            </a:r>
            <a:r>
              <a:rPr lang="en" sz="2400">
                <a:solidFill>
                  <a:srgbClr val="404040"/>
                </a:solidFill>
                <a:highlight>
                  <a:srgbClr val="FFFFFF"/>
                </a:highlight>
                <a:latin typeface="Roboto"/>
                <a:ea typeface="Roboto"/>
                <a:cs typeface="Roboto"/>
                <a:sym typeface="Roboto"/>
              </a:rPr>
              <a:t> onlyBy(</a:t>
            </a:r>
            <a:r>
              <a:rPr lang="en" sz="2400" b="1">
                <a:solidFill>
                  <a:srgbClr val="445588"/>
                </a:solidFill>
                <a:highlight>
                  <a:srgbClr val="FFFFFF"/>
                </a:highlight>
                <a:latin typeface="Roboto"/>
                <a:ea typeface="Roboto"/>
                <a:cs typeface="Roboto"/>
                <a:sym typeface="Roboto"/>
              </a:rPr>
              <a:t>address</a:t>
            </a:r>
            <a:r>
              <a:rPr lang="en" sz="2400">
                <a:solidFill>
                  <a:srgbClr val="404040"/>
                </a:solidFill>
                <a:highlight>
                  <a:srgbClr val="FFFFFF"/>
                </a:highlight>
                <a:latin typeface="Roboto"/>
                <a:ea typeface="Roboto"/>
                <a:cs typeface="Roboto"/>
                <a:sym typeface="Roboto"/>
              </a:rPr>
              <a:t> _account)</a:t>
            </a:r>
            <a:br>
              <a:rPr lang="en" sz="2400">
                <a:solidFill>
                  <a:srgbClr val="404040"/>
                </a:solidFill>
                <a:highlight>
                  <a:srgbClr val="FFFFFF"/>
                </a:highlight>
                <a:latin typeface="Roboto"/>
                <a:ea typeface="Roboto"/>
                <a:cs typeface="Roboto"/>
                <a:sym typeface="Roboto"/>
              </a:rPr>
            </a:br>
            <a:r>
              <a:rPr lang="en" sz="2400">
                <a:solidFill>
                  <a:srgbClr val="404040"/>
                </a:solidFill>
                <a:highlight>
                  <a:srgbClr val="FFFFFF"/>
                </a:highlight>
                <a:latin typeface="Roboto"/>
                <a:ea typeface="Roboto"/>
                <a:cs typeface="Roboto"/>
                <a:sym typeface="Roboto"/>
              </a:rPr>
              <a:t>    {</a:t>
            </a:r>
            <a:br>
              <a:rPr lang="en" sz="2400">
                <a:solidFill>
                  <a:srgbClr val="404040"/>
                </a:solidFill>
                <a:highlight>
                  <a:srgbClr val="FFFFFF"/>
                </a:highlight>
                <a:latin typeface="Roboto"/>
                <a:ea typeface="Roboto"/>
                <a:cs typeface="Roboto"/>
                <a:sym typeface="Roboto"/>
              </a:rPr>
            </a:br>
            <a:r>
              <a:rPr lang="en" sz="2400">
                <a:solidFill>
                  <a:srgbClr val="404040"/>
                </a:solidFill>
                <a:highlight>
                  <a:srgbClr val="FFFFFF"/>
                </a:highlight>
                <a:latin typeface="Roboto"/>
                <a:ea typeface="Roboto"/>
                <a:cs typeface="Roboto"/>
                <a:sym typeface="Roboto"/>
              </a:rPr>
              <a:t>        </a:t>
            </a:r>
            <a:r>
              <a:rPr lang="en" sz="2400">
                <a:solidFill>
                  <a:srgbClr val="000000"/>
                </a:solidFill>
                <a:highlight>
                  <a:srgbClr val="FFFFFF"/>
                </a:highlight>
                <a:latin typeface="Roboto"/>
                <a:ea typeface="Roboto"/>
                <a:cs typeface="Roboto"/>
                <a:sym typeface="Roboto"/>
              </a:rPr>
              <a:t>require(msg.</a:t>
            </a:r>
            <a:r>
              <a:rPr lang="en" sz="2400">
                <a:solidFill>
                  <a:srgbClr val="404040"/>
                </a:solidFill>
                <a:highlight>
                  <a:srgbClr val="FFFFFF"/>
                </a:highlight>
                <a:latin typeface="Roboto"/>
                <a:ea typeface="Roboto"/>
                <a:cs typeface="Roboto"/>
                <a:sym typeface="Roboto"/>
              </a:rPr>
              <a:t>sender </a:t>
            </a:r>
            <a:r>
              <a:rPr lang="en" sz="2400" b="1">
                <a:solidFill>
                  <a:srgbClr val="404040"/>
                </a:solidFill>
                <a:highlight>
                  <a:srgbClr val="FFFFFF"/>
                </a:highlight>
                <a:latin typeface="Roboto"/>
                <a:ea typeface="Roboto"/>
                <a:cs typeface="Roboto"/>
                <a:sym typeface="Roboto"/>
              </a:rPr>
              <a:t>==</a:t>
            </a:r>
            <a:r>
              <a:rPr lang="en" sz="2400">
                <a:solidFill>
                  <a:srgbClr val="404040"/>
                </a:solidFill>
                <a:highlight>
                  <a:srgbClr val="FFFFFF"/>
                </a:highlight>
                <a:latin typeface="Roboto"/>
                <a:ea typeface="Roboto"/>
                <a:cs typeface="Roboto"/>
                <a:sym typeface="Roboto"/>
              </a:rPr>
              <a:t> _account);</a:t>
            </a:r>
            <a:br>
              <a:rPr lang="en" sz="2400">
                <a:solidFill>
                  <a:srgbClr val="404040"/>
                </a:solidFill>
                <a:highlight>
                  <a:srgbClr val="FFFFFF"/>
                </a:highlight>
                <a:latin typeface="Roboto"/>
                <a:ea typeface="Roboto"/>
                <a:cs typeface="Roboto"/>
                <a:sym typeface="Roboto"/>
              </a:rPr>
            </a:br>
            <a:r>
              <a:rPr lang="en" sz="2400">
                <a:solidFill>
                  <a:srgbClr val="404040"/>
                </a:solidFill>
                <a:highlight>
                  <a:srgbClr val="FFFFFF"/>
                </a:highlight>
                <a:latin typeface="Roboto"/>
                <a:ea typeface="Roboto"/>
                <a:cs typeface="Roboto"/>
                <a:sym typeface="Roboto"/>
              </a:rPr>
              <a:t>                _;  </a:t>
            </a:r>
            <a:r>
              <a:rPr lang="en" sz="2400" b="1">
                <a:solidFill>
                  <a:srgbClr val="404040"/>
                </a:solidFill>
                <a:highlight>
                  <a:srgbClr val="FFFFFF"/>
                </a:highlight>
                <a:latin typeface="Roboto"/>
                <a:ea typeface="Roboto"/>
                <a:cs typeface="Roboto"/>
                <a:sym typeface="Roboto"/>
              </a:rPr>
              <a:t>          /*Note this step 2*/</a:t>
            </a:r>
            <a:br>
              <a:rPr lang="en" sz="2400" b="1">
                <a:solidFill>
                  <a:srgbClr val="404040"/>
                </a:solidFill>
                <a:highlight>
                  <a:srgbClr val="FFFFFF"/>
                </a:highlight>
                <a:latin typeface="Roboto"/>
                <a:ea typeface="Roboto"/>
                <a:cs typeface="Roboto"/>
                <a:sym typeface="Roboto"/>
              </a:rPr>
            </a:br>
            <a:r>
              <a:rPr lang="en" sz="2400">
                <a:solidFill>
                  <a:srgbClr val="404040"/>
                </a:solidFill>
                <a:highlight>
                  <a:srgbClr val="FFFFFF"/>
                </a:highlight>
                <a:latin typeface="Roboto"/>
                <a:ea typeface="Roboto"/>
                <a:cs typeface="Roboto"/>
                <a:sym typeface="Roboto"/>
              </a:rPr>
              <a:t>    }</a:t>
            </a:r>
            <a:endParaRPr sz="2400">
              <a:solidFill>
                <a:srgbClr val="404040"/>
              </a:solidFill>
              <a:highlight>
                <a:srgbClr val="FFFFFF"/>
              </a:highlight>
              <a:latin typeface="Roboto"/>
              <a:ea typeface="Roboto"/>
              <a:cs typeface="Roboto"/>
              <a:sym typeface="Roboto"/>
            </a:endParaRPr>
          </a:p>
          <a:p>
            <a:pPr marL="152396" marR="152396" indent="0">
              <a:lnSpc>
                <a:spcPct val="115000"/>
              </a:lnSpc>
              <a:buNone/>
            </a:pPr>
            <a:r>
              <a:rPr lang="en" sz="2400" b="1">
                <a:solidFill>
                  <a:srgbClr val="404040"/>
                </a:solidFill>
                <a:highlight>
                  <a:srgbClr val="FFFFFF"/>
                </a:highlight>
                <a:latin typeface="Roboto"/>
                <a:ea typeface="Roboto"/>
                <a:cs typeface="Roboto"/>
                <a:sym typeface="Roboto"/>
              </a:rPr>
              <a:t>//Ste 3: use the modifier clause in the function header</a:t>
            </a:r>
            <a:endParaRPr sz="2400" b="1">
              <a:solidFill>
                <a:srgbClr val="404040"/>
              </a:solidFill>
              <a:highlight>
                <a:srgbClr val="FFFFFF"/>
              </a:highlight>
              <a:latin typeface="Roboto"/>
              <a:ea typeface="Roboto"/>
              <a:cs typeface="Roboto"/>
              <a:sym typeface="Roboto"/>
            </a:endParaRPr>
          </a:p>
          <a:p>
            <a:pPr marL="152396" marR="152396" indent="0">
              <a:lnSpc>
                <a:spcPct val="115000"/>
              </a:lnSpc>
              <a:buNone/>
            </a:pPr>
            <a:r>
              <a:rPr lang="en" sz="2400">
                <a:solidFill>
                  <a:srgbClr val="404040"/>
                </a:solidFill>
                <a:highlight>
                  <a:srgbClr val="FFFFFF"/>
                </a:highlight>
                <a:latin typeface="Roboto"/>
                <a:ea typeface="Roboto"/>
                <a:cs typeface="Roboto"/>
                <a:sym typeface="Roboto"/>
              </a:rPr>
              <a:t> function register(address toVoter) public  </a:t>
            </a:r>
            <a:r>
              <a:rPr lang="en" sz="2400" b="1">
                <a:solidFill>
                  <a:srgbClr val="404040"/>
                </a:solidFill>
                <a:highlight>
                  <a:srgbClr val="FFFFFF"/>
                </a:highlight>
                <a:latin typeface="Roboto"/>
                <a:ea typeface="Roboto"/>
                <a:cs typeface="Roboto"/>
                <a:sym typeface="Roboto"/>
              </a:rPr>
              <a:t>onlyBy(chairperson)</a:t>
            </a:r>
            <a:r>
              <a:rPr lang="en" sz="2400">
                <a:solidFill>
                  <a:srgbClr val="404040"/>
                </a:solidFill>
                <a:highlight>
                  <a:srgbClr val="FFFFFF"/>
                </a:highlight>
                <a:latin typeface="Roboto"/>
                <a:ea typeface="Roboto"/>
                <a:cs typeface="Roboto"/>
                <a:sym typeface="Roboto"/>
              </a:rPr>
              <a:t> {</a:t>
            </a:r>
            <a:endParaRPr sz="2400">
              <a:solidFill>
                <a:srgbClr val="404040"/>
              </a:solidFill>
              <a:highlight>
                <a:srgbClr val="FFFFFF"/>
              </a:highlight>
              <a:latin typeface="Roboto"/>
              <a:ea typeface="Roboto"/>
              <a:cs typeface="Roboto"/>
              <a:sym typeface="Roboto"/>
            </a:endParaRPr>
          </a:p>
          <a:p>
            <a:pPr marL="152396" marR="152396" indent="0">
              <a:lnSpc>
                <a:spcPct val="115000"/>
              </a:lnSpc>
              <a:buNone/>
            </a:pPr>
            <a:r>
              <a:rPr lang="en" sz="2400">
                <a:solidFill>
                  <a:srgbClr val="404040"/>
                </a:solidFill>
                <a:highlight>
                  <a:srgbClr val="FFFFFF"/>
                </a:highlight>
                <a:latin typeface="Roboto"/>
                <a:ea typeface="Roboto"/>
                <a:cs typeface="Roboto"/>
                <a:sym typeface="Roboto"/>
              </a:rPr>
              <a:t>        if ( voters[toVoter].voted) return;</a:t>
            </a:r>
            <a:endParaRPr sz="2400">
              <a:solidFill>
                <a:srgbClr val="404040"/>
              </a:solidFill>
              <a:highlight>
                <a:srgbClr val="FFFFFF"/>
              </a:highlight>
              <a:latin typeface="Roboto"/>
              <a:ea typeface="Roboto"/>
              <a:cs typeface="Roboto"/>
              <a:sym typeface="Roboto"/>
            </a:endParaRPr>
          </a:p>
          <a:p>
            <a:pPr marL="152396" marR="152396" indent="0">
              <a:lnSpc>
                <a:spcPct val="115000"/>
              </a:lnSpc>
              <a:buNone/>
            </a:pPr>
            <a:r>
              <a:rPr lang="en" sz="2400">
                <a:solidFill>
                  <a:srgbClr val="404040"/>
                </a:solidFill>
                <a:highlight>
                  <a:srgbClr val="FFFFFF"/>
                </a:highlight>
                <a:latin typeface="Roboto"/>
                <a:ea typeface="Roboto"/>
                <a:cs typeface="Roboto"/>
                <a:sym typeface="Roboto"/>
              </a:rPr>
              <a:t>        voters[toVoter].weight = 1;</a:t>
            </a:r>
            <a:endParaRPr sz="2400">
              <a:solidFill>
                <a:srgbClr val="404040"/>
              </a:solidFill>
              <a:highlight>
                <a:srgbClr val="FFFFFF"/>
              </a:highlight>
              <a:latin typeface="Roboto"/>
              <a:ea typeface="Roboto"/>
              <a:cs typeface="Roboto"/>
              <a:sym typeface="Roboto"/>
            </a:endParaRPr>
          </a:p>
          <a:p>
            <a:pPr marL="152396" marR="152396" indent="0">
              <a:lnSpc>
                <a:spcPct val="115000"/>
              </a:lnSpc>
              <a:buNone/>
            </a:pPr>
            <a:r>
              <a:rPr lang="en" sz="2400">
                <a:solidFill>
                  <a:srgbClr val="404040"/>
                </a:solidFill>
                <a:highlight>
                  <a:srgbClr val="FFFFFF"/>
                </a:highlight>
                <a:latin typeface="Roboto"/>
                <a:ea typeface="Roboto"/>
                <a:cs typeface="Roboto"/>
                <a:sym typeface="Roboto"/>
              </a:rPr>
              <a:t>        voters[toVoter].voted = false;</a:t>
            </a:r>
            <a:endParaRPr sz="2400">
              <a:solidFill>
                <a:srgbClr val="404040"/>
              </a:solidFill>
              <a:highlight>
                <a:srgbClr val="FFFFFF"/>
              </a:highlight>
              <a:latin typeface="Roboto"/>
              <a:ea typeface="Roboto"/>
              <a:cs typeface="Roboto"/>
              <a:sym typeface="Roboto"/>
            </a:endParaRPr>
          </a:p>
          <a:p>
            <a:pPr marL="152396" marR="152396" indent="0">
              <a:lnSpc>
                <a:spcPct val="115000"/>
              </a:lnSpc>
              <a:buNone/>
            </a:pPr>
            <a:r>
              <a:rPr lang="en" sz="2400">
                <a:solidFill>
                  <a:srgbClr val="404040"/>
                </a:solidFill>
                <a:highlight>
                  <a:srgbClr val="FFFFFF"/>
                </a:highlight>
                <a:latin typeface="Roboto"/>
                <a:ea typeface="Roboto"/>
                <a:cs typeface="Roboto"/>
                <a:sym typeface="Roboto"/>
              </a:rPr>
              <a:t>    }</a:t>
            </a:r>
            <a:endParaRPr sz="2400">
              <a:solidFill>
                <a:srgbClr val="404040"/>
              </a:solidFill>
              <a:highlight>
                <a:srgbClr val="FFFFFF"/>
              </a:highlight>
              <a:latin typeface="Roboto"/>
              <a:ea typeface="Roboto"/>
              <a:cs typeface="Roboto"/>
              <a:sym typeface="Roboto"/>
            </a:endParaRPr>
          </a:p>
          <a:p>
            <a:pPr marL="152396" marR="152396" indent="0">
              <a:lnSpc>
                <a:spcPct val="115000"/>
              </a:lnSpc>
              <a:buNone/>
            </a:pPr>
            <a:endParaRPr sz="2400">
              <a:solidFill>
                <a:srgbClr val="404040"/>
              </a:solidFill>
              <a:highlight>
                <a:srgbClr val="FFFFFF"/>
              </a:highlight>
              <a:latin typeface="Roboto"/>
              <a:ea typeface="Roboto"/>
              <a:cs typeface="Roboto"/>
              <a:sym typeface="Roboto"/>
            </a:endParaRPr>
          </a:p>
          <a:p>
            <a:pPr marL="228594" indent="-101597">
              <a:buNone/>
            </a:pPr>
            <a:endParaRPr sz="2400">
              <a:latin typeface="Roboto"/>
              <a:ea typeface="Roboto"/>
              <a:cs typeface="Roboto"/>
              <a:sym typeface="Roboto"/>
            </a:endParaRPr>
          </a:p>
        </p:txBody>
      </p:sp>
    </p:spTree>
    <p:extLst>
      <p:ext uri="{BB962C8B-B14F-4D97-AF65-F5344CB8AC3E}">
        <p14:creationId xmlns:p14="http://schemas.microsoft.com/office/powerpoint/2010/main" val="2069074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82"/>
          <p:cNvSpPr/>
          <p:nvPr/>
        </p:nvSpPr>
        <p:spPr>
          <a:xfrm>
            <a:off x="559333" y="3106133"/>
            <a:ext cx="9308800" cy="27100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2" name="Google Shape;432;p82"/>
          <p:cNvSpPr txBox="1">
            <a:spLocks noGrp="1"/>
          </p:cNvSpPr>
          <p:nvPr>
            <p:ph type="body" idx="1"/>
          </p:nvPr>
        </p:nvSpPr>
        <p:spPr>
          <a:xfrm>
            <a:off x="512200" y="1150167"/>
            <a:ext cx="11080000" cy="5302400"/>
          </a:xfrm>
          <a:prstGeom prst="rect">
            <a:avLst/>
          </a:prstGeom>
        </p:spPr>
        <p:txBody>
          <a:bodyPr spcFirstLastPara="1" vert="horz" wrap="square" lIns="121900" tIns="121900" rIns="121900" bIns="121900" rtlCol="0" anchor="t" anchorCtr="0">
            <a:noAutofit/>
          </a:bodyPr>
          <a:lstStyle/>
          <a:p>
            <a:pPr marL="152396" marR="152396" indent="0">
              <a:lnSpc>
                <a:spcPct val="115000"/>
              </a:lnSpc>
              <a:buNone/>
            </a:pPr>
            <a:r>
              <a:rPr lang="en" sz="2400">
                <a:solidFill>
                  <a:srgbClr val="404040"/>
                </a:solidFill>
                <a:highlight>
                  <a:srgbClr val="FFFFFF"/>
                </a:highlight>
                <a:latin typeface="Roboto"/>
                <a:ea typeface="Roboto"/>
                <a:cs typeface="Roboto"/>
                <a:sym typeface="Roboto"/>
              </a:rPr>
              <a:t>Now lets change if statement such that it reverts the transaction on input validation inside the function.  We don’t need to waste blockchain resources for a failed transaction!</a:t>
            </a:r>
            <a:endParaRPr sz="2400">
              <a:solidFill>
                <a:srgbClr val="404040"/>
              </a:solidFill>
              <a:highlight>
                <a:srgbClr val="FFFFFF"/>
              </a:highlight>
              <a:latin typeface="Roboto"/>
              <a:ea typeface="Roboto"/>
              <a:cs typeface="Roboto"/>
              <a:sym typeface="Roboto"/>
            </a:endParaRPr>
          </a:p>
          <a:p>
            <a:pPr marL="152396" marR="152396" indent="0">
              <a:lnSpc>
                <a:spcPct val="115000"/>
              </a:lnSpc>
              <a:buNone/>
            </a:pPr>
            <a:endParaRPr sz="2400" b="1">
              <a:solidFill>
                <a:srgbClr val="404040"/>
              </a:solidFill>
              <a:highlight>
                <a:srgbClr val="FFFFFF"/>
              </a:highlight>
              <a:latin typeface="Roboto"/>
              <a:ea typeface="Roboto"/>
              <a:cs typeface="Roboto"/>
              <a:sym typeface="Roboto"/>
            </a:endParaRPr>
          </a:p>
          <a:p>
            <a:pPr marL="152396" marR="152396" indent="0">
              <a:lnSpc>
                <a:spcPct val="115000"/>
              </a:lnSpc>
              <a:buNone/>
            </a:pPr>
            <a:endParaRPr sz="2400" b="1">
              <a:solidFill>
                <a:srgbClr val="404040"/>
              </a:solidFill>
              <a:highlight>
                <a:srgbClr val="FFFFFF"/>
              </a:highlight>
              <a:latin typeface="Roboto"/>
              <a:ea typeface="Roboto"/>
              <a:cs typeface="Roboto"/>
              <a:sym typeface="Roboto"/>
            </a:endParaRPr>
          </a:p>
          <a:p>
            <a:pPr marL="152396" marR="152396" indent="0">
              <a:lnSpc>
                <a:spcPct val="115000"/>
              </a:lnSpc>
              <a:buNone/>
            </a:pPr>
            <a:r>
              <a:rPr lang="en" sz="2400">
                <a:solidFill>
                  <a:srgbClr val="404040"/>
                </a:solidFill>
                <a:highlight>
                  <a:srgbClr val="FFFFFF"/>
                </a:highlight>
                <a:latin typeface="Roboto"/>
                <a:ea typeface="Roboto"/>
                <a:cs typeface="Roboto"/>
                <a:sym typeface="Roboto"/>
              </a:rPr>
              <a:t> function register(address toVoter) public  </a:t>
            </a:r>
            <a:r>
              <a:rPr lang="en" sz="2400" b="1">
                <a:solidFill>
                  <a:srgbClr val="404040"/>
                </a:solidFill>
                <a:highlight>
                  <a:srgbClr val="FFFFFF"/>
                </a:highlight>
                <a:latin typeface="Roboto"/>
                <a:ea typeface="Roboto"/>
                <a:cs typeface="Roboto"/>
                <a:sym typeface="Roboto"/>
              </a:rPr>
              <a:t>onlyBy(chairperson)</a:t>
            </a:r>
            <a:r>
              <a:rPr lang="en" sz="2400">
                <a:solidFill>
                  <a:srgbClr val="404040"/>
                </a:solidFill>
                <a:highlight>
                  <a:srgbClr val="FFFFFF"/>
                </a:highlight>
                <a:latin typeface="Roboto"/>
                <a:ea typeface="Roboto"/>
                <a:cs typeface="Roboto"/>
                <a:sym typeface="Roboto"/>
              </a:rPr>
              <a:t> {</a:t>
            </a:r>
            <a:endParaRPr sz="2400">
              <a:solidFill>
                <a:srgbClr val="404040"/>
              </a:solidFill>
              <a:highlight>
                <a:srgbClr val="FFFFFF"/>
              </a:highlight>
              <a:latin typeface="Roboto"/>
              <a:ea typeface="Roboto"/>
              <a:cs typeface="Roboto"/>
              <a:sym typeface="Roboto"/>
            </a:endParaRPr>
          </a:p>
          <a:p>
            <a:pPr marL="152396" marR="152396" indent="0">
              <a:lnSpc>
                <a:spcPct val="115000"/>
              </a:lnSpc>
              <a:buNone/>
            </a:pPr>
            <a:r>
              <a:rPr lang="en" sz="2400">
                <a:solidFill>
                  <a:srgbClr val="404040"/>
                </a:solidFill>
                <a:highlight>
                  <a:srgbClr val="FFFFFF"/>
                </a:highlight>
                <a:latin typeface="Roboto"/>
                <a:ea typeface="Roboto"/>
                <a:cs typeface="Roboto"/>
                <a:sym typeface="Roboto"/>
              </a:rPr>
              <a:t>        </a:t>
            </a:r>
            <a:r>
              <a:rPr lang="en" sz="2400" b="1">
                <a:solidFill>
                  <a:srgbClr val="404040"/>
                </a:solidFill>
                <a:highlight>
                  <a:srgbClr val="FFFFFF"/>
                </a:highlight>
                <a:latin typeface="Roboto"/>
                <a:ea typeface="Roboto"/>
                <a:cs typeface="Roboto"/>
                <a:sym typeface="Roboto"/>
              </a:rPr>
              <a:t>if ( voters[toVoter].voted) revert();</a:t>
            </a:r>
            <a:endParaRPr sz="2400">
              <a:solidFill>
                <a:srgbClr val="404040"/>
              </a:solidFill>
              <a:highlight>
                <a:srgbClr val="FFFFFF"/>
              </a:highlight>
              <a:latin typeface="Roboto"/>
              <a:ea typeface="Roboto"/>
              <a:cs typeface="Roboto"/>
              <a:sym typeface="Roboto"/>
            </a:endParaRPr>
          </a:p>
          <a:p>
            <a:pPr marL="152396" marR="152396" indent="0">
              <a:lnSpc>
                <a:spcPct val="115000"/>
              </a:lnSpc>
              <a:buNone/>
            </a:pPr>
            <a:r>
              <a:rPr lang="en" sz="2400">
                <a:solidFill>
                  <a:srgbClr val="404040"/>
                </a:solidFill>
                <a:highlight>
                  <a:srgbClr val="FFFFFF"/>
                </a:highlight>
                <a:latin typeface="Roboto"/>
                <a:ea typeface="Roboto"/>
                <a:cs typeface="Roboto"/>
                <a:sym typeface="Roboto"/>
              </a:rPr>
              <a:t>        voters[toVoter].weight = 1;</a:t>
            </a:r>
            <a:endParaRPr sz="2400">
              <a:solidFill>
                <a:srgbClr val="404040"/>
              </a:solidFill>
              <a:highlight>
                <a:srgbClr val="FFFFFF"/>
              </a:highlight>
              <a:latin typeface="Roboto"/>
              <a:ea typeface="Roboto"/>
              <a:cs typeface="Roboto"/>
              <a:sym typeface="Roboto"/>
            </a:endParaRPr>
          </a:p>
          <a:p>
            <a:pPr marL="152396" marR="152396" indent="0">
              <a:lnSpc>
                <a:spcPct val="115000"/>
              </a:lnSpc>
              <a:buNone/>
            </a:pPr>
            <a:r>
              <a:rPr lang="en" sz="2400">
                <a:solidFill>
                  <a:srgbClr val="404040"/>
                </a:solidFill>
                <a:highlight>
                  <a:srgbClr val="FFFFFF"/>
                </a:highlight>
                <a:latin typeface="Roboto"/>
                <a:ea typeface="Roboto"/>
                <a:cs typeface="Roboto"/>
                <a:sym typeface="Roboto"/>
              </a:rPr>
              <a:t>        voters[toVoter].voted = false;</a:t>
            </a:r>
            <a:endParaRPr sz="2400">
              <a:solidFill>
                <a:srgbClr val="404040"/>
              </a:solidFill>
              <a:highlight>
                <a:srgbClr val="FFFFFF"/>
              </a:highlight>
              <a:latin typeface="Roboto"/>
              <a:ea typeface="Roboto"/>
              <a:cs typeface="Roboto"/>
              <a:sym typeface="Roboto"/>
            </a:endParaRPr>
          </a:p>
          <a:p>
            <a:pPr marL="152396" marR="152396" indent="0">
              <a:lnSpc>
                <a:spcPct val="115000"/>
              </a:lnSpc>
              <a:buNone/>
            </a:pPr>
            <a:r>
              <a:rPr lang="en" sz="2400">
                <a:solidFill>
                  <a:srgbClr val="404040"/>
                </a:solidFill>
                <a:highlight>
                  <a:srgbClr val="FFFFFF"/>
                </a:highlight>
                <a:latin typeface="Roboto"/>
                <a:ea typeface="Roboto"/>
                <a:cs typeface="Roboto"/>
                <a:sym typeface="Roboto"/>
              </a:rPr>
              <a:t>    }</a:t>
            </a:r>
            <a:endParaRPr sz="2400">
              <a:solidFill>
                <a:srgbClr val="404040"/>
              </a:solidFill>
              <a:highlight>
                <a:srgbClr val="FFFFFF"/>
              </a:highlight>
              <a:latin typeface="Roboto"/>
              <a:ea typeface="Roboto"/>
              <a:cs typeface="Roboto"/>
              <a:sym typeface="Roboto"/>
            </a:endParaRPr>
          </a:p>
          <a:p>
            <a:pPr marL="152396" marR="152396" indent="0">
              <a:lnSpc>
                <a:spcPct val="115000"/>
              </a:lnSpc>
              <a:buNone/>
            </a:pPr>
            <a:endParaRPr sz="2400">
              <a:solidFill>
                <a:srgbClr val="404040"/>
              </a:solidFill>
              <a:highlight>
                <a:srgbClr val="FFFFFF"/>
              </a:highlight>
              <a:latin typeface="Roboto"/>
              <a:ea typeface="Roboto"/>
              <a:cs typeface="Roboto"/>
              <a:sym typeface="Roboto"/>
            </a:endParaRPr>
          </a:p>
          <a:p>
            <a:pPr marL="228594" indent="-101597">
              <a:buNone/>
            </a:pPr>
            <a:endParaRPr sz="2400">
              <a:latin typeface="Roboto"/>
              <a:ea typeface="Roboto"/>
              <a:cs typeface="Roboto"/>
              <a:sym typeface="Roboto"/>
            </a:endParaRPr>
          </a:p>
        </p:txBody>
      </p:sp>
    </p:spTree>
    <p:extLst>
      <p:ext uri="{BB962C8B-B14F-4D97-AF65-F5344CB8AC3E}">
        <p14:creationId xmlns:p14="http://schemas.microsoft.com/office/powerpoint/2010/main" val="4231498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83"/>
          <p:cNvSpPr/>
          <p:nvPr/>
        </p:nvSpPr>
        <p:spPr>
          <a:xfrm>
            <a:off x="300100" y="1550700"/>
            <a:ext cx="11689200" cy="33700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8" name="Google Shape;438;p83"/>
          <p:cNvSpPr txBox="1">
            <a:spLocks noGrp="1"/>
          </p:cNvSpPr>
          <p:nvPr>
            <p:ph type="body" idx="1"/>
          </p:nvPr>
        </p:nvSpPr>
        <p:spPr>
          <a:xfrm>
            <a:off x="135133" y="513767"/>
            <a:ext cx="12192000" cy="6344400"/>
          </a:xfrm>
          <a:prstGeom prst="rect">
            <a:avLst/>
          </a:prstGeom>
        </p:spPr>
        <p:txBody>
          <a:bodyPr spcFirstLastPara="1" vert="horz" wrap="square" lIns="121900" tIns="121900" rIns="121900" bIns="121900" rtlCol="0" anchor="t" anchorCtr="0">
            <a:noAutofit/>
          </a:bodyPr>
          <a:lstStyle/>
          <a:p>
            <a:pPr marL="152396" marR="152396" indent="0">
              <a:lnSpc>
                <a:spcPct val="115000"/>
              </a:lnSpc>
              <a:buNone/>
            </a:pPr>
            <a:r>
              <a:rPr lang="en" sz="2400">
                <a:solidFill>
                  <a:srgbClr val="404040"/>
                </a:solidFill>
                <a:highlight>
                  <a:srgbClr val="FFFFFF"/>
                </a:highlight>
                <a:latin typeface="Roboto"/>
                <a:ea typeface="Roboto"/>
                <a:cs typeface="Roboto"/>
                <a:sym typeface="Roboto"/>
              </a:rPr>
              <a:t>Now we will illustrate “assert” using a function payOff that computes and pays off bets:</a:t>
            </a:r>
            <a:endParaRPr sz="2400">
              <a:solidFill>
                <a:srgbClr val="404040"/>
              </a:solidFill>
              <a:highlight>
                <a:srgbClr val="FFFFFF"/>
              </a:highlight>
              <a:latin typeface="Roboto"/>
              <a:ea typeface="Roboto"/>
              <a:cs typeface="Roboto"/>
              <a:sym typeface="Roboto"/>
            </a:endParaRPr>
          </a:p>
          <a:p>
            <a:pPr marL="152396" marR="152396" indent="0">
              <a:lnSpc>
                <a:spcPct val="115000"/>
              </a:lnSpc>
              <a:buNone/>
            </a:pPr>
            <a:endParaRPr sz="2400" b="1">
              <a:solidFill>
                <a:srgbClr val="404040"/>
              </a:solidFill>
              <a:highlight>
                <a:srgbClr val="FFFFFF"/>
              </a:highlight>
              <a:latin typeface="Roboto"/>
              <a:ea typeface="Roboto"/>
              <a:cs typeface="Roboto"/>
              <a:sym typeface="Roboto"/>
            </a:endParaRPr>
          </a:p>
          <a:p>
            <a:pPr marL="152396" marR="152396" indent="0">
              <a:lnSpc>
                <a:spcPct val="115000"/>
              </a:lnSpc>
              <a:buNone/>
            </a:pPr>
            <a:r>
              <a:rPr lang="en" sz="2400" b="1">
                <a:solidFill>
                  <a:srgbClr val="404040"/>
                </a:solidFill>
                <a:highlight>
                  <a:srgbClr val="FFFFFF"/>
                </a:highlight>
                <a:latin typeface="Roboto"/>
                <a:ea typeface="Roboto"/>
                <a:cs typeface="Roboto"/>
                <a:sym typeface="Roboto"/>
              </a:rPr>
              <a:t>function payoff (address better) public </a:t>
            </a:r>
            <a:endParaRPr sz="2400" b="1">
              <a:solidFill>
                <a:srgbClr val="404040"/>
              </a:solidFill>
              <a:highlight>
                <a:srgbClr val="FFFFFF"/>
              </a:highlight>
              <a:latin typeface="Roboto"/>
              <a:ea typeface="Roboto"/>
              <a:cs typeface="Roboto"/>
              <a:sym typeface="Roboto"/>
            </a:endParaRPr>
          </a:p>
          <a:p>
            <a:pPr marL="152396" marR="152396" indent="0">
              <a:lnSpc>
                <a:spcPct val="115000"/>
              </a:lnSpc>
              <a:buNone/>
            </a:pPr>
            <a:r>
              <a:rPr lang="en" sz="2400" b="1">
                <a:solidFill>
                  <a:srgbClr val="404040"/>
                </a:solidFill>
                <a:highlight>
                  <a:srgbClr val="FFFFFF"/>
                </a:highlight>
                <a:latin typeface="Roboto"/>
                <a:ea typeface="Roboto"/>
                <a:cs typeface="Roboto"/>
                <a:sym typeface="Roboto"/>
              </a:rPr>
              <a:t>{</a:t>
            </a:r>
            <a:endParaRPr sz="2400" b="1">
              <a:solidFill>
                <a:srgbClr val="404040"/>
              </a:solidFill>
              <a:highlight>
                <a:srgbClr val="FFFFFF"/>
              </a:highlight>
              <a:latin typeface="Roboto"/>
              <a:ea typeface="Roboto"/>
              <a:cs typeface="Roboto"/>
              <a:sym typeface="Roboto"/>
            </a:endParaRPr>
          </a:p>
          <a:p>
            <a:pPr marL="0" marR="152396" indent="0">
              <a:lnSpc>
                <a:spcPct val="115000"/>
              </a:lnSpc>
              <a:buNone/>
            </a:pPr>
            <a:r>
              <a:rPr lang="en" sz="2400" b="1">
                <a:solidFill>
                  <a:srgbClr val="404040"/>
                </a:solidFill>
                <a:highlight>
                  <a:srgbClr val="FFFFFF"/>
                </a:highlight>
                <a:latin typeface="Roboto"/>
                <a:ea typeface="Roboto"/>
                <a:cs typeface="Roboto"/>
                <a:sym typeface="Roboto"/>
              </a:rPr>
              <a:t>    /*compute  &amp; payoff all the betters */</a:t>
            </a:r>
            <a:endParaRPr sz="2400" b="1">
              <a:solidFill>
                <a:srgbClr val="404040"/>
              </a:solidFill>
              <a:highlight>
                <a:srgbClr val="FFFFFF"/>
              </a:highlight>
              <a:latin typeface="Roboto"/>
              <a:ea typeface="Roboto"/>
              <a:cs typeface="Roboto"/>
              <a:sym typeface="Roboto"/>
            </a:endParaRPr>
          </a:p>
          <a:p>
            <a:pPr marL="0" marR="152396" indent="0">
              <a:lnSpc>
                <a:spcPct val="115000"/>
              </a:lnSpc>
              <a:buNone/>
            </a:pPr>
            <a:r>
              <a:rPr lang="en" sz="2400" b="1">
                <a:solidFill>
                  <a:srgbClr val="404040"/>
                </a:solidFill>
                <a:highlight>
                  <a:srgbClr val="FFFFFF"/>
                </a:highlight>
                <a:latin typeface="Roboto"/>
                <a:ea typeface="Roboto"/>
                <a:cs typeface="Roboto"/>
                <a:sym typeface="Roboto"/>
              </a:rPr>
              <a:t>   assert (bank.balance &gt;10000);  </a:t>
            </a:r>
            <a:endParaRPr sz="2400" b="1">
              <a:solidFill>
                <a:srgbClr val="404040"/>
              </a:solidFill>
              <a:highlight>
                <a:srgbClr val="FFFFFF"/>
              </a:highlight>
              <a:latin typeface="Roboto"/>
              <a:ea typeface="Roboto"/>
              <a:cs typeface="Roboto"/>
              <a:sym typeface="Roboto"/>
            </a:endParaRPr>
          </a:p>
          <a:p>
            <a:pPr marL="0" marR="152396" indent="0">
              <a:lnSpc>
                <a:spcPct val="115000"/>
              </a:lnSpc>
              <a:buNone/>
            </a:pPr>
            <a:r>
              <a:rPr lang="en" sz="2400" b="1">
                <a:solidFill>
                  <a:srgbClr val="404040"/>
                </a:solidFill>
                <a:highlight>
                  <a:srgbClr val="FFFFFF"/>
                </a:highlight>
                <a:latin typeface="Roboto"/>
                <a:ea typeface="Roboto"/>
                <a:cs typeface="Roboto"/>
                <a:sym typeface="Roboto"/>
              </a:rPr>
              <a:t>  /* revert the call and any state transitions if bank balance falls below a reserve of 10000 */</a:t>
            </a:r>
            <a:endParaRPr sz="2400" b="1">
              <a:solidFill>
                <a:srgbClr val="404040"/>
              </a:solidFill>
              <a:highlight>
                <a:srgbClr val="FFFFFF"/>
              </a:highlight>
              <a:latin typeface="Roboto"/>
              <a:ea typeface="Roboto"/>
              <a:cs typeface="Roboto"/>
              <a:sym typeface="Roboto"/>
            </a:endParaRPr>
          </a:p>
          <a:p>
            <a:pPr marL="0" marR="152396" indent="0">
              <a:lnSpc>
                <a:spcPct val="115000"/>
              </a:lnSpc>
              <a:buNone/>
            </a:pPr>
            <a:r>
              <a:rPr lang="en" sz="2400" b="1">
                <a:solidFill>
                  <a:srgbClr val="404040"/>
                </a:solidFill>
                <a:highlight>
                  <a:srgbClr val="FFFFFF"/>
                </a:highlight>
                <a:latin typeface="Roboto"/>
                <a:ea typeface="Roboto"/>
                <a:cs typeface="Roboto"/>
                <a:sym typeface="Roboto"/>
              </a:rPr>
              <a:t>}</a:t>
            </a:r>
            <a:endParaRPr sz="2400" b="1">
              <a:solidFill>
                <a:srgbClr val="404040"/>
              </a:solidFill>
              <a:highlight>
                <a:srgbClr val="FFFFFF"/>
              </a:highlight>
              <a:latin typeface="Roboto"/>
              <a:ea typeface="Roboto"/>
              <a:cs typeface="Roboto"/>
              <a:sym typeface="Roboto"/>
            </a:endParaRPr>
          </a:p>
          <a:p>
            <a:pPr marL="0" marR="152396" indent="0">
              <a:lnSpc>
                <a:spcPct val="115000"/>
              </a:lnSpc>
              <a:buNone/>
            </a:pPr>
            <a:r>
              <a:rPr lang="en" sz="2400">
                <a:solidFill>
                  <a:srgbClr val="404040"/>
                </a:solidFill>
                <a:highlight>
                  <a:srgbClr val="FFFFFF"/>
                </a:highlight>
                <a:latin typeface="Roboto"/>
                <a:ea typeface="Roboto"/>
                <a:cs typeface="Roboto"/>
                <a:sym typeface="Roboto"/>
              </a:rPr>
              <a:t>It is preferable that assert not fail and that requires checking the balance after every payoff in this case. We are making sure bank has its reserve of 10000 dollars after all the payoffs. Under normal circumstances assert should not fail! This is more for handling an anomalous, faulty or malicious condition. In this case, it is  that the bank balance somehow dipped below the reserves.</a:t>
            </a:r>
            <a:endParaRPr sz="2400">
              <a:solidFill>
                <a:srgbClr val="404040"/>
              </a:solidFill>
              <a:highlight>
                <a:srgbClr val="FFFFFF"/>
              </a:highlight>
              <a:latin typeface="Roboto"/>
              <a:ea typeface="Roboto"/>
              <a:cs typeface="Roboto"/>
              <a:sym typeface="Roboto"/>
            </a:endParaRPr>
          </a:p>
          <a:p>
            <a:pPr marL="228594" indent="-101597">
              <a:buNone/>
            </a:pPr>
            <a:endParaRPr sz="2400">
              <a:latin typeface="Roboto"/>
              <a:ea typeface="Roboto"/>
              <a:cs typeface="Roboto"/>
              <a:sym typeface="Roboto"/>
            </a:endParaRPr>
          </a:p>
        </p:txBody>
      </p:sp>
    </p:spTree>
    <p:extLst>
      <p:ext uri="{BB962C8B-B14F-4D97-AF65-F5344CB8AC3E}">
        <p14:creationId xmlns:p14="http://schemas.microsoft.com/office/powerpoint/2010/main" val="1720513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grpSp>
        <p:nvGrpSpPr>
          <p:cNvPr id="443" name="Google Shape;443;p84"/>
          <p:cNvGrpSpPr/>
          <p:nvPr/>
        </p:nvGrpSpPr>
        <p:grpSpPr>
          <a:xfrm>
            <a:off x="1810334" y="997727"/>
            <a:ext cx="10803303" cy="4276237"/>
            <a:chOff x="1357750" y="748295"/>
            <a:chExt cx="8102477" cy="3207178"/>
          </a:xfrm>
        </p:grpSpPr>
        <p:sp>
          <p:nvSpPr>
            <p:cNvPr id="444" name="Google Shape;444;p84"/>
            <p:cNvSpPr/>
            <p:nvPr/>
          </p:nvSpPr>
          <p:spPr>
            <a:xfrm>
              <a:off x="4890654" y="1233055"/>
              <a:ext cx="2417700" cy="2273700"/>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33" tIns="45700" rIns="91433" bIns="45700" anchor="t" anchorCtr="0">
              <a:noAutofit/>
            </a:bodyPr>
            <a:lstStyle/>
            <a:p>
              <a:r>
                <a:rPr lang="en" sz="1867">
                  <a:solidFill>
                    <a:schemeClr val="dk1"/>
                  </a:solidFill>
                  <a:latin typeface="Calibri"/>
                  <a:ea typeface="Calibri"/>
                  <a:cs typeface="Calibri"/>
                  <a:sym typeface="Calibri"/>
                </a:rPr>
                <a:t>Function:</a:t>
              </a:r>
              <a:endParaRPr sz="1467"/>
            </a:p>
            <a:p>
              <a:endParaRPr sz="1867">
                <a:solidFill>
                  <a:schemeClr val="dk1"/>
                </a:solidFill>
                <a:latin typeface="Calibri"/>
                <a:ea typeface="Calibri"/>
                <a:cs typeface="Calibri"/>
                <a:sym typeface="Calibri"/>
              </a:endParaRPr>
            </a:p>
          </p:txBody>
        </p:sp>
        <p:sp>
          <p:nvSpPr>
            <p:cNvPr id="445" name="Google Shape;445;p84"/>
            <p:cNvSpPr/>
            <p:nvPr/>
          </p:nvSpPr>
          <p:spPr>
            <a:xfrm>
              <a:off x="3103418" y="1233056"/>
              <a:ext cx="1066800" cy="2273700"/>
            </a:xfrm>
            <a:prstGeom prst="rect">
              <a:avLst/>
            </a:prstGeom>
            <a:gradFill>
              <a:gsLst>
                <a:gs pos="0">
                  <a:srgbClr val="98C2F5"/>
                </a:gs>
                <a:gs pos="50000">
                  <a:srgbClr val="BFD7F7"/>
                </a:gs>
                <a:gs pos="100000">
                  <a:srgbClr val="DFEBFB"/>
                </a:gs>
              </a:gsLst>
              <a:path path="circle">
                <a:fillToRect l="50000" t="50000" r="50000" b="50000"/>
              </a:path>
              <a:tileRect/>
            </a:gradFill>
            <a:ln w="12700" cap="flat" cmpd="sng">
              <a:solidFill>
                <a:srgbClr val="42719B"/>
              </a:solidFill>
              <a:prstDash val="solid"/>
              <a:miter lim="800000"/>
              <a:headEnd type="none" w="sm" len="sm"/>
              <a:tailEnd type="none" w="sm" len="sm"/>
            </a:ln>
          </p:spPr>
          <p:txBody>
            <a:bodyPr spcFirstLastPara="1" wrap="square" lIns="91433" tIns="91433" rIns="91433" bIns="91433" anchor="ctr" anchorCtr="0">
              <a:noAutofit/>
            </a:bodyPr>
            <a:lstStyle/>
            <a:p>
              <a:endParaRPr sz="2400"/>
            </a:p>
          </p:txBody>
        </p:sp>
        <p:sp>
          <p:nvSpPr>
            <p:cNvPr id="446" name="Google Shape;446;p84"/>
            <p:cNvSpPr txBox="1"/>
            <p:nvPr/>
          </p:nvSpPr>
          <p:spPr>
            <a:xfrm rot="-5400000">
              <a:off x="2499956" y="1836664"/>
              <a:ext cx="2273700" cy="1066800"/>
            </a:xfrm>
            <a:prstGeom prst="rect">
              <a:avLst/>
            </a:prstGeom>
            <a:noFill/>
            <a:ln>
              <a:noFill/>
            </a:ln>
          </p:spPr>
          <p:txBody>
            <a:bodyPr spcFirstLastPara="1" wrap="square" lIns="91433" tIns="45700" rIns="91433" bIns="45700" anchor="ctr" anchorCtr="0">
              <a:noAutofit/>
            </a:bodyPr>
            <a:lstStyle/>
            <a:p>
              <a:pPr algn="ctr"/>
              <a:r>
                <a:rPr lang="en" sz="1867">
                  <a:solidFill>
                    <a:schemeClr val="dk1"/>
                  </a:solidFill>
                  <a:latin typeface="Calibri"/>
                  <a:ea typeface="Calibri"/>
                  <a:cs typeface="Calibri"/>
                  <a:sym typeface="Calibri"/>
                </a:rPr>
                <a:t>Function  conditions</a:t>
              </a:r>
              <a:endParaRPr sz="1467"/>
            </a:p>
            <a:p>
              <a:pPr algn="ctr"/>
              <a:r>
                <a:rPr lang="en" sz="1867">
                  <a:solidFill>
                    <a:schemeClr val="dk1"/>
                  </a:solidFill>
                  <a:latin typeface="Calibri"/>
                  <a:ea typeface="Calibri"/>
                  <a:cs typeface="Calibri"/>
                  <a:sym typeface="Calibri"/>
                </a:rPr>
                <a:t>Modifiers (Tx revertible) referenced in the function header</a:t>
              </a:r>
              <a:endParaRPr sz="1867">
                <a:solidFill>
                  <a:schemeClr val="dk1"/>
                </a:solidFill>
                <a:latin typeface="Calibri"/>
                <a:ea typeface="Calibri"/>
                <a:cs typeface="Calibri"/>
                <a:sym typeface="Calibri"/>
              </a:endParaRPr>
            </a:p>
          </p:txBody>
        </p:sp>
        <p:sp>
          <p:nvSpPr>
            <p:cNvPr id="447" name="Google Shape;447;p84"/>
            <p:cNvSpPr/>
            <p:nvPr/>
          </p:nvSpPr>
          <p:spPr>
            <a:xfrm rot="5400000">
              <a:off x="5862177" y="751611"/>
              <a:ext cx="488400" cy="2431500"/>
            </a:xfrm>
            <a:prstGeom prst="rect">
              <a:avLst/>
            </a:prstGeom>
            <a:gradFill>
              <a:gsLst>
                <a:gs pos="0">
                  <a:srgbClr val="F6F9FC"/>
                </a:gs>
                <a:gs pos="32000">
                  <a:srgbClr val="F6F9FC"/>
                </a:gs>
                <a:gs pos="74000">
                  <a:srgbClr val="B3D1EC"/>
                </a:gs>
                <a:gs pos="83000">
                  <a:srgbClr val="B3D1EC"/>
                </a:gs>
                <a:gs pos="100000">
                  <a:srgbClr val="CCE0F2"/>
                </a:gs>
              </a:gsLst>
              <a:lin ang="5400012" scaled="0"/>
            </a:gradFill>
            <a:ln w="12700" cap="flat" cmpd="sng">
              <a:solidFill>
                <a:srgbClr val="42719B"/>
              </a:solidFill>
              <a:prstDash val="solid"/>
              <a:miter lim="800000"/>
              <a:headEnd type="none" w="sm" len="sm"/>
              <a:tailEnd type="none" w="sm" len="sm"/>
            </a:ln>
          </p:spPr>
          <p:txBody>
            <a:bodyPr spcFirstLastPara="1" wrap="square" lIns="91433" tIns="91433" rIns="91433" bIns="91433" anchor="ctr" anchorCtr="0">
              <a:noAutofit/>
            </a:bodyPr>
            <a:lstStyle/>
            <a:p>
              <a:endParaRPr sz="2400"/>
            </a:p>
          </p:txBody>
        </p:sp>
        <p:sp>
          <p:nvSpPr>
            <p:cNvPr id="448" name="Google Shape;448;p84"/>
            <p:cNvSpPr txBox="1"/>
            <p:nvPr/>
          </p:nvSpPr>
          <p:spPr>
            <a:xfrm>
              <a:off x="4890650" y="1723150"/>
              <a:ext cx="2431500" cy="488400"/>
            </a:xfrm>
            <a:prstGeom prst="rect">
              <a:avLst/>
            </a:prstGeom>
            <a:noFill/>
            <a:ln>
              <a:noFill/>
            </a:ln>
          </p:spPr>
          <p:txBody>
            <a:bodyPr spcFirstLastPara="1" wrap="square" lIns="91433" tIns="45700" rIns="91433" bIns="45700" anchor="ctr" anchorCtr="0">
              <a:noAutofit/>
            </a:bodyPr>
            <a:lstStyle/>
            <a:p>
              <a:r>
                <a:rPr lang="en" sz="1867">
                  <a:solidFill>
                    <a:schemeClr val="dk1"/>
                  </a:solidFill>
                  <a:latin typeface="Calibri"/>
                  <a:ea typeface="Calibri"/>
                  <a:cs typeface="Calibri"/>
                  <a:sym typeface="Calibri"/>
                </a:rPr>
                <a:t>Input arguments validation</a:t>
              </a:r>
              <a:r>
                <a:rPr lang="en" sz="2400">
                  <a:solidFill>
                    <a:schemeClr val="dk1"/>
                  </a:solidFill>
                  <a:latin typeface="Calibri"/>
                  <a:ea typeface="Calibri"/>
                  <a:cs typeface="Calibri"/>
                  <a:sym typeface="Calibri"/>
                </a:rPr>
                <a:t> using require</a:t>
              </a:r>
              <a:r>
                <a:rPr lang="en" sz="1867">
                  <a:solidFill>
                    <a:schemeClr val="dk1"/>
                  </a:solidFill>
                  <a:latin typeface="Calibri"/>
                  <a:ea typeface="Calibri"/>
                  <a:cs typeface="Calibri"/>
                  <a:sym typeface="Calibri"/>
                </a:rPr>
                <a:t> (Tx revertible)</a:t>
              </a:r>
              <a:endParaRPr sz="1867">
                <a:solidFill>
                  <a:schemeClr val="dk1"/>
                </a:solidFill>
                <a:latin typeface="Calibri"/>
                <a:ea typeface="Calibri"/>
                <a:cs typeface="Calibri"/>
                <a:sym typeface="Calibri"/>
              </a:endParaRPr>
            </a:p>
          </p:txBody>
        </p:sp>
        <p:sp>
          <p:nvSpPr>
            <p:cNvPr id="449" name="Google Shape;449;p84"/>
            <p:cNvSpPr/>
            <p:nvPr/>
          </p:nvSpPr>
          <p:spPr>
            <a:xfrm rot="5400000">
              <a:off x="5543921" y="1561095"/>
              <a:ext cx="1134600" cy="2431500"/>
            </a:xfrm>
            <a:prstGeom prst="rect">
              <a:avLst/>
            </a:prstGeom>
            <a:gradFill>
              <a:gsLst>
                <a:gs pos="0">
                  <a:srgbClr val="F7FBF4"/>
                </a:gs>
                <a:gs pos="74000">
                  <a:srgbClr val="BDDCA8"/>
                </a:gs>
                <a:gs pos="83000">
                  <a:srgbClr val="BDDCA8"/>
                </a:gs>
                <a:gs pos="100000">
                  <a:srgbClr val="D3E7C5"/>
                </a:gs>
              </a:gsLst>
              <a:lin ang="5400012" scaled="0"/>
            </a:gradFill>
            <a:ln w="12700" cap="flat" cmpd="sng">
              <a:solidFill>
                <a:srgbClr val="42719B"/>
              </a:solidFill>
              <a:prstDash val="solid"/>
              <a:miter lim="800000"/>
              <a:headEnd type="none" w="sm" len="sm"/>
              <a:tailEnd type="none" w="sm" len="sm"/>
            </a:ln>
          </p:spPr>
          <p:txBody>
            <a:bodyPr spcFirstLastPara="1" wrap="square" lIns="91433" tIns="91433" rIns="91433" bIns="91433" anchor="ctr" anchorCtr="0">
              <a:noAutofit/>
            </a:bodyPr>
            <a:lstStyle/>
            <a:p>
              <a:endParaRPr sz="2400"/>
            </a:p>
          </p:txBody>
        </p:sp>
        <p:sp>
          <p:nvSpPr>
            <p:cNvPr id="450" name="Google Shape;450;p84"/>
            <p:cNvSpPr txBox="1"/>
            <p:nvPr/>
          </p:nvSpPr>
          <p:spPr>
            <a:xfrm>
              <a:off x="4895589" y="2209536"/>
              <a:ext cx="2431500" cy="1134600"/>
            </a:xfrm>
            <a:prstGeom prst="rect">
              <a:avLst/>
            </a:prstGeom>
            <a:noFill/>
            <a:ln>
              <a:noFill/>
            </a:ln>
          </p:spPr>
          <p:txBody>
            <a:bodyPr spcFirstLastPara="1" wrap="square" lIns="91433" tIns="45700" rIns="91433" bIns="45700" anchor="ctr" anchorCtr="0">
              <a:noAutofit/>
            </a:bodyPr>
            <a:lstStyle/>
            <a:p>
              <a:r>
                <a:rPr lang="en" sz="1867">
                  <a:solidFill>
                    <a:schemeClr val="dk1"/>
                  </a:solidFill>
                  <a:latin typeface="Calibri"/>
                  <a:ea typeface="Calibri"/>
                  <a:cs typeface="Calibri"/>
                  <a:sym typeface="Calibri"/>
                </a:rPr>
                <a:t>Function code</a:t>
              </a:r>
              <a:endParaRPr sz="1467"/>
            </a:p>
          </p:txBody>
        </p:sp>
        <p:sp>
          <p:nvSpPr>
            <p:cNvPr id="451" name="Google Shape;451;p84"/>
            <p:cNvSpPr/>
            <p:nvPr/>
          </p:nvSpPr>
          <p:spPr>
            <a:xfrm rot="5400000">
              <a:off x="5994073" y="1987501"/>
              <a:ext cx="234300" cy="2431500"/>
            </a:xfrm>
            <a:prstGeom prst="rect">
              <a:avLst/>
            </a:prstGeom>
            <a:gradFill>
              <a:gsLst>
                <a:gs pos="0">
                  <a:srgbClr val="FEF8F4"/>
                </a:gs>
                <a:gs pos="74000">
                  <a:srgbClr val="F7C4A1"/>
                </a:gs>
                <a:gs pos="83000">
                  <a:srgbClr val="F7C4A1"/>
                </a:gs>
                <a:gs pos="100000">
                  <a:srgbClr val="FAD7BE"/>
                </a:gs>
              </a:gsLst>
              <a:lin ang="5400012" scaled="0"/>
            </a:gradFill>
            <a:ln w="12700" cap="flat" cmpd="sng">
              <a:solidFill>
                <a:srgbClr val="42719B"/>
              </a:solidFill>
              <a:prstDash val="solid"/>
              <a:miter lim="800000"/>
              <a:headEnd type="none" w="sm" len="sm"/>
              <a:tailEnd type="none" w="sm" len="sm"/>
            </a:ln>
          </p:spPr>
          <p:txBody>
            <a:bodyPr spcFirstLastPara="1" wrap="square" lIns="91433" tIns="91433" rIns="91433" bIns="91433" anchor="ctr" anchorCtr="0">
              <a:noAutofit/>
            </a:bodyPr>
            <a:lstStyle/>
            <a:p>
              <a:endParaRPr sz="2400"/>
            </a:p>
          </p:txBody>
        </p:sp>
        <p:sp>
          <p:nvSpPr>
            <p:cNvPr id="452" name="Google Shape;452;p84"/>
            <p:cNvSpPr txBox="1"/>
            <p:nvPr/>
          </p:nvSpPr>
          <p:spPr>
            <a:xfrm>
              <a:off x="4895599" y="3086088"/>
              <a:ext cx="2431500" cy="234300"/>
            </a:xfrm>
            <a:prstGeom prst="rect">
              <a:avLst/>
            </a:prstGeom>
            <a:noFill/>
            <a:ln>
              <a:noFill/>
            </a:ln>
          </p:spPr>
          <p:txBody>
            <a:bodyPr spcFirstLastPara="1" wrap="square" lIns="91433" tIns="45700" rIns="91433" bIns="45700" anchor="ctr" anchorCtr="0">
              <a:noAutofit/>
            </a:bodyPr>
            <a:lstStyle/>
            <a:p>
              <a:r>
                <a:rPr lang="en" sz="1867">
                  <a:solidFill>
                    <a:schemeClr val="dk1"/>
                  </a:solidFill>
                  <a:latin typeface="Calibri"/>
                  <a:ea typeface="Calibri"/>
                  <a:cs typeface="Calibri"/>
                  <a:sym typeface="Calibri"/>
                </a:rPr>
                <a:t>Assertion (Tx revertible)</a:t>
              </a:r>
              <a:endParaRPr sz="1867">
                <a:solidFill>
                  <a:schemeClr val="dk1"/>
                </a:solidFill>
                <a:latin typeface="Calibri"/>
                <a:ea typeface="Calibri"/>
                <a:cs typeface="Calibri"/>
                <a:sym typeface="Calibri"/>
              </a:endParaRPr>
            </a:p>
          </p:txBody>
        </p:sp>
        <p:sp>
          <p:nvSpPr>
            <p:cNvPr id="453" name="Google Shape;453;p84"/>
            <p:cNvSpPr txBox="1"/>
            <p:nvPr/>
          </p:nvSpPr>
          <p:spPr>
            <a:xfrm>
              <a:off x="1357750" y="748295"/>
              <a:ext cx="2426100" cy="839100"/>
            </a:xfrm>
            <a:prstGeom prst="rect">
              <a:avLst/>
            </a:prstGeom>
            <a:noFill/>
            <a:ln>
              <a:noFill/>
            </a:ln>
          </p:spPr>
          <p:txBody>
            <a:bodyPr spcFirstLastPara="1" wrap="square" lIns="91433" tIns="45700" rIns="91433" bIns="45700" anchor="t" anchorCtr="0">
              <a:noAutofit/>
            </a:bodyPr>
            <a:lstStyle/>
            <a:p>
              <a:r>
                <a:rPr lang="en" sz="1867">
                  <a:solidFill>
                    <a:schemeClr val="dk1"/>
                  </a:solidFill>
                  <a:latin typeface="Calibri"/>
                  <a:ea typeface="Calibri"/>
                  <a:cs typeface="Calibri"/>
                  <a:sym typeface="Calibri"/>
                </a:rPr>
                <a:t>Rules, laws, policies, governance</a:t>
              </a:r>
              <a:endParaRPr sz="1467"/>
            </a:p>
            <a:p>
              <a:r>
                <a:rPr lang="en" sz="1867">
                  <a:solidFill>
                    <a:schemeClr val="dk1"/>
                  </a:solidFill>
                  <a:latin typeface="Calibri"/>
                  <a:ea typeface="Calibri"/>
                  <a:cs typeface="Calibri"/>
                  <a:sym typeface="Calibri"/>
                </a:rPr>
                <a:t>coded as modifiers</a:t>
              </a:r>
              <a:endParaRPr sz="1867">
                <a:solidFill>
                  <a:schemeClr val="dk1"/>
                </a:solidFill>
                <a:latin typeface="Calibri"/>
                <a:ea typeface="Calibri"/>
                <a:cs typeface="Calibri"/>
                <a:sym typeface="Calibri"/>
              </a:endParaRPr>
            </a:p>
          </p:txBody>
        </p:sp>
        <p:cxnSp>
          <p:nvCxnSpPr>
            <p:cNvPr id="454" name="Google Shape;454;p84"/>
            <p:cNvCxnSpPr>
              <a:stCxn id="453" idx="0"/>
              <a:endCxn id="445" idx="1"/>
            </p:cNvCxnSpPr>
            <p:nvPr/>
          </p:nvCxnSpPr>
          <p:spPr>
            <a:xfrm rot="-5400000" flipH="1">
              <a:off x="2026300" y="1292795"/>
              <a:ext cx="1621500" cy="532500"/>
            </a:xfrm>
            <a:prstGeom prst="curvedConnector4">
              <a:avLst>
                <a:gd name="adj1" fmla="val -14685"/>
                <a:gd name="adj2" fmla="val -272521"/>
              </a:avLst>
            </a:prstGeom>
            <a:noFill/>
            <a:ln w="9525" cap="flat" cmpd="sng">
              <a:solidFill>
                <a:schemeClr val="accent1"/>
              </a:solidFill>
              <a:prstDash val="solid"/>
              <a:miter lim="800000"/>
              <a:headEnd type="none" w="sm" len="sm"/>
              <a:tailEnd type="triangle" w="med" len="med"/>
            </a:ln>
          </p:spPr>
        </p:cxnSp>
        <p:sp>
          <p:nvSpPr>
            <p:cNvPr id="455" name="Google Shape;455;p84"/>
            <p:cNvSpPr txBox="1"/>
            <p:nvPr/>
          </p:nvSpPr>
          <p:spPr>
            <a:xfrm>
              <a:off x="3011381" y="3600646"/>
              <a:ext cx="1250700" cy="276900"/>
            </a:xfrm>
            <a:prstGeom prst="rect">
              <a:avLst/>
            </a:prstGeom>
            <a:noFill/>
            <a:ln>
              <a:noFill/>
            </a:ln>
          </p:spPr>
          <p:txBody>
            <a:bodyPr spcFirstLastPara="1" wrap="square" lIns="91433" tIns="45700" rIns="91433" bIns="45700" anchor="t" anchorCtr="0">
              <a:noAutofit/>
            </a:bodyPr>
            <a:lstStyle/>
            <a:p>
              <a:r>
                <a:rPr lang="en" sz="1867">
                  <a:solidFill>
                    <a:schemeClr val="dk1"/>
                  </a:solidFill>
                  <a:latin typeface="Calibri"/>
                  <a:ea typeface="Calibri"/>
                  <a:cs typeface="Calibri"/>
                  <a:sym typeface="Calibri"/>
                </a:rPr>
                <a:t>Execution order</a:t>
              </a:r>
              <a:endParaRPr sz="1867">
                <a:solidFill>
                  <a:schemeClr val="dk1"/>
                </a:solidFill>
                <a:latin typeface="Calibri"/>
                <a:ea typeface="Calibri"/>
                <a:cs typeface="Calibri"/>
                <a:sym typeface="Calibri"/>
              </a:endParaRPr>
            </a:p>
          </p:txBody>
        </p:sp>
        <p:sp>
          <p:nvSpPr>
            <p:cNvPr id="456" name="Google Shape;456;p84"/>
            <p:cNvSpPr txBox="1"/>
            <p:nvPr/>
          </p:nvSpPr>
          <p:spPr>
            <a:xfrm>
              <a:off x="7322127" y="2199567"/>
              <a:ext cx="2138100" cy="484500"/>
            </a:xfrm>
            <a:prstGeom prst="rect">
              <a:avLst/>
            </a:prstGeom>
            <a:noFill/>
            <a:ln>
              <a:noFill/>
            </a:ln>
          </p:spPr>
          <p:txBody>
            <a:bodyPr spcFirstLastPara="1" wrap="square" lIns="91433" tIns="45700" rIns="91433" bIns="45700" anchor="t" anchorCtr="0">
              <a:noAutofit/>
            </a:bodyPr>
            <a:lstStyle/>
            <a:p>
              <a:r>
                <a:rPr lang="en" sz="1867">
                  <a:solidFill>
                    <a:schemeClr val="dk1"/>
                  </a:solidFill>
                  <a:latin typeface="Calibri"/>
                  <a:ea typeface="Calibri"/>
                  <a:cs typeface="Calibri"/>
                  <a:sym typeface="Calibri"/>
                </a:rPr>
                <a:t>Should never fail for normal </a:t>
              </a:r>
              <a:endParaRPr sz="1467"/>
            </a:p>
            <a:p>
              <a:r>
                <a:rPr lang="en" sz="1867">
                  <a:solidFill>
                    <a:schemeClr val="dk1"/>
                  </a:solidFill>
                  <a:latin typeface="Calibri"/>
                  <a:ea typeface="Calibri"/>
                  <a:cs typeface="Calibri"/>
                  <a:sym typeface="Calibri"/>
                </a:rPr>
                <a:t>function execution</a:t>
              </a:r>
              <a:endParaRPr sz="1867">
                <a:solidFill>
                  <a:schemeClr val="dk1"/>
                </a:solidFill>
                <a:latin typeface="Calibri"/>
                <a:ea typeface="Calibri"/>
                <a:cs typeface="Calibri"/>
                <a:sym typeface="Calibri"/>
              </a:endParaRPr>
            </a:p>
          </p:txBody>
        </p:sp>
        <p:cxnSp>
          <p:nvCxnSpPr>
            <p:cNvPr id="457" name="Google Shape;457;p84"/>
            <p:cNvCxnSpPr/>
            <p:nvPr/>
          </p:nvCxnSpPr>
          <p:spPr>
            <a:xfrm rot="5400000">
              <a:off x="7305265" y="2602500"/>
              <a:ext cx="634800" cy="573300"/>
            </a:xfrm>
            <a:prstGeom prst="curvedConnector3">
              <a:avLst>
                <a:gd name="adj1" fmla="val 49999"/>
              </a:avLst>
            </a:prstGeom>
            <a:noFill/>
            <a:ln w="9525" cap="flat" cmpd="sng">
              <a:solidFill>
                <a:schemeClr val="accent1"/>
              </a:solidFill>
              <a:prstDash val="solid"/>
              <a:miter lim="800000"/>
              <a:headEnd type="none" w="sm" len="sm"/>
              <a:tailEnd type="triangle" w="med" len="med"/>
            </a:ln>
          </p:spPr>
        </p:cxnSp>
        <p:sp>
          <p:nvSpPr>
            <p:cNvPr id="458" name="Google Shape;458;p84"/>
            <p:cNvSpPr/>
            <p:nvPr/>
          </p:nvSpPr>
          <p:spPr>
            <a:xfrm>
              <a:off x="4895601" y="1488666"/>
              <a:ext cx="2431500" cy="234300"/>
            </a:xfrm>
            <a:prstGeom prst="rect">
              <a:avLst/>
            </a:prstGeom>
            <a:solidFill>
              <a:srgbClr val="FDCFF4"/>
            </a:solid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r>
                <a:rPr lang="en" sz="1867">
                  <a:solidFill>
                    <a:schemeClr val="dk1"/>
                  </a:solidFill>
                  <a:latin typeface="Calibri"/>
                  <a:ea typeface="Calibri"/>
                  <a:cs typeface="Calibri"/>
                  <a:sym typeface="Calibri"/>
                </a:rPr>
                <a:t>Function header</a:t>
              </a:r>
              <a:endParaRPr sz="1867">
                <a:solidFill>
                  <a:schemeClr val="dk1"/>
                </a:solidFill>
                <a:latin typeface="Calibri"/>
                <a:ea typeface="Calibri"/>
                <a:cs typeface="Calibri"/>
                <a:sym typeface="Calibri"/>
              </a:endParaRPr>
            </a:p>
          </p:txBody>
        </p:sp>
        <p:cxnSp>
          <p:nvCxnSpPr>
            <p:cNvPr id="459" name="Google Shape;459;p84"/>
            <p:cNvCxnSpPr/>
            <p:nvPr/>
          </p:nvCxnSpPr>
          <p:spPr>
            <a:xfrm rot="10800000" flipH="1">
              <a:off x="3103418" y="3948573"/>
              <a:ext cx="4218900" cy="6900"/>
            </a:xfrm>
            <a:prstGeom prst="straightConnector1">
              <a:avLst/>
            </a:prstGeom>
            <a:noFill/>
            <a:ln w="9525" cap="flat" cmpd="sng">
              <a:solidFill>
                <a:schemeClr val="accent1"/>
              </a:solidFill>
              <a:prstDash val="solid"/>
              <a:miter lim="800000"/>
              <a:headEnd type="none" w="sm" len="sm"/>
              <a:tailEnd type="triangle" w="med" len="med"/>
            </a:ln>
          </p:spPr>
        </p:cxnSp>
      </p:grpSp>
    </p:spTree>
    <p:extLst>
      <p:ext uri="{BB962C8B-B14F-4D97-AF65-F5344CB8AC3E}">
        <p14:creationId xmlns:p14="http://schemas.microsoft.com/office/powerpoint/2010/main" val="3328505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85"/>
          <p:cNvSpPr/>
          <p:nvPr/>
        </p:nvSpPr>
        <p:spPr>
          <a:xfrm>
            <a:off x="6520872" y="1644073"/>
            <a:ext cx="3223600" cy="3031600"/>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a:p>
            <a:endParaRPr sz="1867">
              <a:solidFill>
                <a:schemeClr val="dk1"/>
              </a:solidFill>
              <a:latin typeface="Calibri"/>
              <a:ea typeface="Calibri"/>
              <a:cs typeface="Calibri"/>
              <a:sym typeface="Calibri"/>
            </a:endParaRPr>
          </a:p>
        </p:txBody>
      </p:sp>
      <p:sp>
        <p:nvSpPr>
          <p:cNvPr id="465" name="Google Shape;465;p85"/>
          <p:cNvSpPr/>
          <p:nvPr/>
        </p:nvSpPr>
        <p:spPr>
          <a:xfrm rot="5400000">
            <a:off x="7816236" y="1002148"/>
            <a:ext cx="651200" cy="3242000"/>
          </a:xfrm>
          <a:prstGeom prst="rect">
            <a:avLst/>
          </a:prstGeom>
          <a:gradFill>
            <a:gsLst>
              <a:gs pos="0">
                <a:srgbClr val="F6F9FC"/>
              </a:gs>
              <a:gs pos="32000">
                <a:srgbClr val="F6F9FC"/>
              </a:gs>
              <a:gs pos="74000">
                <a:srgbClr val="B3D1EC"/>
              </a:gs>
              <a:gs pos="83000">
                <a:srgbClr val="B3D1EC"/>
              </a:gs>
              <a:gs pos="100000">
                <a:srgbClr val="CCE0F2"/>
              </a:gs>
            </a:gsLst>
            <a:lin ang="5400012" scaled="0"/>
          </a:gradFill>
          <a:ln w="12700" cap="flat" cmpd="sng">
            <a:solidFill>
              <a:srgbClr val="42719B"/>
            </a:solidFill>
            <a:prstDash val="solid"/>
            <a:miter lim="800000"/>
            <a:headEnd type="none" w="sm" len="sm"/>
            <a:tailEnd type="none" w="sm" len="sm"/>
          </a:ln>
        </p:spPr>
        <p:txBody>
          <a:bodyPr spcFirstLastPara="1" wrap="square" lIns="91433" tIns="91433" rIns="91433" bIns="91433" anchor="ctr" anchorCtr="0">
            <a:noAutofit/>
          </a:bodyPr>
          <a:lstStyle/>
          <a:p>
            <a:endParaRPr sz="2400"/>
          </a:p>
        </p:txBody>
      </p:sp>
      <p:sp>
        <p:nvSpPr>
          <p:cNvPr id="466" name="Google Shape;466;p85"/>
          <p:cNvSpPr txBox="1"/>
          <p:nvPr/>
        </p:nvSpPr>
        <p:spPr>
          <a:xfrm>
            <a:off x="6520867" y="2297533"/>
            <a:ext cx="3242000" cy="651200"/>
          </a:xfrm>
          <a:prstGeom prst="rect">
            <a:avLst/>
          </a:prstGeom>
          <a:noFill/>
          <a:ln>
            <a:noFill/>
          </a:ln>
        </p:spPr>
        <p:txBody>
          <a:bodyPr spcFirstLastPara="1" wrap="square" lIns="91433" tIns="45700" rIns="91433" bIns="45700" anchor="ctr" anchorCtr="0">
            <a:noAutofit/>
          </a:bodyPr>
          <a:lstStyle/>
          <a:p>
            <a:r>
              <a:rPr lang="en" sz="1867">
                <a:solidFill>
                  <a:schemeClr val="dk1"/>
                </a:solidFill>
                <a:latin typeface="Calibri"/>
                <a:ea typeface="Calibri"/>
                <a:cs typeface="Calibri"/>
                <a:sym typeface="Calibri"/>
              </a:rPr>
              <a:t>Enough value to buy selected item?</a:t>
            </a:r>
            <a:endParaRPr sz="1467"/>
          </a:p>
        </p:txBody>
      </p:sp>
      <p:sp>
        <p:nvSpPr>
          <p:cNvPr id="467" name="Google Shape;467;p85"/>
          <p:cNvSpPr/>
          <p:nvPr/>
        </p:nvSpPr>
        <p:spPr>
          <a:xfrm rot="5400000">
            <a:off x="7391895" y="2081460"/>
            <a:ext cx="1512800" cy="3242000"/>
          </a:xfrm>
          <a:prstGeom prst="rect">
            <a:avLst/>
          </a:prstGeom>
          <a:gradFill>
            <a:gsLst>
              <a:gs pos="0">
                <a:srgbClr val="F7FBF4"/>
              </a:gs>
              <a:gs pos="74000">
                <a:srgbClr val="BDDCA8"/>
              </a:gs>
              <a:gs pos="83000">
                <a:srgbClr val="BDDCA8"/>
              </a:gs>
              <a:gs pos="100000">
                <a:srgbClr val="D3E7C5"/>
              </a:gs>
            </a:gsLst>
            <a:lin ang="5400012" scaled="0"/>
          </a:gradFill>
          <a:ln w="12700" cap="flat" cmpd="sng">
            <a:solidFill>
              <a:srgbClr val="42719B"/>
            </a:solidFill>
            <a:prstDash val="solid"/>
            <a:miter lim="800000"/>
            <a:headEnd type="none" w="sm" len="sm"/>
            <a:tailEnd type="none" w="sm" len="sm"/>
          </a:ln>
        </p:spPr>
        <p:txBody>
          <a:bodyPr spcFirstLastPara="1" wrap="square" lIns="91433" tIns="91433" rIns="91433" bIns="91433" anchor="ctr" anchorCtr="0">
            <a:noAutofit/>
          </a:bodyPr>
          <a:lstStyle/>
          <a:p>
            <a:endParaRPr sz="2400"/>
          </a:p>
        </p:txBody>
      </p:sp>
      <p:sp>
        <p:nvSpPr>
          <p:cNvPr id="468" name="Google Shape;468;p85"/>
          <p:cNvSpPr txBox="1"/>
          <p:nvPr/>
        </p:nvSpPr>
        <p:spPr>
          <a:xfrm>
            <a:off x="6527452" y="2946048"/>
            <a:ext cx="3242000" cy="1512800"/>
          </a:xfrm>
          <a:prstGeom prst="rect">
            <a:avLst/>
          </a:prstGeom>
          <a:noFill/>
          <a:ln>
            <a:noFill/>
          </a:ln>
        </p:spPr>
        <p:txBody>
          <a:bodyPr spcFirstLastPara="1" wrap="square" lIns="91433" tIns="45700" rIns="91433" bIns="45700" anchor="ctr" anchorCtr="0">
            <a:noAutofit/>
          </a:bodyPr>
          <a:lstStyle/>
          <a:p>
            <a:r>
              <a:rPr lang="en" sz="1867">
                <a:solidFill>
                  <a:schemeClr val="dk1"/>
                </a:solidFill>
                <a:latin typeface="Calibri"/>
                <a:ea typeface="Calibri"/>
                <a:cs typeface="Calibri"/>
                <a:sym typeface="Calibri"/>
              </a:rPr>
              <a:t>Function code: collect value and transfer online item</a:t>
            </a:r>
            <a:endParaRPr sz="1467"/>
          </a:p>
        </p:txBody>
      </p:sp>
      <p:sp>
        <p:nvSpPr>
          <p:cNvPr id="469" name="Google Shape;469;p85"/>
          <p:cNvSpPr/>
          <p:nvPr/>
        </p:nvSpPr>
        <p:spPr>
          <a:xfrm rot="5400000">
            <a:off x="7992097" y="2650001"/>
            <a:ext cx="312400" cy="3242000"/>
          </a:xfrm>
          <a:prstGeom prst="rect">
            <a:avLst/>
          </a:prstGeom>
          <a:gradFill>
            <a:gsLst>
              <a:gs pos="0">
                <a:srgbClr val="FEF8F4"/>
              </a:gs>
              <a:gs pos="74000">
                <a:srgbClr val="F7C4A1"/>
              </a:gs>
              <a:gs pos="83000">
                <a:srgbClr val="F7C4A1"/>
              </a:gs>
              <a:gs pos="100000">
                <a:srgbClr val="FAD7BE"/>
              </a:gs>
            </a:gsLst>
            <a:lin ang="5400012" scaled="0"/>
          </a:gradFill>
          <a:ln w="12700" cap="flat" cmpd="sng">
            <a:solidFill>
              <a:srgbClr val="42719B"/>
            </a:solidFill>
            <a:prstDash val="solid"/>
            <a:miter lim="800000"/>
            <a:headEnd type="none" w="sm" len="sm"/>
            <a:tailEnd type="none" w="sm" len="sm"/>
          </a:ln>
        </p:spPr>
        <p:txBody>
          <a:bodyPr spcFirstLastPara="1" wrap="square" lIns="91433" tIns="91433" rIns="91433" bIns="91433" anchor="ctr" anchorCtr="0">
            <a:noAutofit/>
          </a:bodyPr>
          <a:lstStyle/>
          <a:p>
            <a:endParaRPr sz="2400"/>
          </a:p>
        </p:txBody>
      </p:sp>
      <p:sp>
        <p:nvSpPr>
          <p:cNvPr id="470" name="Google Shape;470;p85"/>
          <p:cNvSpPr txBox="1"/>
          <p:nvPr/>
        </p:nvSpPr>
        <p:spPr>
          <a:xfrm>
            <a:off x="6527465" y="4114784"/>
            <a:ext cx="3242000" cy="312400"/>
          </a:xfrm>
          <a:prstGeom prst="rect">
            <a:avLst/>
          </a:prstGeom>
          <a:noFill/>
          <a:ln>
            <a:noFill/>
          </a:ln>
        </p:spPr>
        <p:txBody>
          <a:bodyPr spcFirstLastPara="1" wrap="square" lIns="91433" tIns="45700" rIns="91433" bIns="45700" anchor="ctr" anchorCtr="0">
            <a:noAutofit/>
          </a:bodyPr>
          <a:lstStyle/>
          <a:p>
            <a:r>
              <a:rPr lang="en" sz="1867">
                <a:solidFill>
                  <a:schemeClr val="dk1"/>
                </a:solidFill>
                <a:latin typeface="Calibri"/>
                <a:ea typeface="Calibri"/>
                <a:cs typeface="Calibri"/>
                <a:sym typeface="Calibri"/>
              </a:rPr>
              <a:t>Assertion (itemTransferred);</a:t>
            </a:r>
            <a:endParaRPr sz="1867">
              <a:solidFill>
                <a:schemeClr val="dk1"/>
              </a:solidFill>
              <a:latin typeface="Calibri"/>
              <a:ea typeface="Calibri"/>
              <a:cs typeface="Calibri"/>
              <a:sym typeface="Calibri"/>
            </a:endParaRPr>
          </a:p>
        </p:txBody>
      </p:sp>
      <p:cxnSp>
        <p:nvCxnSpPr>
          <p:cNvPr id="471" name="Google Shape;471;p85"/>
          <p:cNvCxnSpPr/>
          <p:nvPr/>
        </p:nvCxnSpPr>
        <p:spPr>
          <a:xfrm>
            <a:off x="2632364" y="1348773"/>
            <a:ext cx="1505600" cy="1163200"/>
          </a:xfrm>
          <a:prstGeom prst="curvedConnector3">
            <a:avLst>
              <a:gd name="adj1" fmla="val 50004"/>
            </a:avLst>
          </a:prstGeom>
          <a:noFill/>
          <a:ln w="9525" cap="flat" cmpd="sng">
            <a:solidFill>
              <a:schemeClr val="accent1"/>
            </a:solidFill>
            <a:prstDash val="solid"/>
            <a:miter lim="800000"/>
            <a:headEnd type="none" w="sm" len="sm"/>
            <a:tailEnd type="triangle" w="med" len="med"/>
          </a:ln>
        </p:spPr>
      </p:cxnSp>
      <p:sp>
        <p:nvSpPr>
          <p:cNvPr id="472" name="Google Shape;472;p85"/>
          <p:cNvSpPr txBox="1"/>
          <p:nvPr/>
        </p:nvSpPr>
        <p:spPr>
          <a:xfrm>
            <a:off x="4015175" y="4800861"/>
            <a:ext cx="1667600" cy="369200"/>
          </a:xfrm>
          <a:prstGeom prst="rect">
            <a:avLst/>
          </a:prstGeom>
          <a:noFill/>
          <a:ln>
            <a:noFill/>
          </a:ln>
        </p:spPr>
        <p:txBody>
          <a:bodyPr spcFirstLastPara="1" wrap="square" lIns="91433" tIns="45700" rIns="91433" bIns="45700" anchor="t" anchorCtr="0">
            <a:noAutofit/>
          </a:bodyPr>
          <a:lstStyle/>
          <a:p>
            <a:r>
              <a:rPr lang="en" sz="1867">
                <a:solidFill>
                  <a:schemeClr val="dk1"/>
                </a:solidFill>
                <a:latin typeface="Calibri"/>
                <a:ea typeface="Calibri"/>
                <a:cs typeface="Calibri"/>
                <a:sym typeface="Calibri"/>
              </a:rPr>
              <a:t>Execution order</a:t>
            </a:r>
            <a:endParaRPr sz="1867">
              <a:solidFill>
                <a:schemeClr val="dk1"/>
              </a:solidFill>
              <a:latin typeface="Calibri"/>
              <a:ea typeface="Calibri"/>
              <a:cs typeface="Calibri"/>
              <a:sym typeface="Calibri"/>
            </a:endParaRPr>
          </a:p>
        </p:txBody>
      </p:sp>
      <p:sp>
        <p:nvSpPr>
          <p:cNvPr id="473" name="Google Shape;473;p85"/>
          <p:cNvSpPr txBox="1"/>
          <p:nvPr/>
        </p:nvSpPr>
        <p:spPr>
          <a:xfrm>
            <a:off x="9762836" y="2932756"/>
            <a:ext cx="2850800" cy="646000"/>
          </a:xfrm>
          <a:prstGeom prst="rect">
            <a:avLst/>
          </a:prstGeom>
          <a:noFill/>
          <a:ln>
            <a:noFill/>
          </a:ln>
        </p:spPr>
        <p:txBody>
          <a:bodyPr spcFirstLastPara="1" wrap="square" lIns="91433" tIns="45700" rIns="91433" bIns="45700" anchor="t" anchorCtr="0">
            <a:noAutofit/>
          </a:bodyPr>
          <a:lstStyle/>
          <a:p>
            <a:r>
              <a:rPr lang="en" sz="1867">
                <a:solidFill>
                  <a:schemeClr val="dk1"/>
                </a:solidFill>
                <a:latin typeface="Calibri"/>
                <a:ea typeface="Calibri"/>
                <a:cs typeface="Calibri"/>
                <a:sym typeface="Calibri"/>
              </a:rPr>
              <a:t>Should never fail for normal </a:t>
            </a:r>
            <a:endParaRPr sz="1467"/>
          </a:p>
          <a:p>
            <a:r>
              <a:rPr lang="en" sz="1867">
                <a:solidFill>
                  <a:schemeClr val="dk1"/>
                </a:solidFill>
                <a:latin typeface="Calibri"/>
                <a:ea typeface="Calibri"/>
                <a:cs typeface="Calibri"/>
                <a:sym typeface="Calibri"/>
              </a:rPr>
              <a:t>function execution</a:t>
            </a:r>
            <a:endParaRPr sz="1867">
              <a:solidFill>
                <a:schemeClr val="dk1"/>
              </a:solidFill>
              <a:latin typeface="Calibri"/>
              <a:ea typeface="Calibri"/>
              <a:cs typeface="Calibri"/>
              <a:sym typeface="Calibri"/>
            </a:endParaRPr>
          </a:p>
        </p:txBody>
      </p:sp>
      <p:cxnSp>
        <p:nvCxnSpPr>
          <p:cNvPr id="474" name="Google Shape;474;p85"/>
          <p:cNvCxnSpPr/>
          <p:nvPr/>
        </p:nvCxnSpPr>
        <p:spPr>
          <a:xfrm rot="5400000">
            <a:off x="9740353" y="3470000"/>
            <a:ext cx="846400" cy="764400"/>
          </a:xfrm>
          <a:prstGeom prst="curvedConnector3">
            <a:avLst>
              <a:gd name="adj1" fmla="val 49999"/>
            </a:avLst>
          </a:prstGeom>
          <a:noFill/>
          <a:ln w="9525" cap="flat" cmpd="sng">
            <a:solidFill>
              <a:schemeClr val="accent1"/>
            </a:solidFill>
            <a:prstDash val="solid"/>
            <a:miter lim="800000"/>
            <a:headEnd type="none" w="sm" len="sm"/>
            <a:tailEnd type="triangle" w="med" len="med"/>
          </a:ln>
        </p:spPr>
      </p:cxnSp>
      <p:sp>
        <p:nvSpPr>
          <p:cNvPr id="475" name="Google Shape;475;p85"/>
          <p:cNvSpPr/>
          <p:nvPr/>
        </p:nvSpPr>
        <p:spPr>
          <a:xfrm>
            <a:off x="6527468" y="1644075"/>
            <a:ext cx="3242000" cy="653200"/>
          </a:xfrm>
          <a:prstGeom prst="rect">
            <a:avLst/>
          </a:prstGeom>
          <a:solidFill>
            <a:srgbClr val="FDCFF4"/>
          </a:solid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r>
              <a:rPr lang="en" sz="1867">
                <a:solidFill>
                  <a:schemeClr val="dk1"/>
                </a:solidFill>
                <a:latin typeface="Calibri"/>
                <a:ea typeface="Calibri"/>
                <a:cs typeface="Calibri"/>
                <a:sym typeface="Calibri"/>
              </a:rPr>
              <a:t>function buy(..) payable atleast5Sellers ..returns(..)</a:t>
            </a:r>
            <a:endParaRPr sz="1867">
              <a:solidFill>
                <a:schemeClr val="dk1"/>
              </a:solidFill>
              <a:latin typeface="Calibri"/>
              <a:ea typeface="Calibri"/>
              <a:cs typeface="Calibri"/>
              <a:sym typeface="Calibri"/>
            </a:endParaRPr>
          </a:p>
        </p:txBody>
      </p:sp>
      <p:sp>
        <p:nvSpPr>
          <p:cNvPr id="476" name="Google Shape;476;p85"/>
          <p:cNvSpPr txBox="1"/>
          <p:nvPr/>
        </p:nvSpPr>
        <p:spPr>
          <a:xfrm>
            <a:off x="2854031" y="5465500"/>
            <a:ext cx="4539600" cy="369200"/>
          </a:xfrm>
          <a:prstGeom prst="rect">
            <a:avLst/>
          </a:prstGeom>
          <a:noFill/>
          <a:ln>
            <a:noFill/>
          </a:ln>
        </p:spPr>
        <p:txBody>
          <a:bodyPr spcFirstLastPara="1" wrap="square" lIns="91433" tIns="45700" rIns="91433" bIns="45700" anchor="t" anchorCtr="0">
            <a:noAutofit/>
          </a:bodyPr>
          <a:lstStyle/>
          <a:p>
            <a:r>
              <a:rPr lang="en" sz="1867">
                <a:solidFill>
                  <a:schemeClr val="dk1"/>
                </a:solidFill>
                <a:latin typeface="Calibri"/>
                <a:ea typeface="Calibri"/>
                <a:cs typeface="Calibri"/>
                <a:sym typeface="Calibri"/>
              </a:rPr>
              <a:t>Example: Online </a:t>
            </a:r>
            <a:r>
              <a:rPr lang="en" sz="2400">
                <a:solidFill>
                  <a:schemeClr val="dk1"/>
                </a:solidFill>
                <a:latin typeface="Calibri"/>
                <a:ea typeface="Calibri"/>
                <a:cs typeface="Calibri"/>
                <a:sym typeface="Calibri"/>
              </a:rPr>
              <a:t>Digital Media B</a:t>
            </a:r>
            <a:r>
              <a:rPr lang="en" sz="1867">
                <a:solidFill>
                  <a:schemeClr val="dk1"/>
                </a:solidFill>
                <a:latin typeface="Calibri"/>
                <a:ea typeface="Calibri"/>
                <a:cs typeface="Calibri"/>
                <a:sym typeface="Calibri"/>
              </a:rPr>
              <a:t>azaar</a:t>
            </a:r>
            <a:endParaRPr sz="1867">
              <a:solidFill>
                <a:schemeClr val="dk1"/>
              </a:solidFill>
              <a:latin typeface="Calibri"/>
              <a:ea typeface="Calibri"/>
              <a:cs typeface="Calibri"/>
              <a:sym typeface="Calibri"/>
            </a:endParaRPr>
          </a:p>
        </p:txBody>
      </p:sp>
      <p:sp>
        <p:nvSpPr>
          <p:cNvPr id="477" name="Google Shape;477;p85"/>
          <p:cNvSpPr txBox="1"/>
          <p:nvPr/>
        </p:nvSpPr>
        <p:spPr>
          <a:xfrm>
            <a:off x="1810327" y="997741"/>
            <a:ext cx="3709600" cy="369200"/>
          </a:xfrm>
          <a:prstGeom prst="rect">
            <a:avLst/>
          </a:prstGeom>
          <a:noFill/>
          <a:ln>
            <a:noFill/>
          </a:ln>
        </p:spPr>
        <p:txBody>
          <a:bodyPr spcFirstLastPara="1" wrap="square" lIns="91433" tIns="45700" rIns="91433" bIns="45700" anchor="t" anchorCtr="0">
            <a:noAutofit/>
          </a:bodyPr>
          <a:lstStyle/>
          <a:p>
            <a:r>
              <a:rPr lang="en" sz="1867">
                <a:solidFill>
                  <a:schemeClr val="dk1"/>
                </a:solidFill>
                <a:latin typeface="Calibri"/>
                <a:ea typeface="Calibri"/>
                <a:cs typeface="Calibri"/>
                <a:sym typeface="Calibri"/>
              </a:rPr>
              <a:t>Rule: at least 5 sellers have registered</a:t>
            </a:r>
            <a:endParaRPr sz="1467"/>
          </a:p>
        </p:txBody>
      </p:sp>
      <p:sp>
        <p:nvSpPr>
          <p:cNvPr id="478" name="Google Shape;478;p85"/>
          <p:cNvSpPr/>
          <p:nvPr/>
        </p:nvSpPr>
        <p:spPr>
          <a:xfrm>
            <a:off x="4156363" y="1740003"/>
            <a:ext cx="1422400" cy="3031600"/>
          </a:xfrm>
          <a:prstGeom prst="rect">
            <a:avLst/>
          </a:prstGeom>
          <a:gradFill>
            <a:gsLst>
              <a:gs pos="0">
                <a:srgbClr val="98C2F5"/>
              </a:gs>
              <a:gs pos="50000">
                <a:srgbClr val="BFD7F7"/>
              </a:gs>
              <a:gs pos="100000">
                <a:srgbClr val="DFEBFB"/>
              </a:gs>
            </a:gsLst>
            <a:path path="circle">
              <a:fillToRect l="50000" t="50000" r="50000" b="50000"/>
            </a:path>
            <a:tileRect/>
          </a:gradFill>
          <a:ln w="12700" cap="flat" cmpd="sng">
            <a:solidFill>
              <a:srgbClr val="42719B"/>
            </a:solidFill>
            <a:prstDash val="solid"/>
            <a:miter lim="800000"/>
            <a:headEnd type="none" w="sm" len="sm"/>
            <a:tailEnd type="none" w="sm" len="sm"/>
          </a:ln>
        </p:spPr>
        <p:txBody>
          <a:bodyPr spcFirstLastPara="1" wrap="square" lIns="91433" tIns="91433" rIns="91433" bIns="91433" anchor="ctr" anchorCtr="0">
            <a:noAutofit/>
          </a:bodyPr>
          <a:lstStyle/>
          <a:p>
            <a:endParaRPr sz="2400"/>
          </a:p>
        </p:txBody>
      </p:sp>
      <p:sp>
        <p:nvSpPr>
          <p:cNvPr id="479" name="Google Shape;479;p85"/>
          <p:cNvSpPr txBox="1"/>
          <p:nvPr/>
        </p:nvSpPr>
        <p:spPr>
          <a:xfrm rot="-5400000">
            <a:off x="3351751" y="2544836"/>
            <a:ext cx="3031600" cy="1422400"/>
          </a:xfrm>
          <a:prstGeom prst="rect">
            <a:avLst/>
          </a:prstGeom>
          <a:noFill/>
          <a:ln>
            <a:noFill/>
          </a:ln>
        </p:spPr>
        <p:txBody>
          <a:bodyPr spcFirstLastPara="1" wrap="square" lIns="91433" tIns="45700" rIns="91433" bIns="45700" anchor="ctr" anchorCtr="0">
            <a:noAutofit/>
          </a:bodyPr>
          <a:lstStyle/>
          <a:p>
            <a:pPr algn="ctr"/>
            <a:r>
              <a:rPr lang="en" sz="1867">
                <a:solidFill>
                  <a:schemeClr val="dk1"/>
                </a:solidFill>
                <a:latin typeface="Calibri"/>
                <a:ea typeface="Calibri"/>
                <a:cs typeface="Calibri"/>
                <a:sym typeface="Calibri"/>
              </a:rPr>
              <a:t>modifier  atlLeast5Sellers {</a:t>
            </a:r>
            <a:endParaRPr sz="1467"/>
          </a:p>
          <a:p>
            <a:pPr algn="ctr"/>
            <a:r>
              <a:rPr lang="en" sz="1867">
                <a:solidFill>
                  <a:schemeClr val="dk1"/>
                </a:solidFill>
                <a:latin typeface="Calibri"/>
                <a:ea typeface="Calibri"/>
                <a:cs typeface="Calibri"/>
                <a:sym typeface="Calibri"/>
              </a:rPr>
              <a:t>require( numSellers &gt;= 5);</a:t>
            </a:r>
            <a:endParaRPr sz="1467"/>
          </a:p>
          <a:p>
            <a:pPr algn="ctr"/>
            <a:r>
              <a:rPr lang="en" sz="1867">
                <a:solidFill>
                  <a:schemeClr val="dk1"/>
                </a:solidFill>
                <a:latin typeface="Calibri"/>
                <a:ea typeface="Calibri"/>
                <a:cs typeface="Calibri"/>
                <a:sym typeface="Calibri"/>
              </a:rPr>
              <a:t>._; }</a:t>
            </a:r>
            <a:endParaRPr sz="1467"/>
          </a:p>
        </p:txBody>
      </p:sp>
      <p:cxnSp>
        <p:nvCxnSpPr>
          <p:cNvPr id="480" name="Google Shape;480;p85"/>
          <p:cNvCxnSpPr/>
          <p:nvPr/>
        </p:nvCxnSpPr>
        <p:spPr>
          <a:xfrm rot="10800000" flipH="1">
            <a:off x="5508400" y="5227133"/>
            <a:ext cx="4100800" cy="23600"/>
          </a:xfrm>
          <a:prstGeom prst="straightConnector1">
            <a:avLst/>
          </a:prstGeom>
          <a:noFill/>
          <a:ln w="9525"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1020691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86"/>
          <p:cNvSpPr txBox="1">
            <a:spLocks noGrp="1"/>
          </p:cNvSpPr>
          <p:nvPr>
            <p:ph type="title"/>
          </p:nvPr>
        </p:nvSpPr>
        <p:spPr>
          <a:xfrm>
            <a:off x="629200" y="984967"/>
            <a:ext cx="10962800" cy="612800"/>
          </a:xfrm>
          <a:prstGeom prst="rect">
            <a:avLst/>
          </a:prstGeom>
        </p:spPr>
        <p:txBody>
          <a:bodyPr spcFirstLastPara="1" vert="horz" wrap="square" lIns="121900" tIns="121900" rIns="121900" bIns="121900" rtlCol="0" anchor="b" anchorCtr="0">
            <a:noAutofit/>
          </a:bodyPr>
          <a:lstStyle/>
          <a:p>
            <a:r>
              <a:rPr lang="en"/>
              <a:t>Summary</a:t>
            </a:r>
            <a:endParaRPr/>
          </a:p>
        </p:txBody>
      </p:sp>
      <p:sp>
        <p:nvSpPr>
          <p:cNvPr id="486" name="Google Shape;486;p86"/>
          <p:cNvSpPr txBox="1">
            <a:spLocks noGrp="1"/>
          </p:cNvSpPr>
          <p:nvPr>
            <p:ph type="body" idx="1"/>
          </p:nvPr>
        </p:nvSpPr>
        <p:spPr>
          <a:xfrm>
            <a:off x="629200" y="1786367"/>
            <a:ext cx="10962800" cy="4386000"/>
          </a:xfrm>
          <a:prstGeom prst="rect">
            <a:avLst/>
          </a:prstGeom>
        </p:spPr>
        <p:txBody>
          <a:bodyPr spcFirstLastPara="1" vert="horz" wrap="square" lIns="121900" tIns="121900" rIns="121900" bIns="121900" rtlCol="0" anchor="t" anchorCtr="0">
            <a:noAutofit/>
          </a:bodyPr>
          <a:lstStyle/>
          <a:p>
            <a:pPr marL="228594" indent="-101597">
              <a:buNone/>
            </a:pPr>
            <a:r>
              <a:rPr lang="en" sz="2400" dirty="0">
                <a:latin typeface="Roboto"/>
                <a:ea typeface="Roboto"/>
                <a:cs typeface="Roboto"/>
                <a:sym typeface="Roboto"/>
              </a:rPr>
              <a:t>Function modifiers along with the state-reverting functions of revert(), require() and assert() collectively support a robust error handling approach for a smart contract.</a:t>
            </a:r>
            <a:endParaRPr sz="2400" dirty="0">
              <a:latin typeface="Roboto"/>
              <a:ea typeface="Roboto"/>
              <a:cs typeface="Roboto"/>
              <a:sym typeface="Roboto"/>
            </a:endParaRPr>
          </a:p>
          <a:p>
            <a:pPr marL="228594" indent="-101597">
              <a:buNone/>
            </a:pPr>
            <a:endParaRPr sz="2400" dirty="0">
              <a:latin typeface="Roboto"/>
              <a:ea typeface="Roboto"/>
              <a:cs typeface="Roboto"/>
              <a:sym typeface="Roboto"/>
            </a:endParaRPr>
          </a:p>
          <a:p>
            <a:pPr marL="228594" indent="-101597">
              <a:buNone/>
            </a:pPr>
            <a:r>
              <a:rPr lang="en" sz="2400" dirty="0">
                <a:latin typeface="Roboto"/>
                <a:ea typeface="Roboto"/>
                <a:cs typeface="Roboto"/>
                <a:sym typeface="Roboto"/>
              </a:rPr>
              <a:t>These declarative features can be be used  to perform formal verification and static analysis of a smart contract to make sure it implements the intent of a smart contract</a:t>
            </a:r>
            <a:r>
              <a:rPr lang="en" sz="2400" dirty="0" smtClean="0">
                <a:latin typeface="Roboto"/>
                <a:ea typeface="Roboto"/>
                <a:cs typeface="Roboto"/>
                <a:sym typeface="Roboto"/>
              </a:rPr>
              <a:t>.</a:t>
            </a:r>
          </a:p>
          <a:p>
            <a:pPr marL="228594" indent="-101597">
              <a:buNone/>
            </a:pPr>
            <a:endParaRPr lang="en" sz="2400" dirty="0">
              <a:latin typeface="Roboto"/>
              <a:ea typeface="Roboto"/>
              <a:cs typeface="Roboto"/>
              <a:sym typeface="Roboto"/>
            </a:endParaRPr>
          </a:p>
          <a:p>
            <a:pPr marL="228594" indent="-101597">
              <a:buNone/>
            </a:pPr>
            <a:r>
              <a:rPr lang="en" sz="2400" dirty="0" smtClean="0">
                <a:latin typeface="Roboto"/>
                <a:ea typeface="Roboto"/>
                <a:cs typeface="Roboto"/>
                <a:sym typeface="Roboto"/>
              </a:rPr>
              <a:t>Modifers are for rules, conditions, criteria in your application that are required for compliane, governance, provenance.</a:t>
            </a:r>
          </a:p>
          <a:p>
            <a:pPr marL="228594" indent="-101597">
              <a:buNone/>
            </a:pPr>
            <a:r>
              <a:rPr lang="en" sz="2400" smtClean="0">
                <a:latin typeface="Roboto"/>
                <a:ea typeface="Roboto"/>
                <a:cs typeface="Roboto"/>
                <a:sym typeface="Roboto"/>
              </a:rPr>
              <a:t>For trust: verification and validation</a:t>
            </a:r>
            <a:endParaRPr sz="2400">
              <a:latin typeface="Roboto"/>
              <a:ea typeface="Roboto"/>
              <a:cs typeface="Roboto"/>
              <a:sym typeface="Roboto"/>
            </a:endParaRPr>
          </a:p>
        </p:txBody>
      </p:sp>
    </p:spTree>
    <p:extLst>
      <p:ext uri="{BB962C8B-B14F-4D97-AF65-F5344CB8AC3E}">
        <p14:creationId xmlns:p14="http://schemas.microsoft.com/office/powerpoint/2010/main" val="1429783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304" y="111350"/>
            <a:ext cx="7706509" cy="716084"/>
          </a:xfrm>
        </p:spPr>
        <p:txBody>
          <a:bodyPr/>
          <a:lstStyle/>
          <a:p>
            <a:r>
              <a:rPr lang="en-US" dirty="0" smtClean="0">
                <a:solidFill>
                  <a:schemeClr val="bg1"/>
                </a:solidFill>
              </a:rPr>
              <a:t>Announcements</a:t>
            </a:r>
            <a:endParaRPr lang="en-US" dirty="0">
              <a:solidFill>
                <a:schemeClr val="bg1"/>
              </a:solidFill>
            </a:endParaRPr>
          </a:p>
        </p:txBody>
      </p:sp>
      <p:sp>
        <p:nvSpPr>
          <p:cNvPr id="4" name="Slide Number Placeholder 3"/>
          <p:cNvSpPr>
            <a:spLocks noGrp="1"/>
          </p:cNvSpPr>
          <p:nvPr>
            <p:ph type="sldNum" sz="quarter" idx="4294967295"/>
          </p:nvPr>
        </p:nvSpPr>
        <p:spPr>
          <a:xfrm>
            <a:off x="11582400" y="1027113"/>
            <a:ext cx="609600" cy="441325"/>
          </a:xfr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C01A47E-AA38-4C56-AC5F-9CAB7147FF2F}"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Content Placeholder 4"/>
          <p:cNvSpPr>
            <a:spLocks noGrp="1"/>
          </p:cNvSpPr>
          <p:nvPr>
            <p:ph sz="quarter" idx="4294967295"/>
          </p:nvPr>
        </p:nvSpPr>
        <p:spPr>
          <a:xfrm>
            <a:off x="573338" y="1378285"/>
            <a:ext cx="10423525" cy="4425749"/>
          </a:xfrm>
        </p:spPr>
        <p:txBody>
          <a:bodyPr/>
          <a:lstStyle/>
          <a:p>
            <a:r>
              <a:rPr lang="en-US" dirty="0" smtClean="0"/>
              <a:t>Lab1 : due date: 3/8: Only Part 1 and Part 2</a:t>
            </a:r>
          </a:p>
          <a:p>
            <a:r>
              <a:rPr lang="en-US" dirty="0" smtClean="0"/>
              <a:t>Lab 2: Part 1, Part 2, Part 3: into Dapp Due date 3/14 by midnight</a:t>
            </a:r>
          </a:p>
          <a:p>
            <a:r>
              <a:rPr lang="en-US" dirty="0" smtClean="0"/>
              <a:t>Lab 3: Airline Consortium, will discuss detail in the week of March 4: You have all semester to complete and deploy on a public blockchain network; You will also launch Lab1,2 on public blockchain</a:t>
            </a:r>
          </a:p>
          <a:p>
            <a:r>
              <a:rPr lang="en-US" dirty="0" smtClean="0"/>
              <a:t>TA Shi Yan has a nice handout for Web-node.js-MySQL- may want to attend recitation and use the handout for Lab2</a:t>
            </a:r>
            <a:endParaRPr lang="en-US" dirty="0" smtClean="0"/>
          </a:p>
          <a:p>
            <a:r>
              <a:rPr lang="en-US" dirty="0" smtClean="0"/>
              <a:t>Is that agreeable? Yes or No?</a:t>
            </a:r>
          </a:p>
          <a:p>
            <a:r>
              <a:rPr lang="en-US" dirty="0" smtClean="0"/>
              <a:t>Other than that your work involves attending lectures, recitation and take two exams: </a:t>
            </a:r>
          </a:p>
          <a:p>
            <a:r>
              <a:rPr lang="en-US" dirty="0" smtClean="0"/>
              <a:t>Midterm : 3/27, lecture time</a:t>
            </a:r>
          </a:p>
          <a:p>
            <a:r>
              <a:rPr lang="en-US" dirty="0" smtClean="0"/>
              <a:t>Final exam: 5/13, Cooke 121, 7.15-10.15PM</a:t>
            </a:r>
            <a:endParaRPr lang="en-US" dirty="0" smtClean="0"/>
          </a:p>
          <a:p>
            <a:endParaRPr lang="en-US" dirty="0"/>
          </a:p>
          <a:p>
            <a:endParaRPr lang="en-US" dirty="0" smtClean="0"/>
          </a:p>
          <a:p>
            <a:endParaRPr lang="en-US" dirty="0" smtClean="0"/>
          </a:p>
        </p:txBody>
      </p:sp>
    </p:spTree>
    <p:extLst>
      <p:ext uri="{BB962C8B-B14F-4D97-AF65-F5344CB8AC3E}">
        <p14:creationId xmlns:p14="http://schemas.microsoft.com/office/powerpoint/2010/main" val="3912526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909" y="98593"/>
            <a:ext cx="8183418" cy="640316"/>
          </a:xfrm>
        </p:spPr>
        <p:txBody>
          <a:bodyPr/>
          <a:lstStyle/>
          <a:p>
            <a:r>
              <a:rPr lang="en-US" dirty="0" smtClean="0">
                <a:solidFill>
                  <a:schemeClr val="bg1"/>
                </a:solidFill>
              </a:rPr>
              <a:t>Topics for discussion</a:t>
            </a:r>
            <a:endParaRPr lang="en-US" dirty="0">
              <a:solidFill>
                <a:schemeClr val="bg1"/>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t>3</a:t>
            </a:fld>
            <a:endParaRPr lang="en-US"/>
          </a:p>
        </p:txBody>
      </p:sp>
      <p:sp>
        <p:nvSpPr>
          <p:cNvPr id="5" name="Content Placeholder 4"/>
          <p:cNvSpPr>
            <a:spLocks noGrp="1"/>
          </p:cNvSpPr>
          <p:nvPr>
            <p:ph sz="quarter" idx="1"/>
          </p:nvPr>
        </p:nvSpPr>
        <p:spPr/>
        <p:txBody>
          <a:bodyPr/>
          <a:lstStyle/>
          <a:p>
            <a:r>
              <a:rPr lang="en-US" dirty="0" smtClean="0"/>
              <a:t>Preview of problem we discussed last class (slides 4-9)</a:t>
            </a:r>
          </a:p>
          <a:p>
            <a:r>
              <a:rPr lang="en-US" dirty="0" smtClean="0"/>
              <a:t>Rules, conditions, criteria: for validation and verification </a:t>
            </a:r>
          </a:p>
          <a:p>
            <a:r>
              <a:rPr lang="en-US" dirty="0" smtClean="0"/>
              <a:t>Blockchain </a:t>
            </a:r>
            <a:r>
              <a:rPr lang="en-US" dirty="0" smtClean="0"/>
              <a:t>node and blockchain server (slides 4-12)</a:t>
            </a:r>
          </a:p>
          <a:p>
            <a:r>
              <a:rPr lang="en-US" dirty="0" smtClean="0"/>
              <a:t>Structure and working of a Dapp (slides 13-17)</a:t>
            </a:r>
          </a:p>
          <a:p>
            <a:r>
              <a:rPr lang="en-US" dirty="0" smtClean="0"/>
              <a:t>APIs (slides 18-20)</a:t>
            </a:r>
          </a:p>
          <a:p>
            <a:r>
              <a:rPr lang="en-US" dirty="0" smtClean="0"/>
              <a:t>Ethereum blockchain web3 API (slides 22-24)</a:t>
            </a:r>
          </a:p>
          <a:p>
            <a:r>
              <a:rPr lang="en-US" dirty="0" smtClean="0"/>
              <a:t>Dapp request-response  (slides 25-26)</a:t>
            </a:r>
          </a:p>
          <a:p>
            <a:r>
              <a:rPr lang="en-US" dirty="0" smtClean="0"/>
              <a:t>Summary</a:t>
            </a:r>
          </a:p>
          <a:p>
            <a:endParaRPr lang="en-US" dirty="0"/>
          </a:p>
        </p:txBody>
      </p:sp>
    </p:spTree>
    <p:extLst>
      <p:ext uri="{BB962C8B-B14F-4D97-AF65-F5344CB8AC3E}">
        <p14:creationId xmlns:p14="http://schemas.microsoft.com/office/powerpoint/2010/main" val="2653918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4"/>
          <p:cNvSpPr txBox="1">
            <a:spLocks noGrp="1"/>
          </p:cNvSpPr>
          <p:nvPr>
            <p:ph type="title"/>
          </p:nvPr>
        </p:nvSpPr>
        <p:spPr>
          <a:xfrm>
            <a:off x="3589759" y="0"/>
            <a:ext cx="8057296" cy="716084"/>
          </a:xfrm>
          <a:prstGeom prst="rect">
            <a:avLst/>
          </a:prstGeom>
        </p:spPr>
        <p:txBody>
          <a:bodyPr spcFirstLastPara="1" vert="horz" wrap="square" lIns="91433" tIns="91433" rIns="91433" bIns="91433" rtlCol="0" anchor="b" anchorCtr="0">
            <a:noAutofit/>
          </a:bodyPr>
          <a:lstStyle/>
          <a:p>
            <a:r>
              <a:rPr lang="en-US" sz="2800" dirty="0" smtClean="0">
                <a:solidFill>
                  <a:schemeClr val="bg1"/>
                </a:solidFill>
              </a:rPr>
              <a:t>Problem Statement: Ballot</a:t>
            </a:r>
            <a:endParaRPr sz="2800" dirty="0">
              <a:solidFill>
                <a:schemeClr val="bg1"/>
              </a:solidFill>
            </a:endParaRPr>
          </a:p>
        </p:txBody>
      </p:sp>
      <p:sp>
        <p:nvSpPr>
          <p:cNvPr id="521" name="Google Shape;521;p84"/>
          <p:cNvSpPr txBox="1">
            <a:spLocks noGrp="1"/>
          </p:cNvSpPr>
          <p:nvPr>
            <p:ph type="body" idx="4294967295"/>
          </p:nvPr>
        </p:nvSpPr>
        <p:spPr>
          <a:xfrm>
            <a:off x="831466" y="1765068"/>
            <a:ext cx="9308668" cy="4117975"/>
          </a:xfrm>
          <a:prstGeom prst="rect">
            <a:avLst/>
          </a:prstGeom>
        </p:spPr>
        <p:txBody>
          <a:bodyPr spcFirstLastPara="1" vert="horz" wrap="square" lIns="91433" tIns="91433" rIns="91433" bIns="91433" rtlCol="0" anchor="t" anchorCtr="0">
            <a:noAutofit/>
          </a:bodyPr>
          <a:lstStyle/>
          <a:p>
            <a:pPr marL="800100" lvl="1" indent="-342900"/>
            <a:r>
              <a:rPr lang="en-US" dirty="0" smtClean="0"/>
              <a:t>Voting or Ballot </a:t>
            </a:r>
            <a:r>
              <a:rPr lang="en-US" dirty="0"/>
              <a:t>represents the universal problem of choosing a winner or a leader using the democratic process of voting. </a:t>
            </a:r>
          </a:p>
          <a:p>
            <a:pPr marL="800100" lvl="1" indent="-342900"/>
            <a:endParaRPr lang="en-US" dirty="0"/>
          </a:p>
          <a:p>
            <a:pPr marL="800100" lvl="1" indent="-342900"/>
            <a:r>
              <a:rPr lang="en-US" dirty="0"/>
              <a:t>It is representative of a  wide variety of scenarios from reviews for a product  and its purchase  based on good reviews it received, to passing a law or a budget in a governing body</a:t>
            </a:r>
            <a:r>
              <a:rPr lang="en-US" dirty="0" smtClean="0"/>
              <a:t>.</a:t>
            </a:r>
          </a:p>
          <a:p>
            <a:pPr marL="800100" lvl="1" indent="-342900"/>
            <a:r>
              <a:rPr lang="en-US" dirty="0" smtClean="0"/>
              <a:t>Recall the design process we discussed earlier that is repeated here:</a:t>
            </a:r>
          </a:p>
          <a:p>
            <a:pPr marL="800100" lvl="1" indent="-342900"/>
            <a:endParaRPr lang="en-US" dirty="0"/>
          </a:p>
          <a:p>
            <a:pPr marL="800100" lvl="1" indent="-342900"/>
            <a:endParaRPr lang="en-US" dirty="0" smtClean="0"/>
          </a:p>
          <a:p>
            <a:pPr marL="0" indent="0">
              <a:buNone/>
            </a:pPr>
            <a:endParaRPr lang="en-US" dirty="0" smtClean="0"/>
          </a:p>
        </p:txBody>
      </p:sp>
    </p:spTree>
    <p:extLst>
      <p:ext uri="{BB962C8B-B14F-4D97-AF65-F5344CB8AC3E}">
        <p14:creationId xmlns:p14="http://schemas.microsoft.com/office/powerpoint/2010/main" val="413543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4"/>
          <p:cNvSpPr txBox="1">
            <a:spLocks noGrp="1"/>
          </p:cNvSpPr>
          <p:nvPr>
            <p:ph type="title"/>
          </p:nvPr>
        </p:nvSpPr>
        <p:spPr>
          <a:xfrm>
            <a:off x="3589759" y="0"/>
            <a:ext cx="8057296" cy="716084"/>
          </a:xfrm>
          <a:prstGeom prst="rect">
            <a:avLst/>
          </a:prstGeom>
        </p:spPr>
        <p:txBody>
          <a:bodyPr spcFirstLastPara="1" vert="horz" wrap="square" lIns="91433" tIns="91433" rIns="91433" bIns="91433" rtlCol="0" anchor="b" anchorCtr="0">
            <a:noAutofit/>
          </a:bodyPr>
          <a:lstStyle/>
          <a:p>
            <a:r>
              <a:rPr lang="en-US" sz="2800" dirty="0" smtClean="0">
                <a:solidFill>
                  <a:schemeClr val="bg1"/>
                </a:solidFill>
              </a:rPr>
              <a:t>Design steps</a:t>
            </a:r>
            <a:endParaRPr sz="2800" dirty="0">
              <a:solidFill>
                <a:schemeClr val="bg1"/>
              </a:solidFill>
            </a:endParaRPr>
          </a:p>
        </p:txBody>
      </p:sp>
      <p:sp>
        <p:nvSpPr>
          <p:cNvPr id="521" name="Google Shape;521;p84"/>
          <p:cNvSpPr txBox="1">
            <a:spLocks noGrp="1"/>
          </p:cNvSpPr>
          <p:nvPr>
            <p:ph type="body" idx="4294967295"/>
          </p:nvPr>
        </p:nvSpPr>
        <p:spPr>
          <a:xfrm>
            <a:off x="877647" y="1303250"/>
            <a:ext cx="9308668" cy="4117975"/>
          </a:xfrm>
          <a:prstGeom prst="rect">
            <a:avLst/>
          </a:prstGeom>
        </p:spPr>
        <p:txBody>
          <a:bodyPr spcFirstLastPara="1" vert="horz" wrap="square" lIns="91433" tIns="91433" rIns="91433" bIns="91433" rtlCol="0" anchor="t" anchorCtr="0">
            <a:noAutofit/>
          </a:bodyPr>
          <a:lstStyle/>
          <a:p>
            <a:pPr lvl="1">
              <a:buFont typeface="Wingdings" panose="05000000000000000000" pitchFamily="2" charset="2"/>
              <a:buChar char="ü"/>
            </a:pPr>
            <a:r>
              <a:rPr lang="en-US" dirty="0"/>
              <a:t>Problem statement: Counters are very versatile and useful device. It could be a part of a decentralized application. For example: population counter; birth and death entry. You cannot get any more decentralized than this.</a:t>
            </a:r>
          </a:p>
          <a:p>
            <a:pPr marL="800100" lvl="1" indent="-342900"/>
            <a:r>
              <a:rPr lang="en-US" dirty="0"/>
              <a:t>Step 1: Use case (Unified Modeling Language) diagram. Identify user and operations and supporting operations.</a:t>
            </a:r>
          </a:p>
          <a:p>
            <a:pPr marL="800100" lvl="1" indent="-342900"/>
            <a:r>
              <a:rPr lang="en-US" dirty="0"/>
              <a:t>Step 2: Using the use case and the problem statement as guidance, identify, user, digital assets and transactions.</a:t>
            </a:r>
          </a:p>
          <a:p>
            <a:pPr marL="800100" lvl="1" indent="-342900"/>
            <a:r>
              <a:rPr lang="en-US" dirty="0"/>
              <a:t>Step 3: Design the “contract” diagram (derivative of “class” diagram)</a:t>
            </a:r>
          </a:p>
          <a:p>
            <a:pPr marL="800100" lvl="1" indent="-342900"/>
            <a:r>
              <a:rPr lang="en-US" dirty="0" smtClean="0"/>
              <a:t>Step </a:t>
            </a:r>
            <a:r>
              <a:rPr lang="en-US" dirty="0"/>
              <a:t>5: Implement the contract in a blockchain-specific language. In our case, we will use Solidity and Ethereum blockchain. Ethereum Metropolis—Constantinople to be exact.</a:t>
            </a:r>
          </a:p>
          <a:p>
            <a:pPr marL="800100" lvl="1" indent="-342900"/>
            <a:r>
              <a:rPr lang="en-US" dirty="0"/>
              <a:t>Step 6: Test it using a web-IDE call Remix. </a:t>
            </a:r>
          </a:p>
          <a:p>
            <a:pPr marL="0" indent="0">
              <a:buNone/>
            </a:pPr>
            <a:endParaRPr lang="en-US" dirty="0" smtClean="0"/>
          </a:p>
        </p:txBody>
      </p:sp>
    </p:spTree>
    <p:extLst>
      <p:ext uri="{BB962C8B-B14F-4D97-AF65-F5344CB8AC3E}">
        <p14:creationId xmlns:p14="http://schemas.microsoft.com/office/powerpoint/2010/main" val="1074724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4"/>
          <p:cNvSpPr txBox="1">
            <a:spLocks noGrp="1"/>
          </p:cNvSpPr>
          <p:nvPr>
            <p:ph type="title"/>
          </p:nvPr>
        </p:nvSpPr>
        <p:spPr>
          <a:xfrm>
            <a:off x="3589759" y="0"/>
            <a:ext cx="8057296" cy="716084"/>
          </a:xfrm>
          <a:prstGeom prst="rect">
            <a:avLst/>
          </a:prstGeom>
        </p:spPr>
        <p:txBody>
          <a:bodyPr spcFirstLastPara="1" vert="horz" wrap="square" lIns="91433" tIns="91433" rIns="91433" bIns="91433" rtlCol="0" anchor="b" anchorCtr="0">
            <a:noAutofit/>
          </a:bodyPr>
          <a:lstStyle/>
          <a:p>
            <a:r>
              <a:rPr lang="en-US" sz="2800" dirty="0" smtClean="0">
                <a:solidFill>
                  <a:schemeClr val="bg1"/>
                </a:solidFill>
              </a:rPr>
              <a:t>Design step 1 : use case diagram</a:t>
            </a:r>
            <a:endParaRPr sz="2800" dirty="0">
              <a:solidFill>
                <a:schemeClr val="bg1"/>
              </a:solidFill>
            </a:endParaRPr>
          </a:p>
        </p:txBody>
      </p:sp>
      <p:sp>
        <p:nvSpPr>
          <p:cNvPr id="521" name="Google Shape;521;p84"/>
          <p:cNvSpPr txBox="1">
            <a:spLocks noGrp="1"/>
          </p:cNvSpPr>
          <p:nvPr>
            <p:ph type="body" idx="4294967295"/>
          </p:nvPr>
        </p:nvSpPr>
        <p:spPr>
          <a:xfrm>
            <a:off x="877647" y="1303250"/>
            <a:ext cx="9308668" cy="4117975"/>
          </a:xfrm>
          <a:prstGeom prst="rect">
            <a:avLst/>
          </a:prstGeom>
        </p:spPr>
        <p:txBody>
          <a:bodyPr spcFirstLastPara="1" vert="horz" wrap="square" lIns="91433" tIns="91433" rIns="91433" bIns="91433" rtlCol="0" anchor="t" anchorCtr="0">
            <a:noAutofit/>
          </a:bodyPr>
          <a:lstStyle/>
          <a:p>
            <a:pPr marL="0" indent="0">
              <a:buNone/>
            </a:pPr>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646" y="1147400"/>
            <a:ext cx="6158590" cy="5512017"/>
          </a:xfrm>
          <a:prstGeom prst="rect">
            <a:avLst/>
          </a:prstGeom>
        </p:spPr>
      </p:pic>
    </p:spTree>
    <p:extLst>
      <p:ext uri="{BB962C8B-B14F-4D97-AF65-F5344CB8AC3E}">
        <p14:creationId xmlns:p14="http://schemas.microsoft.com/office/powerpoint/2010/main" val="2854251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4"/>
          <p:cNvSpPr txBox="1">
            <a:spLocks noGrp="1"/>
          </p:cNvSpPr>
          <p:nvPr>
            <p:ph type="title"/>
          </p:nvPr>
        </p:nvSpPr>
        <p:spPr>
          <a:xfrm>
            <a:off x="3589759" y="-1"/>
            <a:ext cx="8057296" cy="942109"/>
          </a:xfrm>
          <a:prstGeom prst="rect">
            <a:avLst/>
          </a:prstGeom>
        </p:spPr>
        <p:txBody>
          <a:bodyPr spcFirstLastPara="1" vert="horz" wrap="square" lIns="91433" tIns="91433" rIns="91433" bIns="91433" rtlCol="0" anchor="b" anchorCtr="0">
            <a:noAutofit/>
          </a:bodyPr>
          <a:lstStyle/>
          <a:p>
            <a:r>
              <a:rPr lang="en-US" sz="2800" dirty="0" smtClean="0">
                <a:solidFill>
                  <a:schemeClr val="bg1"/>
                </a:solidFill>
              </a:rPr>
              <a:t>Design step 2 : Identify users, digital assets, transactions, roles</a:t>
            </a:r>
            <a:endParaRPr sz="2800" dirty="0">
              <a:solidFill>
                <a:schemeClr val="bg1"/>
              </a:solidFill>
            </a:endParaRPr>
          </a:p>
        </p:txBody>
      </p:sp>
      <p:sp>
        <p:nvSpPr>
          <p:cNvPr id="521" name="Google Shape;521;p84"/>
          <p:cNvSpPr txBox="1">
            <a:spLocks noGrp="1"/>
          </p:cNvSpPr>
          <p:nvPr>
            <p:ph type="body" idx="4294967295"/>
          </p:nvPr>
        </p:nvSpPr>
        <p:spPr>
          <a:xfrm>
            <a:off x="859175" y="1109286"/>
            <a:ext cx="9308668" cy="4117975"/>
          </a:xfrm>
          <a:prstGeom prst="rect">
            <a:avLst/>
          </a:prstGeom>
        </p:spPr>
        <p:txBody>
          <a:bodyPr spcFirstLastPara="1" vert="horz" wrap="square" lIns="91433" tIns="91433" rIns="91433" bIns="91433" rtlCol="0" anchor="t" anchorCtr="0">
            <a:noAutofit/>
          </a:bodyPr>
          <a:lstStyle/>
          <a:p>
            <a:r>
              <a:rPr lang="en-US" b="1" dirty="0" smtClean="0">
                <a:solidFill>
                  <a:srgbClr val="000000"/>
                </a:solidFill>
              </a:rPr>
              <a:t>Users</a:t>
            </a:r>
            <a:r>
              <a:rPr lang="en-US" dirty="0" smtClean="0"/>
              <a:t>: voters, chairperson</a:t>
            </a:r>
          </a:p>
          <a:p>
            <a:r>
              <a:rPr lang="en-US" b="1" dirty="0" smtClean="0">
                <a:solidFill>
                  <a:srgbClr val="000000"/>
                </a:solidFill>
              </a:rPr>
              <a:t>Digital assets</a:t>
            </a:r>
            <a:r>
              <a:rPr lang="en-US" dirty="0" smtClean="0"/>
              <a:t>: identity of users, vote, whether voted or not, list of voters, list of ballots, what else?</a:t>
            </a:r>
          </a:p>
          <a:p>
            <a:r>
              <a:rPr lang="en-US" b="1" dirty="0" smtClean="0">
                <a:solidFill>
                  <a:srgbClr val="000000"/>
                </a:solidFill>
              </a:rPr>
              <a:t>Transactions</a:t>
            </a:r>
            <a:r>
              <a:rPr lang="en-US" dirty="0" smtClean="0"/>
              <a:t>: register, vote, (need to recorded), count (no need?)</a:t>
            </a:r>
          </a:p>
          <a:p>
            <a:r>
              <a:rPr lang="en-US" b="1" dirty="0" smtClean="0">
                <a:solidFill>
                  <a:srgbClr val="000000"/>
                </a:solidFill>
              </a:rPr>
              <a:t>Roles</a:t>
            </a:r>
            <a:r>
              <a:rPr lang="en-US" dirty="0" smtClean="0"/>
              <a:t>: chairperson and voter</a:t>
            </a:r>
          </a:p>
          <a:p>
            <a:endParaRPr lang="en-US" dirty="0" smtClean="0"/>
          </a:p>
          <a:p>
            <a:pPr marL="438150" indent="-342900">
              <a:spcBef>
                <a:spcPts val="0"/>
              </a:spcBef>
            </a:pPr>
            <a:r>
              <a:rPr lang="en-US" b="1" dirty="0" smtClean="0">
                <a:solidFill>
                  <a:srgbClr val="000000"/>
                </a:solidFill>
              </a:rPr>
              <a:t>Rules</a:t>
            </a:r>
            <a:r>
              <a:rPr lang="en-US" dirty="0" smtClean="0"/>
              <a:t>: </a:t>
            </a:r>
            <a:r>
              <a:rPr lang="en-US" dirty="0"/>
              <a:t>Chairperson organizes the voting. Voters are identified by their “account” addresses. Here is  the logic or the rules to implement:</a:t>
            </a:r>
          </a:p>
          <a:p>
            <a:pPr marL="914400" lvl="1" indent="-323850">
              <a:spcBef>
                <a:spcPts val="0"/>
              </a:spcBef>
              <a:buSzPts val="1500"/>
              <a:buAutoNum type="arabicPeriod"/>
            </a:pPr>
            <a:r>
              <a:rPr lang="en-US" dirty="0"/>
              <a:t>Only chairperson can register other voters.</a:t>
            </a:r>
          </a:p>
          <a:p>
            <a:pPr marL="914400" lvl="1" indent="-323850">
              <a:spcBef>
                <a:spcPts val="0"/>
              </a:spcBef>
              <a:buSzPts val="1500"/>
              <a:buAutoNum type="arabicPeriod"/>
            </a:pPr>
            <a:r>
              <a:rPr lang="en-US" dirty="0"/>
              <a:t>Voter can be registered only once.</a:t>
            </a:r>
          </a:p>
          <a:p>
            <a:pPr marL="914400" lvl="1" indent="-323850">
              <a:spcBef>
                <a:spcPts val="0"/>
              </a:spcBef>
              <a:buSzPts val="1500"/>
              <a:buAutoNum type="arabicPeriod"/>
            </a:pPr>
            <a:r>
              <a:rPr lang="en-US" dirty="0"/>
              <a:t>Only registered voters can vote.</a:t>
            </a:r>
          </a:p>
          <a:p>
            <a:pPr marL="914400" lvl="1" indent="-323850">
              <a:spcBef>
                <a:spcPts val="0"/>
              </a:spcBef>
              <a:buSzPts val="1500"/>
              <a:buAutoNum type="arabicPeriod"/>
            </a:pPr>
            <a:r>
              <a:rPr lang="en-US" dirty="0"/>
              <a:t>Voters can vote only once.</a:t>
            </a:r>
          </a:p>
          <a:p>
            <a:pPr marL="914400" lvl="1" indent="-323850">
              <a:spcBef>
                <a:spcPts val="0"/>
              </a:spcBef>
              <a:buSzPts val="1500"/>
              <a:buAutoNum type="arabicPeriod"/>
            </a:pPr>
            <a:r>
              <a:rPr lang="en-US" dirty="0"/>
              <a:t>There is no “write in”. That is,  voters can vote only for the items presented</a:t>
            </a:r>
          </a:p>
          <a:p>
            <a:pPr marL="914400" lvl="1" indent="-323850">
              <a:spcBef>
                <a:spcPts val="0"/>
              </a:spcBef>
              <a:buSzPts val="1500"/>
              <a:buAutoNum type="arabicPeriod"/>
            </a:pPr>
            <a:r>
              <a:rPr lang="en-US" dirty="0"/>
              <a:t>Chairperson’s vote has double (2) the weightage of the regular voter (1).</a:t>
            </a:r>
          </a:p>
          <a:p>
            <a:endParaRPr lang="en-US" dirty="0" smtClean="0"/>
          </a:p>
        </p:txBody>
      </p:sp>
    </p:spTree>
    <p:extLst>
      <p:ext uri="{BB962C8B-B14F-4D97-AF65-F5344CB8AC3E}">
        <p14:creationId xmlns:p14="http://schemas.microsoft.com/office/powerpoint/2010/main" val="3747928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4"/>
          <p:cNvSpPr txBox="1">
            <a:spLocks noGrp="1"/>
          </p:cNvSpPr>
          <p:nvPr>
            <p:ph type="title"/>
          </p:nvPr>
        </p:nvSpPr>
        <p:spPr>
          <a:xfrm>
            <a:off x="3589759" y="0"/>
            <a:ext cx="8057296" cy="674256"/>
          </a:xfrm>
          <a:prstGeom prst="rect">
            <a:avLst/>
          </a:prstGeom>
        </p:spPr>
        <p:txBody>
          <a:bodyPr spcFirstLastPara="1" vert="horz" wrap="square" lIns="91433" tIns="91433" rIns="91433" bIns="91433" rtlCol="0" anchor="b" anchorCtr="0">
            <a:noAutofit/>
          </a:bodyPr>
          <a:lstStyle/>
          <a:p>
            <a:r>
              <a:rPr lang="en-US" sz="2800" dirty="0" smtClean="0">
                <a:solidFill>
                  <a:schemeClr val="bg1"/>
                </a:solidFill>
              </a:rPr>
              <a:t>Design step </a:t>
            </a:r>
            <a:r>
              <a:rPr lang="en-US" sz="2800" dirty="0">
                <a:solidFill>
                  <a:schemeClr val="bg1"/>
                </a:solidFill>
              </a:rPr>
              <a:t>3</a:t>
            </a:r>
            <a:r>
              <a:rPr lang="en-US" sz="2800" dirty="0" smtClean="0">
                <a:solidFill>
                  <a:schemeClr val="bg1"/>
                </a:solidFill>
              </a:rPr>
              <a:t> :  Design Contract diagram</a:t>
            </a:r>
            <a:endParaRPr sz="2800" dirty="0">
              <a:solidFill>
                <a:schemeClr val="bg1"/>
              </a:solidFill>
            </a:endParaRPr>
          </a:p>
        </p:txBody>
      </p:sp>
      <p:pic>
        <p:nvPicPr>
          <p:cNvPr id="3" name="Picture 2"/>
          <p:cNvPicPr>
            <a:picLocks noChangeAspect="1"/>
          </p:cNvPicPr>
          <p:nvPr/>
        </p:nvPicPr>
        <p:blipFill>
          <a:blip r:embed="rId3"/>
          <a:stretch>
            <a:fillRect/>
          </a:stretch>
        </p:blipFill>
        <p:spPr>
          <a:xfrm>
            <a:off x="3297383" y="1815422"/>
            <a:ext cx="4137605" cy="4373342"/>
          </a:xfrm>
          <a:prstGeom prst="rect">
            <a:avLst/>
          </a:prstGeom>
        </p:spPr>
      </p:pic>
      <p:sp>
        <p:nvSpPr>
          <p:cNvPr id="521" name="Google Shape;521;p84"/>
          <p:cNvSpPr txBox="1">
            <a:spLocks noGrp="1"/>
          </p:cNvSpPr>
          <p:nvPr>
            <p:ph type="body" idx="4294967295"/>
          </p:nvPr>
        </p:nvSpPr>
        <p:spPr>
          <a:xfrm>
            <a:off x="859175" y="1109286"/>
            <a:ext cx="9308668" cy="4117975"/>
          </a:xfrm>
          <a:prstGeom prst="rect">
            <a:avLst/>
          </a:prstGeom>
        </p:spPr>
        <p:txBody>
          <a:bodyPr spcFirstLastPara="1" vert="horz" wrap="square" lIns="91433" tIns="91433" rIns="91433" bIns="91433" rtlCol="0" anchor="t" anchorCtr="0">
            <a:noAutofit/>
          </a:bodyPr>
          <a:lstStyle/>
          <a:p>
            <a:pPr marL="0" indent="0">
              <a:buNone/>
            </a:pPr>
            <a:endParaRPr lang="en-US" dirty="0" smtClean="0"/>
          </a:p>
        </p:txBody>
      </p:sp>
      <p:sp>
        <p:nvSpPr>
          <p:cNvPr id="4" name="TextBox 3"/>
          <p:cNvSpPr txBox="1"/>
          <p:nvPr/>
        </p:nvSpPr>
        <p:spPr>
          <a:xfrm>
            <a:off x="7887855" y="4276436"/>
            <a:ext cx="3608680" cy="646331"/>
          </a:xfrm>
          <a:prstGeom prst="rect">
            <a:avLst/>
          </a:prstGeom>
          <a:noFill/>
        </p:spPr>
        <p:txBody>
          <a:bodyPr wrap="none" rtlCol="0">
            <a:spAutoFit/>
          </a:bodyPr>
          <a:lstStyle/>
          <a:p>
            <a:r>
              <a:rPr lang="en-US" dirty="0" smtClean="0"/>
              <a:t>We skip step 4 , pseudo code </a:t>
            </a:r>
          </a:p>
          <a:p>
            <a:r>
              <a:rPr lang="en-US" dirty="0" smtClean="0"/>
              <a:t>and move onto step 5 and step 6.</a:t>
            </a:r>
          </a:p>
        </p:txBody>
      </p:sp>
    </p:spTree>
    <p:extLst>
      <p:ext uri="{BB962C8B-B14F-4D97-AF65-F5344CB8AC3E}">
        <p14:creationId xmlns:p14="http://schemas.microsoft.com/office/powerpoint/2010/main" val="678334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4"/>
          <p:cNvSpPr txBox="1">
            <a:spLocks noGrp="1"/>
          </p:cNvSpPr>
          <p:nvPr>
            <p:ph type="title"/>
          </p:nvPr>
        </p:nvSpPr>
        <p:spPr>
          <a:xfrm>
            <a:off x="3589759" y="0"/>
            <a:ext cx="8057296" cy="716084"/>
          </a:xfrm>
          <a:prstGeom prst="rect">
            <a:avLst/>
          </a:prstGeom>
        </p:spPr>
        <p:txBody>
          <a:bodyPr spcFirstLastPara="1" vert="horz" wrap="square" lIns="91433" tIns="91433" rIns="91433" bIns="91433" rtlCol="0" anchor="b" anchorCtr="0">
            <a:noAutofit/>
          </a:bodyPr>
          <a:lstStyle/>
          <a:p>
            <a:r>
              <a:rPr lang="en-US" sz="2800" dirty="0" smtClean="0">
                <a:solidFill>
                  <a:schemeClr val="bg1"/>
                </a:solidFill>
              </a:rPr>
              <a:t>Design steps : 5 and 6</a:t>
            </a:r>
            <a:endParaRPr sz="2800" dirty="0">
              <a:solidFill>
                <a:schemeClr val="bg1"/>
              </a:solidFill>
            </a:endParaRPr>
          </a:p>
        </p:txBody>
      </p:sp>
      <p:sp>
        <p:nvSpPr>
          <p:cNvPr id="521" name="Google Shape;521;p84"/>
          <p:cNvSpPr txBox="1">
            <a:spLocks noGrp="1"/>
          </p:cNvSpPr>
          <p:nvPr>
            <p:ph type="body" idx="4294967295"/>
          </p:nvPr>
        </p:nvSpPr>
        <p:spPr>
          <a:xfrm>
            <a:off x="812993" y="1113906"/>
            <a:ext cx="9308668" cy="5416204"/>
          </a:xfrm>
          <a:prstGeom prst="rect">
            <a:avLst/>
          </a:prstGeom>
        </p:spPr>
        <p:txBody>
          <a:bodyPr spcFirstLastPara="1" vert="horz" wrap="square" lIns="91433" tIns="91433" rIns="91433" bIns="91433" rtlCol="0" anchor="t" anchorCtr="0">
            <a:noAutofit/>
          </a:bodyPr>
          <a:lstStyle/>
          <a:p>
            <a:pPr lvl="1">
              <a:buFont typeface="Wingdings" panose="05000000000000000000" pitchFamily="2" charset="2"/>
              <a:buChar char="ü"/>
            </a:pPr>
            <a:r>
              <a:rPr lang="en-US" dirty="0"/>
              <a:t>Problem statement: Counters are very versatile and useful device. It could be a part of a decentralized application. For example: population counter; birth and death entry. You cannot get any more decentralized than this.</a:t>
            </a:r>
          </a:p>
          <a:p>
            <a:pPr lvl="1">
              <a:buFont typeface="Wingdings" panose="05000000000000000000" pitchFamily="2" charset="2"/>
              <a:buChar char="ü"/>
            </a:pPr>
            <a:r>
              <a:rPr lang="en-US" dirty="0"/>
              <a:t>Step 1: Use case (Unified Modeling Language) diagram. Identify user and operations and supporting operations.</a:t>
            </a:r>
          </a:p>
          <a:p>
            <a:pPr lvl="1">
              <a:buFont typeface="Wingdings" panose="05000000000000000000" pitchFamily="2" charset="2"/>
              <a:buChar char="ü"/>
            </a:pPr>
            <a:r>
              <a:rPr lang="en-US" dirty="0"/>
              <a:t>Step 2: Using the use case and the problem statement as guidance, identify, user, digital assets and transactions.</a:t>
            </a:r>
          </a:p>
          <a:p>
            <a:pPr lvl="1">
              <a:buFont typeface="Wingdings" panose="05000000000000000000" pitchFamily="2" charset="2"/>
              <a:buChar char="ü"/>
            </a:pPr>
            <a:r>
              <a:rPr lang="en-US" dirty="0"/>
              <a:t>Step 3: Design the “contract” diagram (derivative of “class” diagram)</a:t>
            </a:r>
          </a:p>
          <a:p>
            <a:pPr lvl="1">
              <a:buFont typeface="Wingdings" panose="05000000000000000000" pitchFamily="2" charset="2"/>
              <a:buChar char="ü"/>
            </a:pPr>
            <a:r>
              <a:rPr lang="en-US" b="1" dirty="0" smtClean="0"/>
              <a:t>Step </a:t>
            </a:r>
            <a:r>
              <a:rPr lang="en-US" b="1" dirty="0"/>
              <a:t>5: Implement the contract in a blockchain-specific language. In our case, we will use Solidity and Ethereum blockchain. Ethereum Metropolis—Constantinople to be exact.</a:t>
            </a:r>
          </a:p>
          <a:p>
            <a:pPr lvl="1">
              <a:buFont typeface="Wingdings" panose="05000000000000000000" pitchFamily="2" charset="2"/>
              <a:buChar char="ü"/>
            </a:pPr>
            <a:r>
              <a:rPr lang="en-US" b="1" dirty="0"/>
              <a:t>Step 6: Test it using a web-IDE call Remix. </a:t>
            </a:r>
          </a:p>
          <a:p>
            <a:pPr marL="800100" lvl="1" indent="-342900"/>
            <a:r>
              <a:rPr lang="en-US" dirty="0" smtClean="0"/>
              <a:t>This problem is </a:t>
            </a:r>
            <a:r>
              <a:rPr lang="en-US" dirty="0"/>
              <a:t>from Solidity read the </a:t>
            </a:r>
            <a:r>
              <a:rPr lang="en-US" dirty="0" smtClean="0"/>
              <a:t>docs: https</a:t>
            </a:r>
            <a:r>
              <a:rPr lang="en-US" dirty="0"/>
              <a:t>://solidity.readthedocs.io/en/v0.5.3/solidity-by-example.html?highlight=ballot</a:t>
            </a:r>
          </a:p>
          <a:p>
            <a:pPr marL="0" indent="0">
              <a:buNone/>
            </a:pPr>
            <a:endParaRPr lang="en-US" dirty="0" smtClean="0"/>
          </a:p>
        </p:txBody>
      </p:sp>
    </p:spTree>
    <p:extLst>
      <p:ext uri="{BB962C8B-B14F-4D97-AF65-F5344CB8AC3E}">
        <p14:creationId xmlns:p14="http://schemas.microsoft.com/office/powerpoint/2010/main" val="2633222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3_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TotalTime>
  <Words>1942</Words>
  <Application>Microsoft Office PowerPoint</Application>
  <PresentationFormat>Widescreen</PresentationFormat>
  <Paragraphs>161</Paragraphs>
  <Slides>18</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Georgia</vt:lpstr>
      <vt:lpstr>LucidaGrande</vt:lpstr>
      <vt:lpstr>Merriweather Sans</vt:lpstr>
      <vt:lpstr>Roboto</vt:lpstr>
      <vt:lpstr>Wingdings</vt:lpstr>
      <vt:lpstr>2_UB Powerpoint Template</vt:lpstr>
      <vt:lpstr>3_UB Powerpoint Template</vt:lpstr>
      <vt:lpstr>Developing a Dapp – Part 4 (Rules)</vt:lpstr>
      <vt:lpstr>Announcements</vt:lpstr>
      <vt:lpstr>Topics for discussion</vt:lpstr>
      <vt:lpstr>Problem Statement: Ballot</vt:lpstr>
      <vt:lpstr>Design steps</vt:lpstr>
      <vt:lpstr>Design step 1 : use case diagram</vt:lpstr>
      <vt:lpstr>Design step 2 : Identify users, digital assets, transactions, roles</vt:lpstr>
      <vt:lpstr>Design step 3 :  Design Contract diagram</vt:lpstr>
      <vt:lpstr>Design steps : 5 and 6</vt:lpstr>
      <vt:lpstr>Motivation</vt:lpstr>
      <vt:lpstr>Modifiers</vt:lpstr>
      <vt:lpstr>Modifier and Require</vt:lpstr>
      <vt:lpstr>PowerPoint Presentation</vt:lpstr>
      <vt:lpstr>PowerPoint Presentation</vt:lpstr>
      <vt:lpstr>PowerPoint Presentation</vt:lpstr>
      <vt:lpstr>PowerPoint Presentation</vt:lpstr>
      <vt:lpstr>PowerPoint Presentation</vt:lpstr>
      <vt:lpstr>Summary</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a Dapp</dc:title>
  <dc:creator>Bina Ramamurthy</dc:creator>
  <cp:lastModifiedBy>Bina Ramamurthy</cp:lastModifiedBy>
  <cp:revision>53</cp:revision>
  <dcterms:created xsi:type="dcterms:W3CDTF">2019-02-13T13:51:39Z</dcterms:created>
  <dcterms:modified xsi:type="dcterms:W3CDTF">2019-02-25T15:43:40Z</dcterms:modified>
</cp:coreProperties>
</file>