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41511462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25214019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34852333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465DC2-565B-4340-9766-4363E208D4A9}" type="datetimeFigureOut">
              <a:rPr lang="en-US" smtClean="0"/>
              <a:t>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673ED-CAA7-4C73-A954-89D5CBE338C7}" type="slidenum">
              <a:rPr lang="en-US" smtClean="0"/>
              <a:t>‹#›</a:t>
            </a:fld>
            <a:endParaRPr lang="en-US"/>
          </a:p>
        </p:txBody>
      </p:sp>
    </p:spTree>
    <p:extLst>
      <p:ext uri="{BB962C8B-B14F-4D97-AF65-F5344CB8AC3E}">
        <p14:creationId xmlns:p14="http://schemas.microsoft.com/office/powerpoint/2010/main" val="3374365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62B208-5DCD-4782-B6D7-9E2B060CDABF}" type="datetime1">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FC01A47E-AA38-4C56-AC5F-9CAB7147FF2F}" type="slidenum">
              <a:rPr lang="en-US" smtClean="0"/>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30128083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lnSpc>
                <a:spcPct val="100000"/>
              </a:lnSpc>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31157854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24942293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4565307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42376945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27503771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29377789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23931207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37482873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16120157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1220" y="2015613"/>
            <a:ext cx="6007903" cy="2710557"/>
          </a:xfrm>
        </p:spPr>
        <p:txBody>
          <a:bodyPr/>
          <a:lstStyle/>
          <a:p>
            <a:endParaRPr lang="en-US" sz="1400" dirty="0" smtClean="0"/>
          </a:p>
          <a:p>
            <a:r>
              <a:rPr lang="en-US" sz="1400" dirty="0" smtClean="0"/>
              <a:t>B</a:t>
            </a:r>
            <a:r>
              <a:rPr lang="en-US" sz="1400" dirty="0"/>
              <a:t>. RAMAMURTHY</a:t>
            </a:r>
          </a:p>
          <a:p>
            <a:r>
              <a:rPr lang="en-US" sz="1400" dirty="0"/>
              <a:t>©</a:t>
            </a:r>
            <a:r>
              <a:rPr lang="en-US" sz="1400" dirty="0" smtClean="0"/>
              <a:t>2019, </a:t>
            </a:r>
            <a:r>
              <a:rPr lang="en-US" sz="1400" dirty="0"/>
              <a:t>ALL RIGHTS RESERVED</a:t>
            </a:r>
          </a:p>
          <a:p>
            <a:r>
              <a:rPr lang="en-US" sz="1400" dirty="0"/>
              <a:t>BINA@BUFFALO.EDU</a:t>
            </a:r>
          </a:p>
          <a:p>
            <a:r>
              <a:rPr lang="en-US" sz="1400" dirty="0"/>
              <a:t>HTTP://WW.CSE.BUFFALO.EDU/FACULTY/BINA</a:t>
            </a:r>
          </a:p>
          <a:p>
            <a:r>
              <a:rPr lang="en-US" sz="1400" dirty="0"/>
              <a:t>TEACHING PROFESSOR</a:t>
            </a:r>
          </a:p>
          <a:p>
            <a:r>
              <a:rPr lang="en-US" sz="1400" dirty="0"/>
              <a:t>COMPUTER SCIENCE AND ENGINEERING</a:t>
            </a:r>
          </a:p>
          <a:p>
            <a:r>
              <a:rPr lang="en-US" sz="1400" dirty="0"/>
              <a:t>DIRECTOR, BLOCKCHAIN THINKLAB</a:t>
            </a:r>
          </a:p>
          <a:p>
            <a:r>
              <a:rPr lang="en-US" sz="1400" dirty="0"/>
              <a:t>PROGRAM DIRECTOR, DATA-INTENSIVE COMPUTING PROGRAM </a:t>
            </a:r>
          </a:p>
          <a:p>
            <a:endParaRPr lang="en-US" sz="1400" dirty="0"/>
          </a:p>
        </p:txBody>
      </p:sp>
      <p:sp>
        <p:nvSpPr>
          <p:cNvPr id="3" name="Title 2"/>
          <p:cNvSpPr>
            <a:spLocks noGrp="1"/>
          </p:cNvSpPr>
          <p:nvPr>
            <p:ph type="ctrTitle"/>
          </p:nvPr>
        </p:nvSpPr>
        <p:spPr>
          <a:xfrm>
            <a:off x="353568" y="251607"/>
            <a:ext cx="6638544" cy="1764006"/>
          </a:xfrm>
        </p:spPr>
        <p:txBody>
          <a:bodyPr/>
          <a:lstStyle/>
          <a:p>
            <a:r>
              <a:rPr lang="en-US" sz="5400" dirty="0" smtClean="0"/>
              <a:t>What is A blockchain?</a:t>
            </a:r>
            <a:endParaRPr lang="en-US" sz="5400" dirty="0"/>
          </a:p>
        </p:txBody>
      </p:sp>
    </p:spTree>
    <p:extLst>
      <p:ext uri="{BB962C8B-B14F-4D97-AF65-F5344CB8AC3E}">
        <p14:creationId xmlns:p14="http://schemas.microsoft.com/office/powerpoint/2010/main" val="19221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1801" y="88300"/>
            <a:ext cx="8586308" cy="868430"/>
          </a:xfrm>
        </p:spPr>
        <p:txBody>
          <a:bodyPr/>
          <a:lstStyle/>
          <a:p>
            <a:r>
              <a:rPr lang="en-US" dirty="0" smtClean="0">
                <a:solidFill>
                  <a:schemeClr val="bg1"/>
                </a:solidFill>
              </a:rPr>
              <a:t>Step 3: Obtain contract diagram</a:t>
            </a:r>
            <a:endParaRPr lang="en-US" dirty="0">
              <a:solidFill>
                <a:schemeClr val="bg1"/>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t>10</a:t>
            </a:fld>
            <a:endParaRPr lang="en-US"/>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08451" y="1913718"/>
            <a:ext cx="9014265" cy="4145337"/>
          </a:xfrm>
        </p:spPr>
      </p:pic>
    </p:spTree>
    <p:extLst>
      <p:ext uri="{BB962C8B-B14F-4D97-AF65-F5344CB8AC3E}">
        <p14:creationId xmlns:p14="http://schemas.microsoft.com/office/powerpoint/2010/main" val="1678922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4165" y="98593"/>
            <a:ext cx="8420053" cy="714207"/>
          </a:xfrm>
        </p:spPr>
        <p:txBody>
          <a:bodyPr/>
          <a:lstStyle/>
          <a:p>
            <a:r>
              <a:rPr lang="en-US" dirty="0" smtClean="0">
                <a:solidFill>
                  <a:schemeClr val="bg1"/>
                </a:solidFill>
              </a:rPr>
              <a:t>Step 4: Obtain the pseudo code</a:t>
            </a:r>
            <a:endParaRPr lang="en-US" dirty="0">
              <a:solidFill>
                <a:schemeClr val="bg1"/>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t>11</a:t>
            </a:fld>
            <a:endParaRPr lang="en-US"/>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26848" y="1746560"/>
            <a:ext cx="11194098" cy="4571113"/>
          </a:xfrm>
        </p:spPr>
      </p:pic>
    </p:spTree>
    <p:extLst>
      <p:ext uri="{BB962C8B-B14F-4D97-AF65-F5344CB8AC3E}">
        <p14:creationId xmlns:p14="http://schemas.microsoft.com/office/powerpoint/2010/main" val="3445833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364" y="98593"/>
            <a:ext cx="8201892" cy="868430"/>
          </a:xfrm>
        </p:spPr>
        <p:txBody>
          <a:bodyPr/>
          <a:lstStyle/>
          <a:p>
            <a:r>
              <a:rPr lang="en-US" dirty="0" smtClean="0">
                <a:solidFill>
                  <a:schemeClr val="bg1"/>
                </a:solidFill>
              </a:rPr>
              <a:t>Step 5:  Code it in Solidity</a:t>
            </a:r>
            <a:endParaRPr lang="en-US" dirty="0">
              <a:solidFill>
                <a:schemeClr val="bg1"/>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t>12</a:t>
            </a:fld>
            <a:endParaRPr lang="en-US"/>
          </a:p>
        </p:txBody>
      </p:sp>
      <p:sp>
        <p:nvSpPr>
          <p:cNvPr id="5" name="Content Placeholder 4"/>
          <p:cNvSpPr>
            <a:spLocks noGrp="1"/>
          </p:cNvSpPr>
          <p:nvPr>
            <p:ph sz="quarter" idx="1"/>
          </p:nvPr>
        </p:nvSpPr>
        <p:spPr>
          <a:xfrm>
            <a:off x="346918" y="1026373"/>
            <a:ext cx="11338560" cy="4572000"/>
          </a:xfrm>
        </p:spPr>
        <p:txBody>
          <a:bodyPr/>
          <a:lstStyle/>
          <a:p>
            <a:pPr marL="0" indent="0">
              <a:buNone/>
            </a:pPr>
            <a:r>
              <a:rPr lang="en-US" sz="1400" dirty="0"/>
              <a:t>pragma solidity ^0.5.2; </a:t>
            </a:r>
            <a:r>
              <a:rPr lang="en-US" sz="1400" dirty="0" smtClean="0"/>
              <a:t>// </a:t>
            </a:r>
            <a:r>
              <a:rPr lang="en-US" sz="1400" dirty="0"/>
              <a:t>imagine a big integer counter that the whole world could share</a:t>
            </a:r>
          </a:p>
          <a:p>
            <a:pPr marL="0" indent="0">
              <a:buNone/>
            </a:pPr>
            <a:r>
              <a:rPr lang="en-US" sz="1400" dirty="0"/>
              <a:t>contract Counter {</a:t>
            </a:r>
          </a:p>
          <a:p>
            <a:pPr marL="0" indent="0">
              <a:buNone/>
            </a:pPr>
            <a:r>
              <a:rPr lang="en-US" sz="1400" dirty="0"/>
              <a:t>    </a:t>
            </a:r>
            <a:r>
              <a:rPr lang="en-US" sz="1400" dirty="0" err="1"/>
              <a:t>uint</a:t>
            </a:r>
            <a:r>
              <a:rPr lang="en-US" sz="1400" dirty="0"/>
              <a:t> </a:t>
            </a:r>
            <a:r>
              <a:rPr lang="en-US" sz="1400" dirty="0" err="1"/>
              <a:t>storedData</a:t>
            </a:r>
            <a:r>
              <a:rPr lang="en-US" sz="1400" dirty="0"/>
              <a:t>; </a:t>
            </a:r>
          </a:p>
          <a:p>
            <a:pPr marL="0" indent="0">
              <a:buNone/>
            </a:pPr>
            <a:r>
              <a:rPr lang="en-US" sz="1400" dirty="0"/>
              <a:t>    function initialize (</a:t>
            </a:r>
            <a:r>
              <a:rPr lang="en-US" sz="1400" dirty="0" err="1"/>
              <a:t>uint</a:t>
            </a:r>
            <a:r>
              <a:rPr lang="en-US" sz="1400" dirty="0"/>
              <a:t> x) public { </a:t>
            </a:r>
          </a:p>
          <a:p>
            <a:pPr marL="0" indent="0">
              <a:buNone/>
            </a:pPr>
            <a:r>
              <a:rPr lang="en-US" sz="1400" dirty="0"/>
              <a:t>        </a:t>
            </a:r>
            <a:r>
              <a:rPr lang="en-US" sz="1400" dirty="0" err="1"/>
              <a:t>storedData</a:t>
            </a:r>
            <a:r>
              <a:rPr lang="en-US" sz="1400" dirty="0"/>
              <a:t> = x;</a:t>
            </a:r>
          </a:p>
          <a:p>
            <a:pPr marL="0" indent="0">
              <a:buNone/>
            </a:pPr>
            <a:r>
              <a:rPr lang="en-US" sz="1400" dirty="0"/>
              <a:t>    </a:t>
            </a:r>
            <a:r>
              <a:rPr lang="en-US" sz="1400" dirty="0" smtClean="0"/>
              <a:t>}</a:t>
            </a:r>
            <a:endParaRPr lang="en-US" sz="1400" dirty="0"/>
          </a:p>
          <a:p>
            <a:pPr marL="0" indent="0">
              <a:buNone/>
            </a:pPr>
            <a:r>
              <a:rPr lang="en-US" sz="1400" dirty="0"/>
              <a:t>    function get() view public returns (</a:t>
            </a:r>
            <a:r>
              <a:rPr lang="en-US" sz="1400" dirty="0" err="1"/>
              <a:t>uint</a:t>
            </a:r>
            <a:r>
              <a:rPr lang="en-US" sz="1400" dirty="0"/>
              <a:t>) { </a:t>
            </a:r>
          </a:p>
          <a:p>
            <a:pPr marL="0" indent="0">
              <a:buNone/>
            </a:pPr>
            <a:r>
              <a:rPr lang="en-US" sz="1400" dirty="0"/>
              <a:t>        return </a:t>
            </a:r>
            <a:r>
              <a:rPr lang="en-US" sz="1400" dirty="0" err="1"/>
              <a:t>storedData</a:t>
            </a:r>
            <a:r>
              <a:rPr lang="en-US" sz="1400" dirty="0"/>
              <a:t>;</a:t>
            </a:r>
          </a:p>
          <a:p>
            <a:pPr marL="0" indent="0">
              <a:buNone/>
            </a:pPr>
            <a:r>
              <a:rPr lang="en-US" sz="1400" dirty="0"/>
              <a:t>    </a:t>
            </a:r>
            <a:r>
              <a:rPr lang="en-US" sz="1400" dirty="0" smtClean="0"/>
              <a:t>}</a:t>
            </a:r>
            <a:endParaRPr lang="en-US" sz="1400" dirty="0"/>
          </a:p>
          <a:p>
            <a:pPr marL="0" indent="0">
              <a:buNone/>
            </a:pPr>
            <a:r>
              <a:rPr lang="en-US" sz="1400" dirty="0"/>
              <a:t>    function increment (</a:t>
            </a:r>
            <a:r>
              <a:rPr lang="en-US" sz="1400" dirty="0" err="1"/>
              <a:t>uint</a:t>
            </a:r>
            <a:r>
              <a:rPr lang="en-US" sz="1400" dirty="0"/>
              <a:t> n) public { </a:t>
            </a:r>
          </a:p>
          <a:p>
            <a:pPr marL="0" indent="0">
              <a:buNone/>
            </a:pPr>
            <a:r>
              <a:rPr lang="en-US" sz="1400" dirty="0"/>
              <a:t>        </a:t>
            </a:r>
            <a:r>
              <a:rPr lang="en-US" sz="1400" dirty="0" err="1"/>
              <a:t>storedData</a:t>
            </a:r>
            <a:r>
              <a:rPr lang="en-US" sz="1400" dirty="0"/>
              <a:t> = </a:t>
            </a:r>
            <a:r>
              <a:rPr lang="en-US" sz="1400" dirty="0" err="1"/>
              <a:t>storedData</a:t>
            </a:r>
            <a:r>
              <a:rPr lang="en-US" sz="1400" dirty="0"/>
              <a:t> + n;</a:t>
            </a:r>
          </a:p>
          <a:p>
            <a:pPr marL="0" indent="0">
              <a:buNone/>
            </a:pPr>
            <a:r>
              <a:rPr lang="en-US" sz="1400" dirty="0"/>
              <a:t>        return;</a:t>
            </a:r>
          </a:p>
          <a:p>
            <a:pPr marL="0" indent="0">
              <a:buNone/>
            </a:pPr>
            <a:r>
              <a:rPr lang="en-US" sz="1400" dirty="0"/>
              <a:t>    </a:t>
            </a:r>
            <a:r>
              <a:rPr lang="en-US" sz="1400" dirty="0" smtClean="0"/>
              <a:t>}</a:t>
            </a:r>
            <a:endParaRPr lang="en-US" sz="1400" dirty="0"/>
          </a:p>
          <a:p>
            <a:pPr marL="0" indent="0">
              <a:buNone/>
            </a:pPr>
            <a:r>
              <a:rPr lang="en-US" sz="1400" dirty="0"/>
              <a:t>    function decrement (</a:t>
            </a:r>
            <a:r>
              <a:rPr lang="en-US" sz="1400" dirty="0" err="1"/>
              <a:t>uint</a:t>
            </a:r>
            <a:r>
              <a:rPr lang="en-US" sz="1400" dirty="0"/>
              <a:t> n) public { </a:t>
            </a:r>
          </a:p>
          <a:p>
            <a:pPr marL="0" indent="0">
              <a:buNone/>
            </a:pPr>
            <a:r>
              <a:rPr lang="en-US" sz="1400" dirty="0"/>
              <a:t>        </a:t>
            </a:r>
            <a:r>
              <a:rPr lang="en-US" sz="1400" dirty="0" err="1"/>
              <a:t>storedData</a:t>
            </a:r>
            <a:r>
              <a:rPr lang="en-US" sz="1400" dirty="0"/>
              <a:t> = </a:t>
            </a:r>
            <a:r>
              <a:rPr lang="en-US" sz="1400" dirty="0" err="1"/>
              <a:t>storedData</a:t>
            </a:r>
            <a:r>
              <a:rPr lang="en-US" sz="1400" dirty="0"/>
              <a:t> - n;</a:t>
            </a:r>
          </a:p>
          <a:p>
            <a:pPr marL="0" indent="0">
              <a:buNone/>
            </a:pPr>
            <a:r>
              <a:rPr lang="en-US" sz="1400" dirty="0"/>
              <a:t>        return;</a:t>
            </a:r>
          </a:p>
          <a:p>
            <a:pPr marL="0" indent="0">
              <a:buNone/>
            </a:pPr>
            <a:r>
              <a:rPr lang="en-US" sz="1400" dirty="0"/>
              <a:t>    </a:t>
            </a:r>
            <a:r>
              <a:rPr lang="en-US" sz="1400" dirty="0" smtClean="0"/>
              <a:t>} }</a:t>
            </a:r>
            <a:endParaRPr lang="en-US" sz="1400" dirty="0"/>
          </a:p>
          <a:p>
            <a:pPr marL="0" indent="0">
              <a:buNone/>
            </a:pPr>
            <a:endParaRPr lang="en-US" sz="1400" dirty="0"/>
          </a:p>
        </p:txBody>
      </p:sp>
    </p:spTree>
    <p:extLst>
      <p:ext uri="{BB962C8B-B14F-4D97-AF65-F5344CB8AC3E}">
        <p14:creationId xmlns:p14="http://schemas.microsoft.com/office/powerpoint/2010/main" val="1139539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5000" y="98593"/>
            <a:ext cx="7884345" cy="868430"/>
          </a:xfrm>
        </p:spPr>
        <p:txBody>
          <a:bodyPr/>
          <a:lstStyle/>
          <a:p>
            <a:r>
              <a:rPr lang="en-US" dirty="0" smtClean="0">
                <a:solidFill>
                  <a:schemeClr val="bg1"/>
                </a:solidFill>
              </a:rPr>
              <a:t>Step 6: Test it in Remix IDE</a:t>
            </a:r>
            <a:endParaRPr lang="en-US" dirty="0">
              <a:solidFill>
                <a:schemeClr val="bg1"/>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t>13</a:t>
            </a:fld>
            <a:endParaRPr lang="en-US"/>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94687" y="1393347"/>
            <a:ext cx="10050403" cy="4748835"/>
          </a:xfrm>
        </p:spPr>
      </p:pic>
    </p:spTree>
    <p:extLst>
      <p:ext uri="{BB962C8B-B14F-4D97-AF65-F5344CB8AC3E}">
        <p14:creationId xmlns:p14="http://schemas.microsoft.com/office/powerpoint/2010/main" val="956322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5856" y="181588"/>
            <a:ext cx="8737600" cy="686630"/>
          </a:xfrm>
        </p:spPr>
        <p:txBody>
          <a:bodyPr/>
          <a:lstStyle/>
          <a:p>
            <a:r>
              <a:rPr lang="en-US" dirty="0">
                <a:solidFill>
                  <a:schemeClr val="bg1"/>
                </a:solidFill>
              </a:rPr>
              <a:t>On to Remix Ide to test our smart contract</a:t>
            </a:r>
            <a:r>
              <a:rPr lang="en-US" dirty="0"/>
              <a:t/>
            </a:r>
            <a:br>
              <a:rPr lang="en-US" dirty="0"/>
            </a:b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t>14</a:t>
            </a:fld>
            <a:endParaRPr lang="en-US"/>
          </a:p>
        </p:txBody>
      </p:sp>
      <p:sp>
        <p:nvSpPr>
          <p:cNvPr id="5" name="Content Placeholder 4"/>
          <p:cNvSpPr>
            <a:spLocks noGrp="1"/>
          </p:cNvSpPr>
          <p:nvPr>
            <p:ph sz="quarter" idx="1"/>
          </p:nvPr>
        </p:nvSpPr>
        <p:spPr/>
        <p:txBody>
          <a:bodyPr/>
          <a:lstStyle/>
          <a:p>
            <a:r>
              <a:rPr lang="en-US" dirty="0" smtClean="0"/>
              <a:t>On to Remix Ide to test our smart contract</a:t>
            </a:r>
            <a:endParaRPr lang="en-US" dirty="0"/>
          </a:p>
        </p:txBody>
      </p:sp>
    </p:spTree>
    <p:extLst>
      <p:ext uri="{BB962C8B-B14F-4D97-AF65-F5344CB8AC3E}">
        <p14:creationId xmlns:p14="http://schemas.microsoft.com/office/powerpoint/2010/main" val="104144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746" y="98593"/>
            <a:ext cx="7921290" cy="868430"/>
          </a:xfrm>
        </p:spPr>
        <p:txBody>
          <a:bodyPr/>
          <a:lstStyle/>
          <a:p>
            <a:r>
              <a:rPr lang="en-US" dirty="0" smtClean="0">
                <a:solidFill>
                  <a:schemeClr val="bg1"/>
                </a:solidFill>
              </a:rPr>
              <a:t>Summary</a:t>
            </a:r>
            <a:endParaRPr lang="en-US" dirty="0">
              <a:solidFill>
                <a:schemeClr val="bg1"/>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t>15</a:t>
            </a:fld>
            <a:endParaRPr lang="en-US"/>
          </a:p>
        </p:txBody>
      </p:sp>
      <p:sp>
        <p:nvSpPr>
          <p:cNvPr id="5" name="Content Placeholder 4"/>
          <p:cNvSpPr>
            <a:spLocks noGrp="1"/>
          </p:cNvSpPr>
          <p:nvPr>
            <p:ph sz="quarter" idx="1"/>
          </p:nvPr>
        </p:nvSpPr>
        <p:spPr/>
        <p:txBody>
          <a:bodyPr/>
          <a:lstStyle/>
          <a:p>
            <a:r>
              <a:rPr lang="en-US" dirty="0" smtClean="0"/>
              <a:t>We learned an approach to design, implement and test a smart contract.</a:t>
            </a:r>
          </a:p>
          <a:p>
            <a:r>
              <a:rPr lang="en-US" dirty="0" smtClean="0"/>
              <a:t>This is just a start. </a:t>
            </a:r>
            <a:endParaRPr lang="en-US" dirty="0"/>
          </a:p>
          <a:p>
            <a:r>
              <a:rPr lang="en-US" dirty="0" smtClean="0"/>
              <a:t>This is to show an approach that you can use for all your labs in this course and others.</a:t>
            </a:r>
          </a:p>
          <a:p>
            <a:r>
              <a:rPr lang="en-US" dirty="0" smtClean="0"/>
              <a:t>There are many more elements to this, we will add throughout the semester.</a:t>
            </a:r>
          </a:p>
          <a:p>
            <a:r>
              <a:rPr lang="en-US" dirty="0" smtClean="0"/>
              <a:t>This is the base: make sure it is 100% strong, no cracks: that is, you understand it well.</a:t>
            </a:r>
          </a:p>
          <a:p>
            <a:r>
              <a:rPr lang="en-US" dirty="0" smtClean="0"/>
              <a:t>Lets apply these concepts to Lab1.</a:t>
            </a:r>
            <a:endParaRPr lang="en-US" dirty="0"/>
          </a:p>
        </p:txBody>
      </p:sp>
    </p:spTree>
    <p:extLst>
      <p:ext uri="{BB962C8B-B14F-4D97-AF65-F5344CB8AC3E}">
        <p14:creationId xmlns:p14="http://schemas.microsoft.com/office/powerpoint/2010/main" val="1227586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724" y="157943"/>
            <a:ext cx="8335478" cy="573577"/>
          </a:xfrm>
        </p:spPr>
        <p:txBody>
          <a:bodyPr/>
          <a:lstStyle/>
          <a:p>
            <a:r>
              <a:rPr lang="en-US" dirty="0" smtClean="0">
                <a:solidFill>
                  <a:schemeClr val="bg1"/>
                </a:solidFill>
              </a:rPr>
              <a:t>Decentralized Systems</a:t>
            </a:r>
            <a:endParaRPr lang="en-US" dirty="0">
              <a:solidFill>
                <a:schemeClr val="bg1"/>
              </a:solidFill>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C01A47E-AA38-4C56-AC5F-9CAB7147FF2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Content Placeholder 4"/>
          <p:cNvSpPr>
            <a:spLocks noGrp="1"/>
          </p:cNvSpPr>
          <p:nvPr>
            <p:ph sz="quarter" idx="1"/>
          </p:nvPr>
        </p:nvSpPr>
        <p:spPr>
          <a:xfrm>
            <a:off x="287475" y="1040656"/>
            <a:ext cx="11338560" cy="5331268"/>
          </a:xfrm>
        </p:spPr>
        <p:txBody>
          <a:bodyPr/>
          <a:lstStyle/>
          <a:p>
            <a:r>
              <a:rPr lang="en-US" dirty="0" smtClean="0"/>
              <a:t>Let’s define decentralized systems.</a:t>
            </a:r>
          </a:p>
          <a:p>
            <a:r>
              <a:rPr lang="en-US" dirty="0" smtClean="0"/>
              <a:t>Is a type of distributed system.</a:t>
            </a:r>
          </a:p>
          <a:p>
            <a:endParaRPr lang="en-US" dirty="0"/>
          </a:p>
          <a:p>
            <a:endParaRPr lang="en-US" dirty="0" smtClean="0"/>
          </a:p>
          <a:p>
            <a:pPr marL="0" indent="0">
              <a:buNone/>
            </a:pPr>
            <a:endParaRPr lang="en-US" dirty="0" smtClean="0"/>
          </a:p>
          <a:p>
            <a:r>
              <a:rPr lang="en-US" dirty="0" smtClean="0"/>
              <a:t>Then what is special about this system: it allows </a:t>
            </a:r>
            <a:r>
              <a:rPr lang="en-US" b="1" dirty="0" smtClean="0">
                <a:solidFill>
                  <a:srgbClr val="000000"/>
                </a:solidFill>
              </a:rPr>
              <a:t>peer-to-peer transactions of digital assets among unknown participants.</a:t>
            </a:r>
          </a:p>
          <a:p>
            <a:r>
              <a:rPr lang="en-US" dirty="0" smtClean="0"/>
              <a:t>These </a:t>
            </a:r>
            <a:r>
              <a:rPr lang="en-US" b="1" dirty="0" smtClean="0"/>
              <a:t>participants operate beyond the boundaries of trust</a:t>
            </a:r>
            <a:r>
              <a:rPr lang="en-US" dirty="0" smtClean="0"/>
              <a:t>. </a:t>
            </a:r>
          </a:p>
          <a:p>
            <a:r>
              <a:rPr lang="en-US" dirty="0" smtClean="0"/>
              <a:t>Example: traditional trusted system: the university, you are all known participants.</a:t>
            </a:r>
          </a:p>
          <a:p>
            <a:r>
              <a:rPr lang="en-US" dirty="0" smtClean="0"/>
              <a:t>How did become known? Your credentials were verified and validated and you were admitted into the system. </a:t>
            </a:r>
          </a:p>
          <a:p>
            <a:r>
              <a:rPr lang="en-US" dirty="0" smtClean="0"/>
              <a:t>Participants </a:t>
            </a:r>
            <a:r>
              <a:rPr lang="en-US" b="1" dirty="0" smtClean="0"/>
              <a:t>can join and leave as they wish</a:t>
            </a:r>
            <a:r>
              <a:rPr lang="en-US" dirty="0" smtClean="0"/>
              <a:t>. Can you do that in an university system? You may but it is not common, or is not intended.</a:t>
            </a:r>
          </a:p>
          <a:p>
            <a:pPr marL="0" indent="0">
              <a:buNone/>
            </a:pPr>
            <a:endParaRPr lang="en-US" dirty="0" smtClean="0"/>
          </a:p>
          <a:p>
            <a:endParaRPr lang="en-US" dirty="0"/>
          </a:p>
        </p:txBody>
      </p:sp>
      <p:grpSp>
        <p:nvGrpSpPr>
          <p:cNvPr id="13" name="Group 12"/>
          <p:cNvGrpSpPr/>
          <p:nvPr/>
        </p:nvGrpSpPr>
        <p:grpSpPr>
          <a:xfrm>
            <a:off x="5635912" y="1675923"/>
            <a:ext cx="1578543" cy="1472511"/>
            <a:chOff x="7517328" y="1222253"/>
            <a:chExt cx="1578543" cy="1472511"/>
          </a:xfrm>
        </p:grpSpPr>
        <p:sp>
          <p:nvSpPr>
            <p:cNvPr id="6" name="Rectangle 5"/>
            <p:cNvSpPr/>
            <p:nvPr/>
          </p:nvSpPr>
          <p:spPr>
            <a:xfrm>
              <a:off x="7517328" y="1222253"/>
              <a:ext cx="1578543" cy="4908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panose="020B0604020202020204"/>
                  <a:ea typeface="+mn-ea"/>
                  <a:cs typeface="+mn-cs"/>
                  <a:sym typeface="Arial"/>
                </a:rPr>
                <a:t>Distributed system</a:t>
              </a:r>
              <a:endParaRPr kumimoji="0" lang="en-US" sz="14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
          <p:nvSpPr>
            <p:cNvPr id="7" name="Rectangle 6"/>
            <p:cNvSpPr/>
            <p:nvPr/>
          </p:nvSpPr>
          <p:spPr>
            <a:xfrm>
              <a:off x="7517328" y="2203875"/>
              <a:ext cx="1578543" cy="4908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panose="020B0604020202020204"/>
                  <a:ea typeface="+mn-ea"/>
                  <a:cs typeface="+mn-cs"/>
                  <a:sym typeface="Arial"/>
                </a:rPr>
                <a:t>Decentralized System</a:t>
              </a:r>
              <a:endParaRPr kumimoji="0" lang="en-US" sz="14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cxnSp>
          <p:nvCxnSpPr>
            <p:cNvPr id="9" name="Straight Arrow Connector 8"/>
            <p:cNvCxnSpPr>
              <a:stCxn id="7" idx="0"/>
              <a:endCxn id="6" idx="2"/>
            </p:cNvCxnSpPr>
            <p:nvPr/>
          </p:nvCxnSpPr>
          <p:spPr>
            <a:xfrm flipV="1">
              <a:off x="8306600" y="1713142"/>
              <a:ext cx="0" cy="490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9389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238" y="110836"/>
            <a:ext cx="8244471" cy="757594"/>
          </a:xfrm>
        </p:spPr>
        <p:txBody>
          <a:bodyPr/>
          <a:lstStyle/>
          <a:p>
            <a:r>
              <a:rPr lang="en-US" dirty="0" smtClean="0">
                <a:solidFill>
                  <a:schemeClr val="bg1"/>
                </a:solidFill>
              </a:rPr>
              <a:t>What is a blockchain? What does it do?</a:t>
            </a:r>
            <a:endParaRPr lang="en-US" dirty="0">
              <a:solidFill>
                <a:schemeClr val="bg1"/>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t>3</a:t>
            </a:fld>
            <a:endParaRPr lang="en-US"/>
          </a:p>
        </p:txBody>
      </p:sp>
      <p:sp>
        <p:nvSpPr>
          <p:cNvPr id="5" name="Content Placeholder 4"/>
          <p:cNvSpPr>
            <a:spLocks noGrp="1"/>
          </p:cNvSpPr>
          <p:nvPr>
            <p:ph sz="quarter" idx="1"/>
          </p:nvPr>
        </p:nvSpPr>
        <p:spPr>
          <a:xfrm>
            <a:off x="626595" y="1379267"/>
            <a:ext cx="11338560" cy="4572000"/>
          </a:xfrm>
        </p:spPr>
        <p:txBody>
          <a:bodyPr/>
          <a:lstStyle/>
          <a:p>
            <a:r>
              <a:rPr lang="en-US" dirty="0" smtClean="0"/>
              <a:t>Blockchain helps implement a decentralized system.</a:t>
            </a:r>
          </a:p>
          <a:p>
            <a:r>
              <a:rPr lang="en-US" dirty="0" smtClean="0"/>
              <a:t>Blockchain is a</a:t>
            </a:r>
          </a:p>
          <a:p>
            <a:pPr lvl="1"/>
            <a:r>
              <a:rPr lang="en-US" dirty="0" smtClean="0"/>
              <a:t>Distributed immutable ledger (record)</a:t>
            </a:r>
          </a:p>
          <a:p>
            <a:pPr lvl="1"/>
            <a:r>
              <a:rPr lang="en-US" dirty="0" smtClean="0"/>
              <a:t>Infrastructure for transactions </a:t>
            </a:r>
            <a:r>
              <a:rPr lang="en-US" dirty="0" smtClean="0">
                <a:sym typeface="Wingdings" panose="05000000000000000000" pitchFamily="2" charset="2"/>
              </a:rPr>
              <a:t> block blockchain (what and how it is recorded)</a:t>
            </a:r>
          </a:p>
          <a:p>
            <a:pPr lvl="1"/>
            <a:r>
              <a:rPr lang="en-US" dirty="0" smtClean="0">
                <a:sym typeface="Wingdings" panose="05000000000000000000" pitchFamily="2" charset="2"/>
              </a:rPr>
              <a:t>Protocol for the network (rules for operation and recording)</a:t>
            </a:r>
          </a:p>
          <a:p>
            <a:r>
              <a:rPr lang="en-US" dirty="0" smtClean="0">
                <a:sym typeface="Wingdings" panose="05000000000000000000" pitchFamily="2" charset="2"/>
              </a:rPr>
              <a:t>What does it accomplish with these?</a:t>
            </a:r>
          </a:p>
          <a:p>
            <a:pPr lvl="1"/>
            <a:r>
              <a:rPr lang="en-US" dirty="0" smtClean="0">
                <a:sym typeface="Wingdings" panose="05000000000000000000" pitchFamily="2" charset="2"/>
              </a:rPr>
              <a:t>It implements a trust layer enabling peer-to-peer operation of participants</a:t>
            </a:r>
          </a:p>
          <a:p>
            <a:pPr lvl="1"/>
            <a:r>
              <a:rPr lang="en-US" dirty="0" smtClean="0">
                <a:sym typeface="Wingdings" panose="05000000000000000000" pitchFamily="2" charset="2"/>
              </a:rPr>
              <a:t>Shifts trust intermediation from major organizations to software methods</a:t>
            </a:r>
          </a:p>
          <a:p>
            <a:pPr lvl="1"/>
            <a:r>
              <a:rPr lang="en-US" dirty="0" smtClean="0">
                <a:sym typeface="Wingdings" panose="05000000000000000000" pitchFamily="2" charset="2"/>
              </a:rPr>
              <a:t>Addresses gaps and issues with existing distributed systems</a:t>
            </a:r>
          </a:p>
          <a:p>
            <a:pPr lvl="1"/>
            <a:endParaRPr lang="en-US" dirty="0"/>
          </a:p>
        </p:txBody>
      </p:sp>
    </p:spTree>
    <p:extLst>
      <p:ext uri="{BB962C8B-B14F-4D97-AF65-F5344CB8AC3E}">
        <p14:creationId xmlns:p14="http://schemas.microsoft.com/office/powerpoint/2010/main" val="2973641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746" y="98593"/>
            <a:ext cx="8466236" cy="868430"/>
          </a:xfrm>
        </p:spPr>
        <p:txBody>
          <a:bodyPr/>
          <a:lstStyle/>
          <a:p>
            <a:r>
              <a:rPr lang="en-US" dirty="0" smtClean="0">
                <a:solidFill>
                  <a:schemeClr val="bg1"/>
                </a:solidFill>
              </a:rPr>
              <a:t>So you want to develop BC applications?</a:t>
            </a:r>
            <a:endParaRPr lang="en-US" dirty="0">
              <a:solidFill>
                <a:schemeClr val="bg1"/>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t>4</a:t>
            </a:fld>
            <a:endParaRPr lang="en-US"/>
          </a:p>
        </p:txBody>
      </p:sp>
      <p:sp>
        <p:nvSpPr>
          <p:cNvPr id="5" name="Content Placeholder 4"/>
          <p:cNvSpPr>
            <a:spLocks noGrp="1"/>
          </p:cNvSpPr>
          <p:nvPr>
            <p:ph sz="quarter" idx="1"/>
          </p:nvPr>
        </p:nvSpPr>
        <p:spPr/>
        <p:txBody>
          <a:bodyPr/>
          <a:lstStyle/>
          <a:p>
            <a:r>
              <a:rPr lang="en-US" dirty="0" smtClean="0"/>
              <a:t>Lets do that. </a:t>
            </a:r>
          </a:p>
          <a:p>
            <a:r>
              <a:rPr lang="en-US" dirty="0" smtClean="0"/>
              <a:t>For any type of application development look at the stack. This is indeed an unconventional preparatory step.</a:t>
            </a:r>
          </a:p>
          <a:p>
            <a:r>
              <a:rPr lang="en-US" dirty="0" smtClean="0"/>
              <a:t>For web application web stack (LAMP, MEAN etc.)</a:t>
            </a:r>
          </a:p>
          <a:p>
            <a:r>
              <a:rPr lang="en-US" dirty="0" smtClean="0"/>
              <a:t>For enterprise application enterprise stack</a:t>
            </a:r>
          </a:p>
          <a:p>
            <a:r>
              <a:rPr lang="en-US" dirty="0" smtClean="0"/>
              <a:t>For mobile application mobile stack</a:t>
            </a:r>
          </a:p>
          <a:p>
            <a:r>
              <a:rPr lang="en-US" dirty="0" smtClean="0"/>
              <a:t>For BC application BC stack or Dapp stack</a:t>
            </a:r>
          </a:p>
          <a:p>
            <a:r>
              <a:rPr lang="en-US" dirty="0" smtClean="0"/>
              <a:t>Got the idea.</a:t>
            </a:r>
          </a:p>
          <a:p>
            <a:r>
              <a:rPr lang="en-US" dirty="0" smtClean="0"/>
              <a:t>This is enable you to gather the right team, technologies, and tools.</a:t>
            </a:r>
          </a:p>
          <a:p>
            <a:r>
              <a:rPr lang="en-US" dirty="0" smtClean="0"/>
              <a:t>That’s what we will do.</a:t>
            </a:r>
          </a:p>
          <a:p>
            <a:pPr marL="0" indent="0">
              <a:buNone/>
            </a:pPr>
            <a:endParaRPr lang="en-US" dirty="0"/>
          </a:p>
        </p:txBody>
      </p:sp>
    </p:spTree>
    <p:extLst>
      <p:ext uri="{BB962C8B-B14F-4D97-AF65-F5344CB8AC3E}">
        <p14:creationId xmlns:p14="http://schemas.microsoft.com/office/powerpoint/2010/main" val="480782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5692" y="101600"/>
            <a:ext cx="8253799" cy="766830"/>
          </a:xfrm>
        </p:spPr>
        <p:txBody>
          <a:bodyPr/>
          <a:lstStyle/>
          <a:p>
            <a:r>
              <a:rPr lang="en-US" dirty="0" smtClean="0">
                <a:solidFill>
                  <a:schemeClr val="bg1"/>
                </a:solidFill>
              </a:rPr>
              <a:t>Bitcoin vs Ethereum Stack</a:t>
            </a:r>
            <a:endParaRPr lang="en-US" dirty="0">
              <a:solidFill>
                <a:schemeClr val="bg1"/>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t>5</a:t>
            </a:fld>
            <a:endParaRPr lang="en-US"/>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43709" y="1858189"/>
            <a:ext cx="11207280" cy="4357883"/>
          </a:xfrm>
        </p:spPr>
      </p:pic>
      <p:sp>
        <p:nvSpPr>
          <p:cNvPr id="7" name="TextBox 6"/>
          <p:cNvSpPr txBox="1"/>
          <p:nvPr/>
        </p:nvSpPr>
        <p:spPr>
          <a:xfrm>
            <a:off x="9238263" y="1164056"/>
            <a:ext cx="2704587" cy="830997"/>
          </a:xfrm>
          <a:prstGeom prst="rect">
            <a:avLst/>
          </a:prstGeom>
          <a:noFill/>
        </p:spPr>
        <p:txBody>
          <a:bodyPr wrap="none" rtlCol="0">
            <a:spAutoFit/>
          </a:bodyPr>
          <a:lstStyle/>
          <a:p>
            <a:r>
              <a:rPr lang="en-US" sz="1600" dirty="0" smtClean="0"/>
              <a:t>User interface of a </a:t>
            </a:r>
          </a:p>
          <a:p>
            <a:r>
              <a:rPr lang="en-US" sz="1600" dirty="0" smtClean="0"/>
              <a:t>larger system;</a:t>
            </a:r>
          </a:p>
          <a:p>
            <a:r>
              <a:rPr lang="en-US" sz="1600" dirty="0" smtClean="0"/>
              <a:t>BC is the decentralized part</a:t>
            </a:r>
          </a:p>
        </p:txBody>
      </p:sp>
      <p:cxnSp>
        <p:nvCxnSpPr>
          <p:cNvPr id="9" name="Curved Connector 8"/>
          <p:cNvCxnSpPr/>
          <p:nvPr/>
        </p:nvCxnSpPr>
        <p:spPr>
          <a:xfrm rot="10800000" flipV="1">
            <a:off x="9513456" y="1995054"/>
            <a:ext cx="1077101" cy="997527"/>
          </a:xfrm>
          <a:prstGeom prst="curvedConnector3">
            <a:avLst>
              <a:gd name="adj1" fmla="val 3694"/>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302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18" y="98593"/>
            <a:ext cx="7444510" cy="868430"/>
          </a:xfrm>
        </p:spPr>
        <p:txBody>
          <a:bodyPr/>
          <a:lstStyle/>
          <a:p>
            <a:r>
              <a:rPr lang="en-US" dirty="0" smtClean="0">
                <a:solidFill>
                  <a:schemeClr val="bg1"/>
                </a:solidFill>
              </a:rPr>
              <a:t>Ethereum stack </a:t>
            </a:r>
            <a:endParaRPr lang="en-US" dirty="0">
              <a:solidFill>
                <a:schemeClr val="bg1"/>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t>6</a:t>
            </a:fld>
            <a:endParaRPr lang="en-US"/>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72947" y="2208864"/>
            <a:ext cx="10731509" cy="2942768"/>
          </a:xfrm>
        </p:spPr>
      </p:pic>
      <p:sp>
        <p:nvSpPr>
          <p:cNvPr id="7" name="TextBox 6"/>
          <p:cNvSpPr txBox="1"/>
          <p:nvPr/>
        </p:nvSpPr>
        <p:spPr>
          <a:xfrm>
            <a:off x="2661651" y="5892799"/>
            <a:ext cx="6554102" cy="646331"/>
          </a:xfrm>
          <a:prstGeom prst="rect">
            <a:avLst/>
          </a:prstGeom>
          <a:noFill/>
        </p:spPr>
        <p:txBody>
          <a:bodyPr wrap="none" rtlCol="0">
            <a:spAutoFit/>
          </a:bodyPr>
          <a:lstStyle/>
          <a:p>
            <a:r>
              <a:rPr lang="en-US" dirty="0" smtClean="0"/>
              <a:t>Note: In recitation we are covering user interface stack; Today </a:t>
            </a:r>
          </a:p>
          <a:p>
            <a:r>
              <a:rPr lang="en-US" dirty="0" smtClean="0"/>
              <a:t>during lecture we will look at smart contract design. </a:t>
            </a:r>
            <a:endParaRPr lang="en-US" dirty="0"/>
          </a:p>
        </p:txBody>
      </p:sp>
    </p:spTree>
    <p:extLst>
      <p:ext uri="{BB962C8B-B14F-4D97-AF65-F5344CB8AC3E}">
        <p14:creationId xmlns:p14="http://schemas.microsoft.com/office/powerpoint/2010/main" val="2821208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0346" y="157944"/>
            <a:ext cx="8161436" cy="580966"/>
          </a:xfrm>
        </p:spPr>
        <p:txBody>
          <a:bodyPr/>
          <a:lstStyle/>
          <a:p>
            <a:r>
              <a:rPr lang="en-US" dirty="0" smtClean="0">
                <a:solidFill>
                  <a:schemeClr val="bg1"/>
                </a:solidFill>
              </a:rPr>
              <a:t>Lets solve a problem: simple counter</a:t>
            </a:r>
            <a:endParaRPr lang="en-US" dirty="0">
              <a:solidFill>
                <a:schemeClr val="bg1"/>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t>7</a:t>
            </a:fld>
            <a:endParaRPr lang="en-US"/>
          </a:p>
        </p:txBody>
      </p:sp>
      <p:sp>
        <p:nvSpPr>
          <p:cNvPr id="5" name="Content Placeholder 4"/>
          <p:cNvSpPr>
            <a:spLocks noGrp="1"/>
          </p:cNvSpPr>
          <p:nvPr>
            <p:ph sz="quarter" idx="1"/>
          </p:nvPr>
        </p:nvSpPr>
        <p:spPr>
          <a:xfrm>
            <a:off x="493222" y="1347625"/>
            <a:ext cx="11338560" cy="5000804"/>
          </a:xfrm>
        </p:spPr>
        <p:txBody>
          <a:bodyPr/>
          <a:lstStyle/>
          <a:p>
            <a:r>
              <a:rPr lang="en-US" dirty="0" smtClean="0"/>
              <a:t>Problem statement: Counters are very versatile and useful device. It could be a part of a decentralized application. For example: population counter; birth and death entry. You cannot get any more decentralized than this.</a:t>
            </a:r>
          </a:p>
          <a:p>
            <a:r>
              <a:rPr lang="en-US" dirty="0" smtClean="0"/>
              <a:t>Step 1: </a:t>
            </a:r>
            <a:r>
              <a:rPr lang="en-US" dirty="0"/>
              <a:t>U</a:t>
            </a:r>
            <a:r>
              <a:rPr lang="en-US" dirty="0" smtClean="0"/>
              <a:t>se case (Unified Modeling Language) diagram. Identify user and operations and supporting operations.</a:t>
            </a:r>
          </a:p>
          <a:p>
            <a:r>
              <a:rPr lang="en-US" dirty="0" smtClean="0"/>
              <a:t>Step 2: Using the use case and the problem statement as guidance, identify, user, digital assets and transactions.</a:t>
            </a:r>
          </a:p>
          <a:p>
            <a:r>
              <a:rPr lang="en-US" dirty="0" smtClean="0"/>
              <a:t>Step 3: Design the “contract” diagram (derivative of “class” diagram)</a:t>
            </a:r>
          </a:p>
          <a:p>
            <a:r>
              <a:rPr lang="en-US" dirty="0" smtClean="0"/>
              <a:t>Step 4: (Optional) Obtain the pseudo code. At this point you can decide to implement it for Ethereum blockchain or for some other blockchain. That is the reason for this step, platform independent step.</a:t>
            </a:r>
          </a:p>
          <a:p>
            <a:r>
              <a:rPr lang="en-US" dirty="0" smtClean="0"/>
              <a:t>Step 5: Implement the contract in a blockchain-specific language. In our case, we will use Solidity and Ethereum blockchain. Ethereum Metropolis—Constantinople to be exact.</a:t>
            </a:r>
          </a:p>
          <a:p>
            <a:r>
              <a:rPr lang="en-US" dirty="0" smtClean="0"/>
              <a:t>Step 6: Test it using a web-IDE call Remix. </a:t>
            </a:r>
          </a:p>
          <a:p>
            <a:endParaRPr lang="en-US" dirty="0" smtClean="0"/>
          </a:p>
        </p:txBody>
      </p:sp>
    </p:spTree>
    <p:extLst>
      <p:ext uri="{BB962C8B-B14F-4D97-AF65-F5344CB8AC3E}">
        <p14:creationId xmlns:p14="http://schemas.microsoft.com/office/powerpoint/2010/main" val="2807150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927" y="98593"/>
            <a:ext cx="7426037" cy="677262"/>
          </a:xfrm>
        </p:spPr>
        <p:txBody>
          <a:bodyPr/>
          <a:lstStyle/>
          <a:p>
            <a:r>
              <a:rPr lang="en-US" dirty="0" smtClean="0">
                <a:solidFill>
                  <a:schemeClr val="bg1"/>
                </a:solidFill>
              </a:rPr>
              <a:t>Step 1: Use case diagram</a:t>
            </a:r>
            <a:endParaRPr lang="en-US" dirty="0">
              <a:solidFill>
                <a:schemeClr val="bg1"/>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t>8</a:t>
            </a:fld>
            <a:endParaRPr lang="en-US"/>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706254" y="1650699"/>
            <a:ext cx="4812851" cy="4796915"/>
          </a:xfrm>
        </p:spPr>
      </p:pic>
      <p:sp>
        <p:nvSpPr>
          <p:cNvPr id="7" name="TextBox 6"/>
          <p:cNvSpPr txBox="1"/>
          <p:nvPr/>
        </p:nvSpPr>
        <p:spPr>
          <a:xfrm>
            <a:off x="8026292" y="2068945"/>
            <a:ext cx="3531736" cy="1200329"/>
          </a:xfrm>
          <a:prstGeom prst="rect">
            <a:avLst/>
          </a:prstGeom>
          <a:noFill/>
        </p:spPr>
        <p:txBody>
          <a:bodyPr wrap="none" rtlCol="0">
            <a:spAutoFit/>
          </a:bodyPr>
          <a:lstStyle/>
          <a:p>
            <a:r>
              <a:rPr lang="en-US" dirty="0" smtClean="0"/>
              <a:t>Use draw.io or </a:t>
            </a:r>
            <a:r>
              <a:rPr lang="en-US" dirty="0" err="1" smtClean="0"/>
              <a:t>starML</a:t>
            </a:r>
            <a:r>
              <a:rPr lang="en-US" dirty="0" smtClean="0"/>
              <a:t> or other </a:t>
            </a:r>
          </a:p>
          <a:p>
            <a:r>
              <a:rPr lang="en-US" dirty="0"/>
              <a:t>t</a:t>
            </a:r>
            <a:r>
              <a:rPr lang="en-US" dirty="0" smtClean="0"/>
              <a:t>ools to </a:t>
            </a:r>
            <a:r>
              <a:rPr lang="en-US" dirty="0" err="1" smtClean="0"/>
              <a:t>creat</a:t>
            </a:r>
            <a:r>
              <a:rPr lang="en-US" dirty="0" smtClean="0"/>
              <a:t> a similar one for </a:t>
            </a:r>
          </a:p>
          <a:p>
            <a:r>
              <a:rPr lang="en-US" dirty="0"/>
              <a:t>y</a:t>
            </a:r>
            <a:r>
              <a:rPr lang="en-US" dirty="0" smtClean="0"/>
              <a:t>our lab1. Can you do it for your </a:t>
            </a:r>
          </a:p>
          <a:p>
            <a:r>
              <a:rPr lang="en-US" dirty="0" smtClean="0"/>
              <a:t>documentation?</a:t>
            </a:r>
            <a:endParaRPr lang="en-US" dirty="0"/>
          </a:p>
        </p:txBody>
      </p:sp>
    </p:spTree>
    <p:extLst>
      <p:ext uri="{BB962C8B-B14F-4D97-AF65-F5344CB8AC3E}">
        <p14:creationId xmlns:p14="http://schemas.microsoft.com/office/powerpoint/2010/main" val="106510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747" y="175491"/>
            <a:ext cx="9500708" cy="625278"/>
          </a:xfrm>
        </p:spPr>
        <p:txBody>
          <a:bodyPr/>
          <a:lstStyle/>
          <a:p>
            <a:r>
              <a:rPr lang="en-US" dirty="0" smtClean="0">
                <a:solidFill>
                  <a:schemeClr val="bg1"/>
                </a:solidFill>
              </a:rPr>
              <a:t>Step 2: Identify user, assets and transactions</a:t>
            </a:r>
            <a:endParaRPr lang="en-US" dirty="0">
              <a:solidFill>
                <a:schemeClr val="bg1"/>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t>9</a:t>
            </a:fld>
            <a:endParaRPr lang="en-US"/>
          </a:p>
        </p:txBody>
      </p:sp>
      <p:sp>
        <p:nvSpPr>
          <p:cNvPr id="5" name="Content Placeholder 4"/>
          <p:cNvSpPr>
            <a:spLocks noGrp="1"/>
          </p:cNvSpPr>
          <p:nvPr>
            <p:ph sz="quarter" idx="1"/>
          </p:nvPr>
        </p:nvSpPr>
        <p:spPr/>
        <p:txBody>
          <a:bodyPr/>
          <a:lstStyle/>
          <a:p>
            <a:r>
              <a:rPr lang="en-US" dirty="0" smtClean="0"/>
              <a:t>Users: Actors in any Dapp </a:t>
            </a:r>
          </a:p>
          <a:p>
            <a:r>
              <a:rPr lang="en-US" dirty="0" smtClean="0"/>
              <a:t>Digital or other assets: counter value (type depends on the value: if it is student score: 8-bit, it is world population 256-bit, yes BC works on a 256-bit integer processor.)</a:t>
            </a:r>
          </a:p>
          <a:p>
            <a:r>
              <a:rPr lang="en-US" dirty="0" smtClean="0"/>
              <a:t>Transactions: create, initialize (set), increment, decrement, get (to view)</a:t>
            </a:r>
          </a:p>
          <a:p>
            <a:pPr marL="0" indent="0">
              <a:buNone/>
            </a:pPr>
            <a:endParaRPr lang="en-US" dirty="0"/>
          </a:p>
        </p:txBody>
      </p:sp>
    </p:spTree>
    <p:extLst>
      <p:ext uri="{BB962C8B-B14F-4D97-AF65-F5344CB8AC3E}">
        <p14:creationId xmlns:p14="http://schemas.microsoft.com/office/powerpoint/2010/main" val="2207453824"/>
      </p:ext>
    </p:extLst>
  </p:cSld>
  <p:clrMapOvr>
    <a:masterClrMapping/>
  </p:clrMapOvr>
</p:sld>
</file>

<file path=ppt/theme/theme1.xml><?xml version="1.0" encoding="utf-8"?>
<a:theme xmlns:a="http://schemas.openxmlformats.org/drawingml/2006/main" name="2_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docProps/app.xml><?xml version="1.0" encoding="utf-8"?>
<Properties xmlns="http://schemas.openxmlformats.org/officeDocument/2006/extended-properties" xmlns:vt="http://schemas.openxmlformats.org/officeDocument/2006/docPropsVTypes">
  <TotalTime>109</TotalTime>
  <Words>891</Words>
  <Application>Microsoft Office PowerPoint</Application>
  <PresentationFormat>Widescreen</PresentationFormat>
  <Paragraphs>111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Georgia</vt:lpstr>
      <vt:lpstr>LucidaGrande</vt:lpstr>
      <vt:lpstr>Wingdings</vt:lpstr>
      <vt:lpstr>2_UB Powerpoint Template</vt:lpstr>
      <vt:lpstr>What is A blockchain?</vt:lpstr>
      <vt:lpstr>Decentralized Systems</vt:lpstr>
      <vt:lpstr>What is a blockchain? What does it do?</vt:lpstr>
      <vt:lpstr>So you want to develop BC applications?</vt:lpstr>
      <vt:lpstr>Bitcoin vs Ethereum Stack</vt:lpstr>
      <vt:lpstr>Ethereum stack </vt:lpstr>
      <vt:lpstr>Lets solve a problem: simple counter</vt:lpstr>
      <vt:lpstr>Step 1: Use case diagram</vt:lpstr>
      <vt:lpstr>Step 2: Identify user, assets and transactions</vt:lpstr>
      <vt:lpstr>Step 3: Obtain contract diagram</vt:lpstr>
      <vt:lpstr>Step 4: Obtain the pseudo code</vt:lpstr>
      <vt:lpstr>Step 5:  Code it in Solidity</vt:lpstr>
      <vt:lpstr>Step 6: Test it in Remix IDE</vt:lpstr>
      <vt:lpstr>On to Remix Ide to test our smart contract </vt:lpstr>
      <vt:lpstr>Summary</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blockchain?</dc:title>
  <dc:creator>Bina Ramamurthy</dc:creator>
  <cp:lastModifiedBy>Bina Ramamurthy</cp:lastModifiedBy>
  <cp:revision>15</cp:revision>
  <dcterms:created xsi:type="dcterms:W3CDTF">2019-02-11T13:48:54Z</dcterms:created>
  <dcterms:modified xsi:type="dcterms:W3CDTF">2019-02-11T15:38:48Z</dcterms:modified>
</cp:coreProperties>
</file>