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3"/>
  </p:notesMasterIdLst>
  <p:sldIdLst>
    <p:sldId id="257" r:id="rId3"/>
    <p:sldId id="260" r:id="rId4"/>
    <p:sldId id="261" r:id="rId5"/>
    <p:sldId id="262" r:id="rId6"/>
    <p:sldId id="264" r:id="rId7"/>
    <p:sldId id="265" r:id="rId8"/>
    <p:sldId id="266" r:id="rId9"/>
    <p:sldId id="270" r:id="rId10"/>
    <p:sldId id="267" r:id="rId11"/>
    <p:sldId id="269" r:id="rId12"/>
    <p:sldId id="263" r:id="rId13"/>
    <p:sldId id="271" r:id="rId14"/>
    <p:sldId id="272" r:id="rId15"/>
    <p:sldId id="273" r:id="rId16"/>
    <p:sldId id="274" r:id="rId17"/>
    <p:sldId id="275" r:id="rId18"/>
    <p:sldId id="276" r:id="rId19"/>
    <p:sldId id="277" r:id="rId20"/>
    <p:sldId id="278" r:id="rId21"/>
    <p:sldId id="279" r:id="rId22"/>
    <p:sldId id="280" r:id="rId23"/>
    <p:sldId id="293" r:id="rId24"/>
    <p:sldId id="281" r:id="rId25"/>
    <p:sldId id="282" r:id="rId26"/>
    <p:sldId id="283" r:id="rId27"/>
    <p:sldId id="284" r:id="rId28"/>
    <p:sldId id="285" r:id="rId29"/>
    <p:sldId id="286" r:id="rId30"/>
    <p:sldId id="287" r:id="rId31"/>
    <p:sldId id="288" r:id="rId32"/>
    <p:sldId id="290" r:id="rId33"/>
    <p:sldId id="291" r:id="rId34"/>
    <p:sldId id="292" r:id="rId35"/>
    <p:sldId id="299" r:id="rId36"/>
    <p:sldId id="294" r:id="rId37"/>
    <p:sldId id="295" r:id="rId38"/>
    <p:sldId id="296" r:id="rId39"/>
    <p:sldId id="297" r:id="rId40"/>
    <p:sldId id="298" r:id="rId41"/>
    <p:sldId id="26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975A4-183D-489C-8A0B-ADFE727122B3}" type="datetimeFigureOut">
              <a:rPr lang="en-US" smtClean="0"/>
              <a:t>3/5/2019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80912-02D6-41ED-A94D-68800CB3093C}" type="slidenum">
              <a:rPr lang="en-US" smtClean="0"/>
              <a:t>‹#›</a:t>
            </a:fld>
            <a:endParaRPr lang="en-US"/>
          </a:p>
        </p:txBody>
      </p:sp>
    </p:spTree>
    <p:extLst>
      <p:ext uri="{BB962C8B-B14F-4D97-AF65-F5344CB8AC3E}">
        <p14:creationId xmlns:p14="http://schemas.microsoft.com/office/powerpoint/2010/main" val="363168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8145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24897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6" name="Shape 5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14631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Any data: tree, text, datastore, blockchain block can be “mushed” by algorithms into fixed code: in  Blockchain’s case  256 bit code.</a:t>
            </a:r>
          </a:p>
        </p:txBody>
      </p:sp>
    </p:spTree>
    <p:extLst>
      <p:ext uri="{BB962C8B-B14F-4D97-AF65-F5344CB8AC3E}">
        <p14:creationId xmlns:p14="http://schemas.microsoft.com/office/powerpoint/2010/main" val="863890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Actual hashing functions are quite complex. Here we illustrate “simple hashing’ and “tree hashing” with “add” as the hash function. Once again actual hashing functions are quite complex.</a:t>
            </a:r>
          </a:p>
        </p:txBody>
      </p:sp>
    </p:spTree>
    <p:extLst>
      <p:ext uri="{BB962C8B-B14F-4D97-AF65-F5344CB8AC3E}">
        <p14:creationId xmlns:p14="http://schemas.microsoft.com/office/powerpoint/2010/main" val="411119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26079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32269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5122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253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Note that the document is not encrypted.</a:t>
            </a:r>
          </a:p>
        </p:txBody>
      </p:sp>
    </p:spTree>
    <p:extLst>
      <p:ext uri="{BB962C8B-B14F-4D97-AF65-F5344CB8AC3E}">
        <p14:creationId xmlns:p14="http://schemas.microsoft.com/office/powerpoint/2010/main" val="3748016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SHE256 RIPEMD160 hash</a:t>
            </a:r>
          </a:p>
        </p:txBody>
      </p:sp>
    </p:spTree>
    <p:extLst>
      <p:ext uri="{BB962C8B-B14F-4D97-AF65-F5344CB8AC3E}">
        <p14:creationId xmlns:p14="http://schemas.microsoft.com/office/powerpoint/2010/main" val="402942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Traditional {username, password} is not possible since we are in any one trusted domain.</a:t>
            </a:r>
          </a:p>
        </p:txBody>
      </p:sp>
    </p:spTree>
    <p:extLst>
      <p:ext uri="{BB962C8B-B14F-4D97-AF65-F5344CB8AC3E}">
        <p14:creationId xmlns:p14="http://schemas.microsoft.com/office/powerpoint/2010/main" val="173723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8" name="Shape 4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74487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4" name="Shape 4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77270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5" name="Shape 4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0634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82eed32c8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282eed32c8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Recall that verification and validation are very critical steps before adding a bloc to the existing trusted chain.</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8444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5c66f769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5c66f76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trust trail: Vlaidate Tx, Verify gas, resources, gather tx, Execute tx to get new state,form block, work towards consensus, winner finalizes the block, everyone add the block to the chain and confirm tXs. We will examine each of these steps.</a:t>
            </a:r>
            <a:endParaRPr/>
          </a:p>
        </p:txBody>
      </p:sp>
    </p:spTree>
    <p:extLst>
      <p:ext uri="{BB962C8B-B14F-4D97-AF65-F5344CB8AC3E}">
        <p14:creationId xmlns:p14="http://schemas.microsoft.com/office/powerpoint/2010/main" val="2617526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0216102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0216102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100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8386425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8386425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339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5b3e687af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5b3e687af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Block creation process.</a:t>
            </a:r>
            <a:endParaRPr/>
          </a:p>
          <a:p>
            <a:pPr marL="0" lvl="0" indent="0" algn="l" rtl="0">
              <a:spcBef>
                <a:spcPts val="0"/>
              </a:spcBef>
              <a:spcAft>
                <a:spcPts val="0"/>
              </a:spcAft>
              <a:buNone/>
            </a:pPr>
            <a:r>
              <a:rPr lang="en"/>
              <a:t>Tx are initiated by nodes. They are validated by miners. Rejected or accepted to a pool. Miners then form block from tX, and compete to solve a puzzle with the hashes of the block header elements. The miner who solves the puzzle first gets to create the block. The block is broadcast and verified by others. Then added to the chain. Tx are confirmed.</a:t>
            </a:r>
            <a:endParaRPr/>
          </a:p>
        </p:txBody>
      </p:sp>
    </p:spTree>
    <p:extLst>
      <p:ext uri="{BB962C8B-B14F-4D97-AF65-F5344CB8AC3E}">
        <p14:creationId xmlns:p14="http://schemas.microsoft.com/office/powerpoint/2010/main" val="319642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Consider “Meet me at Cinema” you add 3 to every letter there to encrypt it and </a:t>
            </a:r>
          </a:p>
          <a:p>
            <a:pPr lvl="0">
              <a:spcBef>
                <a:spcPts val="0"/>
              </a:spcBef>
              <a:buNone/>
            </a:pPr>
            <a:r>
              <a:rPr lang="en"/>
              <a:t>Your receiver decrypts it using the same 3 but -3 to view the original message.</a:t>
            </a:r>
          </a:p>
        </p:txBody>
      </p:sp>
    </p:spTree>
    <p:extLst>
      <p:ext uri="{BB962C8B-B14F-4D97-AF65-F5344CB8AC3E}">
        <p14:creationId xmlns:p14="http://schemas.microsoft.com/office/powerpoint/2010/main" val="179107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Please note that we will represent private key with lighter shade of a color and public key with darker shade of the color.</a:t>
            </a:r>
          </a:p>
        </p:txBody>
      </p:sp>
    </p:spTree>
    <p:extLst>
      <p:ext uri="{BB962C8B-B14F-4D97-AF65-F5344CB8AC3E}">
        <p14:creationId xmlns:p14="http://schemas.microsoft.com/office/powerpoint/2010/main" val="57600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71668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Puttykeygen process demo</a:t>
            </a:r>
          </a:p>
        </p:txBody>
      </p:sp>
    </p:spTree>
    <p:extLst>
      <p:ext uri="{BB962C8B-B14F-4D97-AF65-F5344CB8AC3E}">
        <p14:creationId xmlns:p14="http://schemas.microsoft.com/office/powerpoint/2010/main" val="2888424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Thus ECC is stronger than RSA for a given number of bits. </a:t>
            </a:r>
          </a:p>
        </p:txBody>
      </p:sp>
    </p:spTree>
    <p:extLst>
      <p:ext uri="{BB962C8B-B14F-4D97-AF65-F5344CB8AC3E}">
        <p14:creationId xmlns:p14="http://schemas.microsoft.com/office/powerpoint/2010/main" val="298441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This sequence of operations, will (i) let Buffalo authorize the transaction by signing using its private key, (ii) encrypt the message with Kathmandu’s public key so that only Kathmandu can decrypt it using its private key and (ii) authenticate that Buffalo and no imposter of Buffalo is sending the message by decrypting it using Buffalo’s public key.</a:t>
            </a:r>
          </a:p>
        </p:txBody>
      </p:sp>
    </p:spTree>
    <p:extLst>
      <p:ext uri="{BB962C8B-B14F-4D97-AF65-F5344CB8AC3E}">
        <p14:creationId xmlns:p14="http://schemas.microsoft.com/office/powerpoint/2010/main" val="230075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 tx can be encrypted with private key of sender: authentication of sender</a:t>
            </a:r>
          </a:p>
          <a:p>
            <a:pPr lvl="0">
              <a:spcBef>
                <a:spcPts val="0"/>
              </a:spcBef>
              <a:buNone/>
            </a:pPr>
            <a:r>
              <a:rPr lang="en"/>
              <a:t>Then encrypted with public key of receiver: authentication of receiver</a:t>
            </a:r>
          </a:p>
          <a:p>
            <a:pPr lvl="0">
              <a:spcBef>
                <a:spcPts val="0"/>
              </a:spcBef>
              <a:buNone/>
            </a:pPr>
            <a:r>
              <a:rPr lang="en"/>
              <a:t>Transmitted.</a:t>
            </a:r>
          </a:p>
          <a:p>
            <a:pPr lvl="0">
              <a:spcBef>
                <a:spcPts val="0"/>
              </a:spcBef>
              <a:buNone/>
            </a:pPr>
            <a:r>
              <a:rPr lang="en"/>
              <a:t>Decrypted only with private of receiver.</a:t>
            </a:r>
          </a:p>
          <a:p>
            <a:pPr lvl="0">
              <a:spcBef>
                <a:spcPts val="0"/>
              </a:spcBef>
              <a:buNone/>
            </a:pPr>
            <a:r>
              <a:rPr lang="en"/>
              <a:t>Then with the public key of sender.</a:t>
            </a:r>
          </a:p>
          <a:p>
            <a:pPr lvl="0">
              <a:spcBef>
                <a:spcPts val="0"/>
              </a:spcBef>
              <a:buNone/>
            </a:pPr>
            <a:endParaRPr/>
          </a:p>
        </p:txBody>
      </p:sp>
    </p:spTree>
    <p:extLst>
      <p:ext uri="{BB962C8B-B14F-4D97-AF65-F5344CB8AC3E}">
        <p14:creationId xmlns:p14="http://schemas.microsoft.com/office/powerpoint/2010/main" val="220575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CA1116-4F78-4B53-B050-C737B0B63CE8}"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231119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A1116-4F78-4B53-B050-C737B0B63CE8}"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137667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A1116-4F78-4B53-B050-C737B0B63CE8}"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50319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39407856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36636791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11079170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40638250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1518269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2019456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4421811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9713751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A1116-4F78-4B53-B050-C737B0B63CE8}"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810260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7727951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24471376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565868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465DC2-565B-4340-9766-4363E208D4A9}"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3969347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9200" y="984967"/>
            <a:ext cx="10962800" cy="10236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2"/>
              </a:buClr>
              <a:buSzPts val="1100"/>
              <a:buFont typeface="Arial"/>
              <a:buNone/>
              <a:defRPr sz="3067" b="0" i="0" u="none" strike="noStrike" cap="none">
                <a:solidFill>
                  <a:schemeClr val="dk2"/>
                </a:solidFill>
                <a:latin typeface="Arial"/>
                <a:ea typeface="Arial"/>
                <a:cs typeface="Arial"/>
                <a:sym typeface="Arial"/>
              </a:defRPr>
            </a:lvl1pPr>
            <a:lvl2pPr lvl="1" rtl="0">
              <a:spcBef>
                <a:spcPts val="0"/>
              </a:spcBef>
              <a:spcAft>
                <a:spcPts val="0"/>
              </a:spcAft>
              <a:buSzPts val="1100"/>
              <a:buFont typeface="Arial"/>
              <a:buNone/>
              <a:defRPr sz="2400"/>
            </a:lvl2pPr>
            <a:lvl3pPr lvl="2" rtl="0">
              <a:spcBef>
                <a:spcPts val="0"/>
              </a:spcBef>
              <a:spcAft>
                <a:spcPts val="0"/>
              </a:spcAft>
              <a:buSzPts val="1100"/>
              <a:buFont typeface="Arial"/>
              <a:buNone/>
              <a:defRPr sz="2400"/>
            </a:lvl3pPr>
            <a:lvl4pPr lvl="3" rtl="0">
              <a:spcBef>
                <a:spcPts val="0"/>
              </a:spcBef>
              <a:spcAft>
                <a:spcPts val="0"/>
              </a:spcAft>
              <a:buSzPts val="1100"/>
              <a:buFont typeface="Arial"/>
              <a:buNone/>
              <a:defRPr sz="2400"/>
            </a:lvl4pPr>
            <a:lvl5pPr lvl="4" rtl="0">
              <a:spcBef>
                <a:spcPts val="0"/>
              </a:spcBef>
              <a:spcAft>
                <a:spcPts val="0"/>
              </a:spcAft>
              <a:buSzPts val="1100"/>
              <a:buFont typeface="Arial"/>
              <a:buNone/>
              <a:defRPr sz="2400"/>
            </a:lvl5pPr>
            <a:lvl6pPr lvl="5" rtl="0">
              <a:spcBef>
                <a:spcPts val="0"/>
              </a:spcBef>
              <a:spcAft>
                <a:spcPts val="0"/>
              </a:spcAft>
              <a:buSzPts val="1100"/>
              <a:buFont typeface="Arial"/>
              <a:buNone/>
              <a:defRPr sz="2400"/>
            </a:lvl6pPr>
            <a:lvl7pPr lvl="6" rtl="0">
              <a:spcBef>
                <a:spcPts val="0"/>
              </a:spcBef>
              <a:spcAft>
                <a:spcPts val="0"/>
              </a:spcAft>
              <a:buSzPts val="1100"/>
              <a:buFont typeface="Arial"/>
              <a:buNone/>
              <a:defRPr sz="2400"/>
            </a:lvl7pPr>
            <a:lvl8pPr lvl="7" rtl="0">
              <a:spcBef>
                <a:spcPts val="0"/>
              </a:spcBef>
              <a:spcAft>
                <a:spcPts val="0"/>
              </a:spcAft>
              <a:buSzPts val="1100"/>
              <a:buFont typeface="Arial"/>
              <a:buNone/>
              <a:defRPr sz="2400"/>
            </a:lvl8pPr>
            <a:lvl9pPr lvl="8" rtl="0">
              <a:spcBef>
                <a:spcPts val="0"/>
              </a:spcBef>
              <a:spcAft>
                <a:spcPts val="0"/>
              </a:spcAft>
              <a:buSzPts val="1100"/>
              <a:buFont typeface="Arial"/>
              <a:buNone/>
              <a:defRPr sz="2400"/>
            </a:lvl9pPr>
          </a:lstStyle>
          <a:p>
            <a:endParaRPr/>
          </a:p>
        </p:txBody>
      </p:sp>
      <p:sp>
        <p:nvSpPr>
          <p:cNvPr id="66" name="Google Shape;66;p15"/>
          <p:cNvSpPr txBox="1">
            <a:spLocks noGrp="1"/>
          </p:cNvSpPr>
          <p:nvPr>
            <p:ph type="body" idx="1"/>
          </p:nvPr>
        </p:nvSpPr>
        <p:spPr>
          <a:xfrm>
            <a:off x="629200" y="2558767"/>
            <a:ext cx="10962800" cy="3613600"/>
          </a:xfrm>
          <a:prstGeom prst="rect">
            <a:avLst/>
          </a:prstGeom>
          <a:noFill/>
          <a:ln>
            <a:noFill/>
          </a:ln>
        </p:spPr>
        <p:txBody>
          <a:bodyPr spcFirstLastPara="1" wrap="square" lIns="68575" tIns="68575" rIns="68575" bIns="68575" anchor="t" anchorCtr="0"/>
          <a:lstStyle>
            <a:lvl1pPr marL="609585" marR="0" lvl="0" indent="-397923" algn="l" rtl="0">
              <a:lnSpc>
                <a:spcPct val="100000"/>
              </a:lnSpc>
              <a:spcBef>
                <a:spcPts val="0"/>
              </a:spcBef>
              <a:spcAft>
                <a:spcPts val="0"/>
              </a:spcAft>
              <a:buClr>
                <a:srgbClr val="005BBB"/>
              </a:buClr>
              <a:buSzPts val="1100"/>
              <a:buFont typeface="Arial"/>
              <a:buChar char="•"/>
              <a:defRPr sz="2000" b="0" i="0" u="none" strike="noStrike" cap="none">
                <a:solidFill>
                  <a:schemeClr val="dk1"/>
                </a:solidFill>
                <a:latin typeface="Arial"/>
                <a:ea typeface="Arial"/>
                <a:cs typeface="Arial"/>
                <a:sym typeface="Arial"/>
              </a:defRPr>
            </a:lvl1pPr>
            <a:lvl2pPr marL="1219170" marR="0" lvl="1" indent="-397923" algn="l" rtl="0">
              <a:lnSpc>
                <a:spcPct val="100000"/>
              </a:lnSpc>
              <a:spcBef>
                <a:spcPts val="0"/>
              </a:spcBef>
              <a:spcAft>
                <a:spcPts val="0"/>
              </a:spcAft>
              <a:buClr>
                <a:srgbClr val="005BBB"/>
              </a:buClr>
              <a:buSzPts val="1100"/>
              <a:buFont typeface="Arial"/>
              <a:buChar char="•"/>
              <a:defRPr sz="2000" b="0" i="0" u="none" strike="noStrike" cap="none">
                <a:solidFill>
                  <a:schemeClr val="dk1"/>
                </a:solidFill>
                <a:latin typeface="Arial"/>
                <a:ea typeface="Arial"/>
                <a:cs typeface="Arial"/>
                <a:sym typeface="Arial"/>
              </a:defRPr>
            </a:lvl2pPr>
            <a:lvl3pPr marL="1828754" marR="0" lvl="2" indent="-389457" algn="l" rtl="0">
              <a:lnSpc>
                <a:spcPct val="100000"/>
              </a:lnSpc>
              <a:spcBef>
                <a:spcPts val="0"/>
              </a:spcBef>
              <a:spcAft>
                <a:spcPts val="0"/>
              </a:spcAft>
              <a:buClr>
                <a:srgbClr val="005BBB"/>
              </a:buClr>
              <a:buSzPts val="1000"/>
              <a:buFont typeface="Merriweather Sans"/>
              <a:buChar char="-"/>
              <a:defRPr sz="1867" b="0" i="0" u="none" strike="noStrike" cap="none">
                <a:solidFill>
                  <a:schemeClr val="dk1"/>
                </a:solidFill>
                <a:latin typeface="Arial"/>
                <a:ea typeface="Arial"/>
                <a:cs typeface="Arial"/>
                <a:sym typeface="Arial"/>
              </a:defRPr>
            </a:lvl3pPr>
            <a:lvl4pPr marL="2438339" marR="0" lvl="3" indent="-389457" algn="l" rtl="0">
              <a:lnSpc>
                <a:spcPct val="90000"/>
              </a:lnSpc>
              <a:spcBef>
                <a:spcPts val="0"/>
              </a:spcBef>
              <a:spcAft>
                <a:spcPts val="0"/>
              </a:spcAft>
              <a:buClr>
                <a:srgbClr val="005BBB"/>
              </a:buClr>
              <a:buSzPts val="1000"/>
              <a:buFont typeface="Arial"/>
              <a:buChar char="•"/>
              <a:defRPr sz="1867" b="0" i="0" u="none" strike="noStrike" cap="none">
                <a:solidFill>
                  <a:schemeClr val="dk1"/>
                </a:solidFill>
                <a:latin typeface="Arial"/>
                <a:ea typeface="Arial"/>
                <a:cs typeface="Arial"/>
                <a:sym typeface="Arial"/>
              </a:defRPr>
            </a:lvl4pPr>
            <a:lvl5pPr marL="3047924" marR="0" lvl="4" indent="-389457" algn="l" rtl="0">
              <a:lnSpc>
                <a:spcPct val="90000"/>
              </a:lnSpc>
              <a:spcBef>
                <a:spcPts val="0"/>
              </a:spcBef>
              <a:spcAft>
                <a:spcPts val="0"/>
              </a:spcAft>
              <a:buClr>
                <a:srgbClr val="005BBB"/>
              </a:buClr>
              <a:buSzPts val="1000"/>
              <a:buFont typeface="Arial"/>
              <a:buChar char="•"/>
              <a:defRPr sz="1867" b="0" i="0" u="none" strike="noStrike" cap="none">
                <a:solidFill>
                  <a:schemeClr val="dk1"/>
                </a:solidFill>
                <a:latin typeface="Arial"/>
                <a:ea typeface="Arial"/>
                <a:cs typeface="Arial"/>
                <a:sym typeface="Arial"/>
              </a:defRPr>
            </a:lvl5pPr>
            <a:lvl6pPr marL="3657509" marR="0" lvl="5"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6pPr>
            <a:lvl7pPr marL="4267093" marR="0" lvl="6"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7pPr>
            <a:lvl8pPr marL="4876678" marR="0" lvl="7"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8pPr>
            <a:lvl9pPr marL="5486263" marR="0" lvl="8"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67" name="Google Shape;67;p15"/>
          <p:cNvSpPr txBox="1">
            <a:spLocks noGrp="1"/>
          </p:cNvSpPr>
          <p:nvPr>
            <p:ph type="sldNum" idx="12"/>
          </p:nvPr>
        </p:nvSpPr>
        <p:spPr>
          <a:xfrm>
            <a:off x="11364721" y="6260831"/>
            <a:ext cx="731600" cy="5248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lang="en-US"/>
          </a:p>
        </p:txBody>
      </p:sp>
      <p:sp>
        <p:nvSpPr>
          <p:cNvPr id="68" name="Google Shape;68;p15"/>
          <p:cNvSpPr txBox="1">
            <a:spLocks noGrp="1"/>
          </p:cNvSpPr>
          <p:nvPr>
            <p:ph type="body" idx="2"/>
          </p:nvPr>
        </p:nvSpPr>
        <p:spPr>
          <a:xfrm>
            <a:off x="6927851" y="4885267"/>
            <a:ext cx="1219200" cy="1219200"/>
          </a:xfrm>
          <a:prstGeom prst="rect">
            <a:avLst/>
          </a:prstGeom>
          <a:noFill/>
          <a:ln>
            <a:noFill/>
          </a:ln>
        </p:spPr>
        <p:txBody>
          <a:bodyPr spcFirstLastPara="1" wrap="square" lIns="68575" tIns="68575" rIns="68575" bIns="68575" anchor="t" anchorCtr="0"/>
          <a:lstStyle>
            <a:lvl1pPr marL="609585" marR="0" lvl="0" indent="-397923" algn="l" rtl="0">
              <a:lnSpc>
                <a:spcPct val="100000"/>
              </a:lnSpc>
              <a:spcBef>
                <a:spcPts val="800"/>
              </a:spcBef>
              <a:spcAft>
                <a:spcPts val="0"/>
              </a:spcAft>
              <a:buClr>
                <a:srgbClr val="005BBB"/>
              </a:buClr>
              <a:buSzPts val="1100"/>
              <a:buFont typeface="Arial"/>
              <a:buChar char="•"/>
              <a:defRPr sz="1467" b="0" i="0" u="none" strike="noStrike" cap="none">
                <a:solidFill>
                  <a:schemeClr val="dk1"/>
                </a:solidFill>
                <a:latin typeface="Arial"/>
                <a:ea typeface="Arial"/>
                <a:cs typeface="Arial"/>
                <a:sym typeface="Arial"/>
              </a:defRPr>
            </a:lvl1pPr>
            <a:lvl2pPr marL="1219170" marR="0" lvl="1" indent="-397923" algn="l" rtl="0">
              <a:lnSpc>
                <a:spcPct val="100000"/>
              </a:lnSpc>
              <a:spcBef>
                <a:spcPts val="400"/>
              </a:spcBef>
              <a:spcAft>
                <a:spcPts val="0"/>
              </a:spcAft>
              <a:buClr>
                <a:srgbClr val="005BBB"/>
              </a:buClr>
              <a:buSzPts val="1100"/>
              <a:buFont typeface="Arial"/>
              <a:buChar char="•"/>
              <a:defRPr sz="1467" b="0" i="0" u="none" strike="noStrike" cap="none">
                <a:solidFill>
                  <a:schemeClr val="dk1"/>
                </a:solidFill>
                <a:latin typeface="Arial"/>
                <a:ea typeface="Arial"/>
                <a:cs typeface="Arial"/>
                <a:sym typeface="Arial"/>
              </a:defRPr>
            </a:lvl2pPr>
            <a:lvl3pPr marL="1828754" marR="0" lvl="2" indent="-389457" algn="l" rtl="0">
              <a:lnSpc>
                <a:spcPct val="100000"/>
              </a:lnSpc>
              <a:spcBef>
                <a:spcPts val="400"/>
              </a:spcBef>
              <a:spcAft>
                <a:spcPts val="0"/>
              </a:spcAft>
              <a:buClr>
                <a:srgbClr val="005BBB"/>
              </a:buClr>
              <a:buSzPts val="1000"/>
              <a:buFont typeface="Merriweather Sans"/>
              <a:buChar char="-"/>
              <a:defRPr sz="1333" b="0" i="0" u="none" strike="noStrike" cap="none">
                <a:solidFill>
                  <a:schemeClr val="dk1"/>
                </a:solidFill>
                <a:latin typeface="Arial"/>
                <a:ea typeface="Arial"/>
                <a:cs typeface="Arial"/>
                <a:sym typeface="Arial"/>
              </a:defRPr>
            </a:lvl3pPr>
            <a:lvl4pPr marL="2438339" marR="0" lvl="3" indent="-389457" algn="l" rtl="0">
              <a:lnSpc>
                <a:spcPct val="90000"/>
              </a:lnSpc>
              <a:spcBef>
                <a:spcPts val="400"/>
              </a:spcBef>
              <a:spcAft>
                <a:spcPts val="0"/>
              </a:spcAft>
              <a:buClr>
                <a:srgbClr val="005BBB"/>
              </a:buClr>
              <a:buSzPts val="1000"/>
              <a:buFont typeface="Arial"/>
              <a:buChar char="•"/>
              <a:defRPr sz="1333" b="0" i="0" u="none" strike="noStrike" cap="none">
                <a:solidFill>
                  <a:schemeClr val="dk1"/>
                </a:solidFill>
                <a:latin typeface="Arial"/>
                <a:ea typeface="Arial"/>
                <a:cs typeface="Arial"/>
                <a:sym typeface="Arial"/>
              </a:defRPr>
            </a:lvl4pPr>
            <a:lvl5pPr marL="3047924" marR="0" lvl="4" indent="-389457" algn="l" rtl="0">
              <a:lnSpc>
                <a:spcPct val="90000"/>
              </a:lnSpc>
              <a:spcBef>
                <a:spcPts val="400"/>
              </a:spcBef>
              <a:spcAft>
                <a:spcPts val="0"/>
              </a:spcAft>
              <a:buClr>
                <a:srgbClr val="005BBB"/>
              </a:buClr>
              <a:buSzPts val="1000"/>
              <a:buFont typeface="Arial"/>
              <a:buChar char="•"/>
              <a:defRPr sz="1333" b="0" i="0" u="none" strike="noStrike" cap="none">
                <a:solidFill>
                  <a:schemeClr val="dk1"/>
                </a:solidFill>
                <a:latin typeface="Arial"/>
                <a:ea typeface="Arial"/>
                <a:cs typeface="Arial"/>
                <a:sym typeface="Arial"/>
              </a:defRPr>
            </a:lvl5pPr>
            <a:lvl6pPr marL="3657509" marR="0" lvl="5"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6pPr>
            <a:lvl7pPr marL="4267093" marR="0" lvl="6"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7pPr>
            <a:lvl8pPr marL="4876678" marR="0" lvl="7"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8pPr>
            <a:lvl9pPr marL="5486263" marR="0" lvl="8"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66420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 3 level Bullet List">
  <p:cSld name="1_ 3 level Bullet List">
    <p:spTree>
      <p:nvGrpSpPr>
        <p:cNvPr id="1" name="Shape 172"/>
        <p:cNvGrpSpPr/>
        <p:nvPr/>
      </p:nvGrpSpPr>
      <p:grpSpPr>
        <a:xfrm>
          <a:off x="0" y="0"/>
          <a:ext cx="0" cy="0"/>
          <a:chOff x="0" y="0"/>
          <a:chExt cx="0" cy="0"/>
        </a:xfrm>
      </p:grpSpPr>
      <p:sp>
        <p:nvSpPr>
          <p:cNvPr id="173" name="Google Shape;173;p42"/>
          <p:cNvSpPr txBox="1">
            <a:spLocks noGrp="1"/>
          </p:cNvSpPr>
          <p:nvPr>
            <p:ph type="body" idx="1"/>
          </p:nvPr>
        </p:nvSpPr>
        <p:spPr>
          <a:xfrm>
            <a:off x="566929" y="2185416"/>
            <a:ext cx="9678800" cy="3848000"/>
          </a:xfrm>
          <a:prstGeom prst="rect">
            <a:avLst/>
          </a:prstGeom>
          <a:noFill/>
          <a:ln>
            <a:noFill/>
          </a:ln>
        </p:spPr>
        <p:txBody>
          <a:bodyPr spcFirstLastPara="1" wrap="square" lIns="91425" tIns="91425" rIns="91425" bIns="91425" anchor="t" anchorCtr="0"/>
          <a:lstStyle>
            <a:lvl1pPr marL="609585" marR="0" lvl="0" indent="-304792" algn="l" rtl="0">
              <a:lnSpc>
                <a:spcPct val="100000"/>
              </a:lnSpc>
              <a:spcBef>
                <a:spcPts val="1000"/>
              </a:spcBef>
              <a:spcAft>
                <a:spcPts val="0"/>
              </a:spcAft>
              <a:buClr>
                <a:srgbClr val="005BBB"/>
              </a:buClr>
              <a:buSzPts val="1500"/>
              <a:buFont typeface="Arial"/>
              <a:buNone/>
              <a:defRPr sz="1700" b="1" i="0" u="none" strike="noStrike" cap="none">
                <a:solidFill>
                  <a:srgbClr val="005BBB"/>
                </a:solidFill>
                <a:latin typeface="Arial"/>
                <a:ea typeface="Arial"/>
                <a:cs typeface="Arial"/>
                <a:sym typeface="Arial"/>
              </a:defRPr>
            </a:lvl1pPr>
            <a:lvl2pPr marL="1219170" marR="0" lvl="1" indent="-431789" algn="l" rtl="0">
              <a:lnSpc>
                <a:spcPct val="100000"/>
              </a:lnSpc>
              <a:spcBef>
                <a:spcPts val="500"/>
              </a:spcBef>
              <a:spcAft>
                <a:spcPts val="0"/>
              </a:spcAft>
              <a:buClr>
                <a:srgbClr val="005BBB"/>
              </a:buClr>
              <a:buSzPts val="1500"/>
              <a:buFont typeface="Arial"/>
              <a:buChar char="•"/>
              <a:defRPr sz="2000" b="0" i="0" u="none" strike="noStrike" cap="none">
                <a:solidFill>
                  <a:schemeClr val="dk1"/>
                </a:solidFill>
                <a:latin typeface="Arial"/>
                <a:ea typeface="Arial"/>
                <a:cs typeface="Arial"/>
                <a:sym typeface="Arial"/>
              </a:defRPr>
            </a:lvl2pPr>
            <a:lvl3pPr marL="1828754" marR="0" lvl="2" indent="-431789" algn="l" rtl="0">
              <a:lnSpc>
                <a:spcPct val="100000"/>
              </a:lnSpc>
              <a:spcBef>
                <a:spcPts val="500"/>
              </a:spcBef>
              <a:spcAft>
                <a:spcPts val="0"/>
              </a:spcAft>
              <a:buClr>
                <a:srgbClr val="005BBB"/>
              </a:buClr>
              <a:buSzPts val="1500"/>
              <a:buFont typeface="Merriweather Sans"/>
              <a:buChar char="-"/>
              <a:defRPr sz="2000" b="0" i="0" u="none" strike="noStrike" cap="none">
                <a:solidFill>
                  <a:schemeClr val="dk1"/>
                </a:solidFill>
                <a:latin typeface="Arial"/>
                <a:ea typeface="Arial"/>
                <a:cs typeface="Arial"/>
                <a:sym typeface="Arial"/>
              </a:defRPr>
            </a:lvl3pPr>
            <a:lvl4pPr marL="2438339" marR="0" lvl="3" indent="-419090" algn="l" rtl="0">
              <a:lnSpc>
                <a:spcPct val="90000"/>
              </a:lnSpc>
              <a:spcBef>
                <a:spcPts val="500"/>
              </a:spcBef>
              <a:spcAft>
                <a:spcPts val="0"/>
              </a:spcAft>
              <a:buClr>
                <a:srgbClr val="005BBB"/>
              </a:buClr>
              <a:buSzPts val="1350"/>
              <a:buFont typeface="Arial"/>
              <a:buChar char="•"/>
              <a:defRPr sz="1800" b="0" i="0" u="none" strike="noStrike" cap="none">
                <a:solidFill>
                  <a:srgbClr val="666666"/>
                </a:solidFill>
                <a:latin typeface="Arial"/>
                <a:ea typeface="Arial"/>
                <a:cs typeface="Arial"/>
                <a:sym typeface="Arial"/>
              </a:defRPr>
            </a:lvl4pPr>
            <a:lvl5pPr marL="3047924" marR="0" lvl="4" indent="-419090" algn="l" rtl="0">
              <a:lnSpc>
                <a:spcPct val="90000"/>
              </a:lnSpc>
              <a:spcBef>
                <a:spcPts val="500"/>
              </a:spcBef>
              <a:spcAft>
                <a:spcPts val="0"/>
              </a:spcAft>
              <a:buClr>
                <a:srgbClr val="005BBB"/>
              </a:buClr>
              <a:buSzPts val="1350"/>
              <a:buFont typeface="Arial"/>
              <a:buChar char="•"/>
              <a:defRPr sz="1800" b="0" i="0" u="none" strike="noStrike" cap="none">
                <a:solidFill>
                  <a:srgbClr val="666666"/>
                </a:solidFill>
                <a:latin typeface="Arial"/>
                <a:ea typeface="Arial"/>
                <a:cs typeface="Arial"/>
                <a:sym typeface="Arial"/>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4" name="Google Shape;174;p42"/>
          <p:cNvSpPr txBox="1">
            <a:spLocks noGrp="1"/>
          </p:cNvSpPr>
          <p:nvPr>
            <p:ph type="title"/>
          </p:nvPr>
        </p:nvSpPr>
        <p:spPr>
          <a:xfrm>
            <a:off x="566928" y="1316736"/>
            <a:ext cx="10515600" cy="8684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2431495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Slide Blue">
    <p:spTree>
      <p:nvGrpSpPr>
        <p:cNvPr id="1" name="Shape 72"/>
        <p:cNvGrpSpPr/>
        <p:nvPr/>
      </p:nvGrpSpPr>
      <p:grpSpPr>
        <a:xfrm>
          <a:off x="0" y="0"/>
          <a:ext cx="0" cy="0"/>
          <a:chOff x="0" y="0"/>
          <a:chExt cx="0" cy="0"/>
        </a:xfrm>
      </p:grpSpPr>
      <p:pic>
        <p:nvPicPr>
          <p:cNvPr id="73" name="Shape 73"/>
          <p:cNvPicPr preferRelativeResize="0"/>
          <p:nvPr/>
        </p:nvPicPr>
        <p:blipFill rotWithShape="1">
          <a:blip r:embed="rId2">
            <a:alphaModFix/>
          </a:blip>
          <a:srcRect/>
          <a:stretch/>
        </p:blipFill>
        <p:spPr>
          <a:xfrm>
            <a:off x="-4" y="1"/>
            <a:ext cx="12010179" cy="6842912"/>
          </a:xfrm>
          <a:prstGeom prst="rect">
            <a:avLst/>
          </a:prstGeom>
          <a:noFill/>
          <a:ln>
            <a:noFill/>
          </a:ln>
        </p:spPr>
      </p:pic>
      <p:sp>
        <p:nvSpPr>
          <p:cNvPr id="74" name="Shape 74"/>
          <p:cNvSpPr txBox="1">
            <a:spLocks noGrp="1"/>
          </p:cNvSpPr>
          <p:nvPr>
            <p:ph type="body" idx="1"/>
          </p:nvPr>
        </p:nvSpPr>
        <p:spPr>
          <a:xfrm>
            <a:off x="658368" y="3968496"/>
            <a:ext cx="6638400" cy="16504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2800" b="0" i="0" u="none" strike="noStrike" cap="none">
                <a:solidFill>
                  <a:schemeClr val="lt1"/>
                </a:solidFill>
                <a:latin typeface="Arial"/>
                <a:ea typeface="Arial"/>
                <a:cs typeface="Arial"/>
                <a:sym typeface="Arial"/>
              </a:defRPr>
            </a:lvl1pPr>
            <a:lvl2pPr marL="685783" marR="0" lvl="1" indent="-101597"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14297" algn="l" rtl="0">
              <a:lnSpc>
                <a:spcPct val="100000"/>
              </a:lnSpc>
              <a:spcBef>
                <a:spcPts val="500"/>
              </a:spcBef>
              <a:buClr>
                <a:srgbClr val="005BBB"/>
              </a:buClr>
              <a:buSzPct val="96428"/>
              <a:buFont typeface="Merriweather Sans"/>
              <a:buChar char="-"/>
              <a:defRPr sz="18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chemeClr val="dk1"/>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ctrTitle"/>
          </p:nvPr>
        </p:nvSpPr>
        <p:spPr>
          <a:xfrm>
            <a:off x="658368" y="1490472"/>
            <a:ext cx="6638400" cy="2386400"/>
          </a:xfrm>
          <a:prstGeom prst="rect">
            <a:avLst/>
          </a:prstGeom>
          <a:noFill/>
          <a:ln>
            <a:noFill/>
          </a:ln>
        </p:spPr>
        <p:txBody>
          <a:bodyPr wrap="square" lIns="91425" tIns="91425" rIns="91425" bIns="91425" anchor="b" anchorCtr="0"/>
          <a:lstStyle>
            <a:lvl1pPr marL="0" marR="0" lvl="0" indent="0" algn="l" rtl="0">
              <a:lnSpc>
                <a:spcPct val="96666"/>
              </a:lnSpc>
              <a:spcBef>
                <a:spcPts val="0"/>
              </a:spcBef>
              <a:buClr>
                <a:schemeClr val="lt1"/>
              </a:buClr>
              <a:buFont typeface="Arial"/>
              <a:buNone/>
              <a:defRPr sz="6000" b="1" i="0" u="none" strike="noStrike" cap="none">
                <a:solidFill>
                  <a:schemeClr val="lt1"/>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pic>
        <p:nvPicPr>
          <p:cNvPr id="76" name="Shape 76"/>
          <p:cNvPicPr preferRelativeResize="0"/>
          <p:nvPr/>
        </p:nvPicPr>
        <p:blipFill rotWithShape="1">
          <a:blip r:embed="rId3">
            <a:alphaModFix/>
          </a:blip>
          <a:srcRect/>
          <a:stretch/>
        </p:blipFill>
        <p:spPr>
          <a:xfrm>
            <a:off x="658368" y="5438781"/>
            <a:ext cx="2862600" cy="615897"/>
          </a:xfrm>
          <a:prstGeom prst="rect">
            <a:avLst/>
          </a:prstGeom>
          <a:noFill/>
          <a:ln>
            <a:noFill/>
          </a:ln>
        </p:spPr>
      </p:pic>
    </p:spTree>
    <p:extLst>
      <p:ext uri="{BB962C8B-B14F-4D97-AF65-F5344CB8AC3E}">
        <p14:creationId xmlns:p14="http://schemas.microsoft.com/office/powerpoint/2010/main" val="2851352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and bod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29200" y="984967"/>
            <a:ext cx="10962800" cy="1023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79" name="Shape 79"/>
          <p:cNvSpPr txBox="1">
            <a:spLocks noGrp="1"/>
          </p:cNvSpPr>
          <p:nvPr>
            <p:ph type="body" idx="1"/>
          </p:nvPr>
        </p:nvSpPr>
        <p:spPr>
          <a:xfrm>
            <a:off x="629200" y="2558767"/>
            <a:ext cx="10962800" cy="3613600"/>
          </a:xfrm>
          <a:prstGeom prst="rect">
            <a:avLst/>
          </a:prstGeom>
          <a:noFill/>
          <a:ln>
            <a:noFill/>
          </a:ln>
        </p:spPr>
        <p:txBody>
          <a:bodyPr wrap="square" lIns="91425" tIns="91425" rIns="91425" bIns="91425" anchor="t" anchorCtr="0"/>
          <a:lstStyle>
            <a:lvl1pPr marL="228594" marR="0" lvl="0" indent="-101597" algn="l" rtl="0">
              <a:lnSpc>
                <a:spcPct val="100000"/>
              </a:lnSpc>
              <a:spcBef>
                <a:spcPts val="0"/>
              </a:spcBef>
              <a:buClr>
                <a:srgbClr val="005BBB"/>
              </a:buClr>
              <a:buSzPct val="100000"/>
              <a:buFont typeface="Arial"/>
              <a:buChar char="•"/>
              <a:defRPr sz="2000" b="0" i="0" u="none" strike="noStrike" cap="none">
                <a:solidFill>
                  <a:schemeClr val="dk1"/>
                </a:solidFill>
                <a:latin typeface="Arial"/>
                <a:ea typeface="Arial"/>
                <a:cs typeface="Arial"/>
                <a:sym typeface="Arial"/>
              </a:defRPr>
            </a:lvl1pPr>
            <a:lvl2pPr marL="685783" marR="0" lvl="1" indent="-101597" algn="l" rtl="0">
              <a:lnSpc>
                <a:spcPct val="100000"/>
              </a:lnSpc>
              <a:spcBef>
                <a:spcPts val="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14297" algn="l" rtl="0">
              <a:lnSpc>
                <a:spcPct val="100000"/>
              </a:lnSpc>
              <a:spcBef>
                <a:spcPts val="0"/>
              </a:spcBef>
              <a:buClr>
                <a:srgbClr val="005BBB"/>
              </a:buClr>
              <a:buSzPct val="96428"/>
              <a:buFont typeface="Merriweather Sans"/>
              <a:buChar char="-"/>
              <a:defRPr sz="1800" b="0" i="0" u="none" strike="noStrike" cap="none">
                <a:solidFill>
                  <a:schemeClr val="dk1"/>
                </a:solidFill>
                <a:latin typeface="Arial"/>
                <a:ea typeface="Arial"/>
                <a:cs typeface="Arial"/>
                <a:sym typeface="Arial"/>
              </a:defRPr>
            </a:lvl3pPr>
            <a:lvl4pPr marL="1600160" marR="0" lvl="3" indent="-114297" algn="l" rtl="0">
              <a:lnSpc>
                <a:spcPct val="90000"/>
              </a:lnSpc>
              <a:spcBef>
                <a:spcPts val="0"/>
              </a:spcBef>
              <a:buClr>
                <a:srgbClr val="005BBB"/>
              </a:buClr>
              <a:buSzPct val="96428"/>
              <a:buFont typeface="Arial"/>
              <a:buChar char="•"/>
              <a:defRPr sz="1800" b="0" i="0" u="none" strike="noStrike" cap="none">
                <a:solidFill>
                  <a:schemeClr val="dk1"/>
                </a:solidFill>
                <a:latin typeface="Arial"/>
                <a:ea typeface="Arial"/>
                <a:cs typeface="Arial"/>
                <a:sym typeface="Arial"/>
              </a:defRPr>
            </a:lvl4pPr>
            <a:lvl5pPr marL="2057349" marR="0" lvl="4" indent="-114297" algn="l" rtl="0">
              <a:lnSpc>
                <a:spcPct val="90000"/>
              </a:lnSpc>
              <a:spcBef>
                <a:spcPts val="0"/>
              </a:spcBef>
              <a:buClr>
                <a:srgbClr val="005BBB"/>
              </a:buClr>
              <a:buSzPct val="96428"/>
              <a:buFont typeface="Arial"/>
              <a:buChar char="•"/>
              <a:defRPr sz="1800" b="0" i="0" u="none" strike="noStrike" cap="none">
                <a:solidFill>
                  <a:schemeClr val="dk1"/>
                </a:solidFill>
                <a:latin typeface="Arial"/>
                <a:ea typeface="Arial"/>
                <a:cs typeface="Arial"/>
                <a:sym typeface="Arial"/>
              </a:defRPr>
            </a:lvl5pPr>
            <a:lvl6pPr marL="2514537" marR="0" lvl="5"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11364721"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2717818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lank Slide">
    <p:spTree>
      <p:nvGrpSpPr>
        <p:cNvPr id="1" name="Shape 83"/>
        <p:cNvGrpSpPr/>
        <p:nvPr/>
      </p:nvGrpSpPr>
      <p:grpSpPr>
        <a:xfrm>
          <a:off x="0" y="0"/>
          <a:ext cx="0" cy="0"/>
          <a:chOff x="0" y="0"/>
          <a:chExt cx="0" cy="0"/>
        </a:xfrm>
      </p:grpSpPr>
    </p:spTree>
    <p:extLst>
      <p:ext uri="{BB962C8B-B14F-4D97-AF65-F5344CB8AC3E}">
        <p14:creationId xmlns:p14="http://schemas.microsoft.com/office/powerpoint/2010/main" val="1696083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308886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CA1116-4F78-4B53-B050-C737B0B63CE8}"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3777397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2738476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78982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4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4136853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1956412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6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3159417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7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159864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CA1116-4F78-4B53-B050-C737B0B63CE8}"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409875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CA1116-4F78-4B53-B050-C737B0B63CE8}"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147243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A1116-4F78-4B53-B050-C737B0B63CE8}"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143132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A1116-4F78-4B53-B050-C737B0B63CE8}"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331992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CA1116-4F78-4B53-B050-C737B0B63CE8}"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615197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CA1116-4F78-4B53-B050-C737B0B63CE8}"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59638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image" Target="../media/image2.png"/><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3.jpe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A1116-4F78-4B53-B050-C737B0B63CE8}" type="datetimeFigureOut">
              <a:rPr lang="en-US" smtClean="0"/>
              <a:t>3/5/2019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1077D-E62F-49DB-BA62-5E3A72185B39}" type="slidenum">
              <a:rPr lang="en-US" smtClean="0"/>
              <a:t>‹#›</a:t>
            </a:fld>
            <a:endParaRPr lang="en-US"/>
          </a:p>
        </p:txBody>
      </p:sp>
    </p:spTree>
    <p:extLst>
      <p:ext uri="{BB962C8B-B14F-4D97-AF65-F5344CB8AC3E}">
        <p14:creationId xmlns:p14="http://schemas.microsoft.com/office/powerpoint/2010/main" val="2344231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42176407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hyperlink" Target="https://github.com/ethereum/wiki/wiki/White-Paper"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220" y="2015613"/>
            <a:ext cx="6007903" cy="2710557"/>
          </a:xfrm>
        </p:spPr>
        <p:txBody>
          <a:bodyPr/>
          <a:lstStyle/>
          <a:p>
            <a:endParaRPr lang="en-US" sz="1400" dirty="0" smtClean="0"/>
          </a:p>
          <a:p>
            <a:r>
              <a:rPr lang="en-US" sz="1400" dirty="0" smtClean="0"/>
              <a:t>B</a:t>
            </a:r>
            <a:r>
              <a:rPr lang="en-US" sz="1400" dirty="0"/>
              <a:t>. RAMAMURTHY</a:t>
            </a:r>
          </a:p>
          <a:p>
            <a:r>
              <a:rPr lang="en-US" sz="1400" dirty="0"/>
              <a:t>©</a:t>
            </a:r>
            <a:r>
              <a:rPr lang="en-US" sz="1400" dirty="0" smtClean="0"/>
              <a:t>2019, </a:t>
            </a:r>
            <a:r>
              <a:rPr lang="en-US" sz="1400" dirty="0"/>
              <a:t>ALL RIGHTS RESERVED</a:t>
            </a:r>
          </a:p>
          <a:p>
            <a:r>
              <a:rPr lang="en-US" sz="1400" dirty="0"/>
              <a:t>BINA@BUFFALO.EDU</a:t>
            </a:r>
          </a:p>
          <a:p>
            <a:r>
              <a:rPr lang="en-US" sz="1400" dirty="0"/>
              <a:t>HTTP://WW.CSE.BUFFALO.EDU/FACULTY/BINA</a:t>
            </a:r>
          </a:p>
          <a:p>
            <a:r>
              <a:rPr lang="en-US" sz="1400" dirty="0"/>
              <a:t>TEACHING PROFESSOR</a:t>
            </a:r>
          </a:p>
          <a:p>
            <a:r>
              <a:rPr lang="en-US" sz="1400" dirty="0"/>
              <a:t>COMPUTER SCIENCE AND ENGINEERING</a:t>
            </a:r>
          </a:p>
          <a:p>
            <a:r>
              <a:rPr lang="en-US" sz="1400" dirty="0"/>
              <a:t>DIRECTOR, BLOCKCHAIN THINKLAB</a:t>
            </a:r>
          </a:p>
          <a:p>
            <a:r>
              <a:rPr lang="en-US" sz="1400" dirty="0"/>
              <a:t>PROGRAM DIRECTOR, DATA-INTENSIVE COMPUTING PROGRAM </a:t>
            </a:r>
          </a:p>
          <a:p>
            <a:endParaRPr lang="en-US" sz="1400" dirty="0"/>
          </a:p>
        </p:txBody>
      </p:sp>
      <p:sp>
        <p:nvSpPr>
          <p:cNvPr id="3" name="Title 2"/>
          <p:cNvSpPr>
            <a:spLocks noGrp="1"/>
          </p:cNvSpPr>
          <p:nvPr>
            <p:ph type="ctrTitle"/>
          </p:nvPr>
        </p:nvSpPr>
        <p:spPr>
          <a:xfrm>
            <a:off x="353567" y="251607"/>
            <a:ext cx="10434506" cy="1226211"/>
          </a:xfrm>
        </p:spPr>
        <p:txBody>
          <a:bodyPr>
            <a:noAutofit/>
          </a:bodyPr>
          <a:lstStyle/>
          <a:p>
            <a:r>
              <a:rPr lang="en-US" sz="2400" dirty="0" smtClean="0"/>
              <a:t>Ethereum Blockchain: Next generation smart contract and Decentralized application Platform</a:t>
            </a:r>
            <a:endParaRPr lang="en-US" sz="2400" dirty="0"/>
          </a:p>
        </p:txBody>
      </p:sp>
    </p:spTree>
    <p:extLst>
      <p:ext uri="{BB962C8B-B14F-4D97-AF65-F5344CB8AC3E}">
        <p14:creationId xmlns:p14="http://schemas.microsoft.com/office/powerpoint/2010/main" val="227852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6884" y="1857675"/>
            <a:ext cx="10563225" cy="4410075"/>
          </a:xfrm>
          <a:prstGeom prst="rect">
            <a:avLst/>
          </a:prstGeom>
        </p:spPr>
      </p:pic>
      <p:sp>
        <p:nvSpPr>
          <p:cNvPr id="3" name="Title 2"/>
          <p:cNvSpPr>
            <a:spLocks noGrp="1"/>
          </p:cNvSpPr>
          <p:nvPr>
            <p:ph type="title"/>
          </p:nvPr>
        </p:nvSpPr>
        <p:spPr>
          <a:xfrm>
            <a:off x="4064000" y="110837"/>
            <a:ext cx="7555345" cy="563418"/>
          </a:xfrm>
        </p:spPr>
        <p:txBody>
          <a:bodyPr/>
          <a:lstStyle/>
          <a:p>
            <a:r>
              <a:rPr lang="en-US" dirty="0" smtClean="0">
                <a:solidFill>
                  <a:schemeClr val="bg1"/>
                </a:solidFill>
              </a:rPr>
              <a:t>State of blockchain during execution</a:t>
            </a:r>
            <a:endParaRPr lang="en-US" dirty="0">
              <a:solidFill>
                <a:schemeClr val="bg1"/>
              </a:solidFill>
            </a:endParaRPr>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4292E"/>
                </a:solidFill>
                <a:effectLst/>
                <a:latin typeface="-apple-system"/>
              </a:rPr>
              <a:t>While the Ethereum virtual machine is running, its full computational state can be defined by the tuple </a:t>
            </a:r>
            <a:r>
              <a:rPr kumimoji="0" lang="en-US" altLang="en-US" sz="900" b="0" i="0" u="none" strike="noStrike" cap="none" normalizeH="0" baseline="0" smtClean="0">
                <a:ln>
                  <a:noFill/>
                </a:ln>
                <a:solidFill>
                  <a:srgbClr val="24292E"/>
                </a:solidFill>
                <a:effectLst/>
                <a:latin typeface="SFMono-Regular"/>
              </a:rPr>
              <a:t>(block_state, transaction, message, code, memory, stack, pc, gas)</a:t>
            </a:r>
            <a:r>
              <a:rPr kumimoji="0" lang="en-US" altLang="en-US" sz="1200" b="0" i="0" u="none" strike="noStrike" cap="none" normalizeH="0" baseline="0" smtClean="0">
                <a:ln>
                  <a:noFill/>
                </a:ln>
                <a:solidFill>
                  <a:srgbClr val="24292E"/>
                </a:solidFill>
                <a:effectLst/>
                <a:latin typeface="-apple-system"/>
              </a:rPr>
              <a:t>, where </a:t>
            </a:r>
            <a:r>
              <a:rPr kumimoji="0" lang="en-US" altLang="en-US" sz="900" b="0" i="0" u="none" strike="noStrike" cap="none" normalizeH="0" baseline="0" smtClean="0">
                <a:ln>
                  <a:noFill/>
                </a:ln>
                <a:solidFill>
                  <a:srgbClr val="24292E"/>
                </a:solidFill>
                <a:effectLst/>
                <a:latin typeface="SFMono-Regular"/>
              </a:rPr>
              <a:t>block_state</a:t>
            </a:r>
            <a:r>
              <a:rPr kumimoji="0" lang="en-US" altLang="en-US" sz="1200" b="0" i="0" u="none" strike="noStrike" cap="none" normalizeH="0" baseline="0" smtClean="0">
                <a:ln>
                  <a:noFill/>
                </a:ln>
                <a:solidFill>
                  <a:srgbClr val="24292E"/>
                </a:solidFill>
                <a:effectLst/>
                <a:latin typeface="-apple-system"/>
              </a:rPr>
              <a:t> is the global state containing all accounts and includes balances and storage. </a:t>
            </a:r>
            <a:r>
              <a:rPr kumimoji="0" lang="en-US" altLang="en-US" sz="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a:xfrm>
            <a:off x="875900" y="942799"/>
            <a:ext cx="11316100" cy="369332"/>
          </a:xfrm>
          <a:prstGeom prst="rect">
            <a:avLst/>
          </a:prstGeom>
        </p:spPr>
        <p:txBody>
          <a:bodyPr wrap="square">
            <a:spAutoFit/>
          </a:bodyPr>
          <a:lstStyle/>
          <a:p>
            <a:r>
              <a:rPr lang="en-US" dirty="0" smtClean="0"/>
              <a:t>Credit: https://hackernoon.com/getting-deep-into-ethereum-how-data-is-stored-in-ethereum-e3f669d96033</a:t>
            </a:r>
            <a:endParaRPr lang="en-US" dirty="0"/>
          </a:p>
        </p:txBody>
      </p:sp>
      <p:sp>
        <p:nvSpPr>
          <p:cNvPr id="7" name="TextBox 6"/>
          <p:cNvSpPr txBox="1"/>
          <p:nvPr/>
        </p:nvSpPr>
        <p:spPr>
          <a:xfrm>
            <a:off x="8056346" y="2094734"/>
            <a:ext cx="2685351" cy="369332"/>
          </a:xfrm>
          <a:prstGeom prst="rect">
            <a:avLst/>
          </a:prstGeom>
          <a:noFill/>
        </p:spPr>
        <p:txBody>
          <a:bodyPr wrap="none" rtlCol="0">
            <a:spAutoFit/>
          </a:bodyPr>
          <a:lstStyle/>
          <a:p>
            <a:r>
              <a:rPr lang="en-US" dirty="0" smtClean="0"/>
              <a:t>Note the key-value store</a:t>
            </a:r>
            <a:endParaRPr lang="en-US" dirty="0"/>
          </a:p>
        </p:txBody>
      </p:sp>
      <p:cxnSp>
        <p:nvCxnSpPr>
          <p:cNvPr id="9" name="Curved Connector 8"/>
          <p:cNvCxnSpPr>
            <a:stCxn id="7" idx="2"/>
          </p:cNvCxnSpPr>
          <p:nvPr/>
        </p:nvCxnSpPr>
        <p:spPr>
          <a:xfrm rot="5400000">
            <a:off x="7875850" y="2182552"/>
            <a:ext cx="1241659" cy="180468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52522" y="2631196"/>
            <a:ext cx="2239478" cy="1077218"/>
          </a:xfrm>
          <a:prstGeom prst="rect">
            <a:avLst/>
          </a:prstGeom>
          <a:noFill/>
        </p:spPr>
        <p:txBody>
          <a:bodyPr wrap="square" rtlCol="0">
            <a:spAutoFit/>
          </a:bodyPr>
          <a:lstStyle/>
          <a:p>
            <a:r>
              <a:rPr lang="en-US" sz="1600" dirty="0" smtClean="0"/>
              <a:t>Note the all the storage variables of the smart contract</a:t>
            </a:r>
          </a:p>
          <a:p>
            <a:r>
              <a:rPr lang="en-US" sz="1600" dirty="0" smtClean="0"/>
              <a:t>stored in a </a:t>
            </a:r>
            <a:r>
              <a:rPr lang="en-US" sz="1600" dirty="0" err="1" smtClean="0"/>
              <a:t>Merkle</a:t>
            </a:r>
            <a:r>
              <a:rPr lang="en-US" sz="1600" dirty="0" smtClean="0"/>
              <a:t> </a:t>
            </a:r>
            <a:r>
              <a:rPr lang="en-US" sz="1600" dirty="0" err="1" smtClean="0"/>
              <a:t>trie</a:t>
            </a:r>
            <a:r>
              <a:rPr lang="en-US" sz="1600" dirty="0" smtClean="0"/>
              <a:t>.</a:t>
            </a:r>
            <a:endParaRPr lang="en-US" sz="1600" dirty="0"/>
          </a:p>
        </p:txBody>
      </p:sp>
      <p:cxnSp>
        <p:nvCxnSpPr>
          <p:cNvPr id="13" name="Curved Connector 12"/>
          <p:cNvCxnSpPr>
            <a:stCxn id="11" idx="1"/>
          </p:cNvCxnSpPr>
          <p:nvPr/>
        </p:nvCxnSpPr>
        <p:spPr>
          <a:xfrm rot="10800000" flipV="1">
            <a:off x="9345030" y="3169805"/>
            <a:ext cx="607493" cy="136723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89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8" y="1514765"/>
            <a:ext cx="8620714" cy="4464982"/>
          </a:xfrm>
        </p:spPr>
        <p:txBody>
          <a:bodyPr/>
          <a:lstStyle/>
          <a:p>
            <a:r>
              <a:rPr lang="en-US" sz="2000" dirty="0" smtClean="0"/>
              <a:t>Three types of applications:</a:t>
            </a:r>
            <a:endParaRPr lang="en-US" sz="2000" dirty="0"/>
          </a:p>
          <a:p>
            <a:pPr marL="342900" indent="-342900">
              <a:buFont typeface="+mj-lt"/>
              <a:buAutoNum type="arabicPeriod"/>
            </a:pPr>
            <a:r>
              <a:rPr lang="en-US" sz="2000" dirty="0" smtClean="0"/>
              <a:t>Pure cryptocurrency, financial systems for digital money, and tokens</a:t>
            </a:r>
          </a:p>
          <a:p>
            <a:pPr marL="914389" lvl="1" indent="-457200">
              <a:buFont typeface="+mj-lt"/>
              <a:buAutoNum type="alphaLcPeriod"/>
            </a:pPr>
            <a:r>
              <a:rPr lang="en-US" dirty="0"/>
              <a:t>sub-currencies, financial derivatives, hedging contracts, savings wallets, wills, and ultimately even some classes of full-scale employment contracts.</a:t>
            </a:r>
          </a:p>
          <a:p>
            <a:pPr marL="342900" indent="-342900">
              <a:buFont typeface="+mj-lt"/>
              <a:buAutoNum type="arabicPeriod"/>
            </a:pPr>
            <a:r>
              <a:rPr lang="en-US" sz="2000" dirty="0"/>
              <a:t>S</a:t>
            </a:r>
            <a:r>
              <a:rPr lang="en-US" sz="2000" dirty="0" smtClean="0"/>
              <a:t>emi-financial </a:t>
            </a:r>
            <a:r>
              <a:rPr lang="en-US" sz="2000" dirty="0"/>
              <a:t>applications, where money is involved but there is also a heavy non-monetary side to what is being done; </a:t>
            </a:r>
            <a:endParaRPr lang="en-US" sz="2000" dirty="0" smtClean="0"/>
          </a:p>
          <a:p>
            <a:pPr marL="914389" lvl="1" indent="-457200">
              <a:buFont typeface="+mj-lt"/>
              <a:buAutoNum type="alphaLcPeriod"/>
            </a:pPr>
            <a:r>
              <a:rPr lang="en-US" dirty="0" smtClean="0"/>
              <a:t>Market place that we discussed in Lab1</a:t>
            </a:r>
          </a:p>
          <a:p>
            <a:pPr marL="457200" indent="-457200">
              <a:buFont typeface="+mj-lt"/>
              <a:buAutoNum type="arabicPeriod"/>
            </a:pPr>
            <a:r>
              <a:rPr lang="en-US" sz="2000" dirty="0" smtClean="0"/>
              <a:t>Non-financial applications</a:t>
            </a:r>
          </a:p>
          <a:p>
            <a:pPr marL="914389" lvl="1" indent="-457200">
              <a:buFont typeface="+mj-lt"/>
              <a:buAutoNum type="alphaLcPeriod"/>
            </a:pPr>
            <a:r>
              <a:rPr lang="en-US" dirty="0" smtClean="0"/>
              <a:t>Online </a:t>
            </a:r>
            <a:r>
              <a:rPr lang="en-US" dirty="0"/>
              <a:t>voting and decentralized governance</a:t>
            </a:r>
            <a:endParaRPr lang="en-US" dirty="0" smtClean="0"/>
          </a:p>
          <a:p>
            <a:endParaRPr lang="en-US" sz="2000" dirty="0"/>
          </a:p>
          <a:p>
            <a:endParaRPr lang="en-US" dirty="0" smtClean="0"/>
          </a:p>
          <a:p>
            <a:endParaRPr lang="en-US" dirty="0"/>
          </a:p>
          <a:p>
            <a:endParaRPr lang="en-US" dirty="0"/>
          </a:p>
        </p:txBody>
      </p:sp>
      <p:sp>
        <p:nvSpPr>
          <p:cNvPr id="3" name="Title 2"/>
          <p:cNvSpPr>
            <a:spLocks noGrp="1"/>
          </p:cNvSpPr>
          <p:nvPr>
            <p:ph type="title"/>
          </p:nvPr>
        </p:nvSpPr>
        <p:spPr>
          <a:xfrm>
            <a:off x="3672886" y="110835"/>
            <a:ext cx="8177369" cy="563419"/>
          </a:xfrm>
        </p:spPr>
        <p:txBody>
          <a:bodyPr/>
          <a:lstStyle/>
          <a:p>
            <a:r>
              <a:rPr lang="en-US" dirty="0" smtClean="0">
                <a:solidFill>
                  <a:schemeClr val="bg1"/>
                </a:solidFill>
              </a:rPr>
              <a:t>Applications</a:t>
            </a:r>
            <a:endParaRPr lang="en-US" dirty="0">
              <a:solidFill>
                <a:schemeClr val="bg1"/>
              </a:solidFill>
            </a:endParaRPr>
          </a:p>
        </p:txBody>
      </p:sp>
    </p:spTree>
    <p:extLst>
      <p:ext uri="{BB962C8B-B14F-4D97-AF65-F5344CB8AC3E}">
        <p14:creationId xmlns:p14="http://schemas.microsoft.com/office/powerpoint/2010/main" val="138283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58368" y="3968496"/>
            <a:ext cx="6638400" cy="1650400"/>
          </a:xfrm>
          <a:prstGeom prst="rect">
            <a:avLst/>
          </a:prstGeom>
          <a:noFill/>
          <a:ln>
            <a:noFill/>
          </a:ln>
        </p:spPr>
        <p:txBody>
          <a:bodyPr vert="horz" wrap="square" lIns="121900" tIns="121900" rIns="121900" bIns="121900" rtlCol="0" anchor="t" anchorCtr="0">
            <a:noAutofit/>
          </a:bodyPr>
          <a:lstStyle/>
          <a:p>
            <a:pPr>
              <a:spcBef>
                <a:spcPts val="0"/>
              </a:spcBef>
              <a:buSzPct val="25000"/>
            </a:pPr>
            <a:r>
              <a:rPr lang="en" sz="1867"/>
              <a:t>Dr. B. Ramamurthy</a:t>
            </a:r>
          </a:p>
          <a:p>
            <a:pPr>
              <a:spcBef>
                <a:spcPts val="0"/>
              </a:spcBef>
              <a:buSzPct val="25000"/>
            </a:pPr>
            <a:r>
              <a:rPr lang="en" sz="1867"/>
              <a:t>Research Associate Professor</a:t>
            </a:r>
          </a:p>
          <a:p>
            <a:pPr>
              <a:spcBef>
                <a:spcPts val="0"/>
              </a:spcBef>
              <a:buSzPct val="25000"/>
            </a:pPr>
            <a:r>
              <a:rPr lang="en" sz="1867"/>
              <a:t>bina@buffalo.edu</a:t>
            </a:r>
          </a:p>
          <a:p>
            <a:pPr>
              <a:spcBef>
                <a:spcPts val="0"/>
              </a:spcBef>
              <a:buSzPct val="25000"/>
            </a:pPr>
            <a:r>
              <a:rPr lang="en" sz="1867"/>
              <a:t>http://www.cse.buffalo.edu/~bina</a:t>
            </a:r>
          </a:p>
          <a:p>
            <a:pPr>
              <a:spcBef>
                <a:spcPts val="0"/>
              </a:spcBef>
              <a:buSzPct val="25000"/>
            </a:pPr>
            <a:endParaRPr sz="1867"/>
          </a:p>
          <a:p>
            <a:pPr>
              <a:spcBef>
                <a:spcPts val="0"/>
              </a:spcBef>
              <a:buSzPct val="25000"/>
            </a:pPr>
            <a:endParaRPr sz="1867">
              <a:solidFill>
                <a:srgbClr val="FFC000"/>
              </a:solidFill>
            </a:endParaRPr>
          </a:p>
          <a:p>
            <a:pPr>
              <a:spcBef>
                <a:spcPts val="0"/>
              </a:spcBef>
              <a:buSzPct val="25000"/>
            </a:pPr>
            <a:endParaRPr>
              <a:solidFill>
                <a:srgbClr val="FFC000"/>
              </a:solidFill>
            </a:endParaRPr>
          </a:p>
          <a:p>
            <a:pPr>
              <a:spcBef>
                <a:spcPts val="0"/>
              </a:spcBef>
              <a:buSzPct val="25000"/>
            </a:pPr>
            <a:endParaRPr/>
          </a:p>
        </p:txBody>
      </p:sp>
      <p:sp>
        <p:nvSpPr>
          <p:cNvPr id="162" name="Shape 162"/>
          <p:cNvSpPr txBox="1">
            <a:spLocks noGrp="1"/>
          </p:cNvSpPr>
          <p:nvPr>
            <p:ph type="ctrTitle"/>
          </p:nvPr>
        </p:nvSpPr>
        <p:spPr>
          <a:xfrm>
            <a:off x="658367" y="1490467"/>
            <a:ext cx="7567600" cy="2386400"/>
          </a:xfrm>
          <a:prstGeom prst="rect">
            <a:avLst/>
          </a:prstGeom>
          <a:noFill/>
          <a:ln>
            <a:noFill/>
          </a:ln>
        </p:spPr>
        <p:txBody>
          <a:bodyPr vert="horz" wrap="square" lIns="121900" tIns="121900" rIns="121900" bIns="121900" rtlCol="0" anchor="b" anchorCtr="0">
            <a:noAutofit/>
          </a:bodyPr>
          <a:lstStyle/>
          <a:p>
            <a:pPr>
              <a:buSzPct val="25000"/>
            </a:pPr>
            <a:r>
              <a:rPr lang="en"/>
              <a:t>Public-key Cryptography</a:t>
            </a:r>
          </a:p>
        </p:txBody>
      </p:sp>
    </p:spTree>
    <p:extLst>
      <p:ext uri="{BB962C8B-B14F-4D97-AF65-F5344CB8AC3E}">
        <p14:creationId xmlns:p14="http://schemas.microsoft.com/office/powerpoint/2010/main" val="90755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017818" y="110835"/>
            <a:ext cx="7969481" cy="664431"/>
          </a:xfrm>
          <a:prstGeom prst="rect">
            <a:avLst/>
          </a:prstGeom>
        </p:spPr>
        <p:txBody>
          <a:bodyPr vert="horz" wrap="square" lIns="121900" tIns="121900" rIns="121900" bIns="121900" rtlCol="0" anchor="b" anchorCtr="0">
            <a:noAutofit/>
          </a:bodyPr>
          <a:lstStyle/>
          <a:p>
            <a:r>
              <a:rPr lang="en" dirty="0" smtClean="0">
                <a:solidFill>
                  <a:schemeClr val="bg1"/>
                </a:solidFill>
              </a:rPr>
              <a:t>Motivation</a:t>
            </a:r>
            <a:endParaRPr lang="en" dirty="0">
              <a:solidFill>
                <a:schemeClr val="bg1"/>
              </a:solidFill>
            </a:endParaRPr>
          </a:p>
        </p:txBody>
      </p:sp>
      <p:sp>
        <p:nvSpPr>
          <p:cNvPr id="168" name="Shape 168"/>
          <p:cNvSpPr txBox="1">
            <a:spLocks noGrp="1"/>
          </p:cNvSpPr>
          <p:nvPr>
            <p:ph type="body" idx="1"/>
          </p:nvPr>
        </p:nvSpPr>
        <p:spPr>
          <a:xfrm>
            <a:off x="629200" y="1667500"/>
            <a:ext cx="10962800" cy="4505200"/>
          </a:xfrm>
          <a:prstGeom prst="rect">
            <a:avLst/>
          </a:prstGeom>
        </p:spPr>
        <p:txBody>
          <a:bodyPr vert="horz" wrap="square" lIns="121900" tIns="121900" rIns="121900" bIns="121900" rtlCol="0" anchor="t" anchorCtr="0">
            <a:noAutofit/>
          </a:bodyPr>
          <a:lstStyle/>
          <a:p>
            <a:pPr marL="0" indent="0">
              <a:buNone/>
            </a:pPr>
            <a:r>
              <a:rPr lang="en" sz="2400"/>
              <a:t>Recall that Blockchain’s decentralized network participants are not necessarily known to each other. Their credentials cannot be checked by conventional means to assign them a username and a password!</a:t>
            </a:r>
          </a:p>
          <a:p>
            <a:pPr marL="0" indent="0">
              <a:buNone/>
            </a:pPr>
            <a:r>
              <a:rPr lang="en" sz="2400"/>
              <a:t>They can join and leave the chain as they wish. </a:t>
            </a:r>
          </a:p>
          <a:p>
            <a:pPr marL="0" indent="0">
              <a:buNone/>
            </a:pPr>
            <a:r>
              <a:rPr lang="en" sz="2400"/>
              <a:t>They operate beyond the boundaries of trust.</a:t>
            </a:r>
          </a:p>
          <a:p>
            <a:pPr marL="0" indent="0">
              <a:buNone/>
            </a:pPr>
            <a:r>
              <a:rPr lang="en" sz="2400"/>
              <a:t>Given this context, </a:t>
            </a:r>
          </a:p>
          <a:p>
            <a:pPr marL="0" indent="0">
              <a:buNone/>
            </a:pPr>
            <a:r>
              <a:rPr lang="en" sz="2400" b="1"/>
              <a:t>--How do you identify the participants?  </a:t>
            </a:r>
          </a:p>
          <a:p>
            <a:pPr marL="0" indent="0">
              <a:buNone/>
            </a:pPr>
            <a:r>
              <a:rPr lang="en" sz="2400" b="1"/>
              <a:t>--How do you authorize transactions?</a:t>
            </a:r>
          </a:p>
          <a:p>
            <a:pPr marL="0" indent="0">
              <a:buNone/>
            </a:pPr>
            <a:r>
              <a:rPr lang="en" sz="2400" b="1"/>
              <a:t>--How do you detect forged or faulty transactions?</a:t>
            </a:r>
          </a:p>
          <a:p>
            <a:pPr marL="0" indent="0">
              <a:buNone/>
            </a:pPr>
            <a:r>
              <a:rPr lang="en" sz="2400"/>
              <a:t>We can address all of the above using public-key cryptography algorithms that we will discuss in this lesson.</a:t>
            </a:r>
          </a:p>
          <a:p>
            <a:pPr marL="0" indent="0">
              <a:buNone/>
            </a:pPr>
            <a:endParaRPr sz="2400"/>
          </a:p>
        </p:txBody>
      </p:sp>
      <p:pic>
        <p:nvPicPr>
          <p:cNvPr id="169" name="Shape 169" descr="block-chain2.jpg"/>
          <p:cNvPicPr preferRelativeResize="0"/>
          <p:nvPr/>
        </p:nvPicPr>
        <p:blipFill>
          <a:blip r:embed="rId3">
            <a:alphaModFix/>
          </a:blip>
          <a:stretch>
            <a:fillRect/>
          </a:stretch>
        </p:blipFill>
        <p:spPr>
          <a:xfrm>
            <a:off x="9106832" y="2636367"/>
            <a:ext cx="2880467" cy="2400399"/>
          </a:xfrm>
          <a:prstGeom prst="rect">
            <a:avLst/>
          </a:prstGeom>
          <a:noFill/>
          <a:ln>
            <a:noFill/>
          </a:ln>
        </p:spPr>
      </p:pic>
    </p:spTree>
    <p:extLst>
      <p:ext uri="{BB962C8B-B14F-4D97-AF65-F5344CB8AC3E}">
        <p14:creationId xmlns:p14="http://schemas.microsoft.com/office/powerpoint/2010/main" val="222065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815746" y="77133"/>
            <a:ext cx="7994452" cy="644400"/>
          </a:xfrm>
          <a:prstGeom prst="rect">
            <a:avLst/>
          </a:prstGeom>
        </p:spPr>
        <p:txBody>
          <a:bodyPr vert="horz" wrap="square" lIns="121900" tIns="121900" rIns="121900" bIns="121900" rtlCol="0" anchor="b" anchorCtr="0">
            <a:noAutofit/>
          </a:bodyPr>
          <a:lstStyle/>
          <a:p>
            <a:r>
              <a:rPr lang="en" dirty="0">
                <a:solidFill>
                  <a:schemeClr val="bg1"/>
                </a:solidFill>
              </a:rPr>
              <a:t>Symmetric (Shared) Key Cryptography </a:t>
            </a:r>
          </a:p>
        </p:txBody>
      </p:sp>
      <p:sp>
        <p:nvSpPr>
          <p:cNvPr id="175" name="Shape 175"/>
          <p:cNvSpPr txBox="1">
            <a:spLocks noGrp="1"/>
          </p:cNvSpPr>
          <p:nvPr>
            <p:ph type="body" idx="1"/>
          </p:nvPr>
        </p:nvSpPr>
        <p:spPr>
          <a:xfrm>
            <a:off x="322967" y="1515533"/>
            <a:ext cx="11778400" cy="5342800"/>
          </a:xfrm>
          <a:prstGeom prst="rect">
            <a:avLst/>
          </a:prstGeom>
        </p:spPr>
        <p:txBody>
          <a:bodyPr vert="horz" wrap="square" lIns="121900" tIns="121900" rIns="121900" bIns="121900" rtlCol="0" anchor="t" anchorCtr="0">
            <a:noAutofit/>
          </a:bodyPr>
          <a:lstStyle/>
          <a:p>
            <a:pPr marL="0" indent="0">
              <a:buNone/>
            </a:pPr>
            <a:r>
              <a:rPr lang="en"/>
              <a:t>Same key is used for encryption and decryption: so it is called “symmetric key”</a:t>
            </a:r>
          </a:p>
          <a:p>
            <a:pPr marL="0" indent="0">
              <a:buNone/>
            </a:pPr>
            <a:r>
              <a:rPr lang="en"/>
              <a:t>Data -- F(key) -- encrypted data -- F’(key) --original data</a:t>
            </a:r>
          </a:p>
          <a:p>
            <a:pPr marL="0" indent="0">
              <a:buNone/>
            </a:pPr>
            <a:r>
              <a:rPr lang="en"/>
              <a:t>Example: Caesar encryption is a simplest one where alphabets of a message are shifted by a fixed number (key); F is “shift” by 3.</a:t>
            </a:r>
          </a:p>
          <a:p>
            <a:pPr>
              <a:buNone/>
            </a:pPr>
            <a:endParaRPr/>
          </a:p>
          <a:p>
            <a:pPr>
              <a:buNone/>
            </a:pPr>
            <a:endParaRPr/>
          </a:p>
          <a:p>
            <a:pPr>
              <a:buNone/>
            </a:pPr>
            <a:endParaRPr/>
          </a:p>
          <a:p>
            <a:pPr>
              <a:buNone/>
            </a:pPr>
            <a:endParaRPr/>
          </a:p>
          <a:p>
            <a:pPr>
              <a:buNone/>
            </a:pPr>
            <a:endParaRPr/>
          </a:p>
          <a:p>
            <a:pPr>
              <a:buNone/>
            </a:pPr>
            <a:endParaRPr/>
          </a:p>
          <a:p>
            <a:pPr>
              <a:buNone/>
            </a:pPr>
            <a:endParaRPr/>
          </a:p>
          <a:p>
            <a:pPr>
              <a:buNone/>
            </a:pPr>
            <a:r>
              <a:rPr lang="en"/>
              <a:t>This key and the function are typically much more complex in a real application. </a:t>
            </a:r>
          </a:p>
          <a:p>
            <a:pPr>
              <a:buNone/>
            </a:pPr>
            <a:endParaRPr/>
          </a:p>
          <a:p>
            <a:pPr>
              <a:buNone/>
            </a:pPr>
            <a:r>
              <a:rPr lang="en"/>
              <a:t>However symmetric encryption has issues: (i) It is easy to derive the “secret” key from the encrypted data and  (ii) key distribution: how do you pass the key to the participants transacting?</a:t>
            </a:r>
          </a:p>
          <a:p>
            <a:pPr>
              <a:buNone/>
            </a:pPr>
            <a:endParaRPr/>
          </a:p>
          <a:p>
            <a:pPr>
              <a:buNone/>
            </a:pPr>
            <a:r>
              <a:rPr lang="en"/>
              <a:t>These issues are further exasperated in a Blockchain’s decentralized  network.</a:t>
            </a:r>
          </a:p>
          <a:p>
            <a:pPr>
              <a:buNone/>
            </a:pPr>
            <a:endParaRPr/>
          </a:p>
          <a:p>
            <a:pPr>
              <a:buNone/>
            </a:pPr>
            <a:endParaRPr/>
          </a:p>
          <a:p>
            <a:pPr>
              <a:buNone/>
            </a:pPr>
            <a:endParaRPr/>
          </a:p>
        </p:txBody>
      </p:sp>
      <p:pic>
        <p:nvPicPr>
          <p:cNvPr id="176" name="Shape 176" descr="Symetric.jpg"/>
          <p:cNvPicPr preferRelativeResize="0"/>
          <p:nvPr/>
        </p:nvPicPr>
        <p:blipFill>
          <a:blip r:embed="rId3">
            <a:alphaModFix/>
          </a:blip>
          <a:stretch>
            <a:fillRect/>
          </a:stretch>
        </p:blipFill>
        <p:spPr>
          <a:xfrm>
            <a:off x="920734" y="2888233"/>
            <a:ext cx="10350500" cy="1803400"/>
          </a:xfrm>
          <a:prstGeom prst="rect">
            <a:avLst/>
          </a:prstGeom>
          <a:noFill/>
          <a:ln>
            <a:noFill/>
          </a:ln>
        </p:spPr>
      </p:pic>
    </p:spTree>
    <p:extLst>
      <p:ext uri="{BB962C8B-B14F-4D97-AF65-F5344CB8AC3E}">
        <p14:creationId xmlns:p14="http://schemas.microsoft.com/office/powerpoint/2010/main" val="1281692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911415" y="107348"/>
            <a:ext cx="8023911" cy="606400"/>
          </a:xfrm>
          <a:prstGeom prst="rect">
            <a:avLst/>
          </a:prstGeom>
        </p:spPr>
        <p:txBody>
          <a:bodyPr vert="horz" wrap="square" lIns="121900" tIns="121900" rIns="121900" bIns="121900" rtlCol="0" anchor="b" anchorCtr="0">
            <a:noAutofit/>
          </a:bodyPr>
          <a:lstStyle/>
          <a:p>
            <a:r>
              <a:rPr lang="en" dirty="0">
                <a:solidFill>
                  <a:schemeClr val="bg1"/>
                </a:solidFill>
              </a:rPr>
              <a:t>Private-Public Key Cryptography</a:t>
            </a:r>
          </a:p>
        </p:txBody>
      </p:sp>
      <p:sp>
        <p:nvSpPr>
          <p:cNvPr id="182" name="Shape 182"/>
          <p:cNvSpPr txBox="1">
            <a:spLocks noGrp="1"/>
          </p:cNvSpPr>
          <p:nvPr>
            <p:ph type="body" idx="1"/>
          </p:nvPr>
        </p:nvSpPr>
        <p:spPr>
          <a:xfrm>
            <a:off x="410598" y="1654174"/>
            <a:ext cx="10962800" cy="3613600"/>
          </a:xfrm>
          <a:prstGeom prst="rect">
            <a:avLst/>
          </a:prstGeom>
        </p:spPr>
        <p:txBody>
          <a:bodyPr vert="horz" wrap="square" lIns="121900" tIns="121900" rIns="121900" bIns="121900" rtlCol="0" anchor="t" anchorCtr="0">
            <a:noAutofit/>
          </a:bodyPr>
          <a:lstStyle/>
          <a:p>
            <a:pPr>
              <a:buNone/>
            </a:pPr>
            <a:r>
              <a:rPr lang="en" sz="2400" dirty="0"/>
              <a:t>Instead of a shared secret key, use two </a:t>
            </a:r>
            <a:r>
              <a:rPr lang="en" sz="2400" b="1" dirty="0"/>
              <a:t>different</a:t>
            </a:r>
            <a:r>
              <a:rPr lang="en" sz="2400" dirty="0"/>
              <a:t> keys: </a:t>
            </a:r>
          </a:p>
          <a:p>
            <a:pPr>
              <a:buNone/>
            </a:pPr>
            <a:r>
              <a:rPr lang="en" sz="2400" dirty="0"/>
              <a:t>Let {b, B} be {private, public key} pair for a participant in Buffalo, New York, USA.</a:t>
            </a:r>
          </a:p>
          <a:p>
            <a:pPr>
              <a:buNone/>
            </a:pPr>
            <a:r>
              <a:rPr lang="en" sz="2400" dirty="0"/>
              <a:t>Let {k,K} be the pair for participant in Kathmandu, Nepal.</a:t>
            </a:r>
          </a:p>
          <a:p>
            <a:pPr>
              <a:buNone/>
            </a:pPr>
            <a:endParaRPr sz="2400" dirty="0"/>
          </a:p>
          <a:p>
            <a:pPr>
              <a:buNone/>
            </a:pPr>
            <a:r>
              <a:rPr lang="en" sz="2400" dirty="0"/>
              <a:t>Public key is published; Private key is kept safe/locked typically using a passphrase.</a:t>
            </a:r>
          </a:p>
          <a:p>
            <a:pPr>
              <a:buNone/>
            </a:pPr>
            <a:endParaRPr sz="2400" dirty="0"/>
          </a:p>
          <a:p>
            <a:pPr>
              <a:buNone/>
            </a:pPr>
            <a:r>
              <a:rPr lang="en" sz="2400" dirty="0"/>
              <a:t>And...the pair works as follows:</a:t>
            </a:r>
          </a:p>
        </p:txBody>
      </p:sp>
      <p:grpSp>
        <p:nvGrpSpPr>
          <p:cNvPr id="183" name="Shape 183"/>
          <p:cNvGrpSpPr/>
          <p:nvPr/>
        </p:nvGrpSpPr>
        <p:grpSpPr>
          <a:xfrm>
            <a:off x="9194667" y="3719233"/>
            <a:ext cx="1253600" cy="494000"/>
            <a:chOff x="6539800" y="1193650"/>
            <a:chExt cx="940200" cy="370500"/>
          </a:xfrm>
        </p:grpSpPr>
        <p:sp>
          <p:nvSpPr>
            <p:cNvPr id="184" name="Shape 184"/>
            <p:cNvSpPr/>
            <p:nvPr/>
          </p:nvSpPr>
          <p:spPr>
            <a:xfrm>
              <a:off x="6539800" y="1193650"/>
              <a:ext cx="470100" cy="370500"/>
            </a:xfrm>
            <a:prstGeom prst="rect">
              <a:avLst/>
            </a:prstGeom>
            <a:solidFill>
              <a:srgbClr val="FFD966"/>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k</a:t>
              </a:r>
            </a:p>
          </p:txBody>
        </p:sp>
        <p:sp>
          <p:nvSpPr>
            <p:cNvPr id="185" name="Shape 185"/>
            <p:cNvSpPr/>
            <p:nvPr/>
          </p:nvSpPr>
          <p:spPr>
            <a:xfrm>
              <a:off x="7009900" y="1193650"/>
              <a:ext cx="470100" cy="370500"/>
            </a:xfrm>
            <a:prstGeom prst="rect">
              <a:avLst/>
            </a:prstGeom>
            <a:solidFill>
              <a:srgbClr val="E6913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K</a:t>
              </a:r>
            </a:p>
          </p:txBody>
        </p:sp>
      </p:grpSp>
      <p:grpSp>
        <p:nvGrpSpPr>
          <p:cNvPr id="186" name="Shape 186"/>
          <p:cNvGrpSpPr/>
          <p:nvPr/>
        </p:nvGrpSpPr>
        <p:grpSpPr>
          <a:xfrm>
            <a:off x="10011533" y="2192867"/>
            <a:ext cx="1253600" cy="494000"/>
            <a:chOff x="7508650" y="1644650"/>
            <a:chExt cx="940200" cy="370500"/>
          </a:xfrm>
        </p:grpSpPr>
        <p:sp>
          <p:nvSpPr>
            <p:cNvPr id="187" name="Shape 187"/>
            <p:cNvSpPr/>
            <p:nvPr/>
          </p:nvSpPr>
          <p:spPr>
            <a:xfrm>
              <a:off x="7508650" y="1644650"/>
              <a:ext cx="470100" cy="370500"/>
            </a:xfrm>
            <a:prstGeom prst="rect">
              <a:avLst/>
            </a:prstGeom>
            <a:solidFill>
              <a:srgbClr val="B4A7D6"/>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b</a:t>
              </a:r>
            </a:p>
          </p:txBody>
        </p:sp>
        <p:sp>
          <p:nvSpPr>
            <p:cNvPr id="188" name="Shape 188"/>
            <p:cNvSpPr/>
            <p:nvPr/>
          </p:nvSpPr>
          <p:spPr>
            <a:xfrm>
              <a:off x="7978750" y="1644650"/>
              <a:ext cx="470100" cy="370500"/>
            </a:xfrm>
            <a:prstGeom prst="rect">
              <a:avLst/>
            </a:prstGeom>
            <a:solidFill>
              <a:srgbClr val="8E7CC3"/>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B</a:t>
              </a:r>
            </a:p>
          </p:txBody>
        </p:sp>
      </p:grpSp>
    </p:spTree>
    <p:extLst>
      <p:ext uri="{BB962C8B-B14F-4D97-AF65-F5344CB8AC3E}">
        <p14:creationId xmlns:p14="http://schemas.microsoft.com/office/powerpoint/2010/main" val="105963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649491" y="125985"/>
            <a:ext cx="8256182" cy="595200"/>
          </a:xfrm>
          <a:prstGeom prst="rect">
            <a:avLst/>
          </a:prstGeom>
        </p:spPr>
        <p:txBody>
          <a:bodyPr vert="horz" wrap="square" lIns="121900" tIns="121900" rIns="121900" bIns="121900" rtlCol="0" anchor="b" anchorCtr="0">
            <a:noAutofit/>
          </a:bodyPr>
          <a:lstStyle/>
          <a:p>
            <a:r>
              <a:rPr lang="en" sz="3200" dirty="0">
                <a:solidFill>
                  <a:schemeClr val="bg1"/>
                </a:solidFill>
              </a:rPr>
              <a:t>Private-Public Key Pair (b, B) : Operation</a:t>
            </a:r>
          </a:p>
        </p:txBody>
      </p:sp>
      <p:grpSp>
        <p:nvGrpSpPr>
          <p:cNvPr id="194" name="Shape 194"/>
          <p:cNvGrpSpPr/>
          <p:nvPr/>
        </p:nvGrpSpPr>
        <p:grpSpPr>
          <a:xfrm>
            <a:off x="131000" y="1424359"/>
            <a:ext cx="10801133" cy="1630467"/>
            <a:chOff x="192375" y="2032500"/>
            <a:chExt cx="8100850" cy="1222850"/>
          </a:xfrm>
        </p:grpSpPr>
        <p:sp>
          <p:nvSpPr>
            <p:cNvPr id="195" name="Shape 195"/>
            <p:cNvSpPr/>
            <p:nvPr/>
          </p:nvSpPr>
          <p:spPr>
            <a:xfrm>
              <a:off x="5414175" y="2032500"/>
              <a:ext cx="1909500" cy="964500"/>
            </a:xfrm>
            <a:prstGeom prst="rect">
              <a:avLst/>
            </a:prstGeom>
            <a:solidFill>
              <a:srgbClr val="FFF2CC"/>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r>
                <a:rPr lang="en" sz="2400" b="1"/>
                <a:t>Decryption</a:t>
              </a:r>
            </a:p>
            <a:p>
              <a:pPr algn="ctr"/>
              <a:endParaRPr sz="2400" b="1"/>
            </a:p>
          </p:txBody>
        </p:sp>
        <p:sp>
          <p:nvSpPr>
            <p:cNvPr id="196" name="Shape 196"/>
            <p:cNvSpPr/>
            <p:nvPr/>
          </p:nvSpPr>
          <p:spPr>
            <a:xfrm>
              <a:off x="1562950" y="2062775"/>
              <a:ext cx="1701900" cy="964500"/>
            </a:xfrm>
            <a:prstGeom prst="rect">
              <a:avLst/>
            </a:prstGeom>
            <a:gradFill>
              <a:gsLst>
                <a:gs pos="0">
                  <a:srgbClr val="F5D0D0"/>
                </a:gs>
                <a:gs pos="100000">
                  <a:srgbClr val="D96868"/>
                </a:gs>
              </a:gsLst>
              <a:lin ang="5400012" scaled="0"/>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r>
                <a:rPr lang="en" sz="2400" b="1"/>
                <a:t>Encryption </a:t>
              </a:r>
              <a:r>
                <a:rPr lang="en" sz="2400"/>
                <a:t> X= F(data, key b)</a:t>
              </a:r>
            </a:p>
            <a:p>
              <a:pPr algn="ctr"/>
              <a:endParaRPr sz="2400" b="1"/>
            </a:p>
          </p:txBody>
        </p:sp>
        <p:sp>
          <p:nvSpPr>
            <p:cNvPr id="197" name="Shape 197"/>
            <p:cNvSpPr txBox="1"/>
            <p:nvPr/>
          </p:nvSpPr>
          <p:spPr>
            <a:xfrm>
              <a:off x="541425" y="2315850"/>
              <a:ext cx="641100" cy="655200"/>
            </a:xfrm>
            <a:prstGeom prst="rect">
              <a:avLst/>
            </a:prstGeom>
            <a:noFill/>
            <a:ln>
              <a:noFill/>
            </a:ln>
          </p:spPr>
          <p:txBody>
            <a:bodyPr wrap="square" lIns="121900" tIns="121900" rIns="121900" bIns="121900" anchor="t" anchorCtr="0">
              <a:noAutofit/>
            </a:bodyPr>
            <a:lstStyle/>
            <a:p>
              <a:r>
                <a:rPr lang="en" sz="2400"/>
                <a:t>data</a:t>
              </a:r>
            </a:p>
          </p:txBody>
        </p:sp>
        <p:sp>
          <p:nvSpPr>
            <p:cNvPr id="198" name="Shape 198"/>
            <p:cNvSpPr/>
            <p:nvPr/>
          </p:nvSpPr>
          <p:spPr>
            <a:xfrm>
              <a:off x="1054350" y="2418975"/>
              <a:ext cx="508500" cy="171000"/>
            </a:xfrm>
            <a:prstGeom prst="rightArrow">
              <a:avLst>
                <a:gd name="adj1" fmla="val 0"/>
                <a:gd name="adj2" fmla="val 50000"/>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99" name="Shape 199"/>
            <p:cNvSpPr/>
            <p:nvPr/>
          </p:nvSpPr>
          <p:spPr>
            <a:xfrm>
              <a:off x="1054350" y="2713850"/>
              <a:ext cx="508500" cy="171000"/>
            </a:xfrm>
            <a:prstGeom prst="rightArrow">
              <a:avLst>
                <a:gd name="adj1" fmla="val 0"/>
                <a:gd name="adj2" fmla="val 50000"/>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00" name="Shape 200"/>
            <p:cNvSpPr txBox="1"/>
            <p:nvPr/>
          </p:nvSpPr>
          <p:spPr>
            <a:xfrm>
              <a:off x="3989450" y="2884850"/>
              <a:ext cx="1339200" cy="370500"/>
            </a:xfrm>
            <a:prstGeom prst="rect">
              <a:avLst/>
            </a:prstGeom>
            <a:noFill/>
            <a:ln>
              <a:noFill/>
            </a:ln>
          </p:spPr>
          <p:txBody>
            <a:bodyPr wrap="square" lIns="121900" tIns="121900" rIns="121900" bIns="121900" anchor="t" anchorCtr="0">
              <a:noAutofit/>
            </a:bodyPr>
            <a:lstStyle/>
            <a:p>
              <a:r>
                <a:rPr lang="en" sz="2000" dirty="0"/>
                <a:t>Public key </a:t>
              </a:r>
              <a:r>
                <a:rPr lang="en" sz="2000" b="1" dirty="0"/>
                <a:t>B</a:t>
              </a:r>
            </a:p>
          </p:txBody>
        </p:sp>
        <p:sp>
          <p:nvSpPr>
            <p:cNvPr id="201" name="Shape 201"/>
            <p:cNvSpPr/>
            <p:nvPr/>
          </p:nvSpPr>
          <p:spPr>
            <a:xfrm>
              <a:off x="3044170" y="2557950"/>
              <a:ext cx="2370000" cy="171000"/>
            </a:xfrm>
            <a:prstGeom prst="rightArrow">
              <a:avLst>
                <a:gd name="adj1" fmla="val 0"/>
                <a:gd name="adj2" fmla="val 50000"/>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02" name="Shape 202"/>
            <p:cNvSpPr/>
            <p:nvPr/>
          </p:nvSpPr>
          <p:spPr>
            <a:xfrm>
              <a:off x="7323675" y="2459525"/>
              <a:ext cx="508500" cy="171000"/>
            </a:xfrm>
            <a:prstGeom prst="rightArrow">
              <a:avLst>
                <a:gd name="adj1" fmla="val 0"/>
                <a:gd name="adj2" fmla="val 50000"/>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03" name="Shape 203"/>
            <p:cNvSpPr txBox="1"/>
            <p:nvPr/>
          </p:nvSpPr>
          <p:spPr>
            <a:xfrm>
              <a:off x="5464125" y="2614100"/>
              <a:ext cx="1809600" cy="370500"/>
            </a:xfrm>
            <a:prstGeom prst="rect">
              <a:avLst/>
            </a:prstGeom>
            <a:noFill/>
            <a:ln>
              <a:noFill/>
            </a:ln>
          </p:spPr>
          <p:txBody>
            <a:bodyPr wrap="square" lIns="121900" tIns="121900" rIns="121900" bIns="121900" anchor="t" anchorCtr="0">
              <a:noAutofit/>
            </a:bodyPr>
            <a:lstStyle/>
            <a:p>
              <a:r>
                <a:rPr lang="en" sz="2400"/>
                <a:t>data = F(X, key B)</a:t>
              </a:r>
            </a:p>
          </p:txBody>
        </p:sp>
        <p:sp>
          <p:nvSpPr>
            <p:cNvPr id="204" name="Shape 204"/>
            <p:cNvSpPr txBox="1"/>
            <p:nvPr/>
          </p:nvSpPr>
          <p:spPr>
            <a:xfrm>
              <a:off x="7556125" y="2143575"/>
              <a:ext cx="737100" cy="446400"/>
            </a:xfrm>
            <a:prstGeom prst="rect">
              <a:avLst/>
            </a:prstGeom>
            <a:noFill/>
            <a:ln>
              <a:noFill/>
            </a:ln>
          </p:spPr>
          <p:txBody>
            <a:bodyPr wrap="square" lIns="121900" tIns="121900" rIns="121900" bIns="121900" anchor="t" anchorCtr="0">
              <a:noAutofit/>
            </a:bodyPr>
            <a:lstStyle/>
            <a:p>
              <a:r>
                <a:rPr lang="en" sz="2400"/>
                <a:t>data</a:t>
              </a:r>
            </a:p>
          </p:txBody>
        </p:sp>
        <p:sp>
          <p:nvSpPr>
            <p:cNvPr id="205" name="Shape 205"/>
            <p:cNvSpPr txBox="1"/>
            <p:nvPr/>
          </p:nvSpPr>
          <p:spPr>
            <a:xfrm>
              <a:off x="4231625" y="2399100"/>
              <a:ext cx="275400" cy="231300"/>
            </a:xfrm>
            <a:prstGeom prst="rect">
              <a:avLst/>
            </a:prstGeom>
            <a:noFill/>
            <a:ln>
              <a:noFill/>
            </a:ln>
          </p:spPr>
          <p:txBody>
            <a:bodyPr wrap="square" lIns="121900" tIns="121900" rIns="121900" bIns="121900" anchor="t" anchorCtr="0">
              <a:noAutofit/>
            </a:bodyPr>
            <a:lstStyle/>
            <a:p>
              <a:r>
                <a:rPr lang="en" sz="2400"/>
                <a:t>X</a:t>
              </a:r>
            </a:p>
          </p:txBody>
        </p:sp>
        <p:sp>
          <p:nvSpPr>
            <p:cNvPr id="206" name="Shape 206"/>
            <p:cNvSpPr txBox="1"/>
            <p:nvPr/>
          </p:nvSpPr>
          <p:spPr>
            <a:xfrm>
              <a:off x="192375" y="2813600"/>
              <a:ext cx="1339200" cy="370500"/>
            </a:xfrm>
            <a:prstGeom prst="rect">
              <a:avLst/>
            </a:prstGeom>
            <a:noFill/>
            <a:ln>
              <a:noFill/>
            </a:ln>
          </p:spPr>
          <p:txBody>
            <a:bodyPr wrap="square" lIns="121900" tIns="121900" rIns="121900" bIns="121900" anchor="t" anchorCtr="0">
              <a:noAutofit/>
            </a:bodyPr>
            <a:lstStyle/>
            <a:p>
              <a:r>
                <a:rPr lang="en" sz="2000" dirty="0"/>
                <a:t>Private key </a:t>
              </a:r>
              <a:r>
                <a:rPr lang="en" sz="2000" b="1" dirty="0"/>
                <a:t>b</a:t>
              </a:r>
            </a:p>
          </p:txBody>
        </p:sp>
        <p:sp>
          <p:nvSpPr>
            <p:cNvPr id="207" name="Shape 207"/>
            <p:cNvSpPr/>
            <p:nvPr/>
          </p:nvSpPr>
          <p:spPr>
            <a:xfrm>
              <a:off x="4905675" y="2813600"/>
              <a:ext cx="508500" cy="171000"/>
            </a:xfrm>
            <a:prstGeom prst="rightArrow">
              <a:avLst>
                <a:gd name="adj1" fmla="val 0"/>
                <a:gd name="adj2" fmla="val 50000"/>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grpSp>
      <p:sp>
        <p:nvSpPr>
          <p:cNvPr id="208" name="Shape 208"/>
          <p:cNvSpPr txBox="1"/>
          <p:nvPr/>
        </p:nvSpPr>
        <p:spPr>
          <a:xfrm>
            <a:off x="120466" y="3410959"/>
            <a:ext cx="11930000" cy="3100000"/>
          </a:xfrm>
          <a:prstGeom prst="rect">
            <a:avLst/>
          </a:prstGeom>
          <a:noFill/>
          <a:ln w="9525" cap="flat" cmpd="sng">
            <a:solidFill>
              <a:srgbClr val="000000"/>
            </a:solidFill>
            <a:prstDash val="solid"/>
            <a:round/>
            <a:headEnd type="none" w="med" len="med"/>
            <a:tailEnd type="none" w="med" len="med"/>
          </a:ln>
        </p:spPr>
        <p:txBody>
          <a:bodyPr wrap="square" lIns="121900" tIns="121900" rIns="121900" bIns="121900" anchor="t" anchorCtr="0">
            <a:noAutofit/>
          </a:bodyPr>
          <a:lstStyle/>
          <a:p>
            <a:pPr>
              <a:lnSpc>
                <a:spcPct val="90000"/>
              </a:lnSpc>
              <a:spcBef>
                <a:spcPts val="747"/>
              </a:spcBef>
            </a:pPr>
            <a:r>
              <a:rPr lang="en" sz="2400"/>
              <a:t>The encrypting function holds two properties for the key pair (b,B):</a:t>
            </a:r>
          </a:p>
          <a:p>
            <a:pPr marL="609585">
              <a:lnSpc>
                <a:spcPct val="90000"/>
              </a:lnSpc>
              <a:spcBef>
                <a:spcPts val="640"/>
              </a:spcBef>
            </a:pPr>
            <a:r>
              <a:rPr lang="en" sz="2400"/>
              <a:t>F(b, F(Data,B)) → Data</a:t>
            </a:r>
          </a:p>
          <a:p>
            <a:pPr marL="609585">
              <a:lnSpc>
                <a:spcPct val="90000"/>
              </a:lnSpc>
              <a:spcBef>
                <a:spcPts val="640"/>
              </a:spcBef>
            </a:pPr>
            <a:r>
              <a:rPr lang="en" sz="2400"/>
              <a:t>F(B, F(Data,b)) → Data</a:t>
            </a:r>
          </a:p>
          <a:p>
            <a:pPr>
              <a:lnSpc>
                <a:spcPct val="90000"/>
              </a:lnSpc>
              <a:spcBef>
                <a:spcPts val="640"/>
              </a:spcBef>
            </a:pPr>
            <a:r>
              <a:rPr lang="en" sz="2400">
                <a:latin typeface="Roboto"/>
                <a:ea typeface="Roboto"/>
                <a:cs typeface="Roboto"/>
                <a:sym typeface="Roboto"/>
              </a:rPr>
              <a:t>The public-private key pair has the unique quality that when a message is encrypted with the private key it can be decoded with public key and vice-versa. Private key is kept secure and safe while publishing the public key for various purposes.</a:t>
            </a:r>
          </a:p>
          <a:p>
            <a:pPr>
              <a:lnSpc>
                <a:spcPct val="90000"/>
              </a:lnSpc>
              <a:spcBef>
                <a:spcPts val="640"/>
              </a:spcBef>
            </a:pPr>
            <a:endParaRPr sz="2400"/>
          </a:p>
        </p:txBody>
      </p:sp>
    </p:spTree>
    <p:extLst>
      <p:ext uri="{BB962C8B-B14F-4D97-AF65-F5344CB8AC3E}">
        <p14:creationId xmlns:p14="http://schemas.microsoft.com/office/powerpoint/2010/main" val="153690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741854" y="173254"/>
            <a:ext cx="8539982" cy="558265"/>
          </a:xfrm>
          <a:prstGeom prst="rect">
            <a:avLst/>
          </a:prstGeom>
        </p:spPr>
        <p:txBody>
          <a:bodyPr vert="horz" wrap="square" lIns="121900" tIns="121900" rIns="121900" bIns="121900" rtlCol="0" anchor="b" anchorCtr="0">
            <a:noAutofit/>
          </a:bodyPr>
          <a:lstStyle/>
          <a:p>
            <a:r>
              <a:rPr lang="en" dirty="0">
                <a:solidFill>
                  <a:schemeClr val="bg1"/>
                </a:solidFill>
              </a:rPr>
              <a:t>Public Key Cryptography : RSA algorithm</a:t>
            </a:r>
          </a:p>
        </p:txBody>
      </p:sp>
      <p:sp>
        <p:nvSpPr>
          <p:cNvPr id="214" name="Shape 214"/>
          <p:cNvSpPr txBox="1">
            <a:spLocks noGrp="1"/>
          </p:cNvSpPr>
          <p:nvPr>
            <p:ph type="body" idx="1"/>
          </p:nvPr>
        </p:nvSpPr>
        <p:spPr>
          <a:xfrm>
            <a:off x="181377" y="1321149"/>
            <a:ext cx="11478000" cy="4521386"/>
          </a:xfrm>
          <a:prstGeom prst="rect">
            <a:avLst/>
          </a:prstGeom>
        </p:spPr>
        <p:txBody>
          <a:bodyPr vert="horz" wrap="square" lIns="121900" tIns="121900" rIns="121900" bIns="121900" rtlCol="0" anchor="t" anchorCtr="0">
            <a:noAutofit/>
          </a:bodyPr>
          <a:lstStyle/>
          <a:p>
            <a:pPr>
              <a:buNone/>
            </a:pPr>
            <a:r>
              <a:rPr lang="en" sz="2400" dirty="0"/>
              <a:t>A popular implementation of public-private key is the Rivest-Shamir-Adelman (RSA) algorithm:</a:t>
            </a:r>
          </a:p>
          <a:p>
            <a:pPr>
              <a:buNone/>
            </a:pPr>
            <a:r>
              <a:rPr lang="en" sz="2400" dirty="0"/>
              <a:t>You can generate a pair of keys called {private, public} </a:t>
            </a:r>
          </a:p>
          <a:p>
            <a:pPr>
              <a:buNone/>
            </a:pPr>
            <a:r>
              <a:rPr lang="en" sz="2400" dirty="0"/>
              <a:t>keys using any of these  applications:</a:t>
            </a:r>
          </a:p>
          <a:p>
            <a:pPr>
              <a:buNone/>
            </a:pPr>
            <a:r>
              <a:rPr lang="en" sz="2400" dirty="0"/>
              <a:t>--putty-keygen on Windows</a:t>
            </a:r>
          </a:p>
          <a:p>
            <a:pPr>
              <a:buNone/>
            </a:pPr>
            <a:r>
              <a:rPr lang="en" sz="2400" dirty="0"/>
              <a:t>--ssh-keygen on linux and on mac </a:t>
            </a:r>
          </a:p>
          <a:p>
            <a:pPr>
              <a:buNone/>
            </a:pPr>
            <a:r>
              <a:rPr lang="en" sz="2400" dirty="0"/>
              <a:t>Or using code embedded within other applications.</a:t>
            </a:r>
          </a:p>
          <a:p>
            <a:pPr>
              <a:buNone/>
            </a:pPr>
            <a:endParaRPr sz="2400" dirty="0"/>
          </a:p>
          <a:p>
            <a:pPr>
              <a:buNone/>
            </a:pPr>
            <a:r>
              <a:rPr lang="en" sz="2400" dirty="0"/>
              <a:t>Common application for RSA: passwordless user authentication, for example for accessing a virtual machine on amazon cloud.</a:t>
            </a:r>
          </a:p>
        </p:txBody>
      </p:sp>
      <p:pic>
        <p:nvPicPr>
          <p:cNvPr id="215" name="Shape 215" descr="aws.jpg"/>
          <p:cNvPicPr preferRelativeResize="0"/>
          <p:nvPr/>
        </p:nvPicPr>
        <p:blipFill>
          <a:blip r:embed="rId3">
            <a:alphaModFix/>
          </a:blip>
          <a:stretch>
            <a:fillRect/>
          </a:stretch>
        </p:blipFill>
        <p:spPr>
          <a:xfrm>
            <a:off x="8415543" y="1933801"/>
            <a:ext cx="3406900" cy="2475132"/>
          </a:xfrm>
          <a:prstGeom prst="rect">
            <a:avLst/>
          </a:prstGeom>
          <a:noFill/>
          <a:ln>
            <a:noFill/>
          </a:ln>
        </p:spPr>
      </p:pic>
    </p:spTree>
    <p:extLst>
      <p:ext uri="{BB962C8B-B14F-4D97-AF65-F5344CB8AC3E}">
        <p14:creationId xmlns:p14="http://schemas.microsoft.com/office/powerpoint/2010/main" val="216207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699659" y="77002"/>
            <a:ext cx="8308508" cy="698998"/>
          </a:xfrm>
          <a:prstGeom prst="rect">
            <a:avLst/>
          </a:prstGeom>
        </p:spPr>
        <p:txBody>
          <a:bodyPr vert="horz" wrap="square" lIns="121900" tIns="121900" rIns="121900" bIns="121900" rtlCol="0" anchor="b" anchorCtr="0">
            <a:noAutofit/>
          </a:bodyPr>
          <a:lstStyle/>
          <a:p>
            <a:r>
              <a:rPr lang="en" dirty="0">
                <a:solidFill>
                  <a:schemeClr val="bg1"/>
                </a:solidFill>
              </a:rPr>
              <a:t>Elliptical Curve Cryptography (ECC)  </a:t>
            </a:r>
          </a:p>
        </p:txBody>
      </p:sp>
      <p:sp>
        <p:nvSpPr>
          <p:cNvPr id="221" name="Shape 221"/>
          <p:cNvSpPr txBox="1">
            <a:spLocks noGrp="1"/>
          </p:cNvSpPr>
          <p:nvPr>
            <p:ph type="body" idx="1"/>
          </p:nvPr>
        </p:nvSpPr>
        <p:spPr>
          <a:xfrm>
            <a:off x="410167" y="1144950"/>
            <a:ext cx="11598000" cy="4987600"/>
          </a:xfrm>
          <a:prstGeom prst="rect">
            <a:avLst/>
          </a:prstGeom>
        </p:spPr>
        <p:txBody>
          <a:bodyPr vert="horz" wrap="square" lIns="121900" tIns="121900" rIns="121900" bIns="121900" rtlCol="0" anchor="t" anchorCtr="0">
            <a:noAutofit/>
          </a:bodyPr>
          <a:lstStyle/>
          <a:p>
            <a:pPr marL="0" indent="0">
              <a:buNone/>
            </a:pPr>
            <a:r>
              <a:rPr lang="en" sz="2400" dirty="0"/>
              <a:t>Though RSA is commonly used in distributed systems, the Blockchains need a more efficient and stronger algorithm. </a:t>
            </a:r>
          </a:p>
          <a:p>
            <a:pPr marL="0" indent="0">
              <a:buNone/>
            </a:pPr>
            <a:r>
              <a:rPr lang="en" sz="2400" dirty="0"/>
              <a:t>Efficiency is a critical requirement since public-key pair is used in many different situations in a Blockchain. </a:t>
            </a:r>
          </a:p>
          <a:p>
            <a:pPr marL="0" indent="0">
              <a:buNone/>
            </a:pPr>
            <a:endParaRPr sz="2400" dirty="0"/>
          </a:p>
          <a:p>
            <a:pPr marL="0" indent="0">
              <a:buNone/>
            </a:pPr>
            <a:r>
              <a:rPr lang="en" sz="2400" dirty="0"/>
              <a:t>Elliptic Curve Cryptography (ECC) family of algorithms is used in the Bitcoin as well as Ethereum blockchain for generating the key pair.</a:t>
            </a:r>
          </a:p>
          <a:p>
            <a:pPr marL="0" indent="0">
              <a:buNone/>
            </a:pPr>
            <a:endParaRPr sz="2400" dirty="0"/>
          </a:p>
          <a:p>
            <a:pPr marL="0" indent="0">
              <a:buNone/>
            </a:pPr>
            <a:r>
              <a:rPr lang="en" sz="2400" dirty="0"/>
              <a:t>Why ECC, not RSA? </a:t>
            </a:r>
          </a:p>
          <a:p>
            <a:pPr marL="0" indent="0">
              <a:buNone/>
            </a:pPr>
            <a:r>
              <a:rPr lang="en" sz="2400" dirty="0"/>
              <a:t>ECC is stronger than RSA for given number of bits.</a:t>
            </a:r>
          </a:p>
          <a:p>
            <a:pPr marL="0" indent="0">
              <a:buNone/>
            </a:pPr>
            <a:r>
              <a:rPr lang="en" sz="2400" dirty="0"/>
              <a:t>256-Bit ECC key-pair is equivalent in strength to approimately 3072 bit RSA key-pair.</a:t>
            </a:r>
          </a:p>
          <a:p>
            <a:pPr marL="0" indent="0">
              <a:buNone/>
            </a:pPr>
            <a:r>
              <a:rPr lang="en" sz="2400" dirty="0"/>
              <a:t>Moreover, this 256-bit structure allows for Blockchain operations (and hardware) to be optimized to 256-bit integer arithmetic. </a:t>
            </a:r>
          </a:p>
          <a:p>
            <a:pPr marL="0" indent="0">
              <a:buNone/>
            </a:pPr>
            <a:endParaRPr sz="2400" dirty="0"/>
          </a:p>
          <a:p>
            <a:pPr marL="0" indent="0">
              <a:buNone/>
            </a:pPr>
            <a:endParaRPr sz="2400" dirty="0"/>
          </a:p>
          <a:p>
            <a:pPr marL="0" indent="0">
              <a:buNone/>
            </a:pPr>
            <a:endParaRPr sz="2400" dirty="0"/>
          </a:p>
          <a:p>
            <a:pPr marL="0" indent="0">
              <a:buNone/>
            </a:pPr>
            <a:endParaRPr sz="2400" dirty="0"/>
          </a:p>
          <a:p>
            <a:pPr marL="0" indent="0">
              <a:buNone/>
            </a:pPr>
            <a:endParaRPr sz="2400" dirty="0"/>
          </a:p>
          <a:p>
            <a:pPr marL="0" indent="0">
              <a:buNone/>
            </a:pPr>
            <a:endParaRPr sz="2400" dirty="0"/>
          </a:p>
          <a:p>
            <a:pPr marL="126997" indent="0">
              <a:buNone/>
            </a:pPr>
            <a:endParaRPr sz="2400" dirty="0"/>
          </a:p>
          <a:p>
            <a:pPr marL="0" indent="0">
              <a:buNone/>
            </a:pPr>
            <a:endParaRPr sz="2400" dirty="0"/>
          </a:p>
          <a:p>
            <a:pPr>
              <a:buNone/>
            </a:pPr>
            <a:endParaRPr sz="2400" dirty="0"/>
          </a:p>
          <a:p>
            <a:pPr marL="0" indent="0">
              <a:buNone/>
            </a:pPr>
            <a:endParaRPr sz="2400" dirty="0"/>
          </a:p>
        </p:txBody>
      </p:sp>
    </p:spTree>
    <p:extLst>
      <p:ext uri="{BB962C8B-B14F-4D97-AF65-F5344CB8AC3E}">
        <p14:creationId xmlns:p14="http://schemas.microsoft.com/office/powerpoint/2010/main" val="759004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577654" y="1233985"/>
            <a:ext cx="10962800" cy="5039200"/>
          </a:xfrm>
          <a:prstGeom prst="rect">
            <a:avLst/>
          </a:prstGeom>
        </p:spPr>
        <p:txBody>
          <a:bodyPr vert="horz" wrap="square" lIns="121900" tIns="121900" rIns="121900" bIns="121900" rtlCol="0" anchor="t" anchorCtr="0">
            <a:noAutofit/>
          </a:bodyPr>
          <a:lstStyle/>
          <a:p>
            <a:pPr marL="0" indent="0">
              <a:lnSpc>
                <a:spcPct val="90000"/>
              </a:lnSpc>
              <a:spcBef>
                <a:spcPts val="747"/>
              </a:spcBef>
              <a:buNone/>
            </a:pPr>
            <a:r>
              <a:rPr lang="en" sz="2400" dirty="0">
                <a:solidFill>
                  <a:srgbClr val="000000"/>
                </a:solidFill>
              </a:rPr>
              <a:t>We will examine just one common use of asymmetric key encryption:</a:t>
            </a:r>
          </a:p>
          <a:p>
            <a:pPr marL="0" indent="0">
              <a:lnSpc>
                <a:spcPct val="90000"/>
              </a:lnSpc>
              <a:spcBef>
                <a:spcPts val="747"/>
              </a:spcBef>
              <a:buNone/>
            </a:pPr>
            <a:r>
              <a:rPr lang="en" sz="2400" dirty="0">
                <a:solidFill>
                  <a:srgbClr val="000000"/>
                </a:solidFill>
              </a:rPr>
              <a:t>Let’s say a participant Buffalo wants to transact with a participant in Kathmandu.</a:t>
            </a:r>
          </a:p>
          <a:p>
            <a:pPr marL="0" indent="0">
              <a:lnSpc>
                <a:spcPct val="90000"/>
              </a:lnSpc>
              <a:spcBef>
                <a:spcPts val="747"/>
              </a:spcBef>
              <a:buNone/>
            </a:pPr>
            <a:r>
              <a:rPr lang="en" sz="2400" dirty="0">
                <a:solidFill>
                  <a:srgbClr val="000000"/>
                </a:solidFill>
              </a:rPr>
              <a:t>Instead of sending just a simple message,  participant in Buffalo will send a transaction signed by Buffalo’s private key (b) and encrypted by Kathmandu’s public key (K):</a:t>
            </a:r>
          </a:p>
          <a:p>
            <a:pPr marL="990575" lvl="1" indent="-330192">
              <a:lnSpc>
                <a:spcPct val="90000"/>
              </a:lnSpc>
              <a:spcBef>
                <a:spcPts val="640"/>
              </a:spcBef>
              <a:buClr>
                <a:srgbClr val="000000"/>
              </a:buClr>
            </a:pPr>
            <a:r>
              <a:rPr lang="en" sz="2400" dirty="0">
                <a:solidFill>
                  <a:srgbClr val="000000"/>
                </a:solidFill>
              </a:rPr>
              <a:t>E(K,E(Tx,b))</a:t>
            </a:r>
          </a:p>
          <a:p>
            <a:pPr marL="0" indent="0">
              <a:lnSpc>
                <a:spcPct val="90000"/>
              </a:lnSpc>
              <a:spcBef>
                <a:spcPts val="747"/>
              </a:spcBef>
              <a:buNone/>
            </a:pPr>
            <a:r>
              <a:rPr lang="en" sz="2400" dirty="0">
                <a:solidFill>
                  <a:srgbClr val="000000"/>
                </a:solidFill>
              </a:rPr>
              <a:t>Kathmandu will first decrypt the above using its private key (k) and then use Buffalo’s public key (B) to decrypt the signed transaction:</a:t>
            </a:r>
          </a:p>
          <a:p>
            <a:pPr marL="990575" lvl="1" indent="-330192">
              <a:lnSpc>
                <a:spcPct val="90000"/>
              </a:lnSpc>
              <a:spcBef>
                <a:spcPts val="640"/>
              </a:spcBef>
              <a:buClr>
                <a:srgbClr val="000000"/>
              </a:buClr>
            </a:pPr>
            <a:r>
              <a:rPr lang="en" sz="2400" dirty="0">
                <a:solidFill>
                  <a:srgbClr val="000000"/>
                </a:solidFill>
              </a:rPr>
              <a:t>D(k, E(K,E(Tx,b)) → E(Tx,b)</a:t>
            </a:r>
          </a:p>
          <a:p>
            <a:pPr marL="990575" lvl="1" indent="-330192">
              <a:lnSpc>
                <a:spcPct val="90000"/>
              </a:lnSpc>
              <a:buClr>
                <a:srgbClr val="000000"/>
              </a:buClr>
            </a:pPr>
            <a:r>
              <a:rPr lang="en" sz="2400" dirty="0">
                <a:solidFill>
                  <a:srgbClr val="000000"/>
                </a:solidFill>
              </a:rPr>
              <a:t>D(B,E(Tx,b)) → Tx</a:t>
            </a:r>
          </a:p>
          <a:p>
            <a:pPr marL="0" indent="0">
              <a:lnSpc>
                <a:spcPct val="90000"/>
              </a:lnSpc>
              <a:spcBef>
                <a:spcPts val="640"/>
              </a:spcBef>
              <a:buNone/>
            </a:pPr>
            <a:endParaRPr sz="2400" dirty="0">
              <a:solidFill>
                <a:srgbClr val="000000"/>
              </a:solidFill>
            </a:endParaRPr>
          </a:p>
          <a:p>
            <a:pPr marL="0" indent="0">
              <a:buNone/>
            </a:pPr>
            <a:endParaRPr sz="2400" dirty="0"/>
          </a:p>
        </p:txBody>
      </p:sp>
      <p:sp>
        <p:nvSpPr>
          <p:cNvPr id="227" name="Shape 227"/>
          <p:cNvSpPr txBox="1">
            <a:spLocks noGrp="1"/>
          </p:cNvSpPr>
          <p:nvPr>
            <p:ph type="title"/>
          </p:nvPr>
        </p:nvSpPr>
        <p:spPr>
          <a:xfrm>
            <a:off x="3649490" y="101600"/>
            <a:ext cx="8542510" cy="600000"/>
          </a:xfrm>
          <a:prstGeom prst="rect">
            <a:avLst/>
          </a:prstGeom>
        </p:spPr>
        <p:txBody>
          <a:bodyPr vert="horz" wrap="square" lIns="121900" tIns="121900" rIns="121900" bIns="121900" rtlCol="0" anchor="b" anchorCtr="0">
            <a:noAutofit/>
          </a:bodyPr>
          <a:lstStyle/>
          <a:p>
            <a:r>
              <a:rPr lang="en" dirty="0">
                <a:solidFill>
                  <a:schemeClr val="bg1"/>
                </a:solidFill>
              </a:rPr>
              <a:t>Example: Authenticate the Sender &amp; Receiver</a:t>
            </a:r>
          </a:p>
        </p:txBody>
      </p:sp>
    </p:spTree>
    <p:extLst>
      <p:ext uri="{BB962C8B-B14F-4D97-AF65-F5344CB8AC3E}">
        <p14:creationId xmlns:p14="http://schemas.microsoft.com/office/powerpoint/2010/main" val="9866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8" y="1579418"/>
            <a:ext cx="9193368" cy="4932218"/>
          </a:xfrm>
        </p:spPr>
        <p:txBody>
          <a:bodyPr/>
          <a:lstStyle/>
          <a:p>
            <a:pPr marL="285750" indent="-285750">
              <a:buFont typeface="Arial" panose="020B0604020202020204" pitchFamily="34" charset="0"/>
              <a:buChar char="•"/>
            </a:pPr>
            <a:r>
              <a:rPr lang="en-US" dirty="0" smtClean="0"/>
              <a:t>We have been learning to program smart contracts.</a:t>
            </a:r>
          </a:p>
          <a:p>
            <a:pPr marL="285750" indent="-285750">
              <a:buFont typeface="Arial" panose="020B0604020202020204" pitchFamily="34" charset="0"/>
              <a:buChar char="•"/>
            </a:pPr>
            <a:r>
              <a:rPr lang="en-US" dirty="0" smtClean="0"/>
              <a:t>Lets now look at the working of the blockchain, Ethereum blockchain as a whole from A-Z</a:t>
            </a:r>
          </a:p>
          <a:p>
            <a:pPr marL="285750" indent="-285750">
              <a:buFont typeface="Arial" panose="020B0604020202020204" pitchFamily="34" charset="0"/>
              <a:buChar char="•"/>
            </a:pPr>
            <a:r>
              <a:rPr lang="en-US" dirty="0" smtClean="0"/>
              <a:t>Perhaps, this will help us be better programmers</a:t>
            </a:r>
          </a:p>
          <a:p>
            <a:pPr marL="285750" indent="-285750">
              <a:buFont typeface="Arial" panose="020B0604020202020204" pitchFamily="34" charset="0"/>
              <a:buChar char="•"/>
            </a:pPr>
            <a:r>
              <a:rPr lang="en-US" dirty="0" smtClean="0"/>
              <a:t>We will explore the white papers and yellow papers written about Ethereum for this</a:t>
            </a:r>
          </a:p>
          <a:p>
            <a:pPr marL="285750" indent="-285750">
              <a:buFont typeface="Arial" panose="020B0604020202020204" pitchFamily="34" charset="0"/>
              <a:buChar char="•"/>
            </a:pPr>
            <a:r>
              <a:rPr lang="en-US" dirty="0" smtClean="0"/>
              <a:t>References:</a:t>
            </a:r>
          </a:p>
          <a:p>
            <a:pPr marL="285750" indent="-285750">
              <a:buFont typeface="Arial" panose="020B0604020202020204" pitchFamily="34" charset="0"/>
              <a:buChar char="•"/>
            </a:pPr>
            <a:r>
              <a:rPr lang="en-US" u="sng" dirty="0">
                <a:hlinkClick r:id="rId2"/>
              </a:rPr>
              <a:t>https://github.com/ethereum/wiki/wiki/White-Paper</a:t>
            </a:r>
            <a:endParaRPr lang="en-US" dirty="0"/>
          </a:p>
          <a:p>
            <a:pPr marL="285750" indent="-285750">
              <a:buFont typeface="Arial" panose="020B0604020202020204" pitchFamily="34" charset="0"/>
              <a:buChar char="•"/>
            </a:pPr>
            <a:endParaRPr lang="en-US" dirty="0"/>
          </a:p>
        </p:txBody>
      </p:sp>
      <p:sp>
        <p:nvSpPr>
          <p:cNvPr id="3" name="Title 2"/>
          <p:cNvSpPr>
            <a:spLocks noGrp="1"/>
          </p:cNvSpPr>
          <p:nvPr>
            <p:ph type="title"/>
          </p:nvPr>
        </p:nvSpPr>
        <p:spPr>
          <a:xfrm>
            <a:off x="4064000" y="110837"/>
            <a:ext cx="7555345" cy="563418"/>
          </a:xfrm>
        </p:spPr>
        <p:txBody>
          <a:bodyPr/>
          <a:lstStyle/>
          <a:p>
            <a:r>
              <a:rPr lang="en-US" dirty="0" smtClean="0">
                <a:solidFill>
                  <a:schemeClr val="bg1"/>
                </a:solidFill>
              </a:rPr>
              <a:t>Introduction</a:t>
            </a:r>
            <a:endParaRPr lang="en-US" dirty="0">
              <a:solidFill>
                <a:schemeClr val="bg1"/>
              </a:solidFill>
            </a:endParaRPr>
          </a:p>
        </p:txBody>
      </p:sp>
    </p:spTree>
    <p:extLst>
      <p:ext uri="{BB962C8B-B14F-4D97-AF65-F5344CB8AC3E}">
        <p14:creationId xmlns:p14="http://schemas.microsoft.com/office/powerpoint/2010/main" val="3255224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p:nvPr/>
        </p:nvSpPr>
        <p:spPr>
          <a:xfrm>
            <a:off x="1180500" y="2394667"/>
            <a:ext cx="1581600" cy="1062400"/>
          </a:xfrm>
          <a:prstGeom prst="rect">
            <a:avLst/>
          </a:prstGeom>
          <a:solidFill>
            <a:srgbClr val="E6913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33" name="Shape 233"/>
          <p:cNvSpPr/>
          <p:nvPr/>
        </p:nvSpPr>
        <p:spPr>
          <a:xfrm>
            <a:off x="1369367" y="2548100"/>
            <a:ext cx="1204000" cy="732000"/>
          </a:xfrm>
          <a:prstGeom prst="rect">
            <a:avLst/>
          </a:prstGeom>
          <a:solidFill>
            <a:srgbClr val="D9D2E9"/>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34" name="Shape 234"/>
          <p:cNvSpPr/>
          <p:nvPr/>
        </p:nvSpPr>
        <p:spPr>
          <a:xfrm>
            <a:off x="1664433" y="2677967"/>
            <a:ext cx="614000" cy="424800"/>
          </a:xfrm>
          <a:prstGeom prst="rect">
            <a:avLst/>
          </a:prstGeom>
          <a:gradFill>
            <a:gsLst>
              <a:gs pos="0">
                <a:srgbClr val="FFFFFF"/>
              </a:gs>
              <a:gs pos="100000">
                <a:srgbClr val="B3B3B3"/>
              </a:gs>
            </a:gsLst>
            <a:lin ang="5400012" scaled="0"/>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Tx</a:t>
            </a:r>
          </a:p>
        </p:txBody>
      </p:sp>
      <p:sp>
        <p:nvSpPr>
          <p:cNvPr id="235" name="Shape 235"/>
          <p:cNvSpPr txBox="1"/>
          <p:nvPr/>
        </p:nvSpPr>
        <p:spPr>
          <a:xfrm>
            <a:off x="861767" y="3622267"/>
            <a:ext cx="1947600" cy="508000"/>
          </a:xfrm>
          <a:prstGeom prst="rect">
            <a:avLst/>
          </a:prstGeom>
          <a:noFill/>
          <a:ln>
            <a:noFill/>
          </a:ln>
        </p:spPr>
        <p:txBody>
          <a:bodyPr wrap="square" lIns="121900" tIns="121900" rIns="121900" bIns="121900" anchor="ctr" anchorCtr="0">
            <a:noAutofit/>
          </a:bodyPr>
          <a:lstStyle/>
          <a:p>
            <a:pPr>
              <a:lnSpc>
                <a:spcPct val="90000"/>
              </a:lnSpc>
              <a:spcBef>
                <a:spcPts val="640"/>
              </a:spcBef>
            </a:pPr>
            <a:r>
              <a:rPr lang="en" sz="2400"/>
              <a:t>E(K,E(Tx,b))</a:t>
            </a:r>
          </a:p>
        </p:txBody>
      </p:sp>
      <p:sp>
        <p:nvSpPr>
          <p:cNvPr id="236" name="Shape 236"/>
          <p:cNvSpPr txBox="1"/>
          <p:nvPr/>
        </p:nvSpPr>
        <p:spPr>
          <a:xfrm>
            <a:off x="3104417" y="3704867"/>
            <a:ext cx="4000000" cy="590400"/>
          </a:xfrm>
          <a:prstGeom prst="rect">
            <a:avLst/>
          </a:prstGeom>
          <a:noFill/>
          <a:ln>
            <a:noFill/>
          </a:ln>
        </p:spPr>
        <p:txBody>
          <a:bodyPr wrap="square" lIns="121900" tIns="121900" rIns="121900" bIns="121900" anchor="ctr" anchorCtr="0">
            <a:noAutofit/>
          </a:bodyPr>
          <a:lstStyle/>
          <a:p>
            <a:pPr>
              <a:lnSpc>
                <a:spcPct val="90000"/>
              </a:lnSpc>
              <a:spcBef>
                <a:spcPts val="640"/>
              </a:spcBef>
            </a:pPr>
            <a:r>
              <a:rPr lang="en" sz="2400"/>
              <a:t>D(k, E(K,E(Tx,b)) →E(Tx,b)</a:t>
            </a:r>
          </a:p>
        </p:txBody>
      </p:sp>
      <p:sp>
        <p:nvSpPr>
          <p:cNvPr id="237" name="Shape 237"/>
          <p:cNvSpPr txBox="1"/>
          <p:nvPr/>
        </p:nvSpPr>
        <p:spPr>
          <a:xfrm>
            <a:off x="7399500" y="3704867"/>
            <a:ext cx="2905200" cy="687200"/>
          </a:xfrm>
          <a:prstGeom prst="rect">
            <a:avLst/>
          </a:prstGeom>
          <a:noFill/>
          <a:ln>
            <a:noFill/>
          </a:ln>
        </p:spPr>
        <p:txBody>
          <a:bodyPr wrap="square" lIns="121900" tIns="121900" rIns="121900" bIns="121900" anchor="ctr" anchorCtr="0">
            <a:noAutofit/>
          </a:bodyPr>
          <a:lstStyle/>
          <a:p>
            <a:pPr>
              <a:lnSpc>
                <a:spcPct val="90000"/>
              </a:lnSpc>
              <a:spcBef>
                <a:spcPts val="640"/>
              </a:spcBef>
            </a:pPr>
            <a:r>
              <a:rPr lang="en" sz="2400"/>
              <a:t>D(B,E(Tx,b)) → Tx</a:t>
            </a:r>
          </a:p>
        </p:txBody>
      </p:sp>
      <p:sp>
        <p:nvSpPr>
          <p:cNvPr id="238" name="Shape 238"/>
          <p:cNvSpPr/>
          <p:nvPr/>
        </p:nvSpPr>
        <p:spPr>
          <a:xfrm>
            <a:off x="3827100" y="2444433"/>
            <a:ext cx="1581600" cy="1062400"/>
          </a:xfrm>
          <a:prstGeom prst="rect">
            <a:avLst/>
          </a:prstGeom>
          <a:solidFill>
            <a:srgbClr val="E6913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39" name="Shape 239"/>
          <p:cNvSpPr/>
          <p:nvPr/>
        </p:nvSpPr>
        <p:spPr>
          <a:xfrm>
            <a:off x="4015967" y="2597867"/>
            <a:ext cx="1204000" cy="732000"/>
          </a:xfrm>
          <a:prstGeom prst="rect">
            <a:avLst/>
          </a:prstGeom>
          <a:solidFill>
            <a:srgbClr val="D9D2E9"/>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40" name="Shape 240"/>
          <p:cNvSpPr/>
          <p:nvPr/>
        </p:nvSpPr>
        <p:spPr>
          <a:xfrm>
            <a:off x="4311033" y="2727733"/>
            <a:ext cx="614000" cy="424800"/>
          </a:xfrm>
          <a:prstGeom prst="rect">
            <a:avLst/>
          </a:prstGeom>
          <a:gradFill>
            <a:gsLst>
              <a:gs pos="0">
                <a:srgbClr val="FFFFFF"/>
              </a:gs>
              <a:gs pos="100000">
                <a:srgbClr val="B3B3B3"/>
              </a:gs>
            </a:gsLst>
            <a:lin ang="5400012" scaled="0"/>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Tx</a:t>
            </a:r>
          </a:p>
        </p:txBody>
      </p:sp>
      <p:sp>
        <p:nvSpPr>
          <p:cNvPr id="241" name="Shape 241"/>
          <p:cNvSpPr/>
          <p:nvPr/>
        </p:nvSpPr>
        <p:spPr>
          <a:xfrm>
            <a:off x="5276400" y="3114833"/>
            <a:ext cx="401200" cy="424800"/>
          </a:xfrm>
          <a:prstGeom prst="rect">
            <a:avLst/>
          </a:prstGeom>
          <a:solidFill>
            <a:srgbClr val="FFD966"/>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k</a:t>
            </a:r>
          </a:p>
        </p:txBody>
      </p:sp>
      <p:sp>
        <p:nvSpPr>
          <p:cNvPr id="242" name="Shape 242"/>
          <p:cNvSpPr/>
          <p:nvPr/>
        </p:nvSpPr>
        <p:spPr>
          <a:xfrm>
            <a:off x="3033667" y="2727733"/>
            <a:ext cx="614000" cy="2216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43" name="Shape 243"/>
          <p:cNvSpPr/>
          <p:nvPr/>
        </p:nvSpPr>
        <p:spPr>
          <a:xfrm>
            <a:off x="7710533" y="2548100"/>
            <a:ext cx="1204000" cy="732000"/>
          </a:xfrm>
          <a:prstGeom prst="rect">
            <a:avLst/>
          </a:prstGeom>
          <a:solidFill>
            <a:srgbClr val="D9D2E9"/>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44" name="Shape 244"/>
          <p:cNvSpPr/>
          <p:nvPr/>
        </p:nvSpPr>
        <p:spPr>
          <a:xfrm>
            <a:off x="8005533" y="2713467"/>
            <a:ext cx="614000" cy="424800"/>
          </a:xfrm>
          <a:prstGeom prst="rect">
            <a:avLst/>
          </a:prstGeom>
          <a:gradFill>
            <a:gsLst>
              <a:gs pos="0">
                <a:srgbClr val="FFFFFF"/>
              </a:gs>
              <a:gs pos="100000">
                <a:srgbClr val="B3B3B3"/>
              </a:gs>
            </a:gsLst>
            <a:lin ang="5400012" scaled="0"/>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Tx</a:t>
            </a:r>
          </a:p>
        </p:txBody>
      </p:sp>
      <p:sp>
        <p:nvSpPr>
          <p:cNvPr id="245" name="Shape 245"/>
          <p:cNvSpPr/>
          <p:nvPr/>
        </p:nvSpPr>
        <p:spPr>
          <a:xfrm>
            <a:off x="6315133" y="2609800"/>
            <a:ext cx="1003200" cy="2216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46" name="Shape 246"/>
          <p:cNvSpPr/>
          <p:nvPr/>
        </p:nvSpPr>
        <p:spPr>
          <a:xfrm>
            <a:off x="8702033" y="3114833"/>
            <a:ext cx="401200" cy="424800"/>
          </a:xfrm>
          <a:prstGeom prst="rect">
            <a:avLst/>
          </a:prstGeom>
          <a:solidFill>
            <a:srgbClr val="8E7CC3"/>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B</a:t>
            </a:r>
          </a:p>
        </p:txBody>
      </p:sp>
      <p:sp>
        <p:nvSpPr>
          <p:cNvPr id="247" name="Shape 247"/>
          <p:cNvSpPr/>
          <p:nvPr/>
        </p:nvSpPr>
        <p:spPr>
          <a:xfrm>
            <a:off x="9443133" y="2550800"/>
            <a:ext cx="861600" cy="2216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48" name="Shape 248"/>
          <p:cNvSpPr/>
          <p:nvPr/>
        </p:nvSpPr>
        <p:spPr>
          <a:xfrm>
            <a:off x="10458267" y="2508200"/>
            <a:ext cx="614000" cy="424800"/>
          </a:xfrm>
          <a:prstGeom prst="rect">
            <a:avLst/>
          </a:prstGeom>
          <a:gradFill>
            <a:gsLst>
              <a:gs pos="0">
                <a:srgbClr val="FFFFFF"/>
              </a:gs>
              <a:gs pos="100000">
                <a:srgbClr val="B3B3B3"/>
              </a:gs>
            </a:gsLst>
            <a:lin ang="5400012" scaled="0"/>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Tx</a:t>
            </a:r>
          </a:p>
        </p:txBody>
      </p:sp>
      <p:sp>
        <p:nvSpPr>
          <p:cNvPr id="249" name="Shape 249"/>
          <p:cNvSpPr/>
          <p:nvPr/>
        </p:nvSpPr>
        <p:spPr>
          <a:xfrm>
            <a:off x="179700" y="1533233"/>
            <a:ext cx="614000" cy="424800"/>
          </a:xfrm>
          <a:prstGeom prst="rect">
            <a:avLst/>
          </a:prstGeom>
          <a:gradFill>
            <a:gsLst>
              <a:gs pos="0">
                <a:srgbClr val="FFFFFF"/>
              </a:gs>
              <a:gs pos="100000">
                <a:srgbClr val="B3B3B3"/>
              </a:gs>
            </a:gsLst>
            <a:lin ang="5400012" scaled="0"/>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Tx</a:t>
            </a:r>
          </a:p>
        </p:txBody>
      </p:sp>
      <p:sp>
        <p:nvSpPr>
          <p:cNvPr id="250" name="Shape 250"/>
          <p:cNvSpPr/>
          <p:nvPr/>
        </p:nvSpPr>
        <p:spPr>
          <a:xfrm rot="2560682">
            <a:off x="590221" y="2123057"/>
            <a:ext cx="495664" cy="321279"/>
          </a:xfrm>
          <a:prstGeom prst="rightArrow">
            <a:avLst>
              <a:gd name="adj1" fmla="val 44428"/>
              <a:gd name="adj2" fmla="val 50000"/>
            </a:avLst>
          </a:prstGeom>
          <a:gradFill>
            <a:gsLst>
              <a:gs pos="0">
                <a:srgbClr val="FFFFFF"/>
              </a:gs>
              <a:gs pos="100000">
                <a:srgbClr val="B3B3B3"/>
              </a:gs>
            </a:gsLst>
            <a:lin ang="5400012" scaled="0"/>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grpSp>
        <p:nvGrpSpPr>
          <p:cNvPr id="251" name="Shape 251"/>
          <p:cNvGrpSpPr/>
          <p:nvPr/>
        </p:nvGrpSpPr>
        <p:grpSpPr>
          <a:xfrm>
            <a:off x="9525167" y="1039233"/>
            <a:ext cx="1253600" cy="494000"/>
            <a:chOff x="7143875" y="779425"/>
            <a:chExt cx="940200" cy="370500"/>
          </a:xfrm>
        </p:grpSpPr>
        <p:sp>
          <p:nvSpPr>
            <p:cNvPr id="252" name="Shape 252"/>
            <p:cNvSpPr/>
            <p:nvPr/>
          </p:nvSpPr>
          <p:spPr>
            <a:xfrm>
              <a:off x="7143875" y="779425"/>
              <a:ext cx="470100" cy="370500"/>
            </a:xfrm>
            <a:prstGeom prst="rect">
              <a:avLst/>
            </a:prstGeom>
            <a:solidFill>
              <a:srgbClr val="FFD966"/>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k</a:t>
              </a:r>
            </a:p>
          </p:txBody>
        </p:sp>
        <p:sp>
          <p:nvSpPr>
            <p:cNvPr id="253" name="Shape 253"/>
            <p:cNvSpPr/>
            <p:nvPr/>
          </p:nvSpPr>
          <p:spPr>
            <a:xfrm>
              <a:off x="7613975" y="779425"/>
              <a:ext cx="470100" cy="370500"/>
            </a:xfrm>
            <a:prstGeom prst="rect">
              <a:avLst/>
            </a:prstGeom>
            <a:solidFill>
              <a:srgbClr val="E6913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K</a:t>
              </a:r>
            </a:p>
          </p:txBody>
        </p:sp>
      </p:grpSp>
      <p:grpSp>
        <p:nvGrpSpPr>
          <p:cNvPr id="254" name="Shape 254"/>
          <p:cNvGrpSpPr/>
          <p:nvPr/>
        </p:nvGrpSpPr>
        <p:grpSpPr>
          <a:xfrm>
            <a:off x="7685733" y="1039233"/>
            <a:ext cx="1253600" cy="494000"/>
            <a:chOff x="5764300" y="779425"/>
            <a:chExt cx="940200" cy="370500"/>
          </a:xfrm>
        </p:grpSpPr>
        <p:sp>
          <p:nvSpPr>
            <p:cNvPr id="255" name="Shape 255"/>
            <p:cNvSpPr/>
            <p:nvPr/>
          </p:nvSpPr>
          <p:spPr>
            <a:xfrm>
              <a:off x="5764300" y="779425"/>
              <a:ext cx="470100" cy="370500"/>
            </a:xfrm>
            <a:prstGeom prst="rect">
              <a:avLst/>
            </a:prstGeom>
            <a:solidFill>
              <a:srgbClr val="B4A7D6"/>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b</a:t>
              </a:r>
            </a:p>
          </p:txBody>
        </p:sp>
        <p:sp>
          <p:nvSpPr>
            <p:cNvPr id="256" name="Shape 256"/>
            <p:cNvSpPr/>
            <p:nvPr/>
          </p:nvSpPr>
          <p:spPr>
            <a:xfrm>
              <a:off x="6234400" y="779425"/>
              <a:ext cx="470100" cy="370500"/>
            </a:xfrm>
            <a:prstGeom prst="rect">
              <a:avLst/>
            </a:prstGeom>
            <a:solidFill>
              <a:srgbClr val="8E7CC3"/>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B</a:t>
              </a:r>
            </a:p>
          </p:txBody>
        </p:sp>
      </p:grpSp>
      <p:sp>
        <p:nvSpPr>
          <p:cNvPr id="257" name="Shape 257"/>
          <p:cNvSpPr txBox="1"/>
          <p:nvPr/>
        </p:nvSpPr>
        <p:spPr>
          <a:xfrm>
            <a:off x="6669233" y="1443868"/>
            <a:ext cx="5252800" cy="376800"/>
          </a:xfrm>
          <a:prstGeom prst="rect">
            <a:avLst/>
          </a:prstGeom>
          <a:noFill/>
          <a:ln>
            <a:noFill/>
          </a:ln>
        </p:spPr>
        <p:txBody>
          <a:bodyPr wrap="square" lIns="121900" tIns="121900" rIns="121900" bIns="121900" anchor="t" anchorCtr="0">
            <a:noAutofit/>
          </a:bodyPr>
          <a:lstStyle/>
          <a:p>
            <a:r>
              <a:rPr lang="en" sz="2400"/>
              <a:t>Buffalo’s Keys                    Katmandu’s Keys</a:t>
            </a:r>
          </a:p>
        </p:txBody>
      </p:sp>
      <p:sp>
        <p:nvSpPr>
          <p:cNvPr id="258" name="Shape 258"/>
          <p:cNvSpPr/>
          <p:nvPr/>
        </p:nvSpPr>
        <p:spPr>
          <a:xfrm>
            <a:off x="1037633" y="1820667"/>
            <a:ext cx="626800" cy="494000"/>
          </a:xfrm>
          <a:prstGeom prst="rect">
            <a:avLst/>
          </a:prstGeom>
          <a:solidFill>
            <a:srgbClr val="B4A7D6"/>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b</a:t>
            </a:r>
          </a:p>
        </p:txBody>
      </p:sp>
      <p:sp>
        <p:nvSpPr>
          <p:cNvPr id="259" name="Shape 259"/>
          <p:cNvSpPr/>
          <p:nvPr/>
        </p:nvSpPr>
        <p:spPr>
          <a:xfrm>
            <a:off x="1522167" y="1443867"/>
            <a:ext cx="626800" cy="494000"/>
          </a:xfrm>
          <a:prstGeom prst="rect">
            <a:avLst/>
          </a:prstGeom>
          <a:solidFill>
            <a:srgbClr val="E6913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K</a:t>
            </a:r>
          </a:p>
        </p:txBody>
      </p:sp>
      <p:sp>
        <p:nvSpPr>
          <p:cNvPr id="2" name="Title 1"/>
          <p:cNvSpPr>
            <a:spLocks noGrp="1"/>
          </p:cNvSpPr>
          <p:nvPr>
            <p:ph type="title"/>
          </p:nvPr>
        </p:nvSpPr>
        <p:spPr>
          <a:xfrm>
            <a:off x="3827100" y="58540"/>
            <a:ext cx="7958500" cy="655196"/>
          </a:xfrm>
        </p:spPr>
        <p:txBody>
          <a:bodyPr/>
          <a:lstStyle/>
          <a:p>
            <a:r>
              <a:rPr lang="en-US" dirty="0" smtClean="0">
                <a:solidFill>
                  <a:schemeClr val="bg1"/>
                </a:solidFill>
              </a:rPr>
              <a:t>Example</a:t>
            </a:r>
            <a:endParaRPr lang="en-US" dirty="0">
              <a:solidFill>
                <a:schemeClr val="bg1"/>
              </a:solidFill>
            </a:endParaRPr>
          </a:p>
        </p:txBody>
      </p:sp>
      <p:sp>
        <p:nvSpPr>
          <p:cNvPr id="5" name="TextBox 4"/>
          <p:cNvSpPr txBox="1"/>
          <p:nvPr/>
        </p:nvSpPr>
        <p:spPr>
          <a:xfrm>
            <a:off x="1958109" y="5458691"/>
            <a:ext cx="8430513" cy="369332"/>
          </a:xfrm>
          <a:prstGeom prst="rect">
            <a:avLst/>
          </a:prstGeom>
          <a:noFill/>
        </p:spPr>
        <p:txBody>
          <a:bodyPr wrap="none" rtlCol="0">
            <a:spAutoFit/>
          </a:bodyPr>
          <a:lstStyle/>
          <a:p>
            <a:r>
              <a:rPr lang="en-US" dirty="0" smtClean="0"/>
              <a:t>These are the keys we refer to as private-public keys in blockchain development.</a:t>
            </a:r>
            <a:endParaRPr lang="en-US" dirty="0"/>
          </a:p>
        </p:txBody>
      </p:sp>
    </p:spTree>
    <p:extLst>
      <p:ext uri="{BB962C8B-B14F-4D97-AF65-F5344CB8AC3E}">
        <p14:creationId xmlns:p14="http://schemas.microsoft.com/office/powerpoint/2010/main" val="202682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58368" y="3968496"/>
            <a:ext cx="6638400" cy="1650400"/>
          </a:xfrm>
          <a:prstGeom prst="rect">
            <a:avLst/>
          </a:prstGeom>
          <a:noFill/>
          <a:ln>
            <a:noFill/>
          </a:ln>
        </p:spPr>
        <p:txBody>
          <a:bodyPr vert="horz" wrap="square" lIns="121900" tIns="121900" rIns="121900" bIns="121900" rtlCol="0" anchor="t" anchorCtr="0">
            <a:noAutofit/>
          </a:bodyPr>
          <a:lstStyle/>
          <a:p>
            <a:pPr>
              <a:spcBef>
                <a:spcPts val="0"/>
              </a:spcBef>
              <a:buSzPct val="25000"/>
            </a:pPr>
            <a:r>
              <a:rPr lang="en" sz="1867"/>
              <a:t>Dr. B. Ramamurthy</a:t>
            </a:r>
          </a:p>
          <a:p>
            <a:pPr>
              <a:spcBef>
                <a:spcPts val="0"/>
              </a:spcBef>
              <a:buSzPct val="25000"/>
            </a:pPr>
            <a:r>
              <a:rPr lang="en" sz="1867"/>
              <a:t>Research Associate Professor</a:t>
            </a:r>
          </a:p>
          <a:p>
            <a:pPr>
              <a:spcBef>
                <a:spcPts val="0"/>
              </a:spcBef>
              <a:buSzPct val="25000"/>
            </a:pPr>
            <a:r>
              <a:rPr lang="en" sz="1867"/>
              <a:t>bina@buffalo.edu</a:t>
            </a:r>
          </a:p>
          <a:p>
            <a:pPr>
              <a:spcBef>
                <a:spcPts val="0"/>
              </a:spcBef>
              <a:buSzPct val="25000"/>
            </a:pPr>
            <a:r>
              <a:rPr lang="en" sz="1867"/>
              <a:t>http://www.cse.buffalo.edu/~bina</a:t>
            </a:r>
          </a:p>
          <a:p>
            <a:pPr>
              <a:spcBef>
                <a:spcPts val="0"/>
              </a:spcBef>
              <a:buSzPct val="25000"/>
            </a:pPr>
            <a:endParaRPr sz="1867"/>
          </a:p>
          <a:p>
            <a:pPr>
              <a:spcBef>
                <a:spcPts val="0"/>
              </a:spcBef>
              <a:buSzPct val="25000"/>
            </a:pPr>
            <a:endParaRPr sz="1867">
              <a:solidFill>
                <a:srgbClr val="FFC000"/>
              </a:solidFill>
            </a:endParaRPr>
          </a:p>
          <a:p>
            <a:pPr>
              <a:spcBef>
                <a:spcPts val="0"/>
              </a:spcBef>
              <a:buSzPct val="25000"/>
            </a:pPr>
            <a:endParaRPr>
              <a:solidFill>
                <a:srgbClr val="FFC000"/>
              </a:solidFill>
            </a:endParaRPr>
          </a:p>
          <a:p>
            <a:pPr>
              <a:spcBef>
                <a:spcPts val="0"/>
              </a:spcBef>
              <a:buSzPct val="25000"/>
            </a:pPr>
            <a:endParaRPr/>
          </a:p>
        </p:txBody>
      </p:sp>
      <p:sp>
        <p:nvSpPr>
          <p:cNvPr id="271" name="Shape 271"/>
          <p:cNvSpPr txBox="1">
            <a:spLocks noGrp="1"/>
          </p:cNvSpPr>
          <p:nvPr>
            <p:ph type="ctrTitle"/>
          </p:nvPr>
        </p:nvSpPr>
        <p:spPr>
          <a:xfrm>
            <a:off x="658367" y="1490467"/>
            <a:ext cx="7567600" cy="2386400"/>
          </a:xfrm>
          <a:prstGeom prst="rect">
            <a:avLst/>
          </a:prstGeom>
          <a:noFill/>
          <a:ln>
            <a:noFill/>
          </a:ln>
        </p:spPr>
        <p:txBody>
          <a:bodyPr vert="horz" wrap="square" lIns="121900" tIns="121900" rIns="121900" bIns="121900" rtlCol="0" anchor="b" anchorCtr="0">
            <a:noAutofit/>
          </a:bodyPr>
          <a:lstStyle/>
          <a:p>
            <a:pPr>
              <a:buSzPct val="25000"/>
            </a:pPr>
            <a:r>
              <a:rPr lang="en"/>
              <a:t>Hashing</a:t>
            </a:r>
          </a:p>
        </p:txBody>
      </p:sp>
    </p:spTree>
    <p:extLst>
      <p:ext uri="{BB962C8B-B14F-4D97-AF65-F5344CB8AC3E}">
        <p14:creationId xmlns:p14="http://schemas.microsoft.com/office/powerpoint/2010/main" val="2578533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629200" y="984967"/>
            <a:ext cx="10962800" cy="1023600"/>
          </a:xfrm>
          <a:prstGeom prst="rect">
            <a:avLst/>
          </a:prstGeom>
        </p:spPr>
        <p:txBody>
          <a:bodyPr vert="horz" wrap="square" lIns="121900" tIns="121900" rIns="121900" bIns="121900" rtlCol="0" anchor="b" anchorCtr="0">
            <a:noAutofit/>
          </a:bodyPr>
          <a:lstStyle/>
          <a:p>
            <a:r>
              <a:rPr lang="en"/>
              <a:t>Basic requirement of a hash function</a:t>
            </a:r>
          </a:p>
        </p:txBody>
      </p:sp>
      <p:sp>
        <p:nvSpPr>
          <p:cNvPr id="529" name="Shape 529"/>
          <p:cNvSpPr txBox="1">
            <a:spLocks noGrp="1"/>
          </p:cNvSpPr>
          <p:nvPr>
            <p:ph type="body" idx="1"/>
          </p:nvPr>
        </p:nvSpPr>
        <p:spPr>
          <a:xfrm>
            <a:off x="265967" y="2008567"/>
            <a:ext cx="11797600" cy="4521200"/>
          </a:xfrm>
          <a:prstGeom prst="rect">
            <a:avLst/>
          </a:prstGeom>
        </p:spPr>
        <p:txBody>
          <a:bodyPr vert="horz" wrap="square" lIns="121900" tIns="121900" rIns="121900" bIns="121900" rtlCol="0" anchor="t" anchorCtr="0">
            <a:noAutofit/>
          </a:bodyPr>
          <a:lstStyle/>
          <a:p>
            <a:pPr marL="126997" indent="0">
              <a:buNone/>
            </a:pPr>
            <a:r>
              <a:rPr lang="en" sz="2400"/>
              <a:t>Algorithm chosen for a hash function should be</a:t>
            </a:r>
          </a:p>
          <a:p>
            <a:pPr marL="126997" indent="0">
              <a:buNone/>
            </a:pPr>
            <a:r>
              <a:rPr lang="en" sz="2400"/>
              <a:t>(i) one way function </a:t>
            </a:r>
          </a:p>
          <a:p>
            <a:pPr marL="126997" indent="0">
              <a:buNone/>
            </a:pPr>
            <a:r>
              <a:rPr lang="en" sz="2400"/>
              <a:t>(ii) It should be collision free or be exhibit extremely low probability of collision.</a:t>
            </a:r>
          </a:p>
          <a:p>
            <a:pPr marL="126997" indent="0">
              <a:buNone/>
            </a:pPr>
            <a:endParaRPr sz="2400"/>
          </a:p>
          <a:p>
            <a:pPr marL="126997" indent="0">
              <a:buNone/>
            </a:pPr>
            <a:r>
              <a:rPr lang="en" sz="2400"/>
              <a:t>The first requirement is to make certain that one cannot derive the original items hashed from the hash value. (Given a function for f(x) it easy to evaluate y = f(x); But given y, it is infeasible to find x.)</a:t>
            </a:r>
          </a:p>
          <a:p>
            <a:pPr marL="126997" indent="0">
              <a:buNone/>
            </a:pPr>
            <a:r>
              <a:rPr lang="en" sz="2400"/>
              <a:t>The second requirement is to make sure that the hash value uniquely represents the original items hashed.</a:t>
            </a:r>
          </a:p>
          <a:p>
            <a:pPr marL="0" indent="0">
              <a:buNone/>
            </a:pPr>
            <a:r>
              <a:rPr lang="en" sz="2400"/>
              <a:t>These requirements are achieved by choosing a strong algorithm such as Secure Hash algorithms (SHA) and by using an appropriate number of bits in the hash value. Most Blockchains use 256 bits hash. </a:t>
            </a:r>
          </a:p>
          <a:p>
            <a:pPr marL="0" indent="0">
              <a:buNone/>
            </a:pPr>
            <a:endParaRPr sz="2400"/>
          </a:p>
          <a:p>
            <a:pPr marL="0" indent="0">
              <a:buNone/>
            </a:pPr>
            <a:endParaRPr sz="2400"/>
          </a:p>
        </p:txBody>
      </p:sp>
    </p:spTree>
    <p:extLst>
      <p:ext uri="{BB962C8B-B14F-4D97-AF65-F5344CB8AC3E}">
        <p14:creationId xmlns:p14="http://schemas.microsoft.com/office/powerpoint/2010/main" val="2198920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629200" y="984967"/>
            <a:ext cx="10962800" cy="598400"/>
          </a:xfrm>
          <a:prstGeom prst="rect">
            <a:avLst/>
          </a:prstGeom>
        </p:spPr>
        <p:txBody>
          <a:bodyPr vert="horz" wrap="square" lIns="121900" tIns="121900" rIns="121900" bIns="121900" rtlCol="0" anchor="b" anchorCtr="0">
            <a:noAutofit/>
          </a:bodyPr>
          <a:lstStyle/>
          <a:p>
            <a:r>
              <a:rPr lang="en"/>
              <a:t>What is hashing?</a:t>
            </a:r>
          </a:p>
        </p:txBody>
      </p:sp>
      <p:sp>
        <p:nvSpPr>
          <p:cNvPr id="283" name="Shape 283"/>
          <p:cNvSpPr txBox="1">
            <a:spLocks noGrp="1"/>
          </p:cNvSpPr>
          <p:nvPr>
            <p:ph type="body" idx="1"/>
          </p:nvPr>
        </p:nvSpPr>
        <p:spPr>
          <a:xfrm>
            <a:off x="614600" y="1583367"/>
            <a:ext cx="10962800" cy="5156400"/>
          </a:xfrm>
          <a:prstGeom prst="rect">
            <a:avLst/>
          </a:prstGeom>
        </p:spPr>
        <p:txBody>
          <a:bodyPr vert="horz" wrap="square" lIns="121900" tIns="121900" rIns="121900" bIns="121900" rtlCol="0" anchor="t" anchorCtr="0">
            <a:noAutofit/>
          </a:bodyPr>
          <a:lstStyle/>
          <a:p>
            <a:pPr marL="0" indent="0">
              <a:lnSpc>
                <a:spcPct val="115000"/>
              </a:lnSpc>
              <a:buNone/>
            </a:pPr>
            <a:r>
              <a:rPr lang="en" sz="2400"/>
              <a:t>A hash function or hashing transforms/maps an arbitrary length of input data value to a value of fixed length output value. </a:t>
            </a:r>
          </a:p>
          <a:p>
            <a:pPr>
              <a:buNone/>
            </a:pPr>
            <a:endParaRPr sz="2400"/>
          </a:p>
          <a:p>
            <a:pPr>
              <a:buNone/>
            </a:pPr>
            <a:endParaRPr sz="2400"/>
          </a:p>
        </p:txBody>
      </p:sp>
      <p:sp>
        <p:nvSpPr>
          <p:cNvPr id="284" name="Shape 284"/>
          <p:cNvSpPr/>
          <p:nvPr/>
        </p:nvSpPr>
        <p:spPr>
          <a:xfrm>
            <a:off x="2284499" y="3164100"/>
            <a:ext cx="2127744" cy="1023624"/>
          </a:xfrm>
          <a:prstGeom prst="flowChartMultidocument">
            <a:avLst/>
          </a:prstGeom>
          <a:solidFill>
            <a:srgbClr val="FFF2CC"/>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000" dirty="0"/>
              <a:t>Document of </a:t>
            </a:r>
          </a:p>
          <a:p>
            <a:r>
              <a:rPr lang="en" sz="2000" dirty="0"/>
              <a:t>any length</a:t>
            </a:r>
          </a:p>
          <a:p>
            <a:endParaRPr sz="2400" dirty="0"/>
          </a:p>
        </p:txBody>
      </p:sp>
      <p:sp>
        <p:nvSpPr>
          <p:cNvPr id="285" name="Shape 285"/>
          <p:cNvSpPr/>
          <p:nvPr/>
        </p:nvSpPr>
        <p:spPr>
          <a:xfrm>
            <a:off x="9232733" y="4507700"/>
            <a:ext cx="2051600" cy="598400"/>
          </a:xfrm>
          <a:prstGeom prst="roundRect">
            <a:avLst>
              <a:gd name="adj" fmla="val 16667"/>
            </a:avLst>
          </a:prstGeom>
          <a:solidFill>
            <a:srgbClr val="EAD1DC"/>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hashValue</a:t>
            </a:r>
          </a:p>
          <a:p>
            <a:r>
              <a:rPr lang="en" sz="2400"/>
              <a:t>256 bits </a:t>
            </a:r>
          </a:p>
        </p:txBody>
      </p:sp>
      <p:sp>
        <p:nvSpPr>
          <p:cNvPr id="286" name="Shape 286"/>
          <p:cNvSpPr/>
          <p:nvPr/>
        </p:nvSpPr>
        <p:spPr>
          <a:xfrm>
            <a:off x="4540333" y="4555100"/>
            <a:ext cx="4692400" cy="380000"/>
          </a:xfrm>
          <a:prstGeom prst="stripedRightArrow">
            <a:avLst>
              <a:gd name="adj1" fmla="val 50000"/>
              <a:gd name="adj2" fmla="val 50000"/>
            </a:avLst>
          </a:prstGeom>
          <a:solidFill>
            <a:srgbClr val="FCE5CD"/>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Hash function</a:t>
            </a:r>
          </a:p>
        </p:txBody>
      </p:sp>
      <p:sp>
        <p:nvSpPr>
          <p:cNvPr id="287" name="Shape 287"/>
          <p:cNvSpPr/>
          <p:nvPr/>
        </p:nvSpPr>
        <p:spPr>
          <a:xfrm>
            <a:off x="2284500" y="4298200"/>
            <a:ext cx="1538800" cy="1023600"/>
          </a:xfrm>
          <a:prstGeom prst="can">
            <a:avLst>
              <a:gd name="adj" fmla="val 12447"/>
            </a:avLst>
          </a:prstGeom>
          <a:solidFill>
            <a:srgbClr val="B6D7A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000" dirty="0"/>
              <a:t>Data structure of any size</a:t>
            </a:r>
          </a:p>
        </p:txBody>
      </p:sp>
      <p:pic>
        <p:nvPicPr>
          <p:cNvPr id="288" name="Shape 288" descr="EthereumBlock.png"/>
          <p:cNvPicPr preferRelativeResize="0"/>
          <p:nvPr/>
        </p:nvPicPr>
        <p:blipFill>
          <a:blip r:embed="rId3">
            <a:alphaModFix/>
          </a:blip>
          <a:stretch>
            <a:fillRect/>
          </a:stretch>
        </p:blipFill>
        <p:spPr>
          <a:xfrm rot="10800000" flipH="1">
            <a:off x="2284501" y="5432302"/>
            <a:ext cx="1324968" cy="1204732"/>
          </a:xfrm>
          <a:prstGeom prst="rect">
            <a:avLst/>
          </a:prstGeom>
          <a:noFill/>
          <a:ln>
            <a:noFill/>
          </a:ln>
        </p:spPr>
      </p:pic>
      <p:sp>
        <p:nvSpPr>
          <p:cNvPr id="289" name="Shape 289"/>
          <p:cNvSpPr txBox="1"/>
          <p:nvPr/>
        </p:nvSpPr>
        <p:spPr>
          <a:xfrm>
            <a:off x="3609467" y="5844667"/>
            <a:ext cx="1956800" cy="380000"/>
          </a:xfrm>
          <a:prstGeom prst="rect">
            <a:avLst/>
          </a:prstGeom>
          <a:noFill/>
          <a:ln>
            <a:noFill/>
          </a:ln>
        </p:spPr>
        <p:txBody>
          <a:bodyPr wrap="square" lIns="121900" tIns="121900" rIns="121900" bIns="121900" anchor="t" anchorCtr="0">
            <a:noAutofit/>
          </a:bodyPr>
          <a:lstStyle/>
          <a:p>
            <a:r>
              <a:rPr lang="en" sz="2000" dirty="0"/>
              <a:t>Ethereum Block header</a:t>
            </a:r>
          </a:p>
        </p:txBody>
      </p:sp>
      <p:cxnSp>
        <p:nvCxnSpPr>
          <p:cNvPr id="290" name="Shape 290"/>
          <p:cNvCxnSpPr>
            <a:stCxn id="284" idx="3"/>
            <a:endCxn id="291" idx="1"/>
          </p:cNvCxnSpPr>
          <p:nvPr/>
        </p:nvCxnSpPr>
        <p:spPr>
          <a:xfrm>
            <a:off x="4412243" y="3675912"/>
            <a:ext cx="565200" cy="0"/>
          </a:xfrm>
          <a:prstGeom prst="straightConnector1">
            <a:avLst/>
          </a:prstGeom>
          <a:noFill/>
          <a:ln w="9525" cap="flat" cmpd="sng">
            <a:solidFill>
              <a:schemeClr val="dk2"/>
            </a:solidFill>
            <a:prstDash val="solid"/>
            <a:round/>
            <a:headEnd type="none" w="lg" len="lg"/>
            <a:tailEnd type="triangle" w="lg" len="lg"/>
          </a:ln>
        </p:spPr>
      </p:cxnSp>
      <p:cxnSp>
        <p:nvCxnSpPr>
          <p:cNvPr id="292" name="Shape 292"/>
          <p:cNvCxnSpPr>
            <a:stCxn id="287" idx="4"/>
            <a:endCxn id="286" idx="1"/>
          </p:cNvCxnSpPr>
          <p:nvPr/>
        </p:nvCxnSpPr>
        <p:spPr>
          <a:xfrm rot="10800000" flipH="1">
            <a:off x="3823300" y="4745200"/>
            <a:ext cx="717200" cy="64800"/>
          </a:xfrm>
          <a:prstGeom prst="straightConnector1">
            <a:avLst/>
          </a:prstGeom>
          <a:noFill/>
          <a:ln w="9525" cap="flat" cmpd="sng">
            <a:solidFill>
              <a:schemeClr val="dk2"/>
            </a:solidFill>
            <a:prstDash val="solid"/>
            <a:round/>
            <a:headEnd type="none" w="lg" len="lg"/>
            <a:tailEnd type="triangle" w="lg" len="lg"/>
          </a:ln>
        </p:spPr>
      </p:cxnSp>
      <p:cxnSp>
        <p:nvCxnSpPr>
          <p:cNvPr id="293" name="Shape 293"/>
          <p:cNvCxnSpPr>
            <a:stCxn id="289" idx="1"/>
            <a:endCxn id="294" idx="1"/>
          </p:cNvCxnSpPr>
          <p:nvPr/>
        </p:nvCxnSpPr>
        <p:spPr>
          <a:xfrm rot="10800000" flipH="1">
            <a:off x="3609467" y="5937867"/>
            <a:ext cx="1147200" cy="96800"/>
          </a:xfrm>
          <a:prstGeom prst="straightConnector1">
            <a:avLst/>
          </a:prstGeom>
          <a:noFill/>
          <a:ln w="9525" cap="flat" cmpd="sng">
            <a:solidFill>
              <a:schemeClr val="dk2"/>
            </a:solidFill>
            <a:prstDash val="solid"/>
            <a:round/>
            <a:headEnd type="none" w="lg" len="lg"/>
            <a:tailEnd type="triangle" w="lg" len="lg"/>
          </a:ln>
        </p:spPr>
      </p:cxnSp>
      <p:sp>
        <p:nvSpPr>
          <p:cNvPr id="295" name="Shape 295"/>
          <p:cNvSpPr/>
          <p:nvPr/>
        </p:nvSpPr>
        <p:spPr>
          <a:xfrm>
            <a:off x="9669833" y="3376717"/>
            <a:ext cx="2051600" cy="598400"/>
          </a:xfrm>
          <a:prstGeom prst="roundRect">
            <a:avLst>
              <a:gd name="adj" fmla="val 16667"/>
            </a:avLst>
          </a:prstGeom>
          <a:solidFill>
            <a:srgbClr val="EAD1DC"/>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hashValue</a:t>
            </a:r>
          </a:p>
          <a:p>
            <a:r>
              <a:rPr lang="en" sz="2400"/>
              <a:t>256 bits </a:t>
            </a:r>
          </a:p>
        </p:txBody>
      </p:sp>
      <p:sp>
        <p:nvSpPr>
          <p:cNvPr id="291" name="Shape 291"/>
          <p:cNvSpPr/>
          <p:nvPr/>
        </p:nvSpPr>
        <p:spPr>
          <a:xfrm>
            <a:off x="4977433" y="3485917"/>
            <a:ext cx="4692400" cy="380000"/>
          </a:xfrm>
          <a:prstGeom prst="stripedRightArrow">
            <a:avLst>
              <a:gd name="adj1" fmla="val 50000"/>
              <a:gd name="adj2" fmla="val 50000"/>
            </a:avLst>
          </a:prstGeom>
          <a:solidFill>
            <a:srgbClr val="FCE5CD"/>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dirty="0"/>
              <a:t>Hash function</a:t>
            </a:r>
          </a:p>
        </p:txBody>
      </p:sp>
      <p:sp>
        <p:nvSpPr>
          <p:cNvPr id="296" name="Shape 296"/>
          <p:cNvSpPr/>
          <p:nvPr/>
        </p:nvSpPr>
        <p:spPr>
          <a:xfrm>
            <a:off x="9449167" y="5638667"/>
            <a:ext cx="2051600" cy="598400"/>
          </a:xfrm>
          <a:prstGeom prst="roundRect">
            <a:avLst>
              <a:gd name="adj" fmla="val 16667"/>
            </a:avLst>
          </a:prstGeom>
          <a:solidFill>
            <a:srgbClr val="EAD1DC"/>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hashValue</a:t>
            </a:r>
          </a:p>
          <a:p>
            <a:r>
              <a:rPr lang="en" sz="2400"/>
              <a:t>256 bits </a:t>
            </a:r>
          </a:p>
        </p:txBody>
      </p:sp>
      <p:sp>
        <p:nvSpPr>
          <p:cNvPr id="294" name="Shape 294"/>
          <p:cNvSpPr/>
          <p:nvPr/>
        </p:nvSpPr>
        <p:spPr>
          <a:xfrm>
            <a:off x="4756767" y="5747867"/>
            <a:ext cx="4692400" cy="380000"/>
          </a:xfrm>
          <a:prstGeom prst="stripedRightArrow">
            <a:avLst>
              <a:gd name="adj1" fmla="val 50000"/>
              <a:gd name="adj2" fmla="val 50000"/>
            </a:avLst>
          </a:prstGeom>
          <a:solidFill>
            <a:srgbClr val="FCE5CD"/>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Hash function</a:t>
            </a:r>
          </a:p>
        </p:txBody>
      </p:sp>
      <p:pic>
        <p:nvPicPr>
          <p:cNvPr id="297" name="Shape 297" descr="merkletree1.png"/>
          <p:cNvPicPr preferRelativeResize="0"/>
          <p:nvPr/>
        </p:nvPicPr>
        <p:blipFill>
          <a:blip r:embed="rId4">
            <a:alphaModFix/>
          </a:blip>
          <a:stretch>
            <a:fillRect/>
          </a:stretch>
        </p:blipFill>
        <p:spPr>
          <a:xfrm>
            <a:off x="745718" y="4238900"/>
            <a:ext cx="1538799" cy="1142232"/>
          </a:xfrm>
          <a:prstGeom prst="rect">
            <a:avLst/>
          </a:prstGeom>
          <a:noFill/>
          <a:ln>
            <a:noFill/>
          </a:ln>
        </p:spPr>
      </p:pic>
    </p:spTree>
    <p:extLst>
      <p:ext uri="{BB962C8B-B14F-4D97-AF65-F5344CB8AC3E}">
        <p14:creationId xmlns:p14="http://schemas.microsoft.com/office/powerpoint/2010/main" val="1047587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131000" y="838667"/>
            <a:ext cx="11768800" cy="803600"/>
          </a:xfrm>
          <a:prstGeom prst="rect">
            <a:avLst/>
          </a:prstGeom>
        </p:spPr>
        <p:txBody>
          <a:bodyPr vert="horz" wrap="square" lIns="121900" tIns="121900" rIns="121900" bIns="121900" rtlCol="0" anchor="ctr" anchorCtr="0">
            <a:noAutofit/>
          </a:bodyPr>
          <a:lstStyle/>
          <a:p>
            <a:pPr>
              <a:spcBef>
                <a:spcPts val="0"/>
              </a:spcBef>
            </a:pPr>
            <a:r>
              <a:rPr lang="en"/>
              <a:t>Simple Hash vs. Merkle Hash Tree</a:t>
            </a:r>
          </a:p>
        </p:txBody>
      </p:sp>
      <p:pic>
        <p:nvPicPr>
          <p:cNvPr id="303" name="Shape 303" descr="merkletree1.png"/>
          <p:cNvPicPr preferRelativeResize="0"/>
          <p:nvPr/>
        </p:nvPicPr>
        <p:blipFill>
          <a:blip r:embed="rId3">
            <a:alphaModFix/>
          </a:blip>
          <a:stretch>
            <a:fillRect/>
          </a:stretch>
        </p:blipFill>
        <p:spPr>
          <a:xfrm>
            <a:off x="5816101" y="1995867"/>
            <a:ext cx="5520932" cy="4098067"/>
          </a:xfrm>
          <a:prstGeom prst="rect">
            <a:avLst/>
          </a:prstGeom>
          <a:noFill/>
          <a:ln>
            <a:noFill/>
          </a:ln>
        </p:spPr>
      </p:pic>
      <p:pic>
        <p:nvPicPr>
          <p:cNvPr id="304" name="Shape 304" descr="simplehash.jpg"/>
          <p:cNvPicPr preferRelativeResize="0"/>
          <p:nvPr/>
        </p:nvPicPr>
        <p:blipFill>
          <a:blip r:embed="rId4">
            <a:alphaModFix/>
          </a:blip>
          <a:stretch>
            <a:fillRect/>
          </a:stretch>
        </p:blipFill>
        <p:spPr>
          <a:xfrm>
            <a:off x="199767" y="2975067"/>
            <a:ext cx="4955764" cy="1499767"/>
          </a:xfrm>
          <a:prstGeom prst="rect">
            <a:avLst/>
          </a:prstGeom>
          <a:noFill/>
          <a:ln>
            <a:noFill/>
          </a:ln>
        </p:spPr>
      </p:pic>
    </p:spTree>
    <p:extLst>
      <p:ext uri="{BB962C8B-B14F-4D97-AF65-F5344CB8AC3E}">
        <p14:creationId xmlns:p14="http://schemas.microsoft.com/office/powerpoint/2010/main" val="1507099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566933" y="2185400"/>
            <a:ext cx="11116400" cy="4672800"/>
          </a:xfrm>
          <a:prstGeom prst="rect">
            <a:avLst/>
          </a:prstGeom>
        </p:spPr>
        <p:txBody>
          <a:bodyPr vert="horz" wrap="square" lIns="121900" tIns="121900" rIns="121900" bIns="121900" rtlCol="0" anchor="t" anchorCtr="0">
            <a:noAutofit/>
          </a:bodyPr>
          <a:lstStyle/>
          <a:p>
            <a:pPr>
              <a:spcBef>
                <a:spcPts val="0"/>
              </a:spcBef>
            </a:pPr>
            <a:r>
              <a:rPr lang="en" sz="2400" b="0">
                <a:solidFill>
                  <a:srgbClr val="000000"/>
                </a:solidFill>
              </a:rPr>
              <a:t>Hashing is indeed very versatile. </a:t>
            </a:r>
          </a:p>
          <a:p>
            <a:pPr>
              <a:spcBef>
                <a:spcPts val="0"/>
              </a:spcBef>
            </a:pPr>
            <a:r>
              <a:rPr lang="en" sz="2400" b="0">
                <a:solidFill>
                  <a:srgbClr val="000000"/>
                </a:solidFill>
              </a:rPr>
              <a:t>When do you use a hierarchical tree-structured organization for finding the hash?</a:t>
            </a:r>
          </a:p>
          <a:p>
            <a:pPr>
              <a:spcBef>
                <a:spcPts val="0"/>
              </a:spcBef>
            </a:pPr>
            <a:r>
              <a:rPr lang="en" sz="2400" b="0">
                <a:solidFill>
                  <a:srgbClr val="000000"/>
                </a:solidFill>
              </a:rPr>
              <a:t>--When you have a fixed number of items to be hashed, such as the items in a block header, use the simple hash.</a:t>
            </a:r>
          </a:p>
          <a:p>
            <a:pPr>
              <a:spcBef>
                <a:spcPts val="0"/>
              </a:spcBef>
            </a:pPr>
            <a:r>
              <a:rPr lang="en" sz="2400" b="0">
                <a:solidFill>
                  <a:srgbClr val="000000"/>
                </a:solidFill>
              </a:rPr>
              <a:t>--When the number of items is variable: number of transactions, number of states, number of receipts, use hierarchical structure for computing the hash. </a:t>
            </a:r>
          </a:p>
          <a:p>
            <a:pPr>
              <a:spcBef>
                <a:spcPts val="0"/>
              </a:spcBef>
            </a:pPr>
            <a:r>
              <a:rPr lang="en" sz="2400" b="0">
                <a:solidFill>
                  <a:srgbClr val="000000"/>
                </a:solidFill>
              </a:rPr>
              <a:t>Hierarchical structure helps the efficiency of repeated operations such as transaction verification and state changes from one block to the next.</a:t>
            </a:r>
          </a:p>
          <a:p>
            <a:pPr>
              <a:spcBef>
                <a:spcPts val="0"/>
              </a:spcBef>
            </a:pPr>
            <a:endParaRPr sz="2400" b="0">
              <a:solidFill>
                <a:srgbClr val="000000"/>
              </a:solidFill>
            </a:endParaRPr>
          </a:p>
          <a:p>
            <a:pPr>
              <a:spcBef>
                <a:spcPts val="0"/>
              </a:spcBef>
            </a:pPr>
            <a:endParaRPr sz="2400" b="0">
              <a:solidFill>
                <a:srgbClr val="000000"/>
              </a:solidFill>
            </a:endParaRPr>
          </a:p>
        </p:txBody>
      </p:sp>
      <p:sp>
        <p:nvSpPr>
          <p:cNvPr id="310" name="Shape 310"/>
          <p:cNvSpPr txBox="1">
            <a:spLocks noGrp="1"/>
          </p:cNvSpPr>
          <p:nvPr>
            <p:ph type="title"/>
          </p:nvPr>
        </p:nvSpPr>
        <p:spPr>
          <a:xfrm>
            <a:off x="566928" y="1316736"/>
            <a:ext cx="10515600" cy="868400"/>
          </a:xfrm>
          <a:prstGeom prst="rect">
            <a:avLst/>
          </a:prstGeom>
        </p:spPr>
        <p:txBody>
          <a:bodyPr vert="horz" wrap="square" lIns="121900" tIns="121900" rIns="121900" bIns="121900" rtlCol="0" anchor="t" anchorCtr="0">
            <a:noAutofit/>
          </a:bodyPr>
          <a:lstStyle/>
          <a:p>
            <a:r>
              <a:rPr lang="en"/>
              <a:t>Simple vs Hierarchical Hash</a:t>
            </a:r>
          </a:p>
        </p:txBody>
      </p:sp>
      <p:pic>
        <p:nvPicPr>
          <p:cNvPr id="311" name="Shape 311" descr="merkletree1.png"/>
          <p:cNvPicPr preferRelativeResize="0"/>
          <p:nvPr/>
        </p:nvPicPr>
        <p:blipFill>
          <a:blip r:embed="rId3">
            <a:alphaModFix/>
          </a:blip>
          <a:stretch>
            <a:fillRect/>
          </a:stretch>
        </p:blipFill>
        <p:spPr>
          <a:xfrm>
            <a:off x="9655418" y="1179817"/>
            <a:ext cx="1538799" cy="1142232"/>
          </a:xfrm>
          <a:prstGeom prst="rect">
            <a:avLst/>
          </a:prstGeom>
          <a:noFill/>
          <a:ln>
            <a:noFill/>
          </a:ln>
        </p:spPr>
      </p:pic>
    </p:spTree>
    <p:extLst>
      <p:ext uri="{BB962C8B-B14F-4D97-AF65-F5344CB8AC3E}">
        <p14:creationId xmlns:p14="http://schemas.microsoft.com/office/powerpoint/2010/main" val="53688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566933" y="1843433"/>
            <a:ext cx="9678800" cy="4672800"/>
          </a:xfrm>
          <a:prstGeom prst="rect">
            <a:avLst/>
          </a:prstGeom>
        </p:spPr>
        <p:txBody>
          <a:bodyPr vert="horz" wrap="square" lIns="121900" tIns="121900" rIns="121900" bIns="121900" rtlCol="0" anchor="t" anchorCtr="0">
            <a:noAutofit/>
          </a:bodyPr>
          <a:lstStyle/>
          <a:p>
            <a:pPr>
              <a:spcBef>
                <a:spcPts val="853"/>
              </a:spcBef>
            </a:pPr>
            <a:r>
              <a:rPr lang="en" sz="1867" b="0">
                <a:solidFill>
                  <a:srgbClr val="000000"/>
                </a:solidFill>
              </a:rPr>
              <a:t>Both Bitcoin and Ethereum use 256 bit hash.</a:t>
            </a:r>
          </a:p>
          <a:p>
            <a:pPr>
              <a:spcBef>
                <a:spcPts val="853"/>
              </a:spcBef>
            </a:pPr>
            <a:r>
              <a:rPr lang="en" sz="1867" b="0">
                <a:solidFill>
                  <a:srgbClr val="000000"/>
                </a:solidFill>
              </a:rPr>
              <a:t>A 256-bit hash value space is indeed very large; 2</a:t>
            </a:r>
            <a:r>
              <a:rPr lang="en" sz="1867" b="0" baseline="30000">
                <a:solidFill>
                  <a:srgbClr val="000000"/>
                </a:solidFill>
              </a:rPr>
              <a:t>256 </a:t>
            </a:r>
            <a:r>
              <a:rPr lang="en" sz="1867" b="0">
                <a:solidFill>
                  <a:srgbClr val="000000"/>
                </a:solidFill>
              </a:rPr>
              <a:t>possible combinations of values: that is approximately: 10</a:t>
            </a:r>
            <a:r>
              <a:rPr lang="en" sz="1867" b="0" baseline="30000">
                <a:solidFill>
                  <a:srgbClr val="000000"/>
                </a:solidFill>
              </a:rPr>
              <a:t>77 </a:t>
            </a:r>
            <a:r>
              <a:rPr lang="en" sz="1867" b="0">
                <a:solidFill>
                  <a:srgbClr val="000000"/>
                </a:solidFill>
              </a:rPr>
              <a:t>values: 10 followed by 77 zeros.</a:t>
            </a:r>
          </a:p>
          <a:p>
            <a:pPr>
              <a:spcBef>
                <a:spcPts val="853"/>
              </a:spcBef>
            </a:pPr>
            <a:r>
              <a:rPr lang="en" sz="1867" b="0">
                <a:solidFill>
                  <a:srgbClr val="000000"/>
                </a:solidFill>
              </a:rPr>
              <a:t>100000000000000000000000000000000000000000000000000000000000000000000000000000000000000000000000000000000000000000000000000000000000000000000000000000000000000000000000000000000000000000000</a:t>
            </a:r>
          </a:p>
          <a:p>
            <a:pPr>
              <a:spcBef>
                <a:spcPts val="853"/>
              </a:spcBef>
            </a:pPr>
            <a:r>
              <a:rPr lang="en" sz="1867" b="0">
                <a:solidFill>
                  <a:srgbClr val="000000"/>
                </a:solidFill>
              </a:rPr>
              <a:t>Odds of a meteor hitting your house is higher than generating two of same hash value (256 bit) when applying this algorithm. </a:t>
            </a:r>
          </a:p>
          <a:p>
            <a:pPr>
              <a:spcBef>
                <a:spcPts val="853"/>
              </a:spcBef>
            </a:pPr>
            <a:endParaRPr sz="1867" b="0">
              <a:solidFill>
                <a:srgbClr val="000000"/>
              </a:solidFill>
            </a:endParaRPr>
          </a:p>
          <a:p>
            <a:pPr>
              <a:spcBef>
                <a:spcPts val="853"/>
              </a:spcBef>
            </a:pPr>
            <a:endParaRPr sz="1867" b="0">
              <a:solidFill>
                <a:srgbClr val="000000"/>
              </a:solidFill>
            </a:endParaRPr>
          </a:p>
        </p:txBody>
      </p:sp>
      <p:sp>
        <p:nvSpPr>
          <p:cNvPr id="317" name="Shape 317"/>
          <p:cNvSpPr txBox="1">
            <a:spLocks noGrp="1"/>
          </p:cNvSpPr>
          <p:nvPr>
            <p:ph type="title"/>
          </p:nvPr>
        </p:nvSpPr>
        <p:spPr>
          <a:xfrm>
            <a:off x="566928" y="1069769"/>
            <a:ext cx="10515600" cy="868400"/>
          </a:xfrm>
          <a:prstGeom prst="rect">
            <a:avLst/>
          </a:prstGeom>
        </p:spPr>
        <p:txBody>
          <a:bodyPr vert="horz" wrap="square" lIns="121900" tIns="121900" rIns="121900" bIns="121900" rtlCol="0" anchor="t" anchorCtr="0">
            <a:noAutofit/>
          </a:bodyPr>
          <a:lstStyle/>
          <a:p>
            <a:r>
              <a:rPr lang="en"/>
              <a:t>How good is a 256 bits hash? </a:t>
            </a:r>
          </a:p>
        </p:txBody>
      </p:sp>
    </p:spTree>
    <p:extLst>
      <p:ext uri="{BB962C8B-B14F-4D97-AF65-F5344CB8AC3E}">
        <p14:creationId xmlns:p14="http://schemas.microsoft.com/office/powerpoint/2010/main" val="2965013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770129" y="2185136"/>
            <a:ext cx="9678800" cy="3848000"/>
          </a:xfrm>
          <a:prstGeom prst="rect">
            <a:avLst/>
          </a:prstGeom>
        </p:spPr>
        <p:txBody>
          <a:bodyPr vert="horz" wrap="square" lIns="121900" tIns="121900" rIns="121900" bIns="121900" rtlCol="0" anchor="t" anchorCtr="0">
            <a:noAutofit/>
          </a:bodyPr>
          <a:lstStyle/>
          <a:p>
            <a:pPr>
              <a:spcBef>
                <a:spcPts val="853"/>
              </a:spcBef>
            </a:pPr>
            <a:r>
              <a:rPr lang="en" sz="2400" b="0" dirty="0">
                <a:solidFill>
                  <a:srgbClr val="000000"/>
                </a:solidFill>
              </a:rPr>
              <a:t>Hashing algorithm is used in techniques for </a:t>
            </a:r>
          </a:p>
          <a:p>
            <a:pPr marL="609585" indent="-457189">
              <a:spcBef>
                <a:spcPts val="853"/>
              </a:spcBef>
              <a:buClr>
                <a:srgbClr val="000000"/>
              </a:buClr>
              <a:buSzPct val="100000"/>
              <a:buAutoNum type="arabicPeriod"/>
            </a:pPr>
            <a:r>
              <a:rPr lang="en" sz="2400" b="0" dirty="0">
                <a:solidFill>
                  <a:srgbClr val="000000"/>
                </a:solidFill>
              </a:rPr>
              <a:t>digital identity or account address, </a:t>
            </a:r>
          </a:p>
          <a:p>
            <a:pPr marL="609585" indent="-457189">
              <a:spcBef>
                <a:spcPts val="0"/>
              </a:spcBef>
              <a:buClr>
                <a:srgbClr val="000000"/>
              </a:buClr>
              <a:buSzPct val="100000"/>
              <a:buAutoNum type="arabicPeriod"/>
            </a:pPr>
            <a:r>
              <a:rPr lang="en" sz="2400" b="0" dirty="0">
                <a:solidFill>
                  <a:srgbClr val="000000"/>
                </a:solidFill>
              </a:rPr>
              <a:t>digital signatures, </a:t>
            </a:r>
          </a:p>
          <a:p>
            <a:pPr marL="609585" indent="-457189">
              <a:spcBef>
                <a:spcPts val="0"/>
              </a:spcBef>
              <a:buClr>
                <a:srgbClr val="000000"/>
              </a:buClr>
              <a:buSzPct val="100000"/>
              <a:buAutoNum type="arabicPeriod"/>
            </a:pPr>
            <a:r>
              <a:rPr lang="en" sz="2400" b="0" dirty="0">
                <a:solidFill>
                  <a:srgbClr val="000000"/>
                </a:solidFill>
              </a:rPr>
              <a:t>transaction hash,</a:t>
            </a:r>
          </a:p>
          <a:p>
            <a:pPr marL="609585" indent="-457189">
              <a:spcBef>
                <a:spcPts val="0"/>
              </a:spcBef>
              <a:buClr>
                <a:srgbClr val="000000"/>
              </a:buClr>
              <a:buSzPct val="100000"/>
              <a:buAutoNum type="arabicPeriod"/>
            </a:pPr>
            <a:r>
              <a:rPr lang="en" sz="2400" b="0" dirty="0">
                <a:solidFill>
                  <a:srgbClr val="000000"/>
                </a:solidFill>
              </a:rPr>
              <a:t>State hash, and </a:t>
            </a:r>
          </a:p>
          <a:p>
            <a:pPr marL="609585" indent="-457189">
              <a:spcBef>
                <a:spcPts val="0"/>
              </a:spcBef>
              <a:buClr>
                <a:srgbClr val="000000"/>
              </a:buClr>
              <a:buSzPct val="100000"/>
              <a:buAutoNum type="arabicPeriod"/>
            </a:pPr>
            <a:r>
              <a:rPr lang="en" sz="2400" b="0" dirty="0">
                <a:solidFill>
                  <a:srgbClr val="000000"/>
                </a:solidFill>
              </a:rPr>
              <a:t>block header hash. </a:t>
            </a:r>
          </a:p>
          <a:p>
            <a:pPr>
              <a:spcBef>
                <a:spcPts val="0"/>
              </a:spcBef>
            </a:pPr>
            <a:endParaRPr sz="2400" dirty="0"/>
          </a:p>
        </p:txBody>
      </p:sp>
      <p:sp>
        <p:nvSpPr>
          <p:cNvPr id="323" name="Shape 323"/>
          <p:cNvSpPr txBox="1">
            <a:spLocks noGrp="1"/>
          </p:cNvSpPr>
          <p:nvPr>
            <p:ph type="title"/>
          </p:nvPr>
        </p:nvSpPr>
        <p:spPr>
          <a:xfrm>
            <a:off x="566928" y="1316736"/>
            <a:ext cx="10515600" cy="868400"/>
          </a:xfrm>
          <a:prstGeom prst="rect">
            <a:avLst/>
          </a:prstGeom>
        </p:spPr>
        <p:txBody>
          <a:bodyPr vert="horz" wrap="square" lIns="121900" tIns="121900" rIns="121900" bIns="121900" rtlCol="0" anchor="t" anchorCtr="0">
            <a:noAutofit/>
          </a:bodyPr>
          <a:lstStyle/>
          <a:p>
            <a:r>
              <a:rPr lang="en"/>
              <a:t>Where is  Hashing used in the Blockchain?</a:t>
            </a:r>
          </a:p>
        </p:txBody>
      </p:sp>
      <p:grpSp>
        <p:nvGrpSpPr>
          <p:cNvPr id="324" name="Shape 324"/>
          <p:cNvGrpSpPr/>
          <p:nvPr/>
        </p:nvGrpSpPr>
        <p:grpSpPr>
          <a:xfrm>
            <a:off x="6580184" y="2868014"/>
            <a:ext cx="889429" cy="326929"/>
            <a:chOff x="5764300" y="779425"/>
            <a:chExt cx="940200" cy="370500"/>
          </a:xfrm>
        </p:grpSpPr>
        <p:sp>
          <p:nvSpPr>
            <p:cNvPr id="325" name="Shape 325"/>
            <p:cNvSpPr/>
            <p:nvPr/>
          </p:nvSpPr>
          <p:spPr>
            <a:xfrm>
              <a:off x="5764300" y="779425"/>
              <a:ext cx="470100" cy="370500"/>
            </a:xfrm>
            <a:prstGeom prst="rect">
              <a:avLst/>
            </a:prstGeom>
            <a:solidFill>
              <a:srgbClr val="B4A7D6"/>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b</a:t>
              </a:r>
            </a:p>
          </p:txBody>
        </p:sp>
        <p:sp>
          <p:nvSpPr>
            <p:cNvPr id="326" name="Shape 326"/>
            <p:cNvSpPr/>
            <p:nvPr/>
          </p:nvSpPr>
          <p:spPr>
            <a:xfrm>
              <a:off x="6234400" y="779425"/>
              <a:ext cx="470100" cy="370500"/>
            </a:xfrm>
            <a:prstGeom prst="rect">
              <a:avLst/>
            </a:prstGeom>
            <a:solidFill>
              <a:srgbClr val="8E7CC3"/>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B</a:t>
              </a:r>
            </a:p>
          </p:txBody>
        </p:sp>
      </p:grpSp>
      <p:pic>
        <p:nvPicPr>
          <p:cNvPr id="327" name="Shape 327"/>
          <p:cNvPicPr preferRelativeResize="0"/>
          <p:nvPr/>
        </p:nvPicPr>
        <p:blipFill>
          <a:blip r:embed="rId3">
            <a:alphaModFix/>
          </a:blip>
          <a:stretch>
            <a:fillRect/>
          </a:stretch>
        </p:blipFill>
        <p:spPr>
          <a:xfrm>
            <a:off x="4088711" y="3182000"/>
            <a:ext cx="700989" cy="494000"/>
          </a:xfrm>
          <a:prstGeom prst="rect">
            <a:avLst/>
          </a:prstGeom>
          <a:noFill/>
          <a:ln>
            <a:noFill/>
          </a:ln>
        </p:spPr>
      </p:pic>
      <p:pic>
        <p:nvPicPr>
          <p:cNvPr id="328" name="Shape 328" descr="merkletree1.png"/>
          <p:cNvPicPr preferRelativeResize="0"/>
          <p:nvPr/>
        </p:nvPicPr>
        <p:blipFill>
          <a:blip r:embed="rId4">
            <a:alphaModFix/>
          </a:blip>
          <a:stretch>
            <a:fillRect/>
          </a:stretch>
        </p:blipFill>
        <p:spPr>
          <a:xfrm>
            <a:off x="3934801" y="3676000"/>
            <a:ext cx="701001" cy="520333"/>
          </a:xfrm>
          <a:prstGeom prst="rect">
            <a:avLst/>
          </a:prstGeom>
          <a:noFill/>
          <a:ln>
            <a:noFill/>
          </a:ln>
        </p:spPr>
      </p:pic>
      <p:sp>
        <p:nvSpPr>
          <p:cNvPr id="329" name="Shape 329"/>
          <p:cNvSpPr/>
          <p:nvPr/>
        </p:nvSpPr>
        <p:spPr>
          <a:xfrm>
            <a:off x="4143800" y="4452167"/>
            <a:ext cx="590800" cy="262400"/>
          </a:xfrm>
          <a:prstGeom prst="roundRect">
            <a:avLst>
              <a:gd name="adj" fmla="val 16667"/>
            </a:avLst>
          </a:prstGeom>
          <a:solidFill>
            <a:srgbClr val="FCC4F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A</a:t>
            </a:r>
          </a:p>
        </p:txBody>
      </p:sp>
    </p:spTree>
    <p:extLst>
      <p:ext uri="{BB962C8B-B14F-4D97-AF65-F5344CB8AC3E}">
        <p14:creationId xmlns:p14="http://schemas.microsoft.com/office/powerpoint/2010/main" val="3271189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566928" y="955803"/>
            <a:ext cx="10515600" cy="868400"/>
          </a:xfrm>
          <a:prstGeom prst="rect">
            <a:avLst/>
          </a:prstGeom>
        </p:spPr>
        <p:txBody>
          <a:bodyPr vert="horz" wrap="square" lIns="121900" tIns="121900" rIns="121900" bIns="121900" rtlCol="0" anchor="t" anchorCtr="0">
            <a:noAutofit/>
          </a:bodyPr>
          <a:lstStyle/>
          <a:p>
            <a:r>
              <a:rPr lang="en"/>
              <a:t>Some Uses of Hashing in the blockchain process</a:t>
            </a:r>
          </a:p>
        </p:txBody>
      </p:sp>
      <p:sp>
        <p:nvSpPr>
          <p:cNvPr id="335" name="Shape 335"/>
          <p:cNvSpPr txBox="1">
            <a:spLocks noGrp="1"/>
          </p:cNvSpPr>
          <p:nvPr>
            <p:ph type="body" idx="1"/>
          </p:nvPr>
        </p:nvSpPr>
        <p:spPr>
          <a:xfrm>
            <a:off x="642400" y="1691433"/>
            <a:ext cx="11382800" cy="4926000"/>
          </a:xfrm>
          <a:prstGeom prst="rect">
            <a:avLst/>
          </a:prstGeom>
        </p:spPr>
        <p:txBody>
          <a:bodyPr vert="horz" wrap="square" lIns="121900" tIns="121900" rIns="121900" bIns="121900" rtlCol="0" anchor="t" anchorCtr="0">
            <a:noAutofit/>
          </a:bodyPr>
          <a:lstStyle/>
          <a:p>
            <a:pPr>
              <a:lnSpc>
                <a:spcPct val="115000"/>
              </a:lnSpc>
              <a:spcBef>
                <a:spcPts val="0"/>
              </a:spcBef>
              <a:spcAft>
                <a:spcPts val="2133"/>
              </a:spcAft>
            </a:pPr>
            <a:r>
              <a:rPr lang="en" sz="2400" b="0">
                <a:solidFill>
                  <a:srgbClr val="737373"/>
                </a:solidFill>
                <a:latin typeface="Roboto"/>
                <a:ea typeface="Roboto"/>
                <a:cs typeface="Roboto"/>
                <a:sym typeface="Roboto"/>
              </a:rPr>
              <a:t>--It can be used for digitally signing a transaction. This digital signature will be a hash of the transaction and encrypted with a private key of the participant.</a:t>
            </a:r>
          </a:p>
          <a:p>
            <a:pPr>
              <a:lnSpc>
                <a:spcPct val="115000"/>
              </a:lnSpc>
              <a:spcBef>
                <a:spcPts val="0"/>
              </a:spcBef>
              <a:spcAft>
                <a:spcPts val="2133"/>
              </a:spcAft>
            </a:pPr>
            <a:r>
              <a:rPr lang="en" sz="2400" b="0">
                <a:solidFill>
                  <a:srgbClr val="737373"/>
                </a:solidFill>
                <a:latin typeface="Roboto"/>
                <a:ea typeface="Roboto"/>
                <a:cs typeface="Roboto"/>
                <a:sym typeface="Roboto"/>
              </a:rPr>
              <a:t>--It can also be used to detect tampering of the data. Any modification of a transaction will result in a different hash value and will not match the original hash value, during the verification process  and are rejected.</a:t>
            </a:r>
          </a:p>
          <a:p>
            <a:pPr>
              <a:lnSpc>
                <a:spcPct val="115000"/>
              </a:lnSpc>
              <a:spcBef>
                <a:spcPts val="0"/>
              </a:spcBef>
              <a:spcAft>
                <a:spcPts val="2133"/>
              </a:spcAft>
            </a:pPr>
            <a:r>
              <a:rPr lang="en" sz="2400" b="0">
                <a:solidFill>
                  <a:srgbClr val="737373"/>
                </a:solidFill>
                <a:latin typeface="Roboto"/>
                <a:ea typeface="Roboto"/>
                <a:cs typeface="Roboto"/>
                <a:sym typeface="Roboto"/>
              </a:rPr>
              <a:t>--It provides a single concise representation of varying number and types of data fields in a block or a transaction. Instead of checking many different data elements you verify and validate just one value, the hash value.</a:t>
            </a:r>
          </a:p>
          <a:p>
            <a:pPr>
              <a:lnSpc>
                <a:spcPct val="115000"/>
              </a:lnSpc>
              <a:spcBef>
                <a:spcPts val="0"/>
              </a:spcBef>
              <a:spcAft>
                <a:spcPts val="2133"/>
              </a:spcAft>
            </a:pPr>
            <a:endParaRPr sz="2400" b="0">
              <a:solidFill>
                <a:srgbClr val="737373"/>
              </a:solidFill>
              <a:latin typeface="Roboto"/>
              <a:ea typeface="Roboto"/>
              <a:cs typeface="Roboto"/>
              <a:sym typeface="Roboto"/>
            </a:endParaRPr>
          </a:p>
          <a:p>
            <a:pPr>
              <a:lnSpc>
                <a:spcPct val="115000"/>
              </a:lnSpc>
              <a:spcBef>
                <a:spcPts val="0"/>
              </a:spcBef>
              <a:spcAft>
                <a:spcPts val="2133"/>
              </a:spcAft>
            </a:pPr>
            <a:endParaRPr sz="2400" b="0">
              <a:solidFill>
                <a:srgbClr val="737373"/>
              </a:solidFill>
              <a:latin typeface="Roboto"/>
              <a:ea typeface="Roboto"/>
              <a:cs typeface="Roboto"/>
              <a:sym typeface="Roboto"/>
            </a:endParaRPr>
          </a:p>
          <a:p>
            <a:pPr>
              <a:lnSpc>
                <a:spcPct val="115000"/>
              </a:lnSpc>
              <a:spcBef>
                <a:spcPts val="0"/>
              </a:spcBef>
              <a:spcAft>
                <a:spcPts val="2133"/>
              </a:spcAft>
            </a:pPr>
            <a:endParaRPr sz="2400" b="0">
              <a:solidFill>
                <a:srgbClr val="737373"/>
              </a:solidFill>
              <a:latin typeface="Roboto"/>
              <a:ea typeface="Roboto"/>
              <a:cs typeface="Roboto"/>
              <a:sym typeface="Roboto"/>
            </a:endParaRPr>
          </a:p>
        </p:txBody>
      </p:sp>
    </p:spTree>
    <p:extLst>
      <p:ext uri="{BB962C8B-B14F-4D97-AF65-F5344CB8AC3E}">
        <p14:creationId xmlns:p14="http://schemas.microsoft.com/office/powerpoint/2010/main" val="4156922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629200" y="984967"/>
            <a:ext cx="10962800" cy="530400"/>
          </a:xfrm>
          <a:prstGeom prst="rect">
            <a:avLst/>
          </a:prstGeom>
        </p:spPr>
        <p:txBody>
          <a:bodyPr vert="horz" wrap="square" lIns="121900" tIns="121900" rIns="121900" bIns="121900" rtlCol="0" anchor="b" anchorCtr="0">
            <a:noAutofit/>
          </a:bodyPr>
          <a:lstStyle/>
          <a:p>
            <a:r>
              <a:rPr lang="en"/>
              <a:t>Digital Signing of Data</a:t>
            </a:r>
          </a:p>
        </p:txBody>
      </p:sp>
      <p:sp>
        <p:nvSpPr>
          <p:cNvPr id="341" name="Shape 341"/>
          <p:cNvSpPr txBox="1">
            <a:spLocks noGrp="1"/>
          </p:cNvSpPr>
          <p:nvPr>
            <p:ph type="body" idx="1"/>
          </p:nvPr>
        </p:nvSpPr>
        <p:spPr>
          <a:xfrm>
            <a:off x="614600" y="1449733"/>
            <a:ext cx="10962800" cy="4747200"/>
          </a:xfrm>
          <a:prstGeom prst="rect">
            <a:avLst/>
          </a:prstGeom>
        </p:spPr>
        <p:txBody>
          <a:bodyPr vert="horz" wrap="square" lIns="121900" tIns="121900" rIns="121900" bIns="121900" rtlCol="0" anchor="t" anchorCtr="0">
            <a:noAutofit/>
          </a:bodyPr>
          <a:lstStyle/>
          <a:p>
            <a:pPr marL="0" indent="0">
              <a:buNone/>
            </a:pPr>
            <a:r>
              <a:rPr lang="en" sz="1867"/>
              <a:t>Hashing and cryptography are innovatively integrated to implement “digital signing of data” or secure hashing. This is illustrated below:</a:t>
            </a:r>
          </a:p>
          <a:p>
            <a:pPr marL="0" indent="0">
              <a:buNone/>
            </a:pPr>
            <a:r>
              <a:rPr lang="en" sz="1867"/>
              <a:t> </a:t>
            </a:r>
          </a:p>
          <a:p>
            <a:pPr marL="0" indent="0">
              <a:buNone/>
            </a:pPr>
            <a:r>
              <a:rPr lang="en" sz="1867">
                <a:solidFill>
                  <a:srgbClr val="000000"/>
                </a:solidFill>
              </a:rPr>
              <a:t>Data is hashed (Hash(data)) and encrypted (Encrypt(Hash(data))). The receiver gets the block shown at the right end:  Original data + secure hash digitally signing the document.</a:t>
            </a:r>
          </a:p>
          <a:p>
            <a:pPr marL="0" indent="0">
              <a:spcBef>
                <a:spcPts val="853"/>
              </a:spcBef>
              <a:buNone/>
            </a:pPr>
            <a:r>
              <a:rPr lang="en" sz="1867">
                <a:solidFill>
                  <a:srgbClr val="000000"/>
                </a:solidFill>
              </a:rPr>
              <a:t>Receiver can recompute the hash of the data received and compare with the received hash to verify the integrity of the document. </a:t>
            </a:r>
          </a:p>
          <a:p>
            <a:pPr marL="0" indent="0">
              <a:buNone/>
            </a:pPr>
            <a:endParaRPr sz="2400"/>
          </a:p>
        </p:txBody>
      </p:sp>
      <p:sp>
        <p:nvSpPr>
          <p:cNvPr id="342" name="Shape 342"/>
          <p:cNvSpPr/>
          <p:nvPr/>
        </p:nvSpPr>
        <p:spPr>
          <a:xfrm>
            <a:off x="626900" y="3966167"/>
            <a:ext cx="2317600" cy="1272800"/>
          </a:xfrm>
          <a:prstGeom prst="rect">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Original Data</a:t>
            </a:r>
          </a:p>
          <a:p>
            <a:r>
              <a:rPr lang="en" sz="2400"/>
              <a:t>(e.g. Transaction)</a:t>
            </a:r>
          </a:p>
        </p:txBody>
      </p:sp>
      <p:cxnSp>
        <p:nvCxnSpPr>
          <p:cNvPr id="343" name="Shape 343"/>
          <p:cNvCxnSpPr>
            <a:stCxn id="342" idx="3"/>
          </p:cNvCxnSpPr>
          <p:nvPr/>
        </p:nvCxnSpPr>
        <p:spPr>
          <a:xfrm>
            <a:off x="2944500" y="4602567"/>
            <a:ext cx="1234800" cy="28400"/>
          </a:xfrm>
          <a:prstGeom prst="straightConnector1">
            <a:avLst/>
          </a:prstGeom>
          <a:noFill/>
          <a:ln w="9525" cap="flat" cmpd="sng">
            <a:solidFill>
              <a:schemeClr val="dk2"/>
            </a:solidFill>
            <a:prstDash val="solid"/>
            <a:round/>
            <a:headEnd type="none" w="lg" len="lg"/>
            <a:tailEnd type="none" w="lg" len="lg"/>
          </a:ln>
        </p:spPr>
      </p:cxnSp>
      <p:sp>
        <p:nvSpPr>
          <p:cNvPr id="344" name="Shape 344"/>
          <p:cNvSpPr/>
          <p:nvPr/>
        </p:nvSpPr>
        <p:spPr>
          <a:xfrm>
            <a:off x="3883967" y="4284367"/>
            <a:ext cx="2032800" cy="664800"/>
          </a:xfrm>
          <a:prstGeom prst="homePlate">
            <a:avLst>
              <a:gd name="adj" fmla="val 50000"/>
            </a:avLst>
          </a:prstGeom>
          <a:gradFill>
            <a:gsLst>
              <a:gs pos="0">
                <a:srgbClr val="FFFFFF"/>
              </a:gs>
              <a:gs pos="100000">
                <a:srgbClr val="B3B3B3"/>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Dh= Hash () </a:t>
            </a:r>
          </a:p>
        </p:txBody>
      </p:sp>
      <p:sp>
        <p:nvSpPr>
          <p:cNvPr id="345" name="Shape 345"/>
          <p:cNvSpPr/>
          <p:nvPr/>
        </p:nvSpPr>
        <p:spPr>
          <a:xfrm rot="2178029">
            <a:off x="6190704" y="4334831"/>
            <a:ext cx="2535725" cy="664672"/>
          </a:xfrm>
          <a:prstGeom prst="stripedRightArrow">
            <a:avLst>
              <a:gd name="adj1" fmla="val 50000"/>
              <a:gd name="adj2" fmla="val 50000"/>
            </a:avLst>
          </a:prstGeom>
          <a:gradFill>
            <a:gsLst>
              <a:gs pos="0">
                <a:srgbClr val="FFFFFF"/>
              </a:gs>
              <a:gs pos="100000">
                <a:srgbClr val="B3B3B3"/>
              </a:gs>
            </a:gsLst>
            <a:lin ang="5400012" scaled="0"/>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Dhb= Encrypt(Dh, b)</a:t>
            </a:r>
          </a:p>
        </p:txBody>
      </p:sp>
      <p:grpSp>
        <p:nvGrpSpPr>
          <p:cNvPr id="346" name="Shape 346"/>
          <p:cNvGrpSpPr/>
          <p:nvPr/>
        </p:nvGrpSpPr>
        <p:grpSpPr>
          <a:xfrm>
            <a:off x="8529667" y="3966167"/>
            <a:ext cx="2317600" cy="1576800"/>
            <a:chOff x="6397250" y="2974625"/>
            <a:chExt cx="1738200" cy="1182600"/>
          </a:xfrm>
        </p:grpSpPr>
        <p:sp>
          <p:nvSpPr>
            <p:cNvPr id="347" name="Shape 347"/>
            <p:cNvSpPr/>
            <p:nvPr/>
          </p:nvSpPr>
          <p:spPr>
            <a:xfrm>
              <a:off x="6397300" y="3929225"/>
              <a:ext cx="755100" cy="228000"/>
            </a:xfrm>
            <a:prstGeom prst="rect">
              <a:avLst/>
            </a:prstGeom>
            <a:gradFill>
              <a:gsLst>
                <a:gs pos="0">
                  <a:srgbClr val="BFBFBF"/>
                </a:gs>
                <a:gs pos="100000">
                  <a:srgbClr val="737373"/>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Dhb</a:t>
              </a:r>
            </a:p>
          </p:txBody>
        </p:sp>
        <p:sp>
          <p:nvSpPr>
            <p:cNvPr id="348" name="Shape 348"/>
            <p:cNvSpPr/>
            <p:nvPr/>
          </p:nvSpPr>
          <p:spPr>
            <a:xfrm>
              <a:off x="6397250" y="2974625"/>
              <a:ext cx="1738200" cy="954600"/>
            </a:xfrm>
            <a:prstGeom prst="rect">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Original Data</a:t>
              </a:r>
            </a:p>
            <a:p>
              <a:r>
                <a:rPr lang="en" sz="2400"/>
                <a:t>(e.g. Transaction)</a:t>
              </a:r>
            </a:p>
          </p:txBody>
        </p:sp>
      </p:grpSp>
      <p:sp>
        <p:nvSpPr>
          <p:cNvPr id="349" name="Shape 349"/>
          <p:cNvSpPr/>
          <p:nvPr/>
        </p:nvSpPr>
        <p:spPr>
          <a:xfrm>
            <a:off x="10420000" y="5238967"/>
            <a:ext cx="1772000" cy="1023600"/>
          </a:xfrm>
          <a:prstGeom prst="wedgeEllipseCallout">
            <a:avLst>
              <a:gd name="adj1" fmla="val -103004"/>
              <a:gd name="adj2" fmla="val -27719"/>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1600"/>
              <a:t>Digital</a:t>
            </a:r>
          </a:p>
          <a:p>
            <a:r>
              <a:rPr lang="en" sz="1600"/>
              <a:t>signature</a:t>
            </a:r>
          </a:p>
        </p:txBody>
      </p:sp>
      <p:cxnSp>
        <p:nvCxnSpPr>
          <p:cNvPr id="350" name="Shape 350"/>
          <p:cNvCxnSpPr>
            <a:stCxn id="344" idx="3"/>
            <a:endCxn id="345" idx="1"/>
          </p:cNvCxnSpPr>
          <p:nvPr/>
        </p:nvCxnSpPr>
        <p:spPr>
          <a:xfrm rot="10800000" flipH="1">
            <a:off x="5916767" y="3916367"/>
            <a:ext cx="520000" cy="700400"/>
          </a:xfrm>
          <a:prstGeom prst="straightConnector1">
            <a:avLst/>
          </a:prstGeom>
          <a:noFill/>
          <a:ln w="9525" cap="flat" cmpd="sng">
            <a:solidFill>
              <a:schemeClr val="dk2"/>
            </a:solidFill>
            <a:prstDash val="solid"/>
            <a:round/>
            <a:headEnd type="none" w="lg" len="lg"/>
            <a:tailEnd type="none" w="lg" len="lg"/>
          </a:ln>
        </p:spPr>
      </p:cxnSp>
    </p:spTree>
    <p:extLst>
      <p:ext uri="{BB962C8B-B14F-4D97-AF65-F5344CB8AC3E}">
        <p14:creationId xmlns:p14="http://schemas.microsoft.com/office/powerpoint/2010/main" val="199934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8" y="1579418"/>
            <a:ext cx="9193368" cy="4932218"/>
          </a:xfrm>
        </p:spPr>
        <p:txBody>
          <a:bodyPr/>
          <a:lstStyle/>
          <a:p>
            <a:pPr marL="285750" indent="-285750">
              <a:buFont typeface="Arial" panose="020B0604020202020204" pitchFamily="34" charset="0"/>
              <a:buChar char="•"/>
            </a:pPr>
            <a:r>
              <a:rPr lang="en-US" dirty="0" smtClean="0"/>
              <a:t>Concepts from Ethereum white paper in </a:t>
            </a:r>
            <a:r>
              <a:rPr lang="en-US" dirty="0" err="1" smtClean="0"/>
              <a:t>Github</a:t>
            </a:r>
            <a:r>
              <a:rPr lang="en-US" dirty="0" smtClean="0"/>
              <a:t>:</a:t>
            </a:r>
          </a:p>
          <a:p>
            <a:pPr marL="742939" lvl="1" indent="-285750">
              <a:buFont typeface="Arial" panose="020B0604020202020204" pitchFamily="34" charset="0"/>
              <a:buChar char="•"/>
            </a:pPr>
            <a:r>
              <a:rPr lang="en-US" dirty="0" smtClean="0"/>
              <a:t>Concept 1: Accounts</a:t>
            </a:r>
          </a:p>
          <a:p>
            <a:pPr marL="742939" lvl="1" indent="-285750">
              <a:buFont typeface="Arial" panose="020B0604020202020204" pitchFamily="34" charset="0"/>
              <a:buChar char="•"/>
            </a:pPr>
            <a:r>
              <a:rPr lang="en-US" dirty="0" smtClean="0"/>
              <a:t>Concept 2: Transaction</a:t>
            </a:r>
          </a:p>
          <a:p>
            <a:pPr marL="742939" lvl="1" indent="-285750">
              <a:buFont typeface="Arial" panose="020B0604020202020204" pitchFamily="34" charset="0"/>
              <a:buChar char="•"/>
            </a:pPr>
            <a:r>
              <a:rPr lang="en-US" dirty="0" smtClean="0"/>
              <a:t>Concept 3: Gas, Ether and Token</a:t>
            </a:r>
          </a:p>
          <a:p>
            <a:pPr marL="742939" lvl="1" indent="-285750">
              <a:buFont typeface="Arial" panose="020B0604020202020204" pitchFamily="34" charset="0"/>
              <a:buChar char="•"/>
            </a:pPr>
            <a:r>
              <a:rPr lang="en-US" dirty="0" smtClean="0"/>
              <a:t>Concept 3: Code execution</a:t>
            </a:r>
          </a:p>
          <a:p>
            <a:pPr marL="742939" lvl="1" indent="-285750">
              <a:buFont typeface="Arial" panose="020B0604020202020204" pitchFamily="34" charset="0"/>
              <a:buChar char="•"/>
            </a:pPr>
            <a:r>
              <a:rPr lang="en-US" dirty="0" smtClean="0"/>
              <a:t>Concept 4: State of blockchain</a:t>
            </a:r>
          </a:p>
          <a:p>
            <a:pPr marL="742939" lvl="1" indent="-285750">
              <a:buFont typeface="Arial" panose="020B0604020202020204" pitchFamily="34" charset="0"/>
              <a:buChar char="•"/>
            </a:pPr>
            <a:r>
              <a:rPr lang="en-US" dirty="0" smtClean="0"/>
              <a:t>Concept 5: applications</a:t>
            </a:r>
          </a:p>
          <a:p>
            <a:pPr marL="285750" indent="-285750">
              <a:buFont typeface="Arial" panose="020B0604020202020204" pitchFamily="34" charset="0"/>
              <a:buChar char="•"/>
            </a:pPr>
            <a:r>
              <a:rPr lang="en-US" dirty="0" smtClean="0"/>
              <a:t>Cryptography and Key-pairs</a:t>
            </a:r>
          </a:p>
          <a:p>
            <a:pPr marL="285750" indent="-285750">
              <a:buFont typeface="Arial" panose="020B0604020202020204" pitchFamily="34" charset="0"/>
              <a:buChar char="•"/>
            </a:pPr>
            <a:r>
              <a:rPr lang="en-US" dirty="0" smtClean="0"/>
              <a:t>Hashing and use of hashing in </a:t>
            </a:r>
            <a:r>
              <a:rPr lang="en-US" dirty="0" err="1" smtClean="0"/>
              <a:t>blaockchain</a:t>
            </a:r>
            <a:endParaRPr lang="en-US" dirty="0" smtClean="0"/>
          </a:p>
          <a:p>
            <a:pPr marL="285750" indent="-285750">
              <a:buFont typeface="Arial" panose="020B0604020202020204" pitchFamily="34" charset="0"/>
              <a:buChar char="•"/>
            </a:pPr>
            <a:r>
              <a:rPr lang="en-US" dirty="0" smtClean="0"/>
              <a:t>Summary</a:t>
            </a:r>
            <a:endParaRPr lang="en-US" dirty="0"/>
          </a:p>
        </p:txBody>
      </p:sp>
      <p:sp>
        <p:nvSpPr>
          <p:cNvPr id="3" name="Title 2"/>
          <p:cNvSpPr>
            <a:spLocks noGrp="1"/>
          </p:cNvSpPr>
          <p:nvPr>
            <p:ph type="title"/>
          </p:nvPr>
        </p:nvSpPr>
        <p:spPr>
          <a:xfrm>
            <a:off x="4064000" y="110837"/>
            <a:ext cx="7555345" cy="563418"/>
          </a:xfrm>
        </p:spPr>
        <p:txBody>
          <a:bodyPr/>
          <a:lstStyle/>
          <a:p>
            <a:r>
              <a:rPr lang="en-US" dirty="0" smtClean="0">
                <a:solidFill>
                  <a:schemeClr val="bg1"/>
                </a:solidFill>
              </a:rPr>
              <a:t>Topics for Discussion</a:t>
            </a:r>
            <a:endParaRPr lang="en-US" dirty="0">
              <a:solidFill>
                <a:schemeClr val="bg1"/>
              </a:solidFill>
            </a:endParaRPr>
          </a:p>
        </p:txBody>
      </p:sp>
    </p:spTree>
    <p:extLst>
      <p:ext uri="{BB962C8B-B14F-4D97-AF65-F5344CB8AC3E}">
        <p14:creationId xmlns:p14="http://schemas.microsoft.com/office/powerpoint/2010/main" val="2610943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471400" y="1596933"/>
            <a:ext cx="11592000" cy="5064000"/>
          </a:xfrm>
          <a:prstGeom prst="rect">
            <a:avLst/>
          </a:prstGeom>
        </p:spPr>
        <p:txBody>
          <a:bodyPr vert="horz" wrap="square" lIns="121900" tIns="121900" rIns="121900" bIns="121900" rtlCol="0" anchor="t" anchorCtr="0">
            <a:noAutofit/>
          </a:bodyPr>
          <a:lstStyle/>
          <a:p>
            <a:pPr>
              <a:spcBef>
                <a:spcPts val="0"/>
              </a:spcBef>
            </a:pPr>
            <a:r>
              <a:rPr lang="en" sz="2400" b="0">
                <a:solidFill>
                  <a:srgbClr val="000000"/>
                </a:solidFill>
              </a:rPr>
              <a:t>A typical block has about 2000 Txs in Bitcoin and about hundreds of Txs in Ethereum. We need an efficient way to detect tampering and validate the transactions efficiently. </a:t>
            </a:r>
          </a:p>
          <a:p>
            <a:pPr>
              <a:spcBef>
                <a:spcPts val="0"/>
              </a:spcBef>
            </a:pPr>
            <a:r>
              <a:rPr lang="en" sz="2400" b="0">
                <a:solidFill>
                  <a:srgbClr val="000000"/>
                </a:solidFill>
              </a:rPr>
              <a:t>Trick is in a “tree structure” and an associated hash: Merkle Patricia Tree hash.</a:t>
            </a:r>
          </a:p>
          <a:p>
            <a:pPr>
              <a:spcBef>
                <a:spcPts val="0"/>
              </a:spcBef>
            </a:pPr>
            <a:r>
              <a:rPr lang="en" sz="2400" b="0">
                <a:solidFill>
                  <a:srgbClr val="000000"/>
                </a:solidFill>
              </a:rPr>
              <a:t>Hashes of the transactions in a block are processed in a tree structure. (We will discuss only the tree structure here. The concept can be expanded to a trie structure.)</a:t>
            </a:r>
          </a:p>
          <a:p>
            <a:pPr>
              <a:spcBef>
                <a:spcPts val="0"/>
              </a:spcBef>
            </a:pPr>
            <a:r>
              <a:rPr lang="en" sz="2400" b="0">
                <a:solidFill>
                  <a:srgbClr val="000000"/>
                </a:solidFill>
              </a:rPr>
              <a:t>The Merkle tree hash is computed by pairwise hash computation starting from the leaf nodes. The final root hash is the hash of the transactions in the block.</a:t>
            </a:r>
          </a:p>
          <a:p>
            <a:pPr>
              <a:spcBef>
                <a:spcPts val="0"/>
              </a:spcBef>
            </a:pPr>
            <a:endParaRPr sz="2400" b="0">
              <a:solidFill>
                <a:srgbClr val="000000"/>
              </a:solidFill>
            </a:endParaRPr>
          </a:p>
        </p:txBody>
      </p:sp>
      <p:sp>
        <p:nvSpPr>
          <p:cNvPr id="466" name="Shape 466"/>
          <p:cNvSpPr txBox="1">
            <a:spLocks noGrp="1"/>
          </p:cNvSpPr>
          <p:nvPr>
            <p:ph type="title"/>
          </p:nvPr>
        </p:nvSpPr>
        <p:spPr>
          <a:xfrm>
            <a:off x="566933" y="940667"/>
            <a:ext cx="10515600" cy="524800"/>
          </a:xfrm>
          <a:prstGeom prst="rect">
            <a:avLst/>
          </a:prstGeom>
        </p:spPr>
        <p:txBody>
          <a:bodyPr vert="horz" wrap="square" lIns="121900" tIns="121900" rIns="121900" bIns="121900" rtlCol="0" anchor="t" anchorCtr="0">
            <a:noAutofit/>
          </a:bodyPr>
          <a:lstStyle/>
          <a:p>
            <a:r>
              <a:rPr lang="en"/>
              <a:t>Transactions in a Block</a:t>
            </a:r>
          </a:p>
        </p:txBody>
      </p:sp>
    </p:spTree>
    <p:extLst>
      <p:ext uri="{BB962C8B-B14F-4D97-AF65-F5344CB8AC3E}">
        <p14:creationId xmlns:p14="http://schemas.microsoft.com/office/powerpoint/2010/main" val="742668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566928" y="1316736"/>
            <a:ext cx="10515600" cy="868400"/>
          </a:xfrm>
          <a:prstGeom prst="rect">
            <a:avLst/>
          </a:prstGeom>
        </p:spPr>
        <p:txBody>
          <a:bodyPr vert="horz" wrap="square" lIns="121900" tIns="121900" rIns="121900" bIns="121900" rtlCol="0" anchor="t" anchorCtr="0">
            <a:noAutofit/>
          </a:bodyPr>
          <a:lstStyle/>
          <a:p>
            <a:r>
              <a:rPr lang="en"/>
              <a:t>Block Hash</a:t>
            </a:r>
          </a:p>
        </p:txBody>
      </p:sp>
      <p:sp>
        <p:nvSpPr>
          <p:cNvPr id="481" name="Shape 481"/>
          <p:cNvSpPr txBox="1">
            <a:spLocks noGrp="1"/>
          </p:cNvSpPr>
          <p:nvPr>
            <p:ph type="body" idx="1"/>
          </p:nvPr>
        </p:nvSpPr>
        <p:spPr>
          <a:xfrm>
            <a:off x="566933" y="2185397"/>
            <a:ext cx="9678800" cy="4345200"/>
          </a:xfrm>
          <a:prstGeom prst="rect">
            <a:avLst/>
          </a:prstGeom>
        </p:spPr>
        <p:txBody>
          <a:bodyPr vert="horz" wrap="square" lIns="121900" tIns="121900" rIns="121900" bIns="121900" rtlCol="0" anchor="t" anchorCtr="0">
            <a:noAutofit/>
          </a:bodyPr>
          <a:lstStyle/>
          <a:p>
            <a:pPr>
              <a:spcBef>
                <a:spcPts val="0"/>
              </a:spcBef>
            </a:pPr>
            <a:r>
              <a:rPr lang="en" sz="2400" b="0">
                <a:solidFill>
                  <a:srgbClr val="000000"/>
                </a:solidFill>
              </a:rPr>
              <a:t>Block hash is an indeed important item in a Blockchain:</a:t>
            </a:r>
          </a:p>
          <a:p>
            <a:pPr>
              <a:spcBef>
                <a:spcPts val="0"/>
              </a:spcBef>
            </a:pPr>
            <a:r>
              <a:rPr lang="en" sz="2400" b="0">
                <a:solidFill>
                  <a:srgbClr val="000000"/>
                </a:solidFill>
              </a:rPr>
              <a:t>It is computed by applying SHA256 on all the items of the Block header.</a:t>
            </a:r>
          </a:p>
          <a:p>
            <a:pPr>
              <a:spcBef>
                <a:spcPts val="0"/>
              </a:spcBef>
            </a:pPr>
            <a:r>
              <a:rPr lang="en" sz="2400" b="0">
                <a:solidFill>
                  <a:srgbClr val="000000"/>
                </a:solidFill>
              </a:rPr>
              <a:t>Block has serves multi-purpose including:</a:t>
            </a:r>
          </a:p>
          <a:p>
            <a:pPr marL="609585" indent="-457189">
              <a:spcBef>
                <a:spcPts val="0"/>
              </a:spcBef>
              <a:buClr>
                <a:srgbClr val="000000"/>
              </a:buClr>
              <a:buSzPct val="100000"/>
              <a:buAutoNum type="arabicPeriod"/>
            </a:pPr>
            <a:r>
              <a:rPr lang="en" sz="2400" b="0">
                <a:solidFill>
                  <a:srgbClr val="000000"/>
                </a:solidFill>
              </a:rPr>
              <a:t>For verifying the integrity of the Block and the transactions</a:t>
            </a:r>
          </a:p>
          <a:p>
            <a:pPr marL="609585" indent="-457189">
              <a:spcBef>
                <a:spcPts val="0"/>
              </a:spcBef>
              <a:buClr>
                <a:srgbClr val="000000"/>
              </a:buClr>
              <a:buSzPct val="100000"/>
              <a:buAutoNum type="arabicPeriod"/>
            </a:pPr>
            <a:r>
              <a:rPr lang="en" sz="2400" b="0">
                <a:solidFill>
                  <a:srgbClr val="000000"/>
                </a:solidFill>
              </a:rPr>
              <a:t>For forming the chain by embedded previous block hash in the header</a:t>
            </a:r>
          </a:p>
        </p:txBody>
      </p:sp>
    </p:spTree>
    <p:extLst>
      <p:ext uri="{BB962C8B-B14F-4D97-AF65-F5344CB8AC3E}">
        <p14:creationId xmlns:p14="http://schemas.microsoft.com/office/powerpoint/2010/main" val="2170624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idx="4294967295"/>
          </p:nvPr>
        </p:nvSpPr>
        <p:spPr>
          <a:xfrm>
            <a:off x="566928" y="1316736"/>
            <a:ext cx="10515600" cy="868400"/>
          </a:xfrm>
          <a:prstGeom prst="rect">
            <a:avLst/>
          </a:prstGeom>
        </p:spPr>
        <p:txBody>
          <a:bodyPr vert="horz" wrap="square" lIns="121900" tIns="121900" rIns="121900" bIns="121900" rtlCol="0" anchor="t" anchorCtr="0">
            <a:noAutofit/>
          </a:bodyPr>
          <a:lstStyle/>
          <a:p>
            <a:pPr>
              <a:spcBef>
                <a:spcPts val="0"/>
              </a:spcBef>
            </a:pPr>
            <a:r>
              <a:rPr lang="en"/>
              <a:t>Simple Hash of  the Ethereum Block</a:t>
            </a:r>
          </a:p>
        </p:txBody>
      </p:sp>
      <p:grpSp>
        <p:nvGrpSpPr>
          <p:cNvPr id="487" name="Shape 487"/>
          <p:cNvGrpSpPr/>
          <p:nvPr/>
        </p:nvGrpSpPr>
        <p:grpSpPr>
          <a:xfrm>
            <a:off x="1101602" y="2355633"/>
            <a:ext cx="8199532" cy="3112000"/>
            <a:chOff x="826201" y="1766725"/>
            <a:chExt cx="6149649" cy="2334000"/>
          </a:xfrm>
        </p:grpSpPr>
        <p:pic>
          <p:nvPicPr>
            <p:cNvPr id="488" name="Shape 488" descr="EthereumBlock.png"/>
            <p:cNvPicPr preferRelativeResize="0"/>
            <p:nvPr/>
          </p:nvPicPr>
          <p:blipFill>
            <a:blip r:embed="rId3">
              <a:alphaModFix/>
            </a:blip>
            <a:stretch>
              <a:fillRect/>
            </a:stretch>
          </p:blipFill>
          <p:spPr>
            <a:xfrm>
              <a:off x="826201" y="1766725"/>
              <a:ext cx="2673249" cy="2334000"/>
            </a:xfrm>
            <a:prstGeom prst="rect">
              <a:avLst/>
            </a:prstGeom>
            <a:noFill/>
            <a:ln>
              <a:noFill/>
            </a:ln>
          </p:spPr>
        </p:pic>
        <p:sp>
          <p:nvSpPr>
            <p:cNvPr id="489" name="Shape 489"/>
            <p:cNvSpPr/>
            <p:nvPr/>
          </p:nvSpPr>
          <p:spPr>
            <a:xfrm>
              <a:off x="3499450" y="2347750"/>
              <a:ext cx="1738200" cy="855000"/>
            </a:xfrm>
            <a:prstGeom prst="rightArrow">
              <a:avLst>
                <a:gd name="adj1" fmla="val 50000"/>
                <a:gd name="adj2" fmla="val 50000"/>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dirty="0"/>
                <a:t>SHA 3</a:t>
              </a:r>
              <a:r>
                <a:rPr lang="en" sz="2400" dirty="0" smtClean="0"/>
                <a:t> </a:t>
              </a:r>
              <a:r>
                <a:rPr lang="en" sz="2400" dirty="0"/>
                <a:t>Hash</a:t>
              </a:r>
            </a:p>
          </p:txBody>
        </p:sp>
        <p:sp>
          <p:nvSpPr>
            <p:cNvPr id="490" name="Shape 490"/>
            <p:cNvSpPr/>
            <p:nvPr/>
          </p:nvSpPr>
          <p:spPr>
            <a:xfrm>
              <a:off x="5237650" y="2547250"/>
              <a:ext cx="1738200" cy="456000"/>
            </a:xfrm>
            <a:prstGeom prst="rect">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r>
                <a:rPr lang="en" sz="2400"/>
                <a:t>256-bit Block Hash</a:t>
              </a:r>
            </a:p>
          </p:txBody>
        </p:sp>
      </p:grpSp>
      <p:sp>
        <p:nvSpPr>
          <p:cNvPr id="491" name="Shape 491"/>
          <p:cNvSpPr txBox="1"/>
          <p:nvPr/>
        </p:nvSpPr>
        <p:spPr>
          <a:xfrm>
            <a:off x="5053267" y="4460067"/>
            <a:ext cx="4977200" cy="890000"/>
          </a:xfrm>
          <a:prstGeom prst="rect">
            <a:avLst/>
          </a:prstGeom>
          <a:noFill/>
          <a:ln>
            <a:noFill/>
          </a:ln>
        </p:spPr>
        <p:txBody>
          <a:bodyPr wrap="square" lIns="121900" tIns="121900" rIns="121900" bIns="121900" anchor="t" anchorCtr="0">
            <a:noAutofit/>
          </a:bodyPr>
          <a:lstStyle/>
          <a:p>
            <a:r>
              <a:rPr lang="en" sz="2400" dirty="0"/>
              <a:t>Block header items are sequentially hashed to obtain the final hash. </a:t>
            </a:r>
            <a:r>
              <a:rPr lang="en" sz="2400" dirty="0" smtClean="0"/>
              <a:t>Keccak-hash</a:t>
            </a:r>
            <a:endParaRPr lang="en" sz="2400" dirty="0"/>
          </a:p>
          <a:p>
            <a:endParaRPr sz="2400" dirty="0"/>
          </a:p>
        </p:txBody>
      </p:sp>
      <p:cxnSp>
        <p:nvCxnSpPr>
          <p:cNvPr id="492" name="Shape 492"/>
          <p:cNvCxnSpPr>
            <a:stCxn id="491" idx="1"/>
          </p:cNvCxnSpPr>
          <p:nvPr/>
        </p:nvCxnSpPr>
        <p:spPr>
          <a:xfrm rot="10800000">
            <a:off x="5053267" y="4015067"/>
            <a:ext cx="0" cy="890000"/>
          </a:xfrm>
          <a:prstGeom prst="straightConnector1">
            <a:avLst/>
          </a:prstGeom>
          <a:noFill/>
          <a:ln w="952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2749752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566929" y="2185416"/>
            <a:ext cx="9678800" cy="3848000"/>
          </a:xfrm>
          <a:prstGeom prst="rect">
            <a:avLst/>
          </a:prstGeom>
        </p:spPr>
        <p:txBody>
          <a:bodyPr vert="horz" wrap="square" lIns="121900" tIns="121900" rIns="121900" bIns="121900" rtlCol="0" anchor="t" anchorCtr="0">
            <a:noAutofit/>
          </a:bodyPr>
          <a:lstStyle/>
          <a:p>
            <a:pPr>
              <a:spcBef>
                <a:spcPts val="0"/>
              </a:spcBef>
            </a:pPr>
            <a:r>
              <a:rPr lang="en" sz="2400" b="0">
                <a:solidFill>
                  <a:srgbClr val="000000"/>
                </a:solidFill>
              </a:rPr>
              <a:t>Block hash is very critical for the integrity of the </a:t>
            </a:r>
          </a:p>
          <a:p>
            <a:pPr>
              <a:spcBef>
                <a:spcPts val="0"/>
              </a:spcBef>
            </a:pPr>
            <a:r>
              <a:rPr lang="en" sz="2400" b="0">
                <a:solidFill>
                  <a:srgbClr val="000000"/>
                </a:solidFill>
              </a:rPr>
              <a:t>Chain.</a:t>
            </a:r>
          </a:p>
          <a:p>
            <a:pPr>
              <a:spcBef>
                <a:spcPts val="0"/>
              </a:spcBef>
            </a:pPr>
            <a:r>
              <a:rPr lang="en" sz="2400" b="0">
                <a:solidFill>
                  <a:srgbClr val="000000"/>
                </a:solidFill>
              </a:rPr>
              <a:t>The “link” that forms the chain is indeed the Block hash.</a:t>
            </a:r>
          </a:p>
          <a:p>
            <a:pPr>
              <a:spcBef>
                <a:spcPts val="0"/>
              </a:spcBef>
            </a:pPr>
            <a:r>
              <a:rPr lang="en" sz="2400" b="0">
                <a:solidFill>
                  <a:srgbClr val="000000"/>
                </a:solidFill>
              </a:rPr>
              <a:t>Every block has the hash of the previous block thus forming the chain.</a:t>
            </a:r>
          </a:p>
          <a:p>
            <a:pPr>
              <a:spcBef>
                <a:spcPts val="0"/>
              </a:spcBef>
            </a:pPr>
            <a:r>
              <a:rPr lang="en" sz="2400" b="0">
                <a:solidFill>
                  <a:srgbClr val="000000"/>
                </a:solidFill>
              </a:rPr>
              <a:t>If anybody tampers with a block, its hash changes, resulting in the mismatch of the hash value and a broken or invalid chain.</a:t>
            </a:r>
          </a:p>
          <a:p>
            <a:pPr>
              <a:spcBef>
                <a:spcPts val="0"/>
              </a:spcBef>
            </a:pPr>
            <a:r>
              <a:rPr lang="en" sz="2400" b="0">
                <a:solidFill>
                  <a:srgbClr val="000000"/>
                </a:solidFill>
              </a:rPr>
              <a:t>This enforces the immutability of the chain.</a:t>
            </a:r>
          </a:p>
        </p:txBody>
      </p:sp>
      <p:sp>
        <p:nvSpPr>
          <p:cNvPr id="498" name="Shape 498"/>
          <p:cNvSpPr txBox="1">
            <a:spLocks noGrp="1"/>
          </p:cNvSpPr>
          <p:nvPr>
            <p:ph type="title"/>
          </p:nvPr>
        </p:nvSpPr>
        <p:spPr>
          <a:xfrm>
            <a:off x="566928" y="1316736"/>
            <a:ext cx="10515600" cy="868400"/>
          </a:xfrm>
          <a:prstGeom prst="rect">
            <a:avLst/>
          </a:prstGeom>
        </p:spPr>
        <p:txBody>
          <a:bodyPr vert="horz" wrap="square" lIns="121900" tIns="121900" rIns="121900" bIns="121900" rtlCol="0" anchor="t" anchorCtr="0">
            <a:noAutofit/>
          </a:bodyPr>
          <a:lstStyle/>
          <a:p>
            <a:r>
              <a:rPr lang="en"/>
              <a:t>Integrity of the Chain</a:t>
            </a:r>
          </a:p>
        </p:txBody>
      </p:sp>
      <p:grpSp>
        <p:nvGrpSpPr>
          <p:cNvPr id="499" name="Shape 499"/>
          <p:cNvGrpSpPr/>
          <p:nvPr/>
        </p:nvGrpSpPr>
        <p:grpSpPr>
          <a:xfrm>
            <a:off x="7484444" y="556059"/>
            <a:ext cx="3916800" cy="2389740"/>
            <a:chOff x="5399608" y="2836944"/>
            <a:chExt cx="2937600" cy="1792305"/>
          </a:xfrm>
        </p:grpSpPr>
        <p:sp>
          <p:nvSpPr>
            <p:cNvPr id="500" name="Shape 500"/>
            <p:cNvSpPr/>
            <p:nvPr/>
          </p:nvSpPr>
          <p:spPr>
            <a:xfrm>
              <a:off x="5399608" y="3798849"/>
              <a:ext cx="944400" cy="830400"/>
            </a:xfrm>
            <a:prstGeom prst="cube">
              <a:avLst>
                <a:gd name="adj" fmla="val 25000"/>
              </a:avLst>
            </a:prstGeom>
            <a:gradFill>
              <a:gsLst>
                <a:gs pos="0">
                  <a:srgbClr val="DCECD5"/>
                </a:gs>
                <a:gs pos="100000">
                  <a:srgbClr val="93BC81"/>
                </a:gs>
              </a:gsLst>
              <a:path path="circle">
                <a:fillToRect l="50000" t="50000" r="50000" b="50000"/>
              </a:path>
              <a:tileRect/>
            </a:gra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rgbClr val="FFFFFF"/>
                </a:solidFill>
                <a:latin typeface="Arial"/>
                <a:ea typeface="Arial"/>
                <a:cs typeface="Arial"/>
                <a:sym typeface="Arial"/>
              </a:endParaRPr>
            </a:p>
          </p:txBody>
        </p:sp>
        <p:cxnSp>
          <p:nvCxnSpPr>
            <p:cNvPr id="501" name="Shape 501"/>
            <p:cNvCxnSpPr>
              <a:stCxn id="502" idx="2"/>
              <a:endCxn id="500" idx="1"/>
            </p:cNvCxnSpPr>
            <p:nvPr/>
          </p:nvCxnSpPr>
          <p:spPr>
            <a:xfrm rot="5400000">
              <a:off x="5551317" y="3534450"/>
              <a:ext cx="688800" cy="255300"/>
            </a:xfrm>
            <a:prstGeom prst="bentConnector3">
              <a:avLst>
                <a:gd name="adj1" fmla="val 34927"/>
              </a:avLst>
            </a:prstGeom>
            <a:noFill/>
            <a:ln w="9525" cap="flat" cmpd="sng">
              <a:solidFill>
                <a:srgbClr val="005BBB"/>
              </a:solidFill>
              <a:prstDash val="solid"/>
              <a:miter lim="800000"/>
              <a:headEnd type="none" w="med" len="med"/>
              <a:tailEnd type="triangle" w="lg" len="lg"/>
            </a:ln>
          </p:spPr>
        </p:cxnSp>
        <p:sp>
          <p:nvSpPr>
            <p:cNvPr id="503" name="Shape 503"/>
            <p:cNvSpPr/>
            <p:nvPr/>
          </p:nvSpPr>
          <p:spPr>
            <a:xfrm>
              <a:off x="6396208" y="3798849"/>
              <a:ext cx="944400" cy="830400"/>
            </a:xfrm>
            <a:prstGeom prst="cube">
              <a:avLst>
                <a:gd name="adj" fmla="val 25000"/>
              </a:avLst>
            </a:prstGeom>
            <a:gradFill>
              <a:gsLst>
                <a:gs pos="0">
                  <a:srgbClr val="DCECD5"/>
                </a:gs>
                <a:gs pos="100000">
                  <a:srgbClr val="93BC81"/>
                </a:gs>
              </a:gsLst>
              <a:path path="circle">
                <a:fillToRect l="50000" t="50000" r="50000" b="50000"/>
              </a:path>
              <a:tileRect/>
            </a:gra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rgbClr val="FFFFFF"/>
                </a:solidFill>
                <a:latin typeface="Arial"/>
                <a:ea typeface="Arial"/>
                <a:cs typeface="Arial"/>
                <a:sym typeface="Arial"/>
              </a:endParaRPr>
            </a:p>
          </p:txBody>
        </p:sp>
        <p:cxnSp>
          <p:nvCxnSpPr>
            <p:cNvPr id="504" name="Shape 504"/>
            <p:cNvCxnSpPr>
              <a:endCxn id="505" idx="1"/>
            </p:cNvCxnSpPr>
            <p:nvPr/>
          </p:nvCxnSpPr>
          <p:spPr>
            <a:xfrm rot="-5400000">
              <a:off x="6432009" y="3305094"/>
              <a:ext cx="551700" cy="138600"/>
            </a:xfrm>
            <a:prstGeom prst="bentConnector2">
              <a:avLst/>
            </a:prstGeom>
            <a:noFill/>
            <a:ln w="9525" cap="flat" cmpd="sng">
              <a:solidFill>
                <a:srgbClr val="005BBB"/>
              </a:solidFill>
              <a:prstDash val="solid"/>
              <a:miter lim="800000"/>
              <a:headEnd type="none" w="med" len="med"/>
              <a:tailEnd type="triangle" w="lg" len="lg"/>
            </a:ln>
          </p:spPr>
        </p:cxnSp>
        <p:sp>
          <p:nvSpPr>
            <p:cNvPr id="506" name="Shape 506"/>
            <p:cNvSpPr txBox="1"/>
            <p:nvPr/>
          </p:nvSpPr>
          <p:spPr>
            <a:xfrm>
              <a:off x="5473613" y="4165350"/>
              <a:ext cx="672000" cy="307800"/>
            </a:xfrm>
            <a:prstGeom prst="rect">
              <a:avLst/>
            </a:prstGeom>
            <a:noFill/>
            <a:ln>
              <a:noFill/>
            </a:ln>
          </p:spPr>
          <p:txBody>
            <a:bodyPr wrap="square" lIns="121900" tIns="60933" rIns="121900" bIns="60933" anchor="t" anchorCtr="0">
              <a:noAutofit/>
            </a:bodyPr>
            <a:lstStyle/>
            <a:p>
              <a:pPr>
                <a:buClr>
                  <a:srgbClr val="000000"/>
                </a:buClr>
                <a:buSzPct val="25000"/>
              </a:pPr>
              <a:r>
                <a:rPr lang="en" sz="1867" b="1">
                  <a:solidFill>
                    <a:srgbClr val="000000"/>
                  </a:solidFill>
                  <a:latin typeface="Arial"/>
                  <a:ea typeface="Arial"/>
                  <a:cs typeface="Arial"/>
                  <a:sym typeface="Arial"/>
                </a:rPr>
                <a:t>Block</a:t>
              </a:r>
            </a:p>
          </p:txBody>
        </p:sp>
        <p:sp>
          <p:nvSpPr>
            <p:cNvPr id="502" name="Shape 502"/>
            <p:cNvSpPr txBox="1"/>
            <p:nvPr/>
          </p:nvSpPr>
          <p:spPr>
            <a:xfrm>
              <a:off x="5642517" y="3009900"/>
              <a:ext cx="761700" cy="307800"/>
            </a:xfrm>
            <a:prstGeom prst="rect">
              <a:avLst/>
            </a:prstGeom>
            <a:noFill/>
            <a:ln>
              <a:noFill/>
            </a:ln>
          </p:spPr>
          <p:txBody>
            <a:bodyPr wrap="square" lIns="121900" tIns="60933" rIns="121900" bIns="60933" anchor="t" anchorCtr="0">
              <a:noAutofit/>
            </a:bodyPr>
            <a:lstStyle/>
            <a:p>
              <a:pPr>
                <a:buClr>
                  <a:srgbClr val="000000"/>
                </a:buClr>
                <a:buSzPct val="25000"/>
              </a:pPr>
              <a:r>
                <a:rPr lang="en" sz="1867">
                  <a:solidFill>
                    <a:srgbClr val="000000"/>
                  </a:solidFill>
                  <a:latin typeface="Arial"/>
                  <a:ea typeface="Arial"/>
                  <a:cs typeface="Arial"/>
                  <a:sym typeface="Arial"/>
                </a:rPr>
                <a:t>Modify </a:t>
              </a:r>
            </a:p>
          </p:txBody>
        </p:sp>
        <p:sp>
          <p:nvSpPr>
            <p:cNvPr id="505" name="Shape 505"/>
            <p:cNvSpPr txBox="1"/>
            <p:nvPr/>
          </p:nvSpPr>
          <p:spPr>
            <a:xfrm>
              <a:off x="6777159" y="2836944"/>
              <a:ext cx="692700" cy="523200"/>
            </a:xfrm>
            <a:prstGeom prst="rect">
              <a:avLst/>
            </a:prstGeom>
            <a:noFill/>
            <a:ln>
              <a:noFill/>
            </a:ln>
          </p:spPr>
          <p:txBody>
            <a:bodyPr wrap="square" lIns="121900" tIns="60933" rIns="121900" bIns="60933" anchor="t" anchorCtr="0">
              <a:noAutofit/>
            </a:bodyPr>
            <a:lstStyle/>
            <a:p>
              <a:pPr>
                <a:buClr>
                  <a:srgbClr val="000000"/>
                </a:buClr>
                <a:buSzPct val="25000"/>
              </a:pPr>
              <a:r>
                <a:rPr lang="en" sz="1867">
                  <a:solidFill>
                    <a:srgbClr val="000000"/>
                  </a:solidFill>
                  <a:latin typeface="Arial"/>
                  <a:ea typeface="Arial"/>
                  <a:cs typeface="Arial"/>
                  <a:sym typeface="Arial"/>
                </a:rPr>
                <a:t>Chain</a:t>
              </a:r>
            </a:p>
            <a:p>
              <a:pPr>
                <a:buClr>
                  <a:srgbClr val="000000"/>
                </a:buClr>
                <a:buSzPct val="25000"/>
              </a:pPr>
              <a:r>
                <a:rPr lang="en" sz="1867">
                  <a:solidFill>
                    <a:srgbClr val="000000"/>
                  </a:solidFill>
                  <a:latin typeface="Arial"/>
                  <a:ea typeface="Arial"/>
                  <a:cs typeface="Arial"/>
                  <a:sym typeface="Arial"/>
                </a:rPr>
                <a:t>invalid</a:t>
              </a:r>
            </a:p>
          </p:txBody>
        </p:sp>
        <p:sp>
          <p:nvSpPr>
            <p:cNvPr id="507" name="Shape 507"/>
            <p:cNvSpPr txBox="1"/>
            <p:nvPr/>
          </p:nvSpPr>
          <p:spPr>
            <a:xfrm>
              <a:off x="6396200" y="4129350"/>
              <a:ext cx="786600" cy="379800"/>
            </a:xfrm>
            <a:prstGeom prst="rect">
              <a:avLst/>
            </a:prstGeom>
            <a:noFill/>
            <a:ln>
              <a:noFill/>
            </a:ln>
          </p:spPr>
          <p:txBody>
            <a:bodyPr wrap="square" lIns="121900" tIns="121900" rIns="121900" bIns="121900" anchor="t" anchorCtr="0">
              <a:noAutofit/>
            </a:bodyPr>
            <a:lstStyle/>
            <a:p>
              <a:r>
                <a:rPr lang="en" sz="2400" b="1"/>
                <a:t>Block</a:t>
              </a:r>
            </a:p>
          </p:txBody>
        </p:sp>
        <p:sp>
          <p:nvSpPr>
            <p:cNvPr id="508" name="Shape 508"/>
            <p:cNvSpPr/>
            <p:nvPr/>
          </p:nvSpPr>
          <p:spPr>
            <a:xfrm>
              <a:off x="6011897" y="3696460"/>
              <a:ext cx="773100" cy="520500"/>
            </a:xfrm>
            <a:prstGeom prst="blockArc">
              <a:avLst>
                <a:gd name="adj1" fmla="val 10800000"/>
                <a:gd name="adj2" fmla="val 0"/>
                <a:gd name="adj3" fmla="val 25000"/>
              </a:avLst>
            </a:prstGeom>
            <a:solidFill>
              <a:srgbClr val="FF0000"/>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rgbClr val="666666"/>
                </a:solidFill>
                <a:latin typeface="Arial"/>
                <a:ea typeface="Arial"/>
                <a:cs typeface="Arial"/>
                <a:sym typeface="Arial"/>
              </a:endParaRPr>
            </a:p>
          </p:txBody>
        </p:sp>
        <p:sp>
          <p:nvSpPr>
            <p:cNvPr id="509" name="Shape 509"/>
            <p:cNvSpPr/>
            <p:nvPr/>
          </p:nvSpPr>
          <p:spPr>
            <a:xfrm>
              <a:off x="6158487" y="3440183"/>
              <a:ext cx="479952" cy="441126"/>
            </a:xfrm>
            <a:prstGeom prst="irregularSeal1">
              <a:avLst/>
            </a:prstGeom>
            <a:solidFill>
              <a:srgbClr val="E56D54"/>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rgbClr val="FFFFFF"/>
                </a:solidFill>
                <a:latin typeface="Arial"/>
                <a:ea typeface="Arial"/>
                <a:cs typeface="Arial"/>
                <a:sym typeface="Arial"/>
              </a:endParaRPr>
            </a:p>
          </p:txBody>
        </p:sp>
        <p:sp>
          <p:nvSpPr>
            <p:cNvPr id="510" name="Shape 510"/>
            <p:cNvSpPr/>
            <p:nvPr/>
          </p:nvSpPr>
          <p:spPr>
            <a:xfrm>
              <a:off x="7392808" y="3798849"/>
              <a:ext cx="944400" cy="830400"/>
            </a:xfrm>
            <a:prstGeom prst="cube">
              <a:avLst>
                <a:gd name="adj" fmla="val 25000"/>
              </a:avLst>
            </a:prstGeom>
            <a:gradFill>
              <a:gsLst>
                <a:gs pos="0">
                  <a:srgbClr val="DCECD5"/>
                </a:gs>
                <a:gs pos="100000">
                  <a:srgbClr val="93BC81"/>
                </a:gs>
              </a:gsLst>
              <a:path path="circle">
                <a:fillToRect l="50000" t="50000" r="50000" b="50000"/>
              </a:path>
              <a:tileRect/>
            </a:gra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buClr>
                  <a:srgbClr val="000000"/>
                </a:buClr>
              </a:pPr>
              <a:r>
                <a:rPr lang="en" sz="2400" b="1"/>
                <a:t>Block</a:t>
              </a:r>
            </a:p>
          </p:txBody>
        </p:sp>
        <p:sp>
          <p:nvSpPr>
            <p:cNvPr id="511" name="Shape 511"/>
            <p:cNvSpPr/>
            <p:nvPr/>
          </p:nvSpPr>
          <p:spPr>
            <a:xfrm>
              <a:off x="7047672" y="3643223"/>
              <a:ext cx="773100" cy="520500"/>
            </a:xfrm>
            <a:prstGeom prst="blockArc">
              <a:avLst>
                <a:gd name="adj1" fmla="val 10800000"/>
                <a:gd name="adj2" fmla="val 0"/>
                <a:gd name="adj3" fmla="val 25000"/>
              </a:avLst>
            </a:prstGeom>
            <a:solidFill>
              <a:srgbClr val="FF0000"/>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rgbClr val="666666"/>
                </a:solidFill>
                <a:latin typeface="Arial"/>
                <a:ea typeface="Arial"/>
                <a:cs typeface="Arial"/>
                <a:sym typeface="Arial"/>
              </a:endParaRPr>
            </a:p>
          </p:txBody>
        </p:sp>
      </p:grpSp>
    </p:spTree>
    <p:extLst>
      <p:ext uri="{BB962C8B-B14F-4D97-AF65-F5344CB8AC3E}">
        <p14:creationId xmlns:p14="http://schemas.microsoft.com/office/powerpoint/2010/main" val="2468472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Extra slides</a:t>
            </a:r>
            <a:endParaRPr lang="en-US" dirty="0"/>
          </a:p>
        </p:txBody>
      </p:sp>
    </p:spTree>
    <p:extLst>
      <p:ext uri="{BB962C8B-B14F-4D97-AF65-F5344CB8AC3E}">
        <p14:creationId xmlns:p14="http://schemas.microsoft.com/office/powerpoint/2010/main" val="3265685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8"/>
          <p:cNvSpPr txBox="1">
            <a:spLocks noGrp="1"/>
          </p:cNvSpPr>
          <p:nvPr>
            <p:ph type="title"/>
          </p:nvPr>
        </p:nvSpPr>
        <p:spPr>
          <a:xfrm>
            <a:off x="268267" y="877967"/>
            <a:ext cx="10962800" cy="694000"/>
          </a:xfrm>
          <a:prstGeom prst="rect">
            <a:avLst/>
          </a:prstGeom>
          <a:noFill/>
          <a:ln>
            <a:noFill/>
          </a:ln>
        </p:spPr>
        <p:txBody>
          <a:bodyPr spcFirstLastPara="1" wrap="square" lIns="121900" tIns="121900" rIns="121900" bIns="121900" anchor="ctr" anchorCtr="0">
            <a:noAutofit/>
          </a:bodyPr>
          <a:lstStyle/>
          <a:p>
            <a:r>
              <a:rPr lang="en"/>
              <a:t> Blockchain</a:t>
            </a:r>
            <a:r>
              <a:rPr lang="en"/>
              <a:t>: Validation &amp; Verification</a:t>
            </a:r>
            <a:endParaRPr baseline="30000"/>
          </a:p>
        </p:txBody>
      </p:sp>
      <p:sp>
        <p:nvSpPr>
          <p:cNvPr id="219" name="Google Shape;219;p48"/>
          <p:cNvSpPr/>
          <p:nvPr/>
        </p:nvSpPr>
        <p:spPr>
          <a:xfrm>
            <a:off x="534200" y="2789681"/>
            <a:ext cx="2244672" cy="1278648"/>
          </a:xfrm>
          <a:prstGeom prst="flowChartMultidocument">
            <a:avLst/>
          </a:prstGeom>
          <a:gradFill>
            <a:gsLst>
              <a:gs pos="0">
                <a:srgbClr val="FFF6DB"/>
              </a:gs>
              <a:gs pos="100000">
                <a:srgbClr val="FAD25C"/>
              </a:gs>
            </a:gsLst>
            <a:path path="circle">
              <a:fillToRect l="50000" t="50000" r="50000" b="50000"/>
            </a:path>
            <a:tileRect/>
          </a:gradFill>
          <a:ln w="12700" cap="flat" cmpd="sng">
            <a:solidFill>
              <a:srgbClr val="004288"/>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666666"/>
              </a:buClr>
            </a:pPr>
            <a:r>
              <a:rPr lang="en" sz="1867" b="1" kern="0">
                <a:solidFill>
                  <a:srgbClr val="666666"/>
                </a:solidFill>
                <a:latin typeface="Arial"/>
                <a:ea typeface="Arial"/>
                <a:cs typeface="Arial"/>
                <a:sym typeface="Arial"/>
              </a:rPr>
              <a:t>Transactions</a:t>
            </a:r>
            <a:endParaRPr sz="1867" b="1" kern="0">
              <a:solidFill>
                <a:srgbClr val="666666"/>
              </a:solidFill>
              <a:latin typeface="Arial"/>
              <a:ea typeface="Arial"/>
              <a:cs typeface="Arial"/>
              <a:sym typeface="Arial"/>
            </a:endParaRPr>
          </a:p>
        </p:txBody>
      </p:sp>
      <p:sp>
        <p:nvSpPr>
          <p:cNvPr id="220" name="Google Shape;220;p48"/>
          <p:cNvSpPr/>
          <p:nvPr/>
        </p:nvSpPr>
        <p:spPr>
          <a:xfrm>
            <a:off x="2940281" y="3793869"/>
            <a:ext cx="2373600" cy="1922400"/>
          </a:xfrm>
          <a:prstGeom prst="cube">
            <a:avLst>
              <a:gd name="adj" fmla="val 25000"/>
            </a:avLst>
          </a:prstGeom>
          <a:gradFill>
            <a:gsLst>
              <a:gs pos="0">
                <a:srgbClr val="DCECD5"/>
              </a:gs>
              <a:gs pos="100000">
                <a:srgbClr val="93BC81"/>
              </a:gs>
            </a:gsLst>
            <a:path path="circle">
              <a:fillToRect l="50000" t="50000" r="50000" b="50000"/>
            </a:path>
            <a:tileRect/>
          </a:gradFill>
          <a:ln w="12700" cap="flat" cmpd="sng">
            <a:solidFill>
              <a:srgbClr val="004288"/>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221" name="Google Shape;221;p48"/>
          <p:cNvSpPr/>
          <p:nvPr/>
        </p:nvSpPr>
        <p:spPr>
          <a:xfrm>
            <a:off x="2940281" y="4830791"/>
            <a:ext cx="1856016" cy="747648"/>
          </a:xfrm>
          <a:prstGeom prst="flowChartMultidocument">
            <a:avLst/>
          </a:prstGeom>
          <a:gradFill>
            <a:gsLst>
              <a:gs pos="0">
                <a:srgbClr val="FFF6DB"/>
              </a:gs>
              <a:gs pos="100000">
                <a:srgbClr val="FAD25C"/>
              </a:gs>
            </a:gsLst>
            <a:path path="circle">
              <a:fillToRect l="50000" t="50000" r="50000" b="50000"/>
            </a:path>
            <a:tileRect/>
          </a:gradFill>
          <a:ln w="12700" cap="flat" cmpd="sng">
            <a:solidFill>
              <a:srgbClr val="004288"/>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666666"/>
              </a:buClr>
            </a:pPr>
            <a:r>
              <a:rPr lang="en" sz="1600" b="1" kern="0">
                <a:solidFill>
                  <a:srgbClr val="666666"/>
                </a:solidFill>
                <a:latin typeface="Arial"/>
                <a:ea typeface="Arial"/>
                <a:cs typeface="Arial"/>
                <a:sym typeface="Arial"/>
              </a:rPr>
              <a:t>Transactions</a:t>
            </a:r>
            <a:endParaRPr sz="1600" b="1" kern="0">
              <a:solidFill>
                <a:srgbClr val="666666"/>
              </a:solidFill>
              <a:latin typeface="Arial"/>
              <a:ea typeface="Arial"/>
              <a:cs typeface="Arial"/>
              <a:sym typeface="Arial"/>
            </a:endParaRPr>
          </a:p>
        </p:txBody>
      </p:sp>
      <p:cxnSp>
        <p:nvCxnSpPr>
          <p:cNvPr id="222" name="Google Shape;222;p48"/>
          <p:cNvCxnSpPr>
            <a:stCxn id="219" idx="2"/>
            <a:endCxn id="221" idx="1"/>
          </p:cNvCxnSpPr>
          <p:nvPr/>
        </p:nvCxnSpPr>
        <p:spPr>
          <a:xfrm rot="-5400000" flipH="1">
            <a:off x="1628048" y="3892305"/>
            <a:ext cx="1184800" cy="1440000"/>
          </a:xfrm>
          <a:prstGeom prst="bentConnector2">
            <a:avLst/>
          </a:prstGeom>
          <a:noFill/>
          <a:ln w="9525" cap="flat" cmpd="sng">
            <a:solidFill>
              <a:schemeClr val="accent1"/>
            </a:solidFill>
            <a:prstDash val="solid"/>
            <a:miter lim="800000"/>
            <a:headEnd type="none" w="sm" len="sm"/>
            <a:tailEnd type="triangle" w="med" len="med"/>
          </a:ln>
        </p:spPr>
      </p:cxnSp>
      <p:sp>
        <p:nvSpPr>
          <p:cNvPr id="223" name="Google Shape;223;p48"/>
          <p:cNvSpPr txBox="1"/>
          <p:nvPr/>
        </p:nvSpPr>
        <p:spPr>
          <a:xfrm>
            <a:off x="1196196" y="4374861"/>
            <a:ext cx="1336400" cy="9848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en" sz="1867" kern="0">
                <a:solidFill>
                  <a:srgbClr val="000000"/>
                </a:solidFill>
                <a:latin typeface="Arial"/>
                <a:ea typeface="Arial"/>
                <a:cs typeface="Arial"/>
                <a:sym typeface="Arial"/>
              </a:rPr>
              <a:t>Validate &amp;</a:t>
            </a:r>
            <a:endParaRPr sz="1867" kern="0">
              <a:solidFill>
                <a:srgbClr val="000000"/>
              </a:solidFill>
              <a:latin typeface="Arial"/>
              <a:cs typeface="Arial"/>
              <a:sym typeface="Arial"/>
            </a:endParaRPr>
          </a:p>
          <a:p>
            <a:pPr defTabSz="1219170">
              <a:buClr>
                <a:srgbClr val="000000"/>
              </a:buClr>
            </a:pPr>
            <a:r>
              <a:rPr lang="en" sz="1867" kern="0">
                <a:solidFill>
                  <a:srgbClr val="000000"/>
                </a:solidFill>
                <a:latin typeface="Arial"/>
                <a:ea typeface="Arial"/>
                <a:cs typeface="Arial"/>
                <a:sym typeface="Arial"/>
              </a:rPr>
              <a:t>Gather, Execute, Broadcast</a:t>
            </a:r>
            <a:endParaRPr sz="1867" kern="0">
              <a:solidFill>
                <a:srgbClr val="000000"/>
              </a:solidFill>
              <a:latin typeface="Arial"/>
              <a:cs typeface="Arial"/>
              <a:sym typeface="Arial"/>
            </a:endParaRPr>
          </a:p>
          <a:p>
            <a:pPr defTabSz="1219170">
              <a:buClr>
                <a:srgbClr val="000000"/>
              </a:buClr>
            </a:pPr>
            <a:endParaRPr sz="1867" kern="0">
              <a:solidFill>
                <a:srgbClr val="000000"/>
              </a:solidFill>
              <a:latin typeface="Arial"/>
              <a:ea typeface="Arial"/>
              <a:cs typeface="Arial"/>
              <a:sym typeface="Arial"/>
            </a:endParaRPr>
          </a:p>
        </p:txBody>
      </p:sp>
      <p:sp>
        <p:nvSpPr>
          <p:cNvPr id="224" name="Google Shape;224;p48"/>
          <p:cNvSpPr txBox="1"/>
          <p:nvPr/>
        </p:nvSpPr>
        <p:spPr>
          <a:xfrm>
            <a:off x="3711149" y="3852683"/>
            <a:ext cx="832000" cy="4104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en" sz="1867" kern="0">
                <a:solidFill>
                  <a:srgbClr val="000000"/>
                </a:solidFill>
                <a:latin typeface="Arial"/>
                <a:ea typeface="Arial"/>
                <a:cs typeface="Arial"/>
                <a:sym typeface="Arial"/>
              </a:rPr>
              <a:t>Block</a:t>
            </a:r>
            <a:endParaRPr sz="1867" kern="0">
              <a:solidFill>
                <a:srgbClr val="000000"/>
              </a:solidFill>
              <a:latin typeface="Arial"/>
              <a:ea typeface="Arial"/>
              <a:cs typeface="Arial"/>
              <a:sym typeface="Arial"/>
            </a:endParaRPr>
          </a:p>
        </p:txBody>
      </p:sp>
      <p:sp>
        <p:nvSpPr>
          <p:cNvPr id="225" name="Google Shape;225;p48"/>
          <p:cNvSpPr/>
          <p:nvPr/>
        </p:nvSpPr>
        <p:spPr>
          <a:xfrm>
            <a:off x="7199477" y="5065132"/>
            <a:ext cx="1259200" cy="1107200"/>
          </a:xfrm>
          <a:prstGeom prst="cube">
            <a:avLst>
              <a:gd name="adj" fmla="val 25000"/>
            </a:avLst>
          </a:prstGeom>
          <a:gradFill>
            <a:gsLst>
              <a:gs pos="0">
                <a:srgbClr val="DCECD5"/>
              </a:gs>
              <a:gs pos="100000">
                <a:srgbClr val="93BC81"/>
              </a:gs>
            </a:gsLst>
            <a:lin ang="5400012" scaled="0"/>
          </a:gradFill>
          <a:ln w="12700" cap="flat" cmpd="sng">
            <a:solidFill>
              <a:srgbClr val="004288"/>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226" name="Google Shape;226;p48"/>
          <p:cNvSpPr txBox="1"/>
          <p:nvPr/>
        </p:nvSpPr>
        <p:spPr>
          <a:xfrm>
            <a:off x="7298151" y="5553800"/>
            <a:ext cx="896000" cy="4104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en" sz="1867" b="1" kern="0">
                <a:solidFill>
                  <a:srgbClr val="000000"/>
                </a:solidFill>
                <a:latin typeface="Arial"/>
                <a:ea typeface="Arial"/>
                <a:cs typeface="Arial"/>
                <a:sym typeface="Arial"/>
              </a:rPr>
              <a:t>Block</a:t>
            </a:r>
            <a:endParaRPr sz="1867" b="1" kern="0">
              <a:solidFill>
                <a:srgbClr val="000000"/>
              </a:solidFill>
              <a:latin typeface="Arial"/>
              <a:ea typeface="Arial"/>
              <a:cs typeface="Arial"/>
              <a:sym typeface="Arial"/>
            </a:endParaRPr>
          </a:p>
        </p:txBody>
      </p:sp>
      <p:cxnSp>
        <p:nvCxnSpPr>
          <p:cNvPr id="227" name="Google Shape;227;p48"/>
          <p:cNvCxnSpPr/>
          <p:nvPr/>
        </p:nvCxnSpPr>
        <p:spPr>
          <a:xfrm>
            <a:off x="4985835" y="5517495"/>
            <a:ext cx="2210800" cy="0"/>
          </a:xfrm>
          <a:prstGeom prst="straightConnector1">
            <a:avLst/>
          </a:prstGeom>
          <a:noFill/>
          <a:ln w="9525" cap="flat" cmpd="sng">
            <a:solidFill>
              <a:schemeClr val="accent1"/>
            </a:solidFill>
            <a:prstDash val="solid"/>
            <a:miter lim="800000"/>
            <a:headEnd type="none" w="sm" len="sm"/>
            <a:tailEnd type="triangle" w="med" len="med"/>
          </a:ln>
        </p:spPr>
      </p:cxnSp>
      <p:sp>
        <p:nvSpPr>
          <p:cNvPr id="228" name="Google Shape;228;p48"/>
          <p:cNvSpPr txBox="1"/>
          <p:nvPr/>
        </p:nvSpPr>
        <p:spPr>
          <a:xfrm>
            <a:off x="5296467" y="5061369"/>
            <a:ext cx="1667600" cy="12436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en" sz="1867" kern="0">
                <a:solidFill>
                  <a:srgbClr val="000000"/>
                </a:solidFill>
                <a:latin typeface="Arial"/>
                <a:ea typeface="Arial"/>
                <a:cs typeface="Arial"/>
                <a:sym typeface="Arial"/>
              </a:rPr>
              <a:t>Consensus</a:t>
            </a:r>
            <a:r>
              <a:rPr lang="en" sz="1867" kern="0">
                <a:solidFill>
                  <a:srgbClr val="000000"/>
                </a:solidFill>
                <a:latin typeface="Arial"/>
                <a:cs typeface="Arial"/>
                <a:sym typeface="Arial"/>
              </a:rPr>
              <a:t>,</a:t>
            </a:r>
            <a:endParaRPr sz="1867" kern="0">
              <a:solidFill>
                <a:srgbClr val="000000"/>
              </a:solidFill>
              <a:latin typeface="Arial"/>
              <a:cs typeface="Arial"/>
              <a:sym typeface="Arial"/>
            </a:endParaRPr>
          </a:p>
          <a:p>
            <a:pPr defTabSz="1219170">
              <a:buClr>
                <a:srgbClr val="000000"/>
              </a:buClr>
            </a:pPr>
            <a:r>
              <a:rPr lang="en" sz="1867" kern="0">
                <a:solidFill>
                  <a:srgbClr val="000000"/>
                </a:solidFill>
                <a:latin typeface="Arial"/>
                <a:cs typeface="Arial"/>
                <a:sym typeface="Arial"/>
              </a:rPr>
              <a:t>Broadcast,</a:t>
            </a:r>
            <a:endParaRPr sz="1867" kern="0">
              <a:solidFill>
                <a:srgbClr val="000000"/>
              </a:solidFill>
              <a:latin typeface="Arial"/>
              <a:cs typeface="Arial"/>
              <a:sym typeface="Arial"/>
            </a:endParaRPr>
          </a:p>
          <a:p>
            <a:pPr defTabSz="1219170">
              <a:buClr>
                <a:srgbClr val="000000"/>
              </a:buClr>
            </a:pPr>
            <a:r>
              <a:rPr lang="en" sz="1867" kern="0">
                <a:solidFill>
                  <a:srgbClr val="000000"/>
                </a:solidFill>
                <a:latin typeface="Arial"/>
                <a:ea typeface="Arial"/>
                <a:cs typeface="Arial"/>
                <a:sym typeface="Arial"/>
              </a:rPr>
              <a:t>Verify &amp;</a:t>
            </a:r>
            <a:endParaRPr sz="1867" kern="0">
              <a:solidFill>
                <a:srgbClr val="000000"/>
              </a:solidFill>
              <a:latin typeface="Arial"/>
              <a:cs typeface="Arial"/>
              <a:sym typeface="Arial"/>
            </a:endParaRPr>
          </a:p>
          <a:p>
            <a:pPr defTabSz="1219170">
              <a:buClr>
                <a:srgbClr val="000000"/>
              </a:buClr>
            </a:pPr>
            <a:r>
              <a:rPr lang="en" sz="1867" kern="0">
                <a:solidFill>
                  <a:srgbClr val="000000"/>
                </a:solidFill>
                <a:latin typeface="Arial"/>
                <a:ea typeface="Arial"/>
                <a:cs typeface="Arial"/>
                <a:sym typeface="Arial"/>
              </a:rPr>
              <a:t>Confirm</a:t>
            </a:r>
            <a:endParaRPr sz="1867" kern="0">
              <a:solidFill>
                <a:srgbClr val="000000"/>
              </a:solidFill>
              <a:latin typeface="Arial"/>
              <a:ea typeface="Arial"/>
              <a:cs typeface="Arial"/>
              <a:sym typeface="Arial"/>
            </a:endParaRPr>
          </a:p>
        </p:txBody>
      </p:sp>
      <p:sp>
        <p:nvSpPr>
          <p:cNvPr id="229" name="Google Shape;229;p48"/>
          <p:cNvSpPr/>
          <p:nvPr/>
        </p:nvSpPr>
        <p:spPr>
          <a:xfrm>
            <a:off x="3806133" y="1705500"/>
            <a:ext cx="2520000" cy="1184800"/>
          </a:xfrm>
          <a:prstGeom prst="pentagon">
            <a:avLst>
              <a:gd name="hf" fmla="val 105146"/>
              <a:gd name="vf" fmla="val 110557"/>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b="1" kern="0">
                <a:solidFill>
                  <a:srgbClr val="000000"/>
                </a:solidFill>
                <a:latin typeface="Arial"/>
                <a:cs typeface="Arial"/>
                <a:sym typeface="Arial"/>
              </a:rPr>
              <a:t>Account</a:t>
            </a:r>
            <a:endParaRPr sz="1867" b="1" kern="0">
              <a:solidFill>
                <a:srgbClr val="000000"/>
              </a:solidFill>
              <a:latin typeface="Arial"/>
              <a:cs typeface="Arial"/>
              <a:sym typeface="Arial"/>
            </a:endParaRPr>
          </a:p>
          <a:p>
            <a:pPr defTabSz="1219170">
              <a:buClr>
                <a:srgbClr val="000000"/>
              </a:buClr>
            </a:pPr>
            <a:endParaRPr sz="1867" b="1" kern="0">
              <a:solidFill>
                <a:srgbClr val="000000"/>
              </a:solidFill>
              <a:latin typeface="Arial"/>
              <a:cs typeface="Arial"/>
              <a:sym typeface="Arial"/>
            </a:endParaRPr>
          </a:p>
        </p:txBody>
      </p:sp>
      <p:cxnSp>
        <p:nvCxnSpPr>
          <p:cNvPr id="230" name="Google Shape;230;p48"/>
          <p:cNvCxnSpPr>
            <a:stCxn id="219" idx="3"/>
            <a:endCxn id="229" idx="2"/>
          </p:cNvCxnSpPr>
          <p:nvPr/>
        </p:nvCxnSpPr>
        <p:spPr>
          <a:xfrm rot="10800000" flipH="1">
            <a:off x="2778872" y="2890205"/>
            <a:ext cx="1508400" cy="538800"/>
          </a:xfrm>
          <a:prstGeom prst="straightConnector1">
            <a:avLst/>
          </a:prstGeom>
          <a:noFill/>
          <a:ln w="9525" cap="flat" cmpd="sng">
            <a:solidFill>
              <a:schemeClr val="dk2"/>
            </a:solidFill>
            <a:prstDash val="solid"/>
            <a:round/>
            <a:headEnd type="triangle" w="med" len="med"/>
            <a:tailEnd type="triangle" w="med" len="med"/>
          </a:ln>
        </p:spPr>
      </p:cxnSp>
      <p:grpSp>
        <p:nvGrpSpPr>
          <p:cNvPr id="231" name="Google Shape;231;p48"/>
          <p:cNvGrpSpPr/>
          <p:nvPr/>
        </p:nvGrpSpPr>
        <p:grpSpPr>
          <a:xfrm>
            <a:off x="9865911" y="4887768"/>
            <a:ext cx="1864989" cy="1284965"/>
            <a:chOff x="5402308" y="3509426"/>
            <a:chExt cx="1398742" cy="963724"/>
          </a:xfrm>
        </p:grpSpPr>
        <p:sp>
          <p:nvSpPr>
            <p:cNvPr id="232" name="Google Shape;232;p48"/>
            <p:cNvSpPr/>
            <p:nvPr/>
          </p:nvSpPr>
          <p:spPr>
            <a:xfrm>
              <a:off x="5402308" y="3642449"/>
              <a:ext cx="944400" cy="830400"/>
            </a:xfrm>
            <a:prstGeom prst="cube">
              <a:avLst>
                <a:gd name="adj" fmla="val 25000"/>
              </a:avLst>
            </a:prstGeom>
            <a:gradFill>
              <a:gsLst>
                <a:gs pos="0">
                  <a:srgbClr val="DCECD5"/>
                </a:gs>
                <a:gs pos="100000">
                  <a:srgbClr val="93BC81"/>
                </a:gs>
              </a:gsLst>
              <a:lin ang="5400012" scaled="0"/>
            </a:gradFill>
            <a:ln w="12700" cap="flat" cmpd="sng">
              <a:solidFill>
                <a:srgbClr val="004288"/>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233" name="Google Shape;233;p48"/>
            <p:cNvSpPr/>
            <p:nvPr/>
          </p:nvSpPr>
          <p:spPr>
            <a:xfrm>
              <a:off x="6027950" y="3509426"/>
              <a:ext cx="773100" cy="560700"/>
            </a:xfrm>
            <a:prstGeom prst="blockArc">
              <a:avLst>
                <a:gd name="adj1" fmla="val 10800000"/>
                <a:gd name="adj2" fmla="val 0"/>
                <a:gd name="adj3" fmla="val 25000"/>
              </a:avLst>
            </a:prstGeom>
            <a:solidFill>
              <a:srgbClr val="FF0000"/>
            </a:solidFill>
            <a:ln w="12700" cap="flat" cmpd="sng">
              <a:solidFill>
                <a:srgbClr val="004288"/>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666666"/>
                </a:solidFill>
                <a:latin typeface="Arial"/>
                <a:ea typeface="Arial"/>
                <a:cs typeface="Arial"/>
                <a:sym typeface="Arial"/>
              </a:endParaRPr>
            </a:p>
          </p:txBody>
        </p:sp>
        <p:sp>
          <p:nvSpPr>
            <p:cNvPr id="234" name="Google Shape;234;p48"/>
            <p:cNvSpPr txBox="1"/>
            <p:nvPr/>
          </p:nvSpPr>
          <p:spPr>
            <a:xfrm>
              <a:off x="5473613" y="4165350"/>
              <a:ext cx="672000" cy="3078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en" sz="1867" b="1" kern="0">
                  <a:solidFill>
                    <a:srgbClr val="000000"/>
                  </a:solidFill>
                  <a:latin typeface="Arial"/>
                  <a:ea typeface="Arial"/>
                  <a:cs typeface="Arial"/>
                  <a:sym typeface="Arial"/>
                </a:rPr>
                <a:t>Block</a:t>
              </a:r>
              <a:endParaRPr sz="1867" b="1" kern="0">
                <a:solidFill>
                  <a:srgbClr val="000000"/>
                </a:solidFill>
                <a:latin typeface="Arial"/>
                <a:ea typeface="Arial"/>
                <a:cs typeface="Arial"/>
                <a:sym typeface="Arial"/>
              </a:endParaRPr>
            </a:p>
          </p:txBody>
        </p:sp>
      </p:grpSp>
      <p:grpSp>
        <p:nvGrpSpPr>
          <p:cNvPr id="235" name="Google Shape;235;p48"/>
          <p:cNvGrpSpPr/>
          <p:nvPr/>
        </p:nvGrpSpPr>
        <p:grpSpPr>
          <a:xfrm>
            <a:off x="8523545" y="4931914"/>
            <a:ext cx="1847185" cy="1243719"/>
            <a:chOff x="5399608" y="3696460"/>
            <a:chExt cx="1385389" cy="932789"/>
          </a:xfrm>
        </p:grpSpPr>
        <p:sp>
          <p:nvSpPr>
            <p:cNvPr id="236" name="Google Shape;236;p48"/>
            <p:cNvSpPr/>
            <p:nvPr/>
          </p:nvSpPr>
          <p:spPr>
            <a:xfrm>
              <a:off x="5399608" y="3798849"/>
              <a:ext cx="944400" cy="830400"/>
            </a:xfrm>
            <a:prstGeom prst="cube">
              <a:avLst>
                <a:gd name="adj" fmla="val 25000"/>
              </a:avLst>
            </a:prstGeom>
            <a:gradFill>
              <a:gsLst>
                <a:gs pos="0">
                  <a:srgbClr val="DCECD5"/>
                </a:gs>
                <a:gs pos="100000">
                  <a:srgbClr val="93BC81"/>
                </a:gs>
              </a:gsLst>
              <a:lin ang="5400012" scaled="0"/>
            </a:gradFill>
            <a:ln w="12700" cap="flat" cmpd="sng">
              <a:solidFill>
                <a:srgbClr val="004288"/>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237" name="Google Shape;237;p48"/>
            <p:cNvSpPr/>
            <p:nvPr/>
          </p:nvSpPr>
          <p:spPr>
            <a:xfrm>
              <a:off x="6011897" y="3696460"/>
              <a:ext cx="773100" cy="520500"/>
            </a:xfrm>
            <a:prstGeom prst="blockArc">
              <a:avLst>
                <a:gd name="adj1" fmla="val 10800000"/>
                <a:gd name="adj2" fmla="val 0"/>
                <a:gd name="adj3" fmla="val 25000"/>
              </a:avLst>
            </a:prstGeom>
            <a:solidFill>
              <a:srgbClr val="FF0000"/>
            </a:solidFill>
            <a:ln w="12700" cap="flat" cmpd="sng">
              <a:solidFill>
                <a:srgbClr val="004288"/>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666666"/>
                </a:solidFill>
                <a:latin typeface="Arial"/>
                <a:ea typeface="Arial"/>
                <a:cs typeface="Arial"/>
                <a:sym typeface="Arial"/>
              </a:endParaRPr>
            </a:p>
          </p:txBody>
        </p:sp>
        <p:sp>
          <p:nvSpPr>
            <p:cNvPr id="238" name="Google Shape;238;p48"/>
            <p:cNvSpPr txBox="1"/>
            <p:nvPr/>
          </p:nvSpPr>
          <p:spPr>
            <a:xfrm>
              <a:off x="5473613" y="4165350"/>
              <a:ext cx="672000" cy="30780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en" sz="1867" b="1" kern="0">
                  <a:solidFill>
                    <a:srgbClr val="000000"/>
                  </a:solidFill>
                  <a:latin typeface="Arial"/>
                  <a:ea typeface="Arial"/>
                  <a:cs typeface="Arial"/>
                  <a:sym typeface="Arial"/>
                </a:rPr>
                <a:t>Block</a:t>
              </a:r>
              <a:endParaRPr sz="1867" b="1" kern="0">
                <a:solidFill>
                  <a:srgbClr val="000000"/>
                </a:solidFill>
                <a:latin typeface="Arial"/>
                <a:ea typeface="Arial"/>
                <a:cs typeface="Arial"/>
                <a:sym typeface="Arial"/>
              </a:endParaRPr>
            </a:p>
          </p:txBody>
        </p:sp>
      </p:grpSp>
      <p:sp>
        <p:nvSpPr>
          <p:cNvPr id="239" name="Google Shape;239;p48"/>
          <p:cNvSpPr/>
          <p:nvPr/>
        </p:nvSpPr>
        <p:spPr>
          <a:xfrm>
            <a:off x="8015863" y="4928613"/>
            <a:ext cx="1030800" cy="694000"/>
          </a:xfrm>
          <a:prstGeom prst="blockArc">
            <a:avLst>
              <a:gd name="adj1" fmla="val 10800000"/>
              <a:gd name="adj2" fmla="val 0"/>
              <a:gd name="adj3" fmla="val 25000"/>
            </a:avLst>
          </a:prstGeom>
          <a:solidFill>
            <a:srgbClr val="FF0000"/>
          </a:solidFill>
          <a:ln w="12700" cap="flat" cmpd="sng">
            <a:solidFill>
              <a:srgbClr val="004288"/>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666666"/>
              </a:solidFill>
              <a:latin typeface="Arial"/>
              <a:ea typeface="Arial"/>
              <a:cs typeface="Arial"/>
              <a:sym typeface="Arial"/>
            </a:endParaRPr>
          </a:p>
        </p:txBody>
      </p:sp>
    </p:spTree>
    <p:extLst>
      <p:ext uri="{BB962C8B-B14F-4D97-AF65-F5344CB8AC3E}">
        <p14:creationId xmlns:p14="http://schemas.microsoft.com/office/powerpoint/2010/main" val="652250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9"/>
          <p:cNvSpPr txBox="1">
            <a:spLocks noGrp="1"/>
          </p:cNvSpPr>
          <p:nvPr>
            <p:ph type="title" idx="4294967295"/>
          </p:nvPr>
        </p:nvSpPr>
        <p:spPr>
          <a:xfrm>
            <a:off x="73384" y="1213833"/>
            <a:ext cx="11768800" cy="803600"/>
          </a:xfrm>
          <a:prstGeom prst="rect">
            <a:avLst/>
          </a:prstGeom>
        </p:spPr>
        <p:txBody>
          <a:bodyPr spcFirstLastPara="1" wrap="square" lIns="121900" tIns="121900" rIns="121900" bIns="121900" anchor="t" anchorCtr="0">
            <a:noAutofit/>
          </a:bodyPr>
          <a:lstStyle/>
          <a:p>
            <a:r>
              <a:rPr lang="en"/>
              <a:t>The Trust Trail</a:t>
            </a:r>
            <a:endParaRPr/>
          </a:p>
        </p:txBody>
      </p:sp>
      <p:grpSp>
        <p:nvGrpSpPr>
          <p:cNvPr id="245" name="Google Shape;245;p49"/>
          <p:cNvGrpSpPr/>
          <p:nvPr/>
        </p:nvGrpSpPr>
        <p:grpSpPr>
          <a:xfrm>
            <a:off x="-16" y="2123510"/>
            <a:ext cx="11915567" cy="2881857"/>
            <a:chOff x="-12" y="1592632"/>
            <a:chExt cx="8936675" cy="2161393"/>
          </a:xfrm>
        </p:grpSpPr>
        <p:sp>
          <p:nvSpPr>
            <p:cNvPr id="246" name="Google Shape;246;p49"/>
            <p:cNvSpPr/>
            <p:nvPr/>
          </p:nvSpPr>
          <p:spPr>
            <a:xfrm>
              <a:off x="492097" y="3070025"/>
              <a:ext cx="1046700" cy="684000"/>
            </a:xfrm>
            <a:prstGeom prst="homePlate">
              <a:avLst>
                <a:gd name="adj" fmla="val 50000"/>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Validate Txs</a:t>
              </a:r>
              <a:endParaRPr sz="1867" kern="0">
                <a:solidFill>
                  <a:srgbClr val="000000"/>
                </a:solidFill>
                <a:latin typeface="Arial"/>
                <a:cs typeface="Arial"/>
                <a:sym typeface="Arial"/>
              </a:endParaRPr>
            </a:p>
          </p:txBody>
        </p:sp>
        <p:sp>
          <p:nvSpPr>
            <p:cNvPr id="247" name="Google Shape;247;p49"/>
            <p:cNvSpPr/>
            <p:nvPr/>
          </p:nvSpPr>
          <p:spPr>
            <a:xfrm>
              <a:off x="1554001" y="3070025"/>
              <a:ext cx="1219500" cy="684000"/>
            </a:xfrm>
            <a:prstGeom prst="homePlate">
              <a:avLst>
                <a:gd name="adj" fmla="val 50000"/>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Verify Gas,</a:t>
              </a:r>
              <a:endParaRPr sz="1867" kern="0">
                <a:solidFill>
                  <a:srgbClr val="000000"/>
                </a:solidFill>
                <a:latin typeface="Arial"/>
                <a:cs typeface="Arial"/>
                <a:sym typeface="Arial"/>
              </a:endParaRPr>
            </a:p>
            <a:p>
              <a:pPr defTabSz="1219170">
                <a:buClr>
                  <a:srgbClr val="000000"/>
                </a:buClr>
              </a:pPr>
              <a:r>
                <a:rPr lang="en" sz="1867" kern="0">
                  <a:solidFill>
                    <a:srgbClr val="000000"/>
                  </a:solidFill>
                  <a:latin typeface="Arial"/>
                  <a:cs typeface="Arial"/>
                  <a:sym typeface="Arial"/>
                </a:rPr>
                <a:t>Resources</a:t>
              </a:r>
              <a:endParaRPr sz="1867" kern="0">
                <a:solidFill>
                  <a:srgbClr val="000000"/>
                </a:solidFill>
                <a:latin typeface="Arial"/>
                <a:cs typeface="Arial"/>
                <a:sym typeface="Arial"/>
              </a:endParaRPr>
            </a:p>
          </p:txBody>
        </p:sp>
        <p:sp>
          <p:nvSpPr>
            <p:cNvPr id="248" name="Google Shape;248;p49"/>
            <p:cNvSpPr/>
            <p:nvPr/>
          </p:nvSpPr>
          <p:spPr>
            <a:xfrm>
              <a:off x="3911138" y="3070025"/>
              <a:ext cx="1367700" cy="684000"/>
            </a:xfrm>
            <a:prstGeom prst="homePlate">
              <a:avLst>
                <a:gd name="adj" fmla="val 50000"/>
              </a:avLst>
            </a:prstGeom>
            <a:gradFill>
              <a:gsLst>
                <a:gs pos="0">
                  <a:srgbClr val="BFBFBF"/>
                </a:gs>
                <a:gs pos="100000">
                  <a:srgbClr val="73737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Form Block;</a:t>
              </a:r>
              <a:endParaRPr sz="1867" kern="0">
                <a:solidFill>
                  <a:srgbClr val="000000"/>
                </a:solidFill>
                <a:latin typeface="Arial"/>
                <a:cs typeface="Arial"/>
                <a:sym typeface="Arial"/>
              </a:endParaRPr>
            </a:p>
            <a:p>
              <a:pPr defTabSz="1219170">
                <a:buClr>
                  <a:srgbClr val="000000"/>
                </a:buClr>
              </a:pPr>
              <a:r>
                <a:rPr lang="en" sz="1867" kern="0">
                  <a:solidFill>
                    <a:srgbClr val="000000"/>
                  </a:solidFill>
                  <a:latin typeface="Arial"/>
                  <a:cs typeface="Arial"/>
                  <a:sym typeface="Arial"/>
                </a:rPr>
                <a:t>Consensus</a:t>
              </a:r>
              <a:endParaRPr sz="1867" kern="0">
                <a:solidFill>
                  <a:srgbClr val="000000"/>
                </a:solidFill>
                <a:latin typeface="Arial"/>
                <a:cs typeface="Arial"/>
                <a:sym typeface="Arial"/>
              </a:endParaRPr>
            </a:p>
            <a:p>
              <a:pPr defTabSz="1219170">
                <a:buClr>
                  <a:srgbClr val="000000"/>
                </a:buClr>
              </a:pPr>
              <a:r>
                <a:rPr lang="en" sz="1867" kern="0">
                  <a:solidFill>
                    <a:srgbClr val="000000"/>
                  </a:solidFill>
                  <a:latin typeface="Arial"/>
                  <a:cs typeface="Arial"/>
                  <a:sym typeface="Arial"/>
                </a:rPr>
                <a:t>Process</a:t>
              </a:r>
              <a:endParaRPr sz="1867" kern="0">
                <a:solidFill>
                  <a:srgbClr val="000000"/>
                </a:solidFill>
                <a:latin typeface="Arial"/>
                <a:cs typeface="Arial"/>
                <a:sym typeface="Arial"/>
              </a:endParaRPr>
            </a:p>
          </p:txBody>
        </p:sp>
        <p:sp>
          <p:nvSpPr>
            <p:cNvPr id="249" name="Google Shape;249;p49"/>
            <p:cNvSpPr txBox="1"/>
            <p:nvPr/>
          </p:nvSpPr>
          <p:spPr>
            <a:xfrm>
              <a:off x="7636238" y="3184025"/>
              <a:ext cx="1219500" cy="456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Arial"/>
                  <a:cs typeface="Arial"/>
                  <a:sym typeface="Arial"/>
                </a:rPr>
                <a:t>Add block </a:t>
              </a:r>
              <a:endParaRPr sz="1867" kern="0">
                <a:solidFill>
                  <a:srgbClr val="000000"/>
                </a:solidFill>
                <a:latin typeface="Arial"/>
                <a:cs typeface="Arial"/>
                <a:sym typeface="Arial"/>
              </a:endParaRPr>
            </a:p>
            <a:p>
              <a:pPr defTabSz="1219170">
                <a:buClr>
                  <a:srgbClr val="000000"/>
                </a:buClr>
              </a:pPr>
              <a:r>
                <a:rPr lang="en" sz="1867" kern="0">
                  <a:solidFill>
                    <a:srgbClr val="000000"/>
                  </a:solidFill>
                  <a:latin typeface="Arial"/>
                  <a:cs typeface="Arial"/>
                  <a:sym typeface="Arial"/>
                </a:rPr>
                <a:t>to the </a:t>
              </a:r>
              <a:endParaRPr sz="1867" kern="0">
                <a:solidFill>
                  <a:srgbClr val="000000"/>
                </a:solidFill>
                <a:latin typeface="Arial"/>
                <a:cs typeface="Arial"/>
                <a:sym typeface="Arial"/>
              </a:endParaRPr>
            </a:p>
            <a:p>
              <a:pPr defTabSz="1219170">
                <a:buClr>
                  <a:srgbClr val="000000"/>
                </a:buClr>
              </a:pPr>
              <a:r>
                <a:rPr lang="en" sz="1867" kern="0">
                  <a:solidFill>
                    <a:srgbClr val="000000"/>
                  </a:solidFill>
                  <a:latin typeface="Arial"/>
                  <a:cs typeface="Arial"/>
                  <a:sym typeface="Arial"/>
                </a:rPr>
                <a:t>Blockchain, </a:t>
              </a:r>
              <a:endParaRPr sz="1867" kern="0">
                <a:solidFill>
                  <a:srgbClr val="000000"/>
                </a:solidFill>
                <a:latin typeface="Arial"/>
                <a:cs typeface="Arial"/>
                <a:sym typeface="Arial"/>
              </a:endParaRPr>
            </a:p>
            <a:p>
              <a:pPr defTabSz="1219170">
                <a:buClr>
                  <a:srgbClr val="000000"/>
                </a:buClr>
              </a:pPr>
              <a:r>
                <a:rPr lang="en" sz="1867" kern="0">
                  <a:solidFill>
                    <a:srgbClr val="000000"/>
                  </a:solidFill>
                  <a:latin typeface="Arial"/>
                  <a:cs typeface="Arial"/>
                  <a:sym typeface="Arial"/>
                </a:rPr>
                <a:t>Confirm Txs</a:t>
              </a:r>
              <a:endParaRPr sz="1867" kern="0">
                <a:solidFill>
                  <a:srgbClr val="000000"/>
                </a:solidFill>
                <a:latin typeface="Arial"/>
                <a:cs typeface="Arial"/>
                <a:sym typeface="Arial"/>
              </a:endParaRPr>
            </a:p>
          </p:txBody>
        </p:sp>
        <p:sp>
          <p:nvSpPr>
            <p:cNvPr id="250" name="Google Shape;250;p49"/>
            <p:cNvSpPr/>
            <p:nvPr/>
          </p:nvSpPr>
          <p:spPr>
            <a:xfrm>
              <a:off x="6416499" y="3070025"/>
              <a:ext cx="1219500" cy="684000"/>
            </a:xfrm>
            <a:prstGeom prst="homePlate">
              <a:avLst>
                <a:gd name="adj" fmla="val 50000"/>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Others Verify Block</a:t>
              </a:r>
              <a:endParaRPr sz="1867" kern="0">
                <a:solidFill>
                  <a:srgbClr val="000000"/>
                </a:solidFill>
                <a:latin typeface="Arial"/>
                <a:cs typeface="Arial"/>
                <a:sym typeface="Arial"/>
              </a:endParaRPr>
            </a:p>
          </p:txBody>
        </p:sp>
        <p:cxnSp>
          <p:nvCxnSpPr>
            <p:cNvPr id="251" name="Google Shape;251;p49"/>
            <p:cNvCxnSpPr>
              <a:stCxn id="250" idx="3"/>
              <a:endCxn id="252" idx="3"/>
            </p:cNvCxnSpPr>
            <p:nvPr/>
          </p:nvCxnSpPr>
          <p:spPr>
            <a:xfrm rot="10800000" flipH="1">
              <a:off x="7635999" y="2632925"/>
              <a:ext cx="600" cy="779100"/>
            </a:xfrm>
            <a:prstGeom prst="bentConnector2">
              <a:avLst/>
            </a:prstGeom>
            <a:noFill/>
            <a:ln w="9525" cap="flat" cmpd="sng">
              <a:solidFill>
                <a:schemeClr val="dk2"/>
              </a:solidFill>
              <a:prstDash val="solid"/>
              <a:round/>
              <a:headEnd type="none" w="med" len="med"/>
              <a:tailEnd type="triangle" w="med" len="med"/>
            </a:ln>
          </p:spPr>
        </p:cxnSp>
        <p:grpSp>
          <p:nvGrpSpPr>
            <p:cNvPr id="253" name="Google Shape;253;p49"/>
            <p:cNvGrpSpPr/>
            <p:nvPr/>
          </p:nvGrpSpPr>
          <p:grpSpPr>
            <a:xfrm>
              <a:off x="6636019" y="1592632"/>
              <a:ext cx="2300644" cy="1040193"/>
              <a:chOff x="1353550" y="1228553"/>
              <a:chExt cx="3411900" cy="2072097"/>
            </a:xfrm>
          </p:grpSpPr>
          <p:sp>
            <p:nvSpPr>
              <p:cNvPr id="254" name="Google Shape;254;p49"/>
              <p:cNvSpPr/>
              <p:nvPr/>
            </p:nvSpPr>
            <p:spPr>
              <a:xfrm>
                <a:off x="1353550" y="13503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49"/>
              <p:cNvSpPr/>
              <p:nvPr/>
            </p:nvSpPr>
            <p:spPr>
              <a:xfrm>
                <a:off x="1505950" y="15027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49"/>
              <p:cNvSpPr/>
              <p:nvPr/>
            </p:nvSpPr>
            <p:spPr>
              <a:xfrm>
                <a:off x="1658350" y="16551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49"/>
              <p:cNvSpPr/>
              <p:nvPr/>
            </p:nvSpPr>
            <p:spPr>
              <a:xfrm>
                <a:off x="1810750" y="18075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49"/>
              <p:cNvSpPr/>
              <p:nvPr/>
            </p:nvSpPr>
            <p:spPr>
              <a:xfrm>
                <a:off x="1963150" y="19599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49"/>
              <p:cNvSpPr/>
              <p:nvPr/>
            </p:nvSpPr>
            <p:spPr>
              <a:xfrm>
                <a:off x="2115550" y="21123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49"/>
              <p:cNvSpPr/>
              <p:nvPr/>
            </p:nvSpPr>
            <p:spPr>
              <a:xfrm>
                <a:off x="2267950" y="22647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49"/>
              <p:cNvSpPr/>
              <p:nvPr/>
            </p:nvSpPr>
            <p:spPr>
              <a:xfrm>
                <a:off x="2420350" y="24171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49"/>
              <p:cNvSpPr/>
              <p:nvPr/>
            </p:nvSpPr>
            <p:spPr>
              <a:xfrm rot="1512957">
                <a:off x="1739850" y="12852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49"/>
              <p:cNvSpPr/>
              <p:nvPr/>
            </p:nvSpPr>
            <p:spPr>
              <a:xfrm rot="1512957">
                <a:off x="1892250" y="14376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49"/>
              <p:cNvSpPr/>
              <p:nvPr/>
            </p:nvSpPr>
            <p:spPr>
              <a:xfrm rot="1512957">
                <a:off x="2044650" y="15900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49"/>
              <p:cNvSpPr/>
              <p:nvPr/>
            </p:nvSpPr>
            <p:spPr>
              <a:xfrm rot="1512957">
                <a:off x="2197050" y="17424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49"/>
              <p:cNvSpPr/>
              <p:nvPr/>
            </p:nvSpPr>
            <p:spPr>
              <a:xfrm rot="1512957">
                <a:off x="2349450" y="18948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49"/>
              <p:cNvSpPr/>
              <p:nvPr/>
            </p:nvSpPr>
            <p:spPr>
              <a:xfrm rot="1512957">
                <a:off x="2501850" y="20472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49"/>
              <p:cNvSpPr/>
              <p:nvPr/>
            </p:nvSpPr>
            <p:spPr>
              <a:xfrm rot="1512957">
                <a:off x="2654250" y="21996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49"/>
              <p:cNvSpPr txBox="1"/>
              <p:nvPr/>
            </p:nvSpPr>
            <p:spPr>
              <a:xfrm>
                <a:off x="3112750" y="1502600"/>
                <a:ext cx="1652700" cy="579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Arial"/>
                    <a:cs typeface="Arial"/>
                    <a:sym typeface="Arial"/>
                  </a:rPr>
                  <a:t>Secure Blockchain</a:t>
                </a:r>
                <a:endParaRPr sz="1867" kern="0">
                  <a:solidFill>
                    <a:srgbClr val="000000"/>
                  </a:solidFill>
                  <a:latin typeface="Arial"/>
                  <a:cs typeface="Arial"/>
                  <a:sym typeface="Arial"/>
                </a:endParaRPr>
              </a:p>
            </p:txBody>
          </p:sp>
        </p:grpSp>
        <p:sp>
          <p:nvSpPr>
            <p:cNvPr id="269" name="Google Shape;269;p49"/>
            <p:cNvSpPr/>
            <p:nvPr/>
          </p:nvSpPr>
          <p:spPr>
            <a:xfrm>
              <a:off x="-12" y="1718600"/>
              <a:ext cx="626700" cy="604500"/>
            </a:xfrm>
            <a:prstGeom prst="cube">
              <a:avLst>
                <a:gd name="adj" fmla="val 25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Txs</a:t>
              </a:r>
              <a:endParaRPr sz="1867" kern="0">
                <a:solidFill>
                  <a:srgbClr val="000000"/>
                </a:solidFill>
                <a:latin typeface="Arial"/>
                <a:cs typeface="Arial"/>
                <a:sym typeface="Arial"/>
              </a:endParaRPr>
            </a:p>
          </p:txBody>
        </p:sp>
        <p:cxnSp>
          <p:nvCxnSpPr>
            <p:cNvPr id="270" name="Google Shape;270;p49"/>
            <p:cNvCxnSpPr>
              <a:stCxn id="269" idx="3"/>
              <a:endCxn id="246" idx="1"/>
            </p:cNvCxnSpPr>
            <p:nvPr/>
          </p:nvCxnSpPr>
          <p:spPr>
            <a:xfrm rot="-5400000" flipH="1">
              <a:off x="-179525" y="2740400"/>
              <a:ext cx="1089000" cy="254400"/>
            </a:xfrm>
            <a:prstGeom prst="bentConnector2">
              <a:avLst/>
            </a:prstGeom>
            <a:noFill/>
            <a:ln w="9525" cap="flat" cmpd="sng">
              <a:solidFill>
                <a:schemeClr val="dk2"/>
              </a:solidFill>
              <a:prstDash val="solid"/>
              <a:round/>
              <a:headEnd type="none" w="med" len="med"/>
              <a:tailEnd type="triangle" w="med" len="med"/>
            </a:ln>
          </p:spPr>
        </p:cxnSp>
        <p:sp>
          <p:nvSpPr>
            <p:cNvPr id="271" name="Google Shape;271;p49"/>
            <p:cNvSpPr/>
            <p:nvPr/>
          </p:nvSpPr>
          <p:spPr>
            <a:xfrm>
              <a:off x="7815563" y="2728025"/>
              <a:ext cx="626700" cy="4560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Txs</a:t>
              </a:r>
              <a:endParaRPr sz="1867" kern="0">
                <a:solidFill>
                  <a:srgbClr val="000000"/>
                </a:solidFill>
                <a:latin typeface="Arial"/>
                <a:cs typeface="Arial"/>
                <a:sym typeface="Arial"/>
              </a:endParaRPr>
            </a:p>
          </p:txBody>
        </p:sp>
        <p:sp>
          <p:nvSpPr>
            <p:cNvPr id="272" name="Google Shape;272;p49"/>
            <p:cNvSpPr/>
            <p:nvPr/>
          </p:nvSpPr>
          <p:spPr>
            <a:xfrm>
              <a:off x="2770650" y="3070025"/>
              <a:ext cx="1158900" cy="684000"/>
            </a:xfrm>
            <a:prstGeom prst="homePlate">
              <a:avLst>
                <a:gd name="adj" fmla="val 50000"/>
              </a:avLst>
            </a:prstGeom>
            <a:gradFill>
              <a:gsLst>
                <a:gs pos="0">
                  <a:srgbClr val="FFC002"/>
                </a:gs>
                <a:gs pos="100000">
                  <a:srgbClr val="795B04"/>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Execute Txs</a:t>
              </a:r>
              <a:endParaRPr sz="1867" kern="0">
                <a:solidFill>
                  <a:srgbClr val="000000"/>
                </a:solidFill>
                <a:latin typeface="Arial"/>
                <a:cs typeface="Arial"/>
                <a:sym typeface="Arial"/>
              </a:endParaRPr>
            </a:p>
          </p:txBody>
        </p:sp>
        <p:sp>
          <p:nvSpPr>
            <p:cNvPr id="273" name="Google Shape;273;p49"/>
            <p:cNvSpPr/>
            <p:nvPr/>
          </p:nvSpPr>
          <p:spPr>
            <a:xfrm>
              <a:off x="5258123" y="3070025"/>
              <a:ext cx="1158900" cy="684000"/>
            </a:xfrm>
            <a:prstGeom prst="homePlate">
              <a:avLst>
                <a:gd name="adj" fmla="val 50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Finalize &amp;</a:t>
              </a:r>
              <a:endParaRPr sz="1867" kern="0">
                <a:solidFill>
                  <a:srgbClr val="000000"/>
                </a:solidFill>
                <a:latin typeface="Arial"/>
                <a:cs typeface="Arial"/>
                <a:sym typeface="Arial"/>
              </a:endParaRPr>
            </a:p>
            <a:p>
              <a:pPr defTabSz="1219170">
                <a:buClr>
                  <a:srgbClr val="000000"/>
                </a:buClr>
              </a:pPr>
              <a:r>
                <a:rPr lang="en" sz="1867" kern="0">
                  <a:solidFill>
                    <a:srgbClr val="000000"/>
                  </a:solidFill>
                  <a:latin typeface="Arial"/>
                  <a:cs typeface="Arial"/>
                  <a:sym typeface="Arial"/>
                </a:rPr>
                <a:t>Broadcast </a:t>
              </a:r>
              <a:endParaRPr sz="1867" kern="0">
                <a:solidFill>
                  <a:srgbClr val="000000"/>
                </a:solidFill>
                <a:latin typeface="Arial"/>
                <a:cs typeface="Arial"/>
                <a:sym typeface="Arial"/>
              </a:endParaRPr>
            </a:p>
            <a:p>
              <a:pPr defTabSz="1219170">
                <a:buClr>
                  <a:srgbClr val="000000"/>
                </a:buClr>
              </a:pPr>
              <a:r>
                <a:rPr lang="en" sz="1867" kern="0">
                  <a:solidFill>
                    <a:srgbClr val="000000"/>
                  </a:solidFill>
                  <a:latin typeface="Arial"/>
                  <a:cs typeface="Arial"/>
                  <a:sym typeface="Arial"/>
                </a:rPr>
                <a:t>Block</a:t>
              </a: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762054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1"/>
          <p:cNvSpPr/>
          <p:nvPr/>
        </p:nvSpPr>
        <p:spPr>
          <a:xfrm>
            <a:off x="3951433" y="983600"/>
            <a:ext cx="2374400" cy="1823600"/>
          </a:xfrm>
          <a:prstGeom prst="ellipse">
            <a:avLst/>
          </a:prstGeom>
          <a:gradFill>
            <a:gsLst>
              <a:gs pos="0">
                <a:srgbClr val="FFFFFF"/>
              </a:gs>
              <a:gs pos="100000">
                <a:srgbClr val="B3B3B3"/>
              </a:gs>
            </a:gsLst>
            <a:lin ang="5400012" scaled="0"/>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51"/>
          <p:cNvSpPr txBox="1">
            <a:spLocks noGrp="1"/>
          </p:cNvSpPr>
          <p:nvPr>
            <p:ph type="title"/>
          </p:nvPr>
        </p:nvSpPr>
        <p:spPr>
          <a:xfrm>
            <a:off x="401267" y="2295617"/>
            <a:ext cx="10962800" cy="1023600"/>
          </a:xfrm>
          <a:prstGeom prst="rect">
            <a:avLst/>
          </a:prstGeom>
        </p:spPr>
        <p:txBody>
          <a:bodyPr spcFirstLastPara="1" wrap="square" lIns="121900" tIns="121900" rIns="121900" bIns="121900" anchor="b" anchorCtr="0">
            <a:noAutofit/>
          </a:bodyPr>
          <a:lstStyle/>
          <a:p>
            <a:r>
              <a:rPr lang="en"/>
              <a:t>Validate Transactions </a:t>
            </a:r>
            <a:endParaRPr/>
          </a:p>
        </p:txBody>
      </p:sp>
      <p:sp>
        <p:nvSpPr>
          <p:cNvPr id="314" name="Google Shape;314;p51"/>
          <p:cNvSpPr txBox="1">
            <a:spLocks noGrp="1"/>
          </p:cNvSpPr>
          <p:nvPr>
            <p:ph type="body" idx="1"/>
          </p:nvPr>
        </p:nvSpPr>
        <p:spPr>
          <a:xfrm>
            <a:off x="629200" y="3453267"/>
            <a:ext cx="10962800" cy="3210800"/>
          </a:xfrm>
          <a:prstGeom prst="rect">
            <a:avLst/>
          </a:prstGeom>
        </p:spPr>
        <p:txBody>
          <a:bodyPr spcFirstLastPara="1" wrap="square" lIns="121900" tIns="121900" rIns="121900" bIns="121900" anchor="t" anchorCtr="0">
            <a:noAutofit/>
          </a:bodyPr>
          <a:lstStyle/>
          <a:p>
            <a:pPr marL="228594" indent="-101597">
              <a:buNone/>
            </a:pPr>
            <a:r>
              <a:rPr lang="en" sz="2400"/>
              <a:t>In the case of Bitcoin, there are about 20 criteria that are to be checked before a transaction is validated as discussed in Module 1.</a:t>
            </a:r>
            <a:endParaRPr sz="2400"/>
          </a:p>
          <a:p>
            <a:pPr marL="228594" indent="-101597">
              <a:buNone/>
            </a:pPr>
            <a:endParaRPr sz="2400"/>
          </a:p>
          <a:p>
            <a:pPr marL="126997" indent="0">
              <a:buNone/>
            </a:pPr>
            <a:r>
              <a:rPr lang="en" sz="2400"/>
              <a:t>Similarly in the case of a Ethereum transaction, the syntax, the Tx signature, timestamp, nonce, gas limit, and sender account balance are validated before execution. The fuel or gas points and other resources available for smart contract execution are also validated.</a:t>
            </a:r>
            <a:endParaRPr sz="2400"/>
          </a:p>
          <a:p>
            <a:pPr marL="126997" indent="0">
              <a:buNone/>
            </a:pPr>
            <a:r>
              <a:rPr lang="en" sz="2400"/>
              <a:t>Tx signatures and hash are also validated.</a:t>
            </a:r>
            <a:endParaRPr sz="2400"/>
          </a:p>
          <a:p>
            <a:pPr marL="126997" indent="0">
              <a:buNone/>
            </a:pPr>
            <a:endParaRPr sz="2400"/>
          </a:p>
          <a:p>
            <a:pPr marL="228594" indent="-101597">
              <a:buNone/>
            </a:pPr>
            <a:endParaRPr sz="2400"/>
          </a:p>
        </p:txBody>
      </p:sp>
      <p:grpSp>
        <p:nvGrpSpPr>
          <p:cNvPr id="315" name="Google Shape;315;p51"/>
          <p:cNvGrpSpPr/>
          <p:nvPr/>
        </p:nvGrpSpPr>
        <p:grpSpPr>
          <a:xfrm>
            <a:off x="3776034" y="166748"/>
            <a:ext cx="8415964" cy="1994821"/>
            <a:chOff x="-12" y="1592632"/>
            <a:chExt cx="8936675" cy="2161393"/>
          </a:xfrm>
        </p:grpSpPr>
        <p:sp>
          <p:nvSpPr>
            <p:cNvPr id="316" name="Google Shape;316;p51"/>
            <p:cNvSpPr/>
            <p:nvPr/>
          </p:nvSpPr>
          <p:spPr>
            <a:xfrm>
              <a:off x="492097" y="3070025"/>
              <a:ext cx="1046700" cy="684000"/>
            </a:xfrm>
            <a:prstGeom prst="homePlate">
              <a:avLst>
                <a:gd name="adj" fmla="val 50000"/>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067" b="1" kern="0">
                  <a:solidFill>
                    <a:srgbClr val="000000"/>
                  </a:solidFill>
                  <a:latin typeface="Arial"/>
                  <a:cs typeface="Arial"/>
                  <a:sym typeface="Arial"/>
                </a:rPr>
                <a:t>Validate Txs</a:t>
              </a:r>
              <a:endParaRPr sz="1067" b="1" kern="0">
                <a:solidFill>
                  <a:srgbClr val="000000"/>
                </a:solidFill>
                <a:latin typeface="Arial"/>
                <a:cs typeface="Arial"/>
                <a:sym typeface="Arial"/>
              </a:endParaRPr>
            </a:p>
          </p:txBody>
        </p:sp>
        <p:sp>
          <p:nvSpPr>
            <p:cNvPr id="317" name="Google Shape;317;p51"/>
            <p:cNvSpPr/>
            <p:nvPr/>
          </p:nvSpPr>
          <p:spPr>
            <a:xfrm>
              <a:off x="1554001" y="3070025"/>
              <a:ext cx="1219500" cy="684000"/>
            </a:xfrm>
            <a:prstGeom prst="homePlate">
              <a:avLst>
                <a:gd name="adj" fmla="val 50000"/>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067" b="1" kern="0">
                  <a:solidFill>
                    <a:srgbClr val="000000"/>
                  </a:solidFill>
                  <a:latin typeface="Arial"/>
                  <a:cs typeface="Arial"/>
                  <a:sym typeface="Arial"/>
                </a:rPr>
                <a:t>Verify Gas,</a:t>
              </a:r>
              <a:endParaRPr sz="1067" b="1" kern="0">
                <a:solidFill>
                  <a:srgbClr val="000000"/>
                </a:solidFill>
                <a:latin typeface="Arial"/>
                <a:cs typeface="Arial"/>
                <a:sym typeface="Arial"/>
              </a:endParaRPr>
            </a:p>
            <a:p>
              <a:pPr defTabSz="1219170">
                <a:buClr>
                  <a:srgbClr val="000000"/>
                </a:buClr>
              </a:pPr>
              <a:r>
                <a:rPr lang="en" sz="1067" b="1" kern="0">
                  <a:solidFill>
                    <a:srgbClr val="000000"/>
                  </a:solidFill>
                  <a:latin typeface="Arial"/>
                  <a:cs typeface="Arial"/>
                  <a:sym typeface="Arial"/>
                </a:rPr>
                <a:t>Resources</a:t>
              </a:r>
              <a:endParaRPr sz="1067" b="1" kern="0">
                <a:solidFill>
                  <a:srgbClr val="000000"/>
                </a:solidFill>
                <a:latin typeface="Arial"/>
                <a:cs typeface="Arial"/>
                <a:sym typeface="Arial"/>
              </a:endParaRPr>
            </a:p>
          </p:txBody>
        </p:sp>
        <p:sp>
          <p:nvSpPr>
            <p:cNvPr id="318" name="Google Shape;318;p51"/>
            <p:cNvSpPr/>
            <p:nvPr/>
          </p:nvSpPr>
          <p:spPr>
            <a:xfrm>
              <a:off x="3911138" y="3070025"/>
              <a:ext cx="1367700" cy="684000"/>
            </a:xfrm>
            <a:prstGeom prst="homePlate">
              <a:avLst>
                <a:gd name="adj" fmla="val 50000"/>
              </a:avLst>
            </a:prstGeom>
            <a:gradFill>
              <a:gsLst>
                <a:gs pos="0">
                  <a:srgbClr val="BFBFBF"/>
                </a:gs>
                <a:gs pos="100000">
                  <a:srgbClr val="73737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067" b="1" kern="0">
                  <a:solidFill>
                    <a:srgbClr val="000000"/>
                  </a:solidFill>
                  <a:latin typeface="Arial"/>
                  <a:cs typeface="Arial"/>
                  <a:sym typeface="Arial"/>
                </a:rPr>
                <a:t>Form Block;</a:t>
              </a:r>
              <a:endParaRPr sz="1067" b="1" kern="0">
                <a:solidFill>
                  <a:srgbClr val="000000"/>
                </a:solidFill>
                <a:latin typeface="Arial"/>
                <a:cs typeface="Arial"/>
                <a:sym typeface="Arial"/>
              </a:endParaRPr>
            </a:p>
            <a:p>
              <a:pPr defTabSz="1219170">
                <a:buClr>
                  <a:srgbClr val="000000"/>
                </a:buClr>
              </a:pPr>
              <a:r>
                <a:rPr lang="en" sz="1067" b="1" kern="0">
                  <a:solidFill>
                    <a:srgbClr val="000000"/>
                  </a:solidFill>
                  <a:latin typeface="Arial"/>
                  <a:cs typeface="Arial"/>
                  <a:sym typeface="Arial"/>
                </a:rPr>
                <a:t>Consensus</a:t>
              </a:r>
              <a:endParaRPr sz="1067" b="1" kern="0">
                <a:solidFill>
                  <a:srgbClr val="000000"/>
                </a:solidFill>
                <a:latin typeface="Arial"/>
                <a:cs typeface="Arial"/>
                <a:sym typeface="Arial"/>
              </a:endParaRPr>
            </a:p>
            <a:p>
              <a:pPr defTabSz="1219170">
                <a:buClr>
                  <a:srgbClr val="000000"/>
                </a:buClr>
              </a:pPr>
              <a:r>
                <a:rPr lang="en" sz="1067" b="1" kern="0">
                  <a:solidFill>
                    <a:srgbClr val="000000"/>
                  </a:solidFill>
                  <a:latin typeface="Arial"/>
                  <a:cs typeface="Arial"/>
                  <a:sym typeface="Arial"/>
                </a:rPr>
                <a:t>Process</a:t>
              </a:r>
              <a:endParaRPr sz="1067" b="1" kern="0">
                <a:solidFill>
                  <a:srgbClr val="000000"/>
                </a:solidFill>
                <a:latin typeface="Arial"/>
                <a:cs typeface="Arial"/>
                <a:sym typeface="Arial"/>
              </a:endParaRPr>
            </a:p>
          </p:txBody>
        </p:sp>
        <p:sp>
          <p:nvSpPr>
            <p:cNvPr id="319" name="Google Shape;319;p51"/>
            <p:cNvSpPr txBox="1"/>
            <p:nvPr/>
          </p:nvSpPr>
          <p:spPr>
            <a:xfrm>
              <a:off x="7636238" y="3184025"/>
              <a:ext cx="1219500" cy="456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067" b="1" kern="0">
                  <a:solidFill>
                    <a:srgbClr val="000000"/>
                  </a:solidFill>
                  <a:latin typeface="Arial"/>
                  <a:cs typeface="Arial"/>
                  <a:sym typeface="Arial"/>
                </a:rPr>
                <a:t>Add block </a:t>
              </a:r>
              <a:endParaRPr sz="1067" b="1" kern="0">
                <a:solidFill>
                  <a:srgbClr val="000000"/>
                </a:solidFill>
                <a:latin typeface="Arial"/>
                <a:cs typeface="Arial"/>
                <a:sym typeface="Arial"/>
              </a:endParaRPr>
            </a:p>
            <a:p>
              <a:pPr defTabSz="1219170">
                <a:buClr>
                  <a:srgbClr val="000000"/>
                </a:buClr>
              </a:pPr>
              <a:r>
                <a:rPr lang="en" sz="1067" b="1" kern="0">
                  <a:solidFill>
                    <a:srgbClr val="000000"/>
                  </a:solidFill>
                  <a:latin typeface="Arial"/>
                  <a:cs typeface="Arial"/>
                  <a:sym typeface="Arial"/>
                </a:rPr>
                <a:t>to the </a:t>
              </a:r>
              <a:endParaRPr sz="1067" b="1" kern="0">
                <a:solidFill>
                  <a:srgbClr val="000000"/>
                </a:solidFill>
                <a:latin typeface="Arial"/>
                <a:cs typeface="Arial"/>
                <a:sym typeface="Arial"/>
              </a:endParaRPr>
            </a:p>
            <a:p>
              <a:pPr defTabSz="1219170">
                <a:buClr>
                  <a:srgbClr val="000000"/>
                </a:buClr>
              </a:pPr>
              <a:r>
                <a:rPr lang="en" sz="1067" b="1" kern="0">
                  <a:solidFill>
                    <a:srgbClr val="000000"/>
                  </a:solidFill>
                  <a:latin typeface="Arial"/>
                  <a:cs typeface="Arial"/>
                  <a:sym typeface="Arial"/>
                </a:rPr>
                <a:t>Blockchain, </a:t>
              </a:r>
              <a:endParaRPr sz="1067" b="1" kern="0">
                <a:solidFill>
                  <a:srgbClr val="000000"/>
                </a:solidFill>
                <a:latin typeface="Arial"/>
                <a:cs typeface="Arial"/>
                <a:sym typeface="Arial"/>
              </a:endParaRPr>
            </a:p>
            <a:p>
              <a:pPr defTabSz="1219170">
                <a:buClr>
                  <a:srgbClr val="000000"/>
                </a:buClr>
              </a:pPr>
              <a:r>
                <a:rPr lang="en" sz="1067" b="1" kern="0">
                  <a:solidFill>
                    <a:srgbClr val="000000"/>
                  </a:solidFill>
                  <a:latin typeface="Arial"/>
                  <a:cs typeface="Arial"/>
                  <a:sym typeface="Arial"/>
                </a:rPr>
                <a:t>Confirm Txs</a:t>
              </a:r>
              <a:endParaRPr sz="1067" b="1" kern="0">
                <a:solidFill>
                  <a:srgbClr val="000000"/>
                </a:solidFill>
                <a:latin typeface="Arial"/>
                <a:cs typeface="Arial"/>
                <a:sym typeface="Arial"/>
              </a:endParaRPr>
            </a:p>
          </p:txBody>
        </p:sp>
        <p:sp>
          <p:nvSpPr>
            <p:cNvPr id="320" name="Google Shape;320;p51"/>
            <p:cNvSpPr/>
            <p:nvPr/>
          </p:nvSpPr>
          <p:spPr>
            <a:xfrm>
              <a:off x="6416499" y="3070025"/>
              <a:ext cx="1219500" cy="684000"/>
            </a:xfrm>
            <a:prstGeom prst="homePlate">
              <a:avLst>
                <a:gd name="adj" fmla="val 50000"/>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067" b="1" kern="0">
                  <a:solidFill>
                    <a:srgbClr val="000000"/>
                  </a:solidFill>
                  <a:latin typeface="Arial"/>
                  <a:cs typeface="Arial"/>
                  <a:sym typeface="Arial"/>
                </a:rPr>
                <a:t>Others Verify Block</a:t>
              </a:r>
              <a:endParaRPr sz="1067" b="1" kern="0">
                <a:solidFill>
                  <a:srgbClr val="000000"/>
                </a:solidFill>
                <a:latin typeface="Arial"/>
                <a:cs typeface="Arial"/>
                <a:sym typeface="Arial"/>
              </a:endParaRPr>
            </a:p>
          </p:txBody>
        </p:sp>
        <p:cxnSp>
          <p:nvCxnSpPr>
            <p:cNvPr id="321" name="Google Shape;321;p51"/>
            <p:cNvCxnSpPr>
              <a:stCxn id="320" idx="3"/>
              <a:endCxn id="322" idx="3"/>
            </p:cNvCxnSpPr>
            <p:nvPr/>
          </p:nvCxnSpPr>
          <p:spPr>
            <a:xfrm rot="10800000" flipH="1">
              <a:off x="7635999" y="2632625"/>
              <a:ext cx="1200" cy="779400"/>
            </a:xfrm>
            <a:prstGeom prst="bentConnector2">
              <a:avLst/>
            </a:prstGeom>
            <a:noFill/>
            <a:ln w="9525" cap="flat" cmpd="sng">
              <a:solidFill>
                <a:schemeClr val="dk2"/>
              </a:solidFill>
              <a:prstDash val="solid"/>
              <a:round/>
              <a:headEnd type="none" w="med" len="med"/>
              <a:tailEnd type="triangle" w="med" len="med"/>
            </a:ln>
          </p:spPr>
        </p:cxnSp>
        <p:grpSp>
          <p:nvGrpSpPr>
            <p:cNvPr id="323" name="Google Shape;323;p51"/>
            <p:cNvGrpSpPr/>
            <p:nvPr/>
          </p:nvGrpSpPr>
          <p:grpSpPr>
            <a:xfrm>
              <a:off x="6636019" y="1592632"/>
              <a:ext cx="2300644" cy="1040193"/>
              <a:chOff x="1353550" y="1228553"/>
              <a:chExt cx="3411900" cy="2072097"/>
            </a:xfrm>
          </p:grpSpPr>
          <p:sp>
            <p:nvSpPr>
              <p:cNvPr id="324" name="Google Shape;324;p51"/>
              <p:cNvSpPr/>
              <p:nvPr/>
            </p:nvSpPr>
            <p:spPr>
              <a:xfrm>
                <a:off x="1353550" y="13503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51"/>
              <p:cNvSpPr/>
              <p:nvPr/>
            </p:nvSpPr>
            <p:spPr>
              <a:xfrm>
                <a:off x="1505950" y="15027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51"/>
              <p:cNvSpPr/>
              <p:nvPr/>
            </p:nvSpPr>
            <p:spPr>
              <a:xfrm>
                <a:off x="1658350" y="16551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51"/>
              <p:cNvSpPr/>
              <p:nvPr/>
            </p:nvSpPr>
            <p:spPr>
              <a:xfrm>
                <a:off x="1810750" y="18075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51"/>
              <p:cNvSpPr/>
              <p:nvPr/>
            </p:nvSpPr>
            <p:spPr>
              <a:xfrm>
                <a:off x="1963150" y="19599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51"/>
              <p:cNvSpPr/>
              <p:nvPr/>
            </p:nvSpPr>
            <p:spPr>
              <a:xfrm>
                <a:off x="2115550" y="21123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51"/>
              <p:cNvSpPr/>
              <p:nvPr/>
            </p:nvSpPr>
            <p:spPr>
              <a:xfrm>
                <a:off x="2267950" y="22647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51"/>
              <p:cNvSpPr/>
              <p:nvPr/>
            </p:nvSpPr>
            <p:spPr>
              <a:xfrm>
                <a:off x="2420350" y="2417150"/>
                <a:ext cx="997200" cy="8835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51"/>
              <p:cNvSpPr/>
              <p:nvPr/>
            </p:nvSpPr>
            <p:spPr>
              <a:xfrm rot="1512957">
                <a:off x="1739850" y="12852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332;p51"/>
              <p:cNvSpPr/>
              <p:nvPr/>
            </p:nvSpPr>
            <p:spPr>
              <a:xfrm rot="1512957">
                <a:off x="1892250" y="14376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333;p51"/>
              <p:cNvSpPr/>
              <p:nvPr/>
            </p:nvSpPr>
            <p:spPr>
              <a:xfrm rot="1512957">
                <a:off x="2044650" y="15900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334;p51"/>
              <p:cNvSpPr/>
              <p:nvPr/>
            </p:nvSpPr>
            <p:spPr>
              <a:xfrm rot="1512957">
                <a:off x="2197050" y="17424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335;p51"/>
              <p:cNvSpPr/>
              <p:nvPr/>
            </p:nvSpPr>
            <p:spPr>
              <a:xfrm rot="1512957">
                <a:off x="2349450" y="18948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336;p51"/>
              <p:cNvSpPr/>
              <p:nvPr/>
            </p:nvSpPr>
            <p:spPr>
              <a:xfrm rot="1512957">
                <a:off x="2501850" y="20472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51"/>
              <p:cNvSpPr/>
              <p:nvPr/>
            </p:nvSpPr>
            <p:spPr>
              <a:xfrm rot="1512957">
                <a:off x="2654250" y="2199680"/>
                <a:ext cx="370396" cy="465545"/>
              </a:xfrm>
              <a:prstGeom prst="blockArc">
                <a:avLst>
                  <a:gd name="adj1" fmla="val 10800000"/>
                  <a:gd name="adj2" fmla="val 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338;p51"/>
              <p:cNvSpPr txBox="1"/>
              <p:nvPr/>
            </p:nvSpPr>
            <p:spPr>
              <a:xfrm>
                <a:off x="3112750" y="1502600"/>
                <a:ext cx="1652700" cy="579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067" b="1" kern="0">
                    <a:solidFill>
                      <a:srgbClr val="000000"/>
                    </a:solidFill>
                    <a:latin typeface="Arial"/>
                    <a:cs typeface="Arial"/>
                    <a:sym typeface="Arial"/>
                  </a:rPr>
                  <a:t>Secure Blockchain</a:t>
                </a:r>
                <a:endParaRPr sz="1067" b="1" kern="0">
                  <a:solidFill>
                    <a:srgbClr val="000000"/>
                  </a:solidFill>
                  <a:latin typeface="Arial"/>
                  <a:cs typeface="Arial"/>
                  <a:sym typeface="Arial"/>
                </a:endParaRPr>
              </a:p>
            </p:txBody>
          </p:sp>
        </p:grpSp>
        <p:sp>
          <p:nvSpPr>
            <p:cNvPr id="339" name="Google Shape;339;p51"/>
            <p:cNvSpPr/>
            <p:nvPr/>
          </p:nvSpPr>
          <p:spPr>
            <a:xfrm>
              <a:off x="-12" y="1718603"/>
              <a:ext cx="814200" cy="604500"/>
            </a:xfrm>
            <a:prstGeom prst="cube">
              <a:avLst>
                <a:gd name="adj" fmla="val 25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067" b="1" kern="0">
                  <a:solidFill>
                    <a:srgbClr val="000000"/>
                  </a:solidFill>
                  <a:latin typeface="Arial"/>
                  <a:cs typeface="Arial"/>
                  <a:sym typeface="Arial"/>
                </a:rPr>
                <a:t>Txs</a:t>
              </a:r>
              <a:endParaRPr sz="1067" b="1" kern="0">
                <a:solidFill>
                  <a:srgbClr val="000000"/>
                </a:solidFill>
                <a:latin typeface="Arial"/>
                <a:cs typeface="Arial"/>
                <a:sym typeface="Arial"/>
              </a:endParaRPr>
            </a:p>
          </p:txBody>
        </p:sp>
        <p:cxnSp>
          <p:nvCxnSpPr>
            <p:cNvPr id="340" name="Google Shape;340;p51"/>
            <p:cNvCxnSpPr>
              <a:stCxn id="339" idx="3"/>
              <a:endCxn id="316" idx="1"/>
            </p:cNvCxnSpPr>
            <p:nvPr/>
          </p:nvCxnSpPr>
          <p:spPr>
            <a:xfrm rot="-5400000" flipH="1">
              <a:off x="-131966" y="2788103"/>
              <a:ext cx="1089000" cy="159000"/>
            </a:xfrm>
            <a:prstGeom prst="bentConnector2">
              <a:avLst/>
            </a:prstGeom>
            <a:noFill/>
            <a:ln w="9525" cap="flat" cmpd="sng">
              <a:solidFill>
                <a:schemeClr val="dk2"/>
              </a:solidFill>
              <a:prstDash val="solid"/>
              <a:round/>
              <a:headEnd type="none" w="med" len="med"/>
              <a:tailEnd type="triangle" w="med" len="med"/>
            </a:ln>
          </p:spPr>
        </p:cxnSp>
        <p:sp>
          <p:nvSpPr>
            <p:cNvPr id="341" name="Google Shape;341;p51"/>
            <p:cNvSpPr/>
            <p:nvPr/>
          </p:nvSpPr>
          <p:spPr>
            <a:xfrm>
              <a:off x="7815563" y="2728025"/>
              <a:ext cx="626700" cy="456000"/>
            </a:xfrm>
            <a:prstGeom prst="cube">
              <a:avLst>
                <a:gd name="adj" fmla="val 25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067" b="1" kern="0">
                  <a:solidFill>
                    <a:srgbClr val="000000"/>
                  </a:solidFill>
                  <a:latin typeface="Arial"/>
                  <a:cs typeface="Arial"/>
                  <a:sym typeface="Arial"/>
                </a:rPr>
                <a:t>Txs</a:t>
              </a:r>
              <a:endParaRPr sz="1067" b="1" kern="0">
                <a:solidFill>
                  <a:srgbClr val="000000"/>
                </a:solidFill>
                <a:latin typeface="Arial"/>
                <a:cs typeface="Arial"/>
                <a:sym typeface="Arial"/>
              </a:endParaRPr>
            </a:p>
          </p:txBody>
        </p:sp>
        <p:sp>
          <p:nvSpPr>
            <p:cNvPr id="342" name="Google Shape;342;p51"/>
            <p:cNvSpPr/>
            <p:nvPr/>
          </p:nvSpPr>
          <p:spPr>
            <a:xfrm>
              <a:off x="2770650" y="3070025"/>
              <a:ext cx="1158900" cy="684000"/>
            </a:xfrm>
            <a:prstGeom prst="homePlate">
              <a:avLst>
                <a:gd name="adj" fmla="val 50000"/>
              </a:avLst>
            </a:prstGeom>
            <a:gradFill>
              <a:gsLst>
                <a:gs pos="0">
                  <a:srgbClr val="FFC002"/>
                </a:gs>
                <a:gs pos="100000">
                  <a:srgbClr val="795B04"/>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067" b="1" kern="0">
                  <a:solidFill>
                    <a:srgbClr val="000000"/>
                  </a:solidFill>
                  <a:latin typeface="Arial"/>
                  <a:cs typeface="Arial"/>
                  <a:sym typeface="Arial"/>
                </a:rPr>
                <a:t>Execute Txs</a:t>
              </a:r>
              <a:endParaRPr sz="1067" b="1" kern="0">
                <a:solidFill>
                  <a:srgbClr val="000000"/>
                </a:solidFill>
                <a:latin typeface="Arial"/>
                <a:cs typeface="Arial"/>
                <a:sym typeface="Arial"/>
              </a:endParaRPr>
            </a:p>
          </p:txBody>
        </p:sp>
        <p:sp>
          <p:nvSpPr>
            <p:cNvPr id="343" name="Google Shape;343;p51"/>
            <p:cNvSpPr/>
            <p:nvPr/>
          </p:nvSpPr>
          <p:spPr>
            <a:xfrm>
              <a:off x="5258123" y="3070025"/>
              <a:ext cx="1158900" cy="684000"/>
            </a:xfrm>
            <a:prstGeom prst="homePlate">
              <a:avLst>
                <a:gd name="adj" fmla="val 50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067" b="1" kern="0">
                  <a:solidFill>
                    <a:srgbClr val="000000"/>
                  </a:solidFill>
                  <a:latin typeface="Arial"/>
                  <a:cs typeface="Arial"/>
                  <a:sym typeface="Arial"/>
                </a:rPr>
                <a:t>Finalize &amp;</a:t>
              </a:r>
              <a:endParaRPr sz="1067" b="1" kern="0">
                <a:solidFill>
                  <a:srgbClr val="000000"/>
                </a:solidFill>
                <a:latin typeface="Arial"/>
                <a:cs typeface="Arial"/>
                <a:sym typeface="Arial"/>
              </a:endParaRPr>
            </a:p>
            <a:p>
              <a:pPr defTabSz="1219170">
                <a:buClr>
                  <a:srgbClr val="000000"/>
                </a:buClr>
              </a:pPr>
              <a:r>
                <a:rPr lang="en" sz="1067" b="1" kern="0">
                  <a:solidFill>
                    <a:srgbClr val="000000"/>
                  </a:solidFill>
                  <a:latin typeface="Arial"/>
                  <a:cs typeface="Arial"/>
                  <a:sym typeface="Arial"/>
                </a:rPr>
                <a:t>Broadcast </a:t>
              </a:r>
              <a:endParaRPr sz="1067" b="1" kern="0">
                <a:solidFill>
                  <a:srgbClr val="000000"/>
                </a:solidFill>
                <a:latin typeface="Arial"/>
                <a:cs typeface="Arial"/>
                <a:sym typeface="Arial"/>
              </a:endParaRPr>
            </a:p>
            <a:p>
              <a:pPr defTabSz="1219170">
                <a:buClr>
                  <a:srgbClr val="000000"/>
                </a:buClr>
              </a:pPr>
              <a:r>
                <a:rPr lang="en" sz="1067" b="1" kern="0">
                  <a:solidFill>
                    <a:srgbClr val="000000"/>
                  </a:solidFill>
                  <a:latin typeface="Arial"/>
                  <a:cs typeface="Arial"/>
                  <a:sym typeface="Arial"/>
                </a:rPr>
                <a:t>Block</a:t>
              </a:r>
              <a:endParaRPr sz="1067" b="1" kern="0">
                <a:solidFill>
                  <a:srgbClr val="000000"/>
                </a:solidFill>
                <a:latin typeface="Arial"/>
                <a:cs typeface="Arial"/>
                <a:sym typeface="Arial"/>
              </a:endParaRPr>
            </a:p>
          </p:txBody>
        </p:sp>
      </p:grpSp>
      <p:sp>
        <p:nvSpPr>
          <p:cNvPr id="2" name="Rectangle 1"/>
          <p:cNvSpPr/>
          <p:nvPr/>
        </p:nvSpPr>
        <p:spPr>
          <a:xfrm>
            <a:off x="5971607" y="3244334"/>
            <a:ext cx="248786" cy="369332"/>
          </a:xfrm>
          <a:prstGeom prst="rect">
            <a:avLst/>
          </a:prstGeom>
        </p:spPr>
        <p:txBody>
          <a:bodyPr wrap="none">
            <a:spAutoFit/>
          </a:bodyPr>
          <a:lstStyle/>
          <a:p>
            <a:r>
              <a:rPr lang="en-US" b="0" dirty="0" smtClean="0">
                <a:effectLst/>
              </a:rPr>
              <a:t> </a:t>
            </a:r>
            <a:endParaRPr lang="en-US" dirty="0"/>
          </a:p>
        </p:txBody>
      </p:sp>
      <p:sp>
        <p:nvSpPr>
          <p:cNvPr id="3" name="Rectangle 2"/>
          <p:cNvSpPr/>
          <p:nvPr/>
        </p:nvSpPr>
        <p:spPr>
          <a:xfrm>
            <a:off x="5971607" y="3244334"/>
            <a:ext cx="248786" cy="369332"/>
          </a:xfrm>
          <a:prstGeom prst="rect">
            <a:avLst/>
          </a:prstGeom>
        </p:spPr>
        <p:txBody>
          <a:bodyPr wrap="none">
            <a:spAutoFit/>
          </a:bodyPr>
          <a:lstStyle/>
          <a:p>
            <a:r>
              <a:rPr lang="en-US" b="0" dirty="0" smtClean="0">
                <a:effectLst/>
              </a:rPr>
              <a:t> </a:t>
            </a:r>
            <a:endParaRPr lang="en-US" dirty="0"/>
          </a:p>
        </p:txBody>
      </p:sp>
    </p:spTree>
    <p:extLst>
      <p:ext uri="{BB962C8B-B14F-4D97-AF65-F5344CB8AC3E}">
        <p14:creationId xmlns:p14="http://schemas.microsoft.com/office/powerpoint/2010/main" val="3610797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76"/>
          <p:cNvSpPr txBox="1">
            <a:spLocks noGrp="1"/>
          </p:cNvSpPr>
          <p:nvPr>
            <p:ph type="title"/>
          </p:nvPr>
        </p:nvSpPr>
        <p:spPr>
          <a:xfrm>
            <a:off x="3565236" y="240146"/>
            <a:ext cx="7050709" cy="576018"/>
          </a:xfrm>
          <a:prstGeom prst="rect">
            <a:avLst/>
          </a:prstGeom>
        </p:spPr>
        <p:txBody>
          <a:bodyPr spcFirstLastPara="1" wrap="square" lIns="121900" tIns="121900" rIns="121900" bIns="121900" anchor="ctr" anchorCtr="0">
            <a:noAutofit/>
          </a:bodyPr>
          <a:lstStyle/>
          <a:p>
            <a:r>
              <a:rPr lang="en" sz="2800" dirty="0"/>
              <a:t>Transaction Confirmation </a:t>
            </a:r>
            <a:r>
              <a:rPr lang="en" sz="2800" dirty="0" smtClean="0"/>
              <a:t> </a:t>
            </a:r>
            <a:endParaRPr sz="2800" dirty="0"/>
          </a:p>
        </p:txBody>
      </p:sp>
      <p:sp>
        <p:nvSpPr>
          <p:cNvPr id="784" name="Google Shape;784;p76"/>
          <p:cNvSpPr txBox="1">
            <a:spLocks noGrp="1"/>
          </p:cNvSpPr>
          <p:nvPr>
            <p:ph type="body" idx="4294967295"/>
          </p:nvPr>
        </p:nvSpPr>
        <p:spPr>
          <a:xfrm>
            <a:off x="490538" y="965200"/>
            <a:ext cx="11701462" cy="5892800"/>
          </a:xfrm>
          <a:prstGeom prst="rect">
            <a:avLst/>
          </a:prstGeom>
        </p:spPr>
        <p:txBody>
          <a:bodyPr spcFirstLastPara="1" wrap="square" lIns="121900" tIns="121900" rIns="121900" bIns="121900" anchor="t" anchorCtr="0">
            <a:noAutofit/>
          </a:bodyPr>
          <a:lstStyle/>
          <a:p>
            <a:pPr marL="152396" indent="0">
              <a:buClr>
                <a:srgbClr val="000000"/>
              </a:buClr>
              <a:buNone/>
            </a:pPr>
            <a:r>
              <a:rPr lang="en" sz="2400" dirty="0" smtClean="0">
                <a:solidFill>
                  <a:srgbClr val="000000"/>
                </a:solidFill>
                <a:latin typeface="Arial"/>
                <a:ea typeface="Arial"/>
                <a:cs typeface="Arial"/>
                <a:sym typeface="Arial"/>
              </a:rPr>
              <a:t>1. User </a:t>
            </a:r>
            <a:r>
              <a:rPr lang="en" sz="2400" dirty="0">
                <a:solidFill>
                  <a:srgbClr val="000000"/>
                </a:solidFill>
                <a:latin typeface="Arial"/>
                <a:ea typeface="Arial"/>
                <a:cs typeface="Arial"/>
                <a:sym typeface="Arial"/>
              </a:rPr>
              <a:t>submits a transaction and gets back transaction hash as a receipt immediately. User can use eth.getTransaction(&lt;hash&gt;) to view the metadata of the transaction. </a:t>
            </a:r>
            <a:endParaRPr sz="2400" dirty="0">
              <a:solidFill>
                <a:srgbClr val="000000"/>
              </a:solidFill>
              <a:latin typeface="Arial"/>
              <a:ea typeface="Arial"/>
              <a:cs typeface="Arial"/>
              <a:sym typeface="Arial"/>
            </a:endParaRPr>
          </a:p>
          <a:p>
            <a:pPr marL="152396" indent="0">
              <a:buClr>
                <a:srgbClr val="000000"/>
              </a:buClr>
              <a:buNone/>
            </a:pPr>
            <a:r>
              <a:rPr lang="en" sz="2400" dirty="0" smtClean="0">
                <a:solidFill>
                  <a:srgbClr val="000000"/>
                </a:solidFill>
                <a:latin typeface="Arial"/>
                <a:ea typeface="Arial"/>
                <a:cs typeface="Arial"/>
                <a:sym typeface="Arial"/>
              </a:rPr>
              <a:t>2. This </a:t>
            </a:r>
            <a:r>
              <a:rPr lang="en" sz="2400" dirty="0">
                <a:solidFill>
                  <a:srgbClr val="000000"/>
                </a:solidFill>
                <a:latin typeface="Arial"/>
                <a:ea typeface="Arial"/>
                <a:cs typeface="Arial"/>
                <a:sym typeface="Arial"/>
              </a:rPr>
              <a:t>transaction goes into the pool of transactions</a:t>
            </a:r>
            <a:endParaRPr sz="2400" dirty="0">
              <a:solidFill>
                <a:srgbClr val="000000"/>
              </a:solidFill>
              <a:latin typeface="Arial"/>
              <a:ea typeface="Arial"/>
              <a:cs typeface="Arial"/>
              <a:sym typeface="Arial"/>
            </a:endParaRPr>
          </a:p>
          <a:p>
            <a:pPr marL="0" indent="0">
              <a:spcBef>
                <a:spcPts val="2133"/>
              </a:spcBef>
              <a:buNone/>
            </a:pPr>
            <a:r>
              <a:rPr lang="en" sz="2400" dirty="0">
                <a:solidFill>
                  <a:srgbClr val="000000"/>
                </a:solidFill>
              </a:rPr>
              <a:t> </a:t>
            </a:r>
            <a:r>
              <a:rPr lang="en" sz="2400" dirty="0" smtClean="0">
                <a:solidFill>
                  <a:srgbClr val="000000"/>
                </a:solidFill>
              </a:rPr>
              <a:t> 3. </a:t>
            </a:r>
            <a:r>
              <a:rPr lang="en" sz="2400" dirty="0" smtClean="0">
                <a:solidFill>
                  <a:srgbClr val="000000"/>
                </a:solidFill>
                <a:latin typeface="Arial"/>
                <a:ea typeface="Arial"/>
                <a:cs typeface="Arial"/>
                <a:sym typeface="Arial"/>
              </a:rPr>
              <a:t>Miners </a:t>
            </a:r>
            <a:r>
              <a:rPr lang="en" sz="2400" dirty="0">
                <a:solidFill>
                  <a:srgbClr val="000000"/>
                </a:solidFill>
                <a:latin typeface="Arial"/>
                <a:ea typeface="Arial"/>
                <a:cs typeface="Arial"/>
                <a:sym typeface="Arial"/>
              </a:rPr>
              <a:t>have to choose this transaction and validate. If it’s a validate transaction he adds it to his block and starts solving the puzzle</a:t>
            </a:r>
            <a:endParaRPr sz="2400" dirty="0">
              <a:solidFill>
                <a:srgbClr val="000000"/>
              </a:solidFill>
              <a:latin typeface="Arial"/>
              <a:ea typeface="Arial"/>
              <a:cs typeface="Arial"/>
              <a:sym typeface="Arial"/>
            </a:endParaRPr>
          </a:p>
          <a:p>
            <a:pPr marL="0" indent="0">
              <a:spcBef>
                <a:spcPts val="2133"/>
              </a:spcBef>
              <a:buNone/>
            </a:pPr>
            <a:r>
              <a:rPr lang="en" sz="2400" dirty="0">
                <a:solidFill>
                  <a:srgbClr val="000000"/>
                </a:solidFill>
              </a:rPr>
              <a:t> </a:t>
            </a:r>
            <a:r>
              <a:rPr lang="en" sz="2400" dirty="0" smtClean="0">
                <a:solidFill>
                  <a:srgbClr val="000000"/>
                </a:solidFill>
              </a:rPr>
              <a:t>4. </a:t>
            </a:r>
            <a:r>
              <a:rPr lang="en" sz="2400" dirty="0" smtClean="0">
                <a:solidFill>
                  <a:srgbClr val="000000"/>
                </a:solidFill>
                <a:latin typeface="Arial"/>
                <a:ea typeface="Arial"/>
                <a:cs typeface="Arial"/>
                <a:sym typeface="Arial"/>
              </a:rPr>
              <a:t>If </a:t>
            </a:r>
            <a:r>
              <a:rPr lang="en" sz="2400" dirty="0">
                <a:solidFill>
                  <a:srgbClr val="000000"/>
                </a:solidFill>
                <a:latin typeface="Arial"/>
                <a:ea typeface="Arial"/>
                <a:cs typeface="Arial"/>
                <a:sym typeface="Arial"/>
              </a:rPr>
              <a:t>the winner miner’s block contains the transaction which the user submitted then it goes into blockchain else it will again go into the transaction pool.</a:t>
            </a:r>
            <a:endParaRPr sz="2400" dirty="0">
              <a:solidFill>
                <a:srgbClr val="000000"/>
              </a:solidFill>
              <a:latin typeface="Arial"/>
              <a:ea typeface="Arial"/>
              <a:cs typeface="Arial"/>
              <a:sym typeface="Arial"/>
            </a:endParaRPr>
          </a:p>
          <a:p>
            <a:pPr marL="0" indent="0">
              <a:spcBef>
                <a:spcPts val="2133"/>
              </a:spcBef>
              <a:buNone/>
            </a:pPr>
            <a:r>
              <a:rPr lang="en" sz="2400" dirty="0">
                <a:solidFill>
                  <a:srgbClr val="000000"/>
                </a:solidFill>
              </a:rPr>
              <a:t> </a:t>
            </a:r>
            <a:r>
              <a:rPr lang="en" sz="2400" dirty="0" smtClean="0">
                <a:solidFill>
                  <a:srgbClr val="000000"/>
                </a:solidFill>
              </a:rPr>
              <a:t>5. </a:t>
            </a:r>
            <a:r>
              <a:rPr lang="en" sz="2400" dirty="0" smtClean="0">
                <a:solidFill>
                  <a:srgbClr val="000000"/>
                </a:solidFill>
                <a:latin typeface="Arial"/>
                <a:ea typeface="Arial"/>
                <a:cs typeface="Arial"/>
                <a:sym typeface="Arial"/>
              </a:rPr>
              <a:t>After </a:t>
            </a:r>
            <a:r>
              <a:rPr lang="en" sz="2400" dirty="0">
                <a:solidFill>
                  <a:srgbClr val="000000"/>
                </a:solidFill>
                <a:latin typeface="Arial"/>
                <a:ea typeface="Arial"/>
                <a:cs typeface="Arial"/>
                <a:sym typeface="Arial"/>
              </a:rPr>
              <a:t>the transaction is confirmed when we query using the eth.getTransactionReceipt(&lt;hash&gt;)  it will return the details of the transaction like who mined it, when it was mined, gas spent, block number of the transaction etc, it will return null if the transaction was not confirmed.</a:t>
            </a:r>
            <a:endParaRPr sz="2400" dirty="0">
              <a:solidFill>
                <a:srgbClr val="000000"/>
              </a:solidFill>
              <a:latin typeface="Arial"/>
              <a:ea typeface="Arial"/>
              <a:cs typeface="Arial"/>
              <a:sym typeface="Arial"/>
            </a:endParaRPr>
          </a:p>
          <a:p>
            <a:pPr marL="0" indent="0">
              <a:spcBef>
                <a:spcPts val="2133"/>
              </a:spcBef>
              <a:spcAft>
                <a:spcPts val="2133"/>
              </a:spcAft>
              <a:buNone/>
            </a:pPr>
            <a:endParaRPr dirty="0"/>
          </a:p>
        </p:txBody>
      </p:sp>
    </p:spTree>
    <p:extLst>
      <p:ext uri="{BB962C8B-B14F-4D97-AF65-F5344CB8AC3E}">
        <p14:creationId xmlns:p14="http://schemas.microsoft.com/office/powerpoint/2010/main" val="3403259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5"/>
          <p:cNvSpPr txBox="1">
            <a:spLocks noGrp="1"/>
          </p:cNvSpPr>
          <p:nvPr>
            <p:ph type="title"/>
          </p:nvPr>
        </p:nvSpPr>
        <p:spPr>
          <a:xfrm>
            <a:off x="629200" y="984967"/>
            <a:ext cx="10962800" cy="609600"/>
          </a:xfrm>
          <a:prstGeom prst="rect">
            <a:avLst/>
          </a:prstGeom>
        </p:spPr>
        <p:txBody>
          <a:bodyPr spcFirstLastPara="1" wrap="square" lIns="121900" tIns="121900" rIns="121900" bIns="121900" anchor="b" anchorCtr="0">
            <a:noAutofit/>
          </a:bodyPr>
          <a:lstStyle/>
          <a:p>
            <a:r>
              <a:rPr lang="en"/>
              <a:t>Block Creation Process</a:t>
            </a:r>
            <a:endParaRPr/>
          </a:p>
        </p:txBody>
      </p:sp>
      <p:sp>
        <p:nvSpPr>
          <p:cNvPr id="486" name="Google Shape;486;p65"/>
          <p:cNvSpPr txBox="1">
            <a:spLocks noGrp="1"/>
          </p:cNvSpPr>
          <p:nvPr>
            <p:ph type="body" idx="1"/>
          </p:nvPr>
        </p:nvSpPr>
        <p:spPr>
          <a:xfrm>
            <a:off x="629200" y="2558767"/>
            <a:ext cx="10962800" cy="3613600"/>
          </a:xfrm>
          <a:prstGeom prst="rect">
            <a:avLst/>
          </a:prstGeom>
        </p:spPr>
        <p:txBody>
          <a:bodyPr spcFirstLastPara="1" wrap="square" lIns="121900" tIns="121900" rIns="121900" bIns="121900" anchor="t" anchorCtr="0">
            <a:noAutofit/>
          </a:bodyPr>
          <a:lstStyle/>
          <a:p>
            <a:pPr marL="228594" indent="-101597">
              <a:buNone/>
            </a:pPr>
            <a:endParaRPr/>
          </a:p>
        </p:txBody>
      </p:sp>
      <p:pic>
        <p:nvPicPr>
          <p:cNvPr id="487" name="Google Shape;487;p65" descr="bloackCreation.png"/>
          <p:cNvPicPr preferRelativeResize="0"/>
          <p:nvPr/>
        </p:nvPicPr>
        <p:blipFill rotWithShape="1">
          <a:blip r:embed="rId3">
            <a:alphaModFix/>
          </a:blip>
          <a:srcRect t="1323" b="1333"/>
          <a:stretch/>
        </p:blipFill>
        <p:spPr>
          <a:xfrm>
            <a:off x="203201" y="2128000"/>
            <a:ext cx="11785596" cy="4285672"/>
          </a:xfrm>
          <a:prstGeom prst="rect">
            <a:avLst/>
          </a:prstGeom>
          <a:noFill/>
          <a:ln>
            <a:noFill/>
          </a:ln>
        </p:spPr>
      </p:pic>
    </p:spTree>
    <p:extLst>
      <p:ext uri="{BB962C8B-B14F-4D97-AF65-F5344CB8AC3E}">
        <p14:creationId xmlns:p14="http://schemas.microsoft.com/office/powerpoint/2010/main" val="9664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7" y="1256145"/>
            <a:ext cx="9470459" cy="4723601"/>
          </a:xfrm>
        </p:spPr>
        <p:txBody>
          <a:bodyPr/>
          <a:lstStyle/>
          <a:p>
            <a:r>
              <a:rPr lang="en-US" dirty="0"/>
              <a:t>In Ethereum, </a:t>
            </a:r>
            <a:endParaRPr lang="en-US" dirty="0" smtClean="0"/>
          </a:p>
          <a:p>
            <a:r>
              <a:rPr lang="en-US" dirty="0" smtClean="0"/>
              <a:t>--the </a:t>
            </a:r>
            <a:r>
              <a:rPr lang="en-US" dirty="0"/>
              <a:t>state is made up of objects called "accounts", </a:t>
            </a:r>
          </a:p>
          <a:p>
            <a:r>
              <a:rPr lang="en-US" dirty="0" smtClean="0"/>
              <a:t>--each </a:t>
            </a:r>
            <a:r>
              <a:rPr lang="en-US" dirty="0"/>
              <a:t>account having a 20-byte </a:t>
            </a:r>
            <a:r>
              <a:rPr lang="en-US" dirty="0" smtClean="0"/>
              <a:t>address</a:t>
            </a:r>
          </a:p>
          <a:p>
            <a:r>
              <a:rPr lang="en-US" dirty="0" smtClean="0"/>
              <a:t>--state </a:t>
            </a:r>
            <a:r>
              <a:rPr lang="en-US" dirty="0"/>
              <a:t>transitions being direct transfers of value and information between accounts. </a:t>
            </a:r>
            <a:endParaRPr lang="en-US" dirty="0" smtClean="0"/>
          </a:p>
          <a:p>
            <a:r>
              <a:rPr lang="en-US" dirty="0" smtClean="0"/>
              <a:t>An </a:t>
            </a:r>
            <a:r>
              <a:rPr lang="en-US" dirty="0"/>
              <a:t>Ethereum account </a:t>
            </a:r>
            <a:r>
              <a:rPr lang="en-US" dirty="0" smtClean="0"/>
              <a:t>(address) contains </a:t>
            </a:r>
            <a:r>
              <a:rPr lang="en-US" dirty="0"/>
              <a:t>four fields:</a:t>
            </a:r>
          </a:p>
          <a:p>
            <a:pPr marL="342900" indent="-342900">
              <a:buAutoNum type="arabicPeriod"/>
            </a:pPr>
            <a:r>
              <a:rPr lang="en-US" dirty="0" smtClean="0"/>
              <a:t>The</a:t>
            </a:r>
            <a:r>
              <a:rPr lang="en-US" dirty="0"/>
              <a:t> </a:t>
            </a:r>
            <a:r>
              <a:rPr lang="en-US" b="1" dirty="0"/>
              <a:t>nonce</a:t>
            </a:r>
            <a:r>
              <a:rPr lang="en-US" dirty="0"/>
              <a:t>, a counter used to make sure each transaction can only be processed </a:t>
            </a:r>
            <a:r>
              <a:rPr lang="en-US" dirty="0" smtClean="0"/>
              <a:t>once</a:t>
            </a:r>
          </a:p>
          <a:p>
            <a:pPr marL="342900" indent="-342900">
              <a:buAutoNum type="arabicPeriod"/>
            </a:pPr>
            <a:r>
              <a:rPr lang="en-US" dirty="0" smtClean="0"/>
              <a:t>The </a:t>
            </a:r>
            <a:r>
              <a:rPr lang="en-US" dirty="0"/>
              <a:t>account's current </a:t>
            </a:r>
            <a:r>
              <a:rPr lang="en-US" b="1" dirty="0"/>
              <a:t>ether </a:t>
            </a:r>
            <a:r>
              <a:rPr lang="en-US" b="1" dirty="0" smtClean="0"/>
              <a:t>balance</a:t>
            </a:r>
            <a:endParaRPr lang="en-US" dirty="0"/>
          </a:p>
          <a:p>
            <a:pPr marL="342900" indent="-342900">
              <a:buAutoNum type="arabicPeriod"/>
            </a:pPr>
            <a:r>
              <a:rPr lang="en-US" dirty="0" smtClean="0"/>
              <a:t>The </a:t>
            </a:r>
            <a:r>
              <a:rPr lang="en-US" dirty="0"/>
              <a:t>account's </a:t>
            </a:r>
            <a:r>
              <a:rPr lang="en-US" b="1" dirty="0"/>
              <a:t>contract code</a:t>
            </a:r>
            <a:r>
              <a:rPr lang="en-US" dirty="0"/>
              <a:t>, if </a:t>
            </a:r>
            <a:r>
              <a:rPr lang="en-US" dirty="0" smtClean="0"/>
              <a:t>present</a:t>
            </a:r>
          </a:p>
          <a:p>
            <a:pPr marL="342900" indent="-342900">
              <a:buAutoNum type="arabicPeriod"/>
            </a:pPr>
            <a:r>
              <a:rPr lang="en-US" dirty="0" smtClean="0"/>
              <a:t>The </a:t>
            </a:r>
            <a:r>
              <a:rPr lang="en-US" dirty="0"/>
              <a:t>account's </a:t>
            </a:r>
            <a:r>
              <a:rPr lang="en-US" b="1" dirty="0"/>
              <a:t>storage</a:t>
            </a:r>
            <a:r>
              <a:rPr lang="en-US" dirty="0"/>
              <a:t> (empty by default</a:t>
            </a:r>
            <a:r>
              <a:rPr lang="en-US" dirty="0" smtClean="0"/>
              <a:t>)</a:t>
            </a:r>
          </a:p>
          <a:p>
            <a:r>
              <a:rPr lang="en-US" dirty="0" smtClean="0"/>
              <a:t>There are two types of accounts: </a:t>
            </a:r>
          </a:p>
          <a:p>
            <a:r>
              <a:rPr lang="en-US" dirty="0" smtClean="0"/>
              <a:t>--Externally owned accounts: controlled by private keys and </a:t>
            </a:r>
            <a:r>
              <a:rPr lang="en-US" dirty="0"/>
              <a:t>with only Ether </a:t>
            </a:r>
            <a:r>
              <a:rPr lang="en-US" dirty="0" smtClean="0"/>
              <a:t>balance;</a:t>
            </a:r>
          </a:p>
          <a:p>
            <a:r>
              <a:rPr lang="en-US" dirty="0" smtClean="0"/>
              <a:t>--Smart contract account: that has executable code</a:t>
            </a:r>
          </a:p>
          <a:p>
            <a:r>
              <a:rPr lang="en-US" dirty="0" smtClean="0"/>
              <a:t> </a:t>
            </a:r>
            <a:endParaRPr lang="en-US" dirty="0"/>
          </a:p>
        </p:txBody>
      </p:sp>
      <p:sp>
        <p:nvSpPr>
          <p:cNvPr id="3" name="Title 2"/>
          <p:cNvSpPr>
            <a:spLocks noGrp="1"/>
          </p:cNvSpPr>
          <p:nvPr>
            <p:ph type="title"/>
          </p:nvPr>
        </p:nvSpPr>
        <p:spPr>
          <a:xfrm>
            <a:off x="3589759" y="92364"/>
            <a:ext cx="8417514" cy="716084"/>
          </a:xfrm>
        </p:spPr>
        <p:txBody>
          <a:bodyPr/>
          <a:lstStyle/>
          <a:p>
            <a:r>
              <a:rPr lang="en-US" dirty="0">
                <a:solidFill>
                  <a:schemeClr val="bg1"/>
                </a:solidFill>
              </a:rPr>
              <a:t> </a:t>
            </a:r>
            <a:r>
              <a:rPr lang="en-US" dirty="0" smtClean="0">
                <a:solidFill>
                  <a:schemeClr val="bg1"/>
                </a:solidFill>
              </a:rPr>
              <a:t> Ethereum Accounts</a:t>
            </a:r>
            <a:endParaRPr lang="en-US" dirty="0">
              <a:solidFill>
                <a:schemeClr val="bg1"/>
              </a:solidFill>
            </a:endParaRPr>
          </a:p>
        </p:txBody>
      </p:sp>
    </p:spTree>
    <p:extLst>
      <p:ext uri="{BB962C8B-B14F-4D97-AF65-F5344CB8AC3E}">
        <p14:creationId xmlns:p14="http://schemas.microsoft.com/office/powerpoint/2010/main" val="2718307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66928" y="1662546"/>
            <a:ext cx="9860927" cy="4255296"/>
          </a:xfrm>
        </p:spPr>
        <p:txBody>
          <a:bodyPr/>
          <a:lstStyle/>
          <a:p>
            <a:r>
              <a:rPr lang="en-US" dirty="0" smtClean="0"/>
              <a:t>We examined important concepts that enable the Ethereum blockchain including cryptography and hashing.</a:t>
            </a:r>
          </a:p>
          <a:p>
            <a:r>
              <a:rPr lang="en-US" dirty="0" smtClean="0"/>
              <a:t>Also Ethereum protocol provides functions for various functions; Keccak, etc.</a:t>
            </a:r>
          </a:p>
          <a:p>
            <a:endParaRPr lang="en-US" dirty="0"/>
          </a:p>
          <a:p>
            <a:r>
              <a:rPr lang="en-US"/>
              <a:t>Look at the links provided to study for midterm.</a:t>
            </a:r>
          </a:p>
          <a:p>
            <a:pPr marL="50800" indent="0">
              <a:buNone/>
            </a:pPr>
            <a:endParaRPr lang="en-US" dirty="0" smtClean="0"/>
          </a:p>
        </p:txBody>
      </p:sp>
      <p:sp>
        <p:nvSpPr>
          <p:cNvPr id="3" name="Title 2"/>
          <p:cNvSpPr>
            <a:spLocks noGrp="1"/>
          </p:cNvSpPr>
          <p:nvPr>
            <p:ph type="title"/>
          </p:nvPr>
        </p:nvSpPr>
        <p:spPr>
          <a:xfrm>
            <a:off x="4017817" y="110836"/>
            <a:ext cx="7786255" cy="716084"/>
          </a:xfrm>
        </p:spPr>
        <p:txBody>
          <a:bodyPr/>
          <a:lstStyle/>
          <a:p>
            <a:r>
              <a:rPr lang="en-US" dirty="0" smtClean="0">
                <a:solidFill>
                  <a:schemeClr val="bg1"/>
                </a:solidFill>
              </a:rPr>
              <a:t>Summary</a:t>
            </a:r>
            <a:endParaRPr lang="en-US" dirty="0">
              <a:solidFill>
                <a:schemeClr val="bg1"/>
              </a:solidFill>
            </a:endParaRPr>
          </a:p>
        </p:txBody>
      </p:sp>
    </p:spTree>
    <p:extLst>
      <p:ext uri="{BB962C8B-B14F-4D97-AF65-F5344CB8AC3E}">
        <p14:creationId xmlns:p14="http://schemas.microsoft.com/office/powerpoint/2010/main" val="57556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8" y="1200727"/>
            <a:ext cx="9193368" cy="5310909"/>
          </a:xfrm>
        </p:spPr>
        <p:txBody>
          <a:bodyPr/>
          <a:lstStyle/>
          <a:p>
            <a:pPr marL="285750" indent="-285750">
              <a:buFont typeface="Arial" panose="020B0604020202020204" pitchFamily="34" charset="0"/>
              <a:buChar char="•"/>
            </a:pPr>
            <a:r>
              <a:rPr lang="en-US" dirty="0" smtClean="0"/>
              <a:t>Transaction has a message, …here is snapshot from Remix, for the Ballot register()</a:t>
            </a:r>
          </a:p>
          <a:p>
            <a:pPr marL="285750" indent="-285750">
              <a:buFont typeface="Arial" panose="020B0604020202020204" pitchFamily="34" charset="0"/>
              <a:buChar char="•"/>
            </a:pPr>
            <a:endParaRPr lang="en-US" dirty="0"/>
          </a:p>
          <a:p>
            <a:endParaRPr lang="en-US" dirty="0" smtClean="0"/>
          </a:p>
        </p:txBody>
      </p:sp>
      <p:sp>
        <p:nvSpPr>
          <p:cNvPr id="3" name="Title 2"/>
          <p:cNvSpPr>
            <a:spLocks noGrp="1"/>
          </p:cNvSpPr>
          <p:nvPr>
            <p:ph type="title"/>
          </p:nvPr>
        </p:nvSpPr>
        <p:spPr>
          <a:xfrm>
            <a:off x="4064000" y="110837"/>
            <a:ext cx="7555345" cy="563418"/>
          </a:xfrm>
        </p:spPr>
        <p:txBody>
          <a:bodyPr/>
          <a:lstStyle/>
          <a:p>
            <a:r>
              <a:rPr lang="en-US" dirty="0" smtClean="0">
                <a:solidFill>
                  <a:schemeClr val="bg1"/>
                </a:solidFill>
              </a:rPr>
              <a:t>Transaction (stored on blockchain)</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87706762"/>
              </p:ext>
            </p:extLst>
          </p:nvPr>
        </p:nvGraphicFramePr>
        <p:xfrm>
          <a:off x="569468" y="1699465"/>
          <a:ext cx="10560350" cy="4812171"/>
        </p:xfrm>
        <a:graphic>
          <a:graphicData uri="http://schemas.openxmlformats.org/drawingml/2006/table">
            <a:tbl>
              <a:tblPr/>
              <a:tblGrid>
                <a:gridCol w="3164424">
                  <a:extLst>
                    <a:ext uri="{9D8B030D-6E8A-4147-A177-3AD203B41FA5}">
                      <a16:colId xmlns:a16="http://schemas.microsoft.com/office/drawing/2014/main" val="1742628260"/>
                    </a:ext>
                  </a:extLst>
                </a:gridCol>
                <a:gridCol w="7395926">
                  <a:extLst>
                    <a:ext uri="{9D8B030D-6E8A-4147-A177-3AD203B41FA5}">
                      <a16:colId xmlns:a16="http://schemas.microsoft.com/office/drawing/2014/main" val="2501243524"/>
                    </a:ext>
                  </a:extLst>
                </a:gridCol>
              </a:tblGrid>
              <a:tr h="342186">
                <a:tc>
                  <a:txBody>
                    <a:bodyPr/>
                    <a:lstStyle/>
                    <a:p>
                      <a:pPr fontAlgn="base"/>
                      <a:r>
                        <a:rPr lang="en-US" sz="1400" b="1">
                          <a:solidFill>
                            <a:srgbClr val="000000"/>
                          </a:solidFill>
                          <a:effectLst/>
                        </a:rPr>
                        <a:t>status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fontAlgn="base"/>
                      <a:r>
                        <a:rPr lang="en-US" sz="1400">
                          <a:solidFill>
                            <a:srgbClr val="000000"/>
                          </a:solidFill>
                          <a:effectLst/>
                        </a:rPr>
                        <a:t>0x1 Transaction mined and execution succeed</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473151885"/>
                  </a:ext>
                </a:extLst>
              </a:tr>
              <a:tr h="498780">
                <a:tc>
                  <a:txBody>
                    <a:bodyPr/>
                    <a:lstStyle/>
                    <a:p>
                      <a:pPr fontAlgn="base"/>
                      <a:r>
                        <a:rPr lang="en-US" sz="1400" b="1">
                          <a:solidFill>
                            <a:srgbClr val="000000"/>
                          </a:solidFill>
                          <a:effectLst/>
                        </a:rPr>
                        <a:t>transaction hash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fontAlgn="base"/>
                      <a:r>
                        <a:rPr lang="en-US" sz="1400">
                          <a:solidFill>
                            <a:srgbClr val="000000"/>
                          </a:solidFill>
                          <a:effectLst/>
                        </a:rPr>
                        <a:t>0xef8df4a73cac62d056d54572469b539b99cbf3944a2fb6b62830a4173b54cc11</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39509374"/>
                  </a:ext>
                </a:extLst>
              </a:tr>
              <a:tr h="342186">
                <a:tc>
                  <a:txBody>
                    <a:bodyPr/>
                    <a:lstStyle/>
                    <a:p>
                      <a:pPr fontAlgn="base"/>
                      <a:r>
                        <a:rPr lang="en-US" sz="1400" b="1">
                          <a:solidFill>
                            <a:srgbClr val="000000"/>
                          </a:solidFill>
                          <a:effectLst/>
                        </a:rPr>
                        <a:t>from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fontAlgn="base"/>
                      <a:r>
                        <a:rPr lang="en-US" sz="1400">
                          <a:solidFill>
                            <a:srgbClr val="000000"/>
                          </a:solidFill>
                          <a:effectLst/>
                        </a:rPr>
                        <a:t>0xca35b7d915458ef540ade6068dfe2f44e8fa733c</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038489051"/>
                  </a:ext>
                </a:extLst>
              </a:tr>
              <a:tr h="498780">
                <a:tc>
                  <a:txBody>
                    <a:bodyPr/>
                    <a:lstStyle/>
                    <a:p>
                      <a:pPr fontAlgn="base"/>
                      <a:r>
                        <a:rPr lang="en-US" sz="1400" b="1">
                          <a:solidFill>
                            <a:srgbClr val="000000"/>
                          </a:solidFill>
                          <a:effectLst/>
                        </a:rPr>
                        <a:t>to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fontAlgn="base"/>
                      <a:r>
                        <a:rPr lang="en-US" sz="1400">
                          <a:solidFill>
                            <a:srgbClr val="000000"/>
                          </a:solidFill>
                          <a:effectLst/>
                        </a:rPr>
                        <a:t>BallotV3.register(address) 0x692a70d2e424a56d2c6c27aa97d1a86395877b3a</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846071657"/>
                  </a:ext>
                </a:extLst>
              </a:tr>
              <a:tr h="194572">
                <a:tc>
                  <a:txBody>
                    <a:bodyPr/>
                    <a:lstStyle/>
                    <a:p>
                      <a:pPr fontAlgn="base"/>
                      <a:r>
                        <a:rPr lang="en-US" sz="1400" b="1">
                          <a:solidFill>
                            <a:srgbClr val="000000"/>
                          </a:solidFill>
                          <a:effectLst/>
                        </a:rPr>
                        <a:t>gas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fontAlgn="base"/>
                      <a:r>
                        <a:rPr lang="en-US" sz="1400">
                          <a:solidFill>
                            <a:srgbClr val="000000"/>
                          </a:solidFill>
                          <a:effectLst/>
                        </a:rPr>
                        <a:t>3000000 gas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306255674"/>
                  </a:ext>
                </a:extLst>
              </a:tr>
              <a:tr h="342186">
                <a:tc>
                  <a:txBody>
                    <a:bodyPr/>
                    <a:lstStyle/>
                    <a:p>
                      <a:pPr fontAlgn="base"/>
                      <a:r>
                        <a:rPr lang="en-US" sz="1400" b="1">
                          <a:solidFill>
                            <a:srgbClr val="000000"/>
                          </a:solidFill>
                          <a:effectLst/>
                        </a:rPr>
                        <a:t>transaction cost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fontAlgn="base"/>
                      <a:r>
                        <a:rPr lang="en-US" sz="1400">
                          <a:solidFill>
                            <a:srgbClr val="000000"/>
                          </a:solidFill>
                          <a:effectLst/>
                        </a:rPr>
                        <a:t>49000 gas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231698092"/>
                  </a:ext>
                </a:extLst>
              </a:tr>
              <a:tr h="342186">
                <a:tc>
                  <a:txBody>
                    <a:bodyPr/>
                    <a:lstStyle/>
                    <a:p>
                      <a:pPr fontAlgn="base"/>
                      <a:r>
                        <a:rPr lang="en-US" sz="1400" b="1">
                          <a:solidFill>
                            <a:srgbClr val="000000"/>
                          </a:solidFill>
                          <a:effectLst/>
                        </a:rPr>
                        <a:t>execution cost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fontAlgn="base"/>
                      <a:r>
                        <a:rPr lang="en-US" sz="1400">
                          <a:solidFill>
                            <a:srgbClr val="000000"/>
                          </a:solidFill>
                          <a:effectLst/>
                        </a:rPr>
                        <a:t>26320 gas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262835992"/>
                  </a:ext>
                </a:extLst>
              </a:tr>
              <a:tr h="498780">
                <a:tc>
                  <a:txBody>
                    <a:bodyPr/>
                    <a:lstStyle/>
                    <a:p>
                      <a:pPr fontAlgn="base"/>
                      <a:r>
                        <a:rPr lang="en-US" sz="1400" b="1">
                          <a:solidFill>
                            <a:srgbClr val="000000"/>
                          </a:solidFill>
                          <a:effectLst/>
                        </a:rPr>
                        <a:t>hash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fontAlgn="base"/>
                      <a:r>
                        <a:rPr lang="en-US" sz="1400">
                          <a:solidFill>
                            <a:srgbClr val="000000"/>
                          </a:solidFill>
                          <a:effectLst/>
                        </a:rPr>
                        <a:t>0xef8df4a73cac62d056d54572469b539b99cbf3944a2fb6b62830a4173b54cc11</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505296379"/>
                  </a:ext>
                </a:extLst>
              </a:tr>
              <a:tr h="194572">
                <a:tc>
                  <a:txBody>
                    <a:bodyPr/>
                    <a:lstStyle/>
                    <a:p>
                      <a:pPr fontAlgn="base"/>
                      <a:r>
                        <a:rPr lang="en-US" sz="1400" b="1" dirty="0">
                          <a:solidFill>
                            <a:srgbClr val="000000"/>
                          </a:solidFill>
                          <a:effectLst/>
                        </a:rPr>
                        <a:t>input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fontAlgn="base"/>
                      <a:r>
                        <a:rPr lang="en-US" sz="1400">
                          <a:solidFill>
                            <a:srgbClr val="000000"/>
                          </a:solidFill>
                          <a:effectLst/>
                        </a:rPr>
                        <a:t>0x442...c160c</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921934930"/>
                  </a:ext>
                </a:extLst>
              </a:tr>
              <a:tr h="655373">
                <a:tc>
                  <a:txBody>
                    <a:bodyPr/>
                    <a:lstStyle/>
                    <a:p>
                      <a:pPr fontAlgn="base"/>
                      <a:r>
                        <a:rPr lang="en-US" sz="1400" b="1">
                          <a:solidFill>
                            <a:srgbClr val="000000"/>
                          </a:solidFill>
                          <a:effectLst/>
                        </a:rPr>
                        <a:t>decoded input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fontAlgn="base"/>
                      <a:r>
                        <a:rPr lang="en-US" sz="1400">
                          <a:solidFill>
                            <a:srgbClr val="000000"/>
                          </a:solidFill>
                          <a:effectLst/>
                        </a:rPr>
                        <a:t>{ "address voter": "0x14723A09ACff6D2A60DcdF7aA4AFf308FDDC160C"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306267483"/>
                  </a:ext>
                </a:extLst>
              </a:tr>
              <a:tr h="342186">
                <a:tc>
                  <a:txBody>
                    <a:bodyPr/>
                    <a:lstStyle/>
                    <a:p>
                      <a:pPr fontAlgn="base"/>
                      <a:r>
                        <a:rPr lang="en-US" sz="1400" b="1">
                          <a:solidFill>
                            <a:srgbClr val="000000"/>
                          </a:solidFill>
                          <a:effectLst/>
                        </a:rPr>
                        <a:t>decoded output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fontAlgn="base"/>
                      <a:r>
                        <a:rPr lang="en-US" sz="1400">
                          <a:solidFill>
                            <a:srgbClr val="000000"/>
                          </a:solidFill>
                          <a:effectLst/>
                        </a:rPr>
                        <a:t>{}</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323642196"/>
                  </a:ext>
                </a:extLst>
              </a:tr>
              <a:tr h="194572">
                <a:tc>
                  <a:txBody>
                    <a:bodyPr/>
                    <a:lstStyle/>
                    <a:p>
                      <a:pPr fontAlgn="base"/>
                      <a:r>
                        <a:rPr lang="en-US" sz="1400" b="1">
                          <a:solidFill>
                            <a:srgbClr val="000000"/>
                          </a:solidFill>
                          <a:effectLst/>
                        </a:rPr>
                        <a:t>logs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fontAlgn="base"/>
                      <a:r>
                        <a:rPr lang="en-US" sz="1400">
                          <a:solidFill>
                            <a:srgbClr val="000000"/>
                          </a:solidFill>
                          <a:effectLst/>
                        </a:rPr>
                        <a:t>[]</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01866143"/>
                  </a:ext>
                </a:extLst>
              </a:tr>
              <a:tr h="194572">
                <a:tc>
                  <a:txBody>
                    <a:bodyPr/>
                    <a:lstStyle/>
                    <a:p>
                      <a:pPr fontAlgn="base"/>
                      <a:r>
                        <a:rPr lang="en-US" sz="1400" b="1">
                          <a:solidFill>
                            <a:srgbClr val="000000"/>
                          </a:solidFill>
                          <a:effectLst/>
                        </a:rPr>
                        <a:t>value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fontAlgn="base"/>
                      <a:r>
                        <a:rPr lang="en-US" sz="1400" dirty="0">
                          <a:solidFill>
                            <a:srgbClr val="000000"/>
                          </a:solidFill>
                          <a:effectLst/>
                        </a:rPr>
                        <a:t>0 </a:t>
                      </a:r>
                      <a:r>
                        <a:rPr lang="en-US" sz="1400" dirty="0" err="1">
                          <a:solidFill>
                            <a:srgbClr val="000000"/>
                          </a:solidFill>
                          <a:effectLst/>
                        </a:rPr>
                        <a:t>wei</a:t>
                      </a:r>
                      <a:r>
                        <a:rPr lang="en-US" sz="1400" dirty="0">
                          <a:solidFill>
                            <a:srgbClr val="000000"/>
                          </a:solidFill>
                          <a:effectLst/>
                        </a:rPr>
                        <a:t> </a:t>
                      </a:r>
                    </a:p>
                  </a:txBody>
                  <a:tcPr marL="12011" marR="12011" marT="12011" marB="12011"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392058719"/>
                  </a:ext>
                </a:extLst>
              </a:tr>
            </a:tbl>
          </a:graphicData>
        </a:graphic>
      </p:graphicFrame>
    </p:spTree>
    <p:extLst>
      <p:ext uri="{BB962C8B-B14F-4D97-AF65-F5344CB8AC3E}">
        <p14:creationId xmlns:p14="http://schemas.microsoft.com/office/powerpoint/2010/main" val="96577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8" y="1579418"/>
            <a:ext cx="9193368" cy="4932218"/>
          </a:xfrm>
        </p:spPr>
        <p:txBody>
          <a:bodyPr/>
          <a:lstStyle/>
          <a:p>
            <a:pPr marL="285750" indent="-285750">
              <a:buFont typeface="Arial" panose="020B0604020202020204" pitchFamily="34" charset="0"/>
              <a:buChar char="•"/>
            </a:pPr>
            <a:r>
              <a:rPr lang="en-US" dirty="0"/>
              <a:t>Why do you need gas points</a:t>
            </a:r>
            <a:r>
              <a:rPr lang="en-US" dirty="0" smtClean="0"/>
              <a:t>? Gas points and gas point limits are to address denial of service attacks and whimsical codes to be deployed on the blockchain.</a:t>
            </a:r>
          </a:p>
          <a:p>
            <a:pPr marL="285750" indent="-285750">
              <a:buFont typeface="Arial" panose="020B0604020202020204" pitchFamily="34" charset="0"/>
              <a:buChar char="•"/>
            </a:pPr>
            <a:r>
              <a:rPr lang="en-US" dirty="0" smtClean="0"/>
              <a:t>Also your own code may not have tested and may mal function.</a:t>
            </a:r>
          </a:p>
          <a:p>
            <a:pPr marL="285750" indent="-285750">
              <a:buFont typeface="Arial" panose="020B0604020202020204" pitchFamily="34" charset="0"/>
              <a:buChar char="•"/>
            </a:pPr>
            <a:r>
              <a:rPr lang="en-US" dirty="0" smtClean="0"/>
              <a:t>Ethers/Wei.. Other denominations: For payment towards transaction fees, also as cryptocurrency between accounts</a:t>
            </a:r>
          </a:p>
          <a:p>
            <a:pPr marL="285750" indent="-285750">
              <a:buFont typeface="Arial" panose="020B0604020202020204" pitchFamily="34" charset="0"/>
              <a:buChar char="•"/>
            </a:pPr>
            <a:r>
              <a:rPr lang="en-US" dirty="0" smtClean="0"/>
              <a:t>Finally tokens: are smart contract representation of real world items.. Think about it. We will revisit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Think about it.. Think, think, think…</a:t>
            </a:r>
          </a:p>
        </p:txBody>
      </p:sp>
      <p:sp>
        <p:nvSpPr>
          <p:cNvPr id="3" name="Title 2"/>
          <p:cNvSpPr>
            <a:spLocks noGrp="1"/>
          </p:cNvSpPr>
          <p:nvPr>
            <p:ph type="title"/>
          </p:nvPr>
        </p:nvSpPr>
        <p:spPr>
          <a:xfrm>
            <a:off x="4064000" y="110837"/>
            <a:ext cx="7555345" cy="563418"/>
          </a:xfrm>
        </p:spPr>
        <p:txBody>
          <a:bodyPr/>
          <a:lstStyle/>
          <a:p>
            <a:r>
              <a:rPr lang="en-US" dirty="0" smtClean="0">
                <a:solidFill>
                  <a:schemeClr val="bg1"/>
                </a:solidFill>
              </a:rPr>
              <a:t>Ether, gas points, tokens</a:t>
            </a:r>
            <a:endParaRPr lang="en-US" dirty="0">
              <a:solidFill>
                <a:schemeClr val="bg1"/>
              </a:solidFill>
            </a:endParaRPr>
          </a:p>
        </p:txBody>
      </p:sp>
    </p:spTree>
    <p:extLst>
      <p:ext uri="{BB962C8B-B14F-4D97-AF65-F5344CB8AC3E}">
        <p14:creationId xmlns:p14="http://schemas.microsoft.com/office/powerpoint/2010/main" val="353514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8" y="1579418"/>
            <a:ext cx="9193368" cy="4932218"/>
          </a:xfrm>
        </p:spPr>
        <p:txBody>
          <a:bodyPr/>
          <a:lstStyle/>
          <a:p>
            <a:pPr marL="285750" indent="-285750">
              <a:buFont typeface="Arial" panose="020B0604020202020204" pitchFamily="34" charset="0"/>
              <a:buChar char="•"/>
            </a:pPr>
            <a:r>
              <a:rPr lang="en-US" dirty="0"/>
              <a:t>The code in Ethereum contracts is written in a </a:t>
            </a:r>
            <a:r>
              <a:rPr lang="en-US" dirty="0" smtClean="0"/>
              <a:t>low-level; it is like byte code and it executes on a stack machine called  </a:t>
            </a:r>
            <a:r>
              <a:rPr lang="en-US" dirty="0"/>
              <a:t>"Ethereum virtual </a:t>
            </a:r>
            <a:r>
              <a:rPr lang="en-US" dirty="0" smtClean="0"/>
              <a:t>machine” or EVM</a:t>
            </a:r>
          </a:p>
          <a:p>
            <a:pPr marL="285750" indent="-285750">
              <a:buFont typeface="Arial" panose="020B0604020202020204" pitchFamily="34" charset="0"/>
              <a:buChar char="•"/>
            </a:pPr>
            <a:r>
              <a:rPr lang="en-US" dirty="0" smtClean="0"/>
              <a:t>The operations or op codes </a:t>
            </a:r>
            <a:r>
              <a:rPr lang="en-US" dirty="0"/>
              <a:t>have access to three types of space in which to store data:</a:t>
            </a:r>
          </a:p>
          <a:p>
            <a:pPr marL="800089" lvl="1" indent="-342900">
              <a:buFont typeface="Arial" panose="020B0604020202020204" pitchFamily="34" charset="0"/>
              <a:buChar char="•"/>
            </a:pPr>
            <a:r>
              <a:rPr lang="en-US" dirty="0"/>
              <a:t>The </a:t>
            </a:r>
            <a:r>
              <a:rPr lang="en-US" b="1" dirty="0"/>
              <a:t>stack</a:t>
            </a:r>
            <a:r>
              <a:rPr lang="en-US" dirty="0"/>
              <a:t>, a last-in-first-out container to which values can be pushed and popped</a:t>
            </a:r>
          </a:p>
          <a:p>
            <a:pPr marL="800089" lvl="1" indent="-342900">
              <a:buFont typeface="Arial" panose="020B0604020202020204" pitchFamily="34" charset="0"/>
              <a:buChar char="•"/>
            </a:pPr>
            <a:r>
              <a:rPr lang="en-US" b="1" dirty="0"/>
              <a:t>Memory</a:t>
            </a:r>
            <a:r>
              <a:rPr lang="en-US" dirty="0"/>
              <a:t>, an infinitely expandable byte array</a:t>
            </a:r>
          </a:p>
          <a:p>
            <a:pPr marL="800089" lvl="1" indent="-342900">
              <a:buFont typeface="Arial" panose="020B0604020202020204" pitchFamily="34" charset="0"/>
              <a:buChar char="•"/>
            </a:pPr>
            <a:r>
              <a:rPr lang="en-US" dirty="0"/>
              <a:t>The contract's long-term </a:t>
            </a:r>
            <a:r>
              <a:rPr lang="en-US" b="1" dirty="0"/>
              <a:t>storage</a:t>
            </a:r>
            <a:r>
              <a:rPr lang="en-US" dirty="0"/>
              <a:t>, a key/value store. Unlike stack and memory, which reset after computation ends, storage persists for the long term.</a:t>
            </a:r>
          </a:p>
          <a:p>
            <a:r>
              <a:rPr lang="en-US" dirty="0"/>
              <a:t>The code can also access the value, sender and data of the incoming message, as well as block header data, and the code can also return a byte array of data as an output.</a:t>
            </a:r>
          </a:p>
          <a:p>
            <a:pPr marL="285750" indent="-285750">
              <a:buFont typeface="Arial" panose="020B0604020202020204" pitchFamily="34" charset="0"/>
              <a:buChar char="•"/>
            </a:pPr>
            <a:endParaRPr lang="en-US" dirty="0" smtClean="0"/>
          </a:p>
        </p:txBody>
      </p:sp>
      <p:sp>
        <p:nvSpPr>
          <p:cNvPr id="3" name="Title 2"/>
          <p:cNvSpPr>
            <a:spLocks noGrp="1"/>
          </p:cNvSpPr>
          <p:nvPr>
            <p:ph type="title"/>
          </p:nvPr>
        </p:nvSpPr>
        <p:spPr>
          <a:xfrm>
            <a:off x="4064000" y="110837"/>
            <a:ext cx="7555345" cy="563418"/>
          </a:xfrm>
        </p:spPr>
        <p:txBody>
          <a:bodyPr/>
          <a:lstStyle/>
          <a:p>
            <a:r>
              <a:rPr lang="en-US" dirty="0" smtClean="0">
                <a:solidFill>
                  <a:schemeClr val="bg1"/>
                </a:solidFill>
              </a:rPr>
              <a:t>Code execution</a:t>
            </a:r>
            <a:endParaRPr lang="en-US" dirty="0">
              <a:solidFill>
                <a:schemeClr val="bg1"/>
              </a:solidFill>
            </a:endParaRPr>
          </a:p>
        </p:txBody>
      </p:sp>
    </p:spTree>
    <p:extLst>
      <p:ext uri="{BB962C8B-B14F-4D97-AF65-F5344CB8AC3E}">
        <p14:creationId xmlns:p14="http://schemas.microsoft.com/office/powerpoint/2010/main" val="427049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8" y="1579418"/>
            <a:ext cx="9748814" cy="4932218"/>
          </a:xfrm>
        </p:spPr>
        <p:txBody>
          <a:bodyPr/>
          <a:lstStyle/>
          <a:p>
            <a:pPr marL="285750" indent="-285750">
              <a:buFont typeface="Arial" panose="020B0604020202020204" pitchFamily="34" charset="0"/>
              <a:buChar char="•"/>
            </a:pPr>
            <a:r>
              <a:rPr lang="en-US" sz="2400" dirty="0"/>
              <a:t>A commonly asked question is "where" contract code is </a:t>
            </a:r>
            <a:r>
              <a:rPr lang="en-US" sz="2400" dirty="0" smtClean="0"/>
              <a:t>executed: it is executed in the local nodes’ EVM and in all the nodes that confirm the  block and the </a:t>
            </a:r>
            <a:r>
              <a:rPr lang="en-US" sz="2400" dirty="0" err="1" smtClean="0"/>
              <a:t>Txs</a:t>
            </a:r>
            <a:r>
              <a:rPr lang="en-US" sz="2400" dirty="0" smtClean="0"/>
              <a:t> contained it.</a:t>
            </a:r>
          </a:p>
          <a:p>
            <a:pPr marL="285750" indent="-285750">
              <a:buFont typeface="Arial" panose="020B0604020202020204" pitchFamily="34" charset="0"/>
              <a:buChar char="•"/>
            </a:pPr>
            <a:r>
              <a:rPr lang="en-US" sz="2400" dirty="0" smtClean="0"/>
              <a:t>Execution of a smart contract function is a part of the transaction and block validation and executed by the local node’s EVM</a:t>
            </a:r>
          </a:p>
          <a:p>
            <a:pPr marL="285750" indent="-285750">
              <a:buFont typeface="Arial" panose="020B0604020202020204" pitchFamily="34" charset="0"/>
              <a:buChar char="•"/>
            </a:pPr>
            <a:r>
              <a:rPr lang="en-US" sz="2400" dirty="0" smtClean="0"/>
              <a:t>It is confirmed once added to a block to the blockchain.</a:t>
            </a:r>
          </a:p>
          <a:p>
            <a:pPr marL="285750" indent="-285750">
              <a:buFont typeface="Arial" panose="020B0604020202020204" pitchFamily="34" charset="0"/>
              <a:buChar char="•"/>
            </a:pPr>
            <a:r>
              <a:rPr lang="en-US" sz="2400" dirty="0"/>
              <a:t>I</a:t>
            </a:r>
            <a:r>
              <a:rPr lang="en-US" sz="2400" dirty="0" smtClean="0"/>
              <a:t>f </a:t>
            </a:r>
            <a:r>
              <a:rPr lang="en-US" sz="2400" dirty="0"/>
              <a:t>a transaction is added into block </a:t>
            </a:r>
            <a:r>
              <a:rPr lang="en-US" sz="2400" dirty="0" smtClean="0"/>
              <a:t>B,</a:t>
            </a:r>
          </a:p>
          <a:p>
            <a:pPr marL="285750" indent="-285750">
              <a:buFont typeface="Arial" panose="020B0604020202020204" pitchFamily="34" charset="0"/>
              <a:buChar char="•"/>
            </a:pPr>
            <a:r>
              <a:rPr lang="en-US" sz="2400" dirty="0"/>
              <a:t>T</a:t>
            </a:r>
            <a:r>
              <a:rPr lang="en-US" sz="2400" dirty="0" smtClean="0"/>
              <a:t>he block is broadcast by will </a:t>
            </a:r>
            <a:r>
              <a:rPr lang="en-US" sz="2400" dirty="0"/>
              <a:t>be executed by all nodes, now and in the future, that download and validate block </a:t>
            </a:r>
            <a:r>
              <a:rPr lang="en-US" sz="2400" dirty="0" smtClean="0"/>
              <a:t>B.. On their own EVM.</a:t>
            </a:r>
            <a:endParaRPr lang="en-US" sz="2400" dirty="0"/>
          </a:p>
        </p:txBody>
      </p:sp>
      <p:sp>
        <p:nvSpPr>
          <p:cNvPr id="3" name="Title 2"/>
          <p:cNvSpPr>
            <a:spLocks noGrp="1"/>
          </p:cNvSpPr>
          <p:nvPr>
            <p:ph type="title"/>
          </p:nvPr>
        </p:nvSpPr>
        <p:spPr>
          <a:xfrm>
            <a:off x="4064000" y="110837"/>
            <a:ext cx="7555345" cy="563418"/>
          </a:xfrm>
        </p:spPr>
        <p:txBody>
          <a:bodyPr/>
          <a:lstStyle/>
          <a:p>
            <a:r>
              <a:rPr lang="en-US" dirty="0" smtClean="0">
                <a:solidFill>
                  <a:schemeClr val="bg1"/>
                </a:solidFill>
              </a:rPr>
              <a:t>Where does execution take place?</a:t>
            </a:r>
            <a:endParaRPr lang="en-US" dirty="0">
              <a:solidFill>
                <a:schemeClr val="bg1"/>
              </a:solidFill>
            </a:endParaRPr>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4292E"/>
                </a:solidFill>
                <a:effectLst/>
                <a:latin typeface="-apple-system"/>
              </a:rPr>
              <a:t>While the Ethereum virtual machine is running, its full computational state can be defined by the tuple </a:t>
            </a:r>
            <a:r>
              <a:rPr kumimoji="0" lang="en-US" altLang="en-US" sz="900" b="0" i="0" u="none" strike="noStrike" cap="none" normalizeH="0" baseline="0" smtClean="0">
                <a:ln>
                  <a:noFill/>
                </a:ln>
                <a:solidFill>
                  <a:srgbClr val="24292E"/>
                </a:solidFill>
                <a:effectLst/>
                <a:latin typeface="SFMono-Regular"/>
              </a:rPr>
              <a:t>(block_state, transaction, message, code, memory, stack, pc, gas)</a:t>
            </a:r>
            <a:r>
              <a:rPr kumimoji="0" lang="en-US" altLang="en-US" sz="1200" b="0" i="0" u="none" strike="noStrike" cap="none" normalizeH="0" baseline="0" smtClean="0">
                <a:ln>
                  <a:noFill/>
                </a:ln>
                <a:solidFill>
                  <a:srgbClr val="24292E"/>
                </a:solidFill>
                <a:effectLst/>
                <a:latin typeface="-apple-system"/>
              </a:rPr>
              <a:t>, where </a:t>
            </a:r>
            <a:r>
              <a:rPr kumimoji="0" lang="en-US" altLang="en-US" sz="900" b="0" i="0" u="none" strike="noStrike" cap="none" normalizeH="0" baseline="0" smtClean="0">
                <a:ln>
                  <a:noFill/>
                </a:ln>
                <a:solidFill>
                  <a:srgbClr val="24292E"/>
                </a:solidFill>
                <a:effectLst/>
                <a:latin typeface="SFMono-Regular"/>
              </a:rPr>
              <a:t>block_state</a:t>
            </a:r>
            <a:r>
              <a:rPr kumimoji="0" lang="en-US" altLang="en-US" sz="1200" b="0" i="0" u="none" strike="noStrike" cap="none" normalizeH="0" baseline="0" smtClean="0">
                <a:ln>
                  <a:noFill/>
                </a:ln>
                <a:solidFill>
                  <a:srgbClr val="24292E"/>
                </a:solidFill>
                <a:effectLst/>
                <a:latin typeface="-apple-system"/>
              </a:rPr>
              <a:t> is the global state containing all accounts and includes balances and storage. </a:t>
            </a:r>
            <a:r>
              <a:rPr kumimoji="0" lang="en-US" altLang="en-US" sz="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504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8" y="1579418"/>
            <a:ext cx="9748814" cy="4932218"/>
          </a:xfrm>
        </p:spPr>
        <p:txBody>
          <a:bodyPr/>
          <a:lstStyle/>
          <a:p>
            <a:pPr marL="285750" indent="-285750">
              <a:buFont typeface="Arial" panose="020B0604020202020204" pitchFamily="34" charset="0"/>
              <a:buChar char="•"/>
            </a:pPr>
            <a:r>
              <a:rPr lang="en-US" dirty="0"/>
              <a:t>While the Ethereum virtual machine is running</a:t>
            </a:r>
            <a:r>
              <a:rPr lang="en-US" dirty="0" smtClean="0"/>
              <a:t>,</a:t>
            </a:r>
          </a:p>
          <a:p>
            <a:pPr marL="285750" indent="-285750">
              <a:buFont typeface="Arial" panose="020B0604020202020204" pitchFamily="34" charset="0"/>
              <a:buChar char="•"/>
            </a:pPr>
            <a:r>
              <a:rPr lang="en-US" dirty="0" smtClean="0"/>
              <a:t>its </a:t>
            </a:r>
            <a:r>
              <a:rPr lang="en-US" dirty="0"/>
              <a:t>full computational state can be defined </a:t>
            </a:r>
            <a:r>
              <a:rPr lang="en-US" dirty="0" smtClean="0"/>
              <a:t>by </a:t>
            </a:r>
          </a:p>
          <a:p>
            <a:pPr marL="285750" indent="-285750">
              <a:buFont typeface="Arial" panose="020B0604020202020204" pitchFamily="34" charset="0"/>
              <a:buChar char="•"/>
            </a:pPr>
            <a:r>
              <a:rPr lang="en-US" dirty="0" smtClean="0"/>
              <a:t>the </a:t>
            </a:r>
            <a:r>
              <a:rPr lang="en-US" dirty="0"/>
              <a:t>tuple (</a:t>
            </a:r>
            <a:r>
              <a:rPr lang="en-US" dirty="0" err="1"/>
              <a:t>block_state</a:t>
            </a:r>
            <a:r>
              <a:rPr lang="en-US" dirty="0"/>
              <a:t>, transaction, message, code, memory, stack, pc, gas), </a:t>
            </a:r>
            <a:endParaRPr lang="en-US" dirty="0" smtClean="0"/>
          </a:p>
          <a:p>
            <a:pPr marL="285750" indent="-285750">
              <a:buFont typeface="Arial" panose="020B0604020202020204" pitchFamily="34" charset="0"/>
              <a:buChar char="•"/>
            </a:pPr>
            <a:r>
              <a:rPr lang="en-US" dirty="0" smtClean="0"/>
              <a:t>where </a:t>
            </a:r>
            <a:r>
              <a:rPr lang="en-US" dirty="0" err="1"/>
              <a:t>block_state</a:t>
            </a:r>
            <a:r>
              <a:rPr lang="en-US" dirty="0"/>
              <a:t> is the global state containing all accounts and includes balances and </a:t>
            </a:r>
            <a:r>
              <a:rPr lang="en-US" dirty="0" smtClean="0"/>
              <a:t>storage,</a:t>
            </a:r>
          </a:p>
          <a:p>
            <a:pPr marL="285750" indent="-285750">
              <a:buFont typeface="Arial" panose="020B0604020202020204" pitchFamily="34" charset="0"/>
              <a:buChar char="•"/>
            </a:pPr>
            <a:r>
              <a:rPr lang="en-US" dirty="0" smtClean="0"/>
              <a:t>Balances and storage are  Patricia </a:t>
            </a:r>
            <a:r>
              <a:rPr lang="en-US" dirty="0" err="1" smtClean="0"/>
              <a:t>Merkle</a:t>
            </a:r>
            <a:r>
              <a:rPr lang="en-US" dirty="0" smtClean="0"/>
              <a:t> Tries of balances of accounts, and storage of contract accounts.</a:t>
            </a:r>
            <a:endParaRPr lang="en-US" dirty="0"/>
          </a:p>
        </p:txBody>
      </p:sp>
      <p:sp>
        <p:nvSpPr>
          <p:cNvPr id="3" name="Title 2"/>
          <p:cNvSpPr>
            <a:spLocks noGrp="1"/>
          </p:cNvSpPr>
          <p:nvPr>
            <p:ph type="title"/>
          </p:nvPr>
        </p:nvSpPr>
        <p:spPr>
          <a:xfrm>
            <a:off x="4064000" y="110837"/>
            <a:ext cx="7555345" cy="563418"/>
          </a:xfrm>
        </p:spPr>
        <p:txBody>
          <a:bodyPr/>
          <a:lstStyle/>
          <a:p>
            <a:r>
              <a:rPr lang="en-US" dirty="0" smtClean="0">
                <a:solidFill>
                  <a:schemeClr val="bg1"/>
                </a:solidFill>
              </a:rPr>
              <a:t>State of blockchain during execution</a:t>
            </a:r>
            <a:endParaRPr lang="en-US" dirty="0">
              <a:solidFill>
                <a:schemeClr val="bg1"/>
              </a:solidFill>
            </a:endParaRPr>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4292E"/>
                </a:solidFill>
                <a:effectLst/>
                <a:latin typeface="-apple-system"/>
              </a:rPr>
              <a:t>While the Ethereum virtual machine is running, its full computational state can be defined by the tuple </a:t>
            </a:r>
            <a:r>
              <a:rPr kumimoji="0" lang="en-US" altLang="en-US" sz="900" b="0" i="0" u="none" strike="noStrike" cap="none" normalizeH="0" baseline="0" smtClean="0">
                <a:ln>
                  <a:noFill/>
                </a:ln>
                <a:solidFill>
                  <a:srgbClr val="24292E"/>
                </a:solidFill>
                <a:effectLst/>
                <a:latin typeface="SFMono-Regular"/>
              </a:rPr>
              <a:t>(block_state, transaction, message, code, memory, stack, pc, gas)</a:t>
            </a:r>
            <a:r>
              <a:rPr kumimoji="0" lang="en-US" altLang="en-US" sz="1200" b="0" i="0" u="none" strike="noStrike" cap="none" normalizeH="0" baseline="0" smtClean="0">
                <a:ln>
                  <a:noFill/>
                </a:ln>
                <a:solidFill>
                  <a:srgbClr val="24292E"/>
                </a:solidFill>
                <a:effectLst/>
                <a:latin typeface="-apple-system"/>
              </a:rPr>
              <a:t>, where </a:t>
            </a:r>
            <a:r>
              <a:rPr kumimoji="0" lang="en-US" altLang="en-US" sz="900" b="0" i="0" u="none" strike="noStrike" cap="none" normalizeH="0" baseline="0" smtClean="0">
                <a:ln>
                  <a:noFill/>
                </a:ln>
                <a:solidFill>
                  <a:srgbClr val="24292E"/>
                </a:solidFill>
                <a:effectLst/>
                <a:latin typeface="SFMono-Regular"/>
              </a:rPr>
              <a:t>block_state</a:t>
            </a:r>
            <a:r>
              <a:rPr kumimoji="0" lang="en-US" altLang="en-US" sz="1200" b="0" i="0" u="none" strike="noStrike" cap="none" normalizeH="0" baseline="0" smtClean="0">
                <a:ln>
                  <a:noFill/>
                </a:ln>
                <a:solidFill>
                  <a:srgbClr val="24292E"/>
                </a:solidFill>
                <a:effectLst/>
                <a:latin typeface="-apple-system"/>
              </a:rPr>
              <a:t> is the global state containing all accounts and includes balances and storage. </a:t>
            </a:r>
            <a:r>
              <a:rPr kumimoji="0" lang="en-US" altLang="en-US" sz="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9562" y="3667225"/>
            <a:ext cx="3426930" cy="2737736"/>
          </a:xfrm>
          <a:prstGeom prst="rect">
            <a:avLst/>
          </a:prstGeom>
        </p:spPr>
      </p:pic>
      <p:sp>
        <p:nvSpPr>
          <p:cNvPr id="7" name="Rectangle 6"/>
          <p:cNvSpPr/>
          <p:nvPr/>
        </p:nvSpPr>
        <p:spPr>
          <a:xfrm>
            <a:off x="6445718" y="4925010"/>
            <a:ext cx="5566610" cy="646331"/>
          </a:xfrm>
          <a:prstGeom prst="rect">
            <a:avLst/>
          </a:prstGeom>
        </p:spPr>
        <p:txBody>
          <a:bodyPr wrap="square">
            <a:spAutoFit/>
          </a:bodyPr>
          <a:lstStyle/>
          <a:p>
            <a:r>
              <a:rPr lang="en-US" dirty="0" smtClean="0"/>
              <a:t>Credit: https://medium.com/cybermiles/diving-into-ethereums-world-state-c893102030ed</a:t>
            </a:r>
            <a:endParaRPr lang="en-US" dirty="0"/>
          </a:p>
        </p:txBody>
      </p:sp>
    </p:spTree>
    <p:extLst>
      <p:ext uri="{BB962C8B-B14F-4D97-AF65-F5344CB8AC3E}">
        <p14:creationId xmlns:p14="http://schemas.microsoft.com/office/powerpoint/2010/main" val="983367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3287</Words>
  <Application>Microsoft Office PowerPoint</Application>
  <PresentationFormat>Widescreen</PresentationFormat>
  <Paragraphs>417</Paragraphs>
  <Slides>40</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-apple-system</vt:lpstr>
      <vt:lpstr>Arial</vt:lpstr>
      <vt:lpstr>Calibri</vt:lpstr>
      <vt:lpstr>Calibri Light</vt:lpstr>
      <vt:lpstr>Georgia</vt:lpstr>
      <vt:lpstr>LucidaGrande</vt:lpstr>
      <vt:lpstr>Merriweather Sans</vt:lpstr>
      <vt:lpstr>Roboto</vt:lpstr>
      <vt:lpstr>SFMono-Regular</vt:lpstr>
      <vt:lpstr>Office Theme</vt:lpstr>
      <vt:lpstr>2_UB Powerpoint Template</vt:lpstr>
      <vt:lpstr>Ethereum Blockchain: Next generation smart contract and Decentralized application Platform</vt:lpstr>
      <vt:lpstr>Introduction</vt:lpstr>
      <vt:lpstr>Topics for Discussion</vt:lpstr>
      <vt:lpstr>  Ethereum Accounts</vt:lpstr>
      <vt:lpstr>Transaction (stored on blockchain)</vt:lpstr>
      <vt:lpstr>Ether, gas points, tokens</vt:lpstr>
      <vt:lpstr>Code execution</vt:lpstr>
      <vt:lpstr>Where does execution take place?</vt:lpstr>
      <vt:lpstr>State of blockchain during execution</vt:lpstr>
      <vt:lpstr>State of blockchain during execution</vt:lpstr>
      <vt:lpstr>Applications</vt:lpstr>
      <vt:lpstr>Public-key Cryptography</vt:lpstr>
      <vt:lpstr>Motivation</vt:lpstr>
      <vt:lpstr>Symmetric (Shared) Key Cryptography </vt:lpstr>
      <vt:lpstr>Private-Public Key Cryptography</vt:lpstr>
      <vt:lpstr>Private-Public Key Pair (b, B) : Operation</vt:lpstr>
      <vt:lpstr>Public Key Cryptography : RSA algorithm</vt:lpstr>
      <vt:lpstr>Elliptical Curve Cryptography (ECC)  </vt:lpstr>
      <vt:lpstr>Example: Authenticate the Sender &amp; Receiver</vt:lpstr>
      <vt:lpstr>Example</vt:lpstr>
      <vt:lpstr>Hashing</vt:lpstr>
      <vt:lpstr>Basic requirement of a hash function</vt:lpstr>
      <vt:lpstr>What is hashing?</vt:lpstr>
      <vt:lpstr>Simple Hash vs. Merkle Hash Tree</vt:lpstr>
      <vt:lpstr>Simple vs Hierarchical Hash</vt:lpstr>
      <vt:lpstr>How good is a 256 bits hash? </vt:lpstr>
      <vt:lpstr>Where is  Hashing used in the Blockchain?</vt:lpstr>
      <vt:lpstr>Some Uses of Hashing in the blockchain process</vt:lpstr>
      <vt:lpstr>Digital Signing of Data</vt:lpstr>
      <vt:lpstr>Transactions in a Block</vt:lpstr>
      <vt:lpstr>Block Hash</vt:lpstr>
      <vt:lpstr>Simple Hash of  the Ethereum Block</vt:lpstr>
      <vt:lpstr>Integrity of the Chain</vt:lpstr>
      <vt:lpstr>Extra slides</vt:lpstr>
      <vt:lpstr> Blockchain: Validation &amp; Verification</vt:lpstr>
      <vt:lpstr>The Trust Trail</vt:lpstr>
      <vt:lpstr>Validate Transactions </vt:lpstr>
      <vt:lpstr>Transaction Confirmation  </vt:lpstr>
      <vt:lpstr>Block Creation Process</vt:lpstr>
      <vt:lpstr>Summary</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Ethereum Blockchain</dc:title>
  <dc:creator>Bina Ramamurthy</dc:creator>
  <cp:lastModifiedBy>Bina Ramamurthy</cp:lastModifiedBy>
  <cp:revision>32</cp:revision>
  <dcterms:created xsi:type="dcterms:W3CDTF">2019-03-03T14:24:01Z</dcterms:created>
  <dcterms:modified xsi:type="dcterms:W3CDTF">2019-03-06T01:04:25Z</dcterms:modified>
</cp:coreProperties>
</file>