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9" r:id="rId4"/>
    <p:sldId id="260" r:id="rId5"/>
    <p:sldId id="263" r:id="rId6"/>
    <p:sldId id="262" r:id="rId7"/>
    <p:sldId id="261" r:id="rId8"/>
    <p:sldId id="257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25CBA-87F2-4339-ABF9-85A575F6435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9C698-29FA-47F5-BBAC-EAA2C970E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cb8c1c4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2cb8c1c45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5605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cc10168b0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cc10168b0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1225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cc10168b0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cc10168b0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0489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2cc10168b0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2cc10168b0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1302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F20-7098-4940-9106-A6C68AFEAE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BB3-07BB-4E62-85C4-A570758A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0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F20-7098-4940-9106-A6C68AFEAE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BB3-07BB-4E62-85C4-A570758A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7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F20-7098-4940-9106-A6C68AFEAE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BB3-07BB-4E62-85C4-A570758A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79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4317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317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4190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Merriweather Sans"/>
              <a:buChar char="-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4190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4190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4190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190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190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190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9524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3961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921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hite">
  <p:cSld name="Title Slide Whit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4" y="0"/>
            <a:ext cx="12010179" cy="6842912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8"/>
          <p:cNvSpPr txBox="1">
            <a:spLocks noGrp="1"/>
          </p:cNvSpPr>
          <p:nvPr>
            <p:ph type="body" idx="1"/>
          </p:nvPr>
        </p:nvSpPr>
        <p:spPr>
          <a:xfrm>
            <a:off x="658368" y="3968496"/>
            <a:ext cx="6638400" cy="16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30479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31789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41909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Merriweather Sans"/>
              <a:buChar char="-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ctrTitle"/>
          </p:nvPr>
        </p:nvSpPr>
        <p:spPr>
          <a:xfrm>
            <a:off x="658368" y="1490472"/>
            <a:ext cx="6638400" cy="2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6666"/>
              </a:lnSpc>
              <a:spcBef>
                <a:spcPts val="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6000" b="1" i="0" u="none" strike="noStrike" cap="none">
                <a:solidFill>
                  <a:srgbClr val="005BB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pic>
        <p:nvPicPr>
          <p:cNvPr id="75" name="Google Shape;7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369" y="5383324"/>
            <a:ext cx="3038967" cy="653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4593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Slide White">
  <p:cSld name="Divider Slide White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"/>
            <a:ext cx="12010179" cy="6842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9"/>
          <p:cNvSpPr txBox="1">
            <a:spLocks noGrp="1"/>
          </p:cNvSpPr>
          <p:nvPr>
            <p:ph type="ctrTitle"/>
          </p:nvPr>
        </p:nvSpPr>
        <p:spPr>
          <a:xfrm>
            <a:off x="658368" y="1490663"/>
            <a:ext cx="6638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6666"/>
              </a:lnSpc>
              <a:spcBef>
                <a:spcPts val="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6000" b="1" i="0" u="none" strike="noStrike" cap="none">
                <a:solidFill>
                  <a:srgbClr val="005BB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ubTitle" idx="1"/>
          </p:nvPr>
        </p:nvSpPr>
        <p:spPr>
          <a:xfrm>
            <a:off x="658368" y="3970337"/>
            <a:ext cx="6638400" cy="22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89" marR="0" lvl="1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77" marR="0" lvl="2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Merriweather Sans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66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754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943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131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32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509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0" name="Google Shape;80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022" y="184972"/>
            <a:ext cx="3038967" cy="653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5623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Slide Blue">
  <p:cSld name="Divider Slide Blu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12010179" cy="684291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0"/>
          <p:cNvSpPr txBox="1">
            <a:spLocks noGrp="1"/>
          </p:cNvSpPr>
          <p:nvPr>
            <p:ph type="ctrTitle"/>
          </p:nvPr>
        </p:nvSpPr>
        <p:spPr>
          <a:xfrm>
            <a:off x="658368" y="1490663"/>
            <a:ext cx="6638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6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subTitle" idx="1"/>
          </p:nvPr>
        </p:nvSpPr>
        <p:spPr>
          <a:xfrm>
            <a:off x="658368" y="3970337"/>
            <a:ext cx="6638400" cy="22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89" marR="0" lvl="1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77" marR="0" lvl="2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Merriweather Sans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66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754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943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131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32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509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5" name="Google Shape;85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761" y="199949"/>
            <a:ext cx="2862600" cy="615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478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Column Text">
  <p:cSld name="1 Column 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>
            <a:spLocks noGrp="1"/>
          </p:cNvSpPr>
          <p:nvPr>
            <p:ph type="body" idx="1"/>
          </p:nvPr>
        </p:nvSpPr>
        <p:spPr>
          <a:xfrm>
            <a:off x="569468" y="2189264"/>
            <a:ext cx="6402800" cy="37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30479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Merriweather Sans"/>
              <a:buNone/>
              <a:defRPr sz="18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21"/>
          <p:cNvSpPr txBox="1">
            <a:spLocks noGrp="1"/>
          </p:cNvSpPr>
          <p:nvPr>
            <p:ph type="title"/>
          </p:nvPr>
        </p:nvSpPr>
        <p:spPr>
          <a:xfrm>
            <a:off x="566928" y="1316736"/>
            <a:ext cx="10515600" cy="8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8457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Text">
  <p:cSld name="2 Column 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 txBox="1">
            <a:spLocks noGrp="1"/>
          </p:cNvSpPr>
          <p:nvPr>
            <p:ph type="body" idx="1"/>
          </p:nvPr>
        </p:nvSpPr>
        <p:spPr>
          <a:xfrm>
            <a:off x="566928" y="2185416"/>
            <a:ext cx="4179600" cy="35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30479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Merriweather Sans"/>
              <a:buNone/>
              <a:defRPr sz="18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body" idx="2"/>
          </p:nvPr>
        </p:nvSpPr>
        <p:spPr>
          <a:xfrm>
            <a:off x="5029200" y="2185416"/>
            <a:ext cx="4179600" cy="35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30479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Merriweather Sans"/>
              <a:buNone/>
              <a:defRPr sz="18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title"/>
          </p:nvPr>
        </p:nvSpPr>
        <p:spPr>
          <a:xfrm>
            <a:off x="566928" y="1316736"/>
            <a:ext cx="10515600" cy="8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927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F20-7098-4940-9106-A6C68AFEAE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BB3-07BB-4E62-85C4-A570758A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78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ed List">
  <p:cSld name="Bulleted Lis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body" idx="1"/>
          </p:nvPr>
        </p:nvSpPr>
        <p:spPr>
          <a:xfrm>
            <a:off x="566928" y="2185416"/>
            <a:ext cx="8557600" cy="37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443218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635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Merriweather Sans"/>
              <a:buNone/>
              <a:defRPr sz="18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title"/>
          </p:nvPr>
        </p:nvSpPr>
        <p:spPr>
          <a:xfrm>
            <a:off x="566928" y="1316736"/>
            <a:ext cx="10515600" cy="8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2961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3 level Bullet List">
  <p:cSld name=" 3 level Bullet Lis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4"/>
          <p:cNvSpPr txBox="1">
            <a:spLocks noGrp="1"/>
          </p:cNvSpPr>
          <p:nvPr>
            <p:ph type="body" idx="1"/>
          </p:nvPr>
        </p:nvSpPr>
        <p:spPr>
          <a:xfrm>
            <a:off x="566929" y="2185416"/>
            <a:ext cx="9678800" cy="38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30479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1700" b="1" i="0" u="none" strike="noStrike" cap="none">
                <a:solidFill>
                  <a:srgbClr val="005BB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31789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431789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Merriweather Sans"/>
              <a:buChar char="-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24"/>
          <p:cNvSpPr txBox="1">
            <a:spLocks noGrp="1"/>
          </p:cNvSpPr>
          <p:nvPr>
            <p:ph type="title"/>
          </p:nvPr>
        </p:nvSpPr>
        <p:spPr>
          <a:xfrm>
            <a:off x="566928" y="1316736"/>
            <a:ext cx="10515600" cy="8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71499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Photo">
  <p:cSld name="Text and Photo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5"/>
          <p:cNvSpPr>
            <a:spLocks noGrp="1"/>
          </p:cNvSpPr>
          <p:nvPr>
            <p:ph type="pic" idx="2"/>
          </p:nvPr>
        </p:nvSpPr>
        <p:spPr>
          <a:xfrm>
            <a:off x="5473700" y="1143001"/>
            <a:ext cx="6718400" cy="5718000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8" marR="0" lvl="1" indent="-1692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54" marR="0" lvl="2" indent="-1691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Merriweather San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1" marR="0" lvl="3" indent="-1689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708" marR="0" lvl="4" indent="-1688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84" marR="0" lvl="5" indent="-1687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61" marR="0" lvl="6" indent="-1686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40" marR="0" lvl="7" indent="-1685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417" marR="0" lvl="8" indent="-1684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25"/>
          <p:cNvSpPr txBox="1">
            <a:spLocks noGrp="1"/>
          </p:cNvSpPr>
          <p:nvPr>
            <p:ph type="body" idx="1"/>
          </p:nvPr>
        </p:nvSpPr>
        <p:spPr>
          <a:xfrm>
            <a:off x="569469" y="2189264"/>
            <a:ext cx="4002400" cy="27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30479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Merriweather Sans"/>
              <a:buNone/>
              <a:defRPr sz="18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25"/>
          <p:cNvSpPr txBox="1">
            <a:spLocks noGrp="1"/>
          </p:cNvSpPr>
          <p:nvPr>
            <p:ph type="title"/>
          </p:nvPr>
        </p:nvSpPr>
        <p:spPr>
          <a:xfrm>
            <a:off x="566928" y="1316736"/>
            <a:ext cx="4531600" cy="8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103" name="Google Shape;103;p25"/>
          <p:cNvSpPr>
            <a:spLocks noGrp="1"/>
          </p:cNvSpPr>
          <p:nvPr>
            <p:ph type="pic" idx="3"/>
          </p:nvPr>
        </p:nvSpPr>
        <p:spPr>
          <a:xfrm>
            <a:off x="5626100" y="1295401"/>
            <a:ext cx="6718400" cy="5718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8" marR="0" lvl="1" indent="-1692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54" marR="0" lvl="2" indent="-1691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Merriweather San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1" marR="0" lvl="3" indent="-1689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708" marR="0" lvl="4" indent="-1688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84" marR="0" lvl="5" indent="-1687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61" marR="0" lvl="6" indent="-1686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40" marR="0" lvl="7" indent="-1685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417" marR="0" lvl="8" indent="-1684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38570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3 Photos">
  <p:cSld name="Text and 3 Photos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6"/>
          <p:cNvSpPr>
            <a:spLocks noGrp="1"/>
          </p:cNvSpPr>
          <p:nvPr>
            <p:ph type="pic" idx="2"/>
          </p:nvPr>
        </p:nvSpPr>
        <p:spPr>
          <a:xfrm>
            <a:off x="5473700" y="1143001"/>
            <a:ext cx="6718400" cy="2855200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8" marR="0" lvl="1" indent="-1692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54" marR="0" lvl="2" indent="-1691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Merriweather San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1" marR="0" lvl="3" indent="-1689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708" marR="0" lvl="4" indent="-1688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84" marR="0" lvl="5" indent="-1687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61" marR="0" lvl="6" indent="-1686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40" marR="0" lvl="7" indent="-1685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417" marR="0" lvl="8" indent="-1684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26"/>
          <p:cNvSpPr>
            <a:spLocks noGrp="1"/>
          </p:cNvSpPr>
          <p:nvPr>
            <p:ph type="pic" idx="3"/>
          </p:nvPr>
        </p:nvSpPr>
        <p:spPr>
          <a:xfrm>
            <a:off x="5473700" y="3998296"/>
            <a:ext cx="3429200" cy="2857600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8" marR="0" lvl="1" indent="-1692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54" marR="0" lvl="2" indent="-1691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Merriweather San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1" marR="0" lvl="3" indent="-1689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708" marR="0" lvl="4" indent="-1688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84" marR="0" lvl="5" indent="-1687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61" marR="0" lvl="6" indent="-1686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40" marR="0" lvl="7" indent="-1685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417" marR="0" lvl="8" indent="-1684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26"/>
          <p:cNvSpPr>
            <a:spLocks noGrp="1"/>
          </p:cNvSpPr>
          <p:nvPr>
            <p:ph type="pic" idx="4"/>
          </p:nvPr>
        </p:nvSpPr>
        <p:spPr>
          <a:xfrm>
            <a:off x="8902701" y="3998296"/>
            <a:ext cx="3289200" cy="2857600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8" marR="0" lvl="1" indent="-1692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54" marR="0" lvl="2" indent="-1691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Merriweather San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1" marR="0" lvl="3" indent="-1689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708" marR="0" lvl="4" indent="-1688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84" marR="0" lvl="5" indent="-1687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61" marR="0" lvl="6" indent="-1686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40" marR="0" lvl="7" indent="-1685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417" marR="0" lvl="8" indent="-1684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26"/>
          <p:cNvSpPr txBox="1">
            <a:spLocks noGrp="1"/>
          </p:cNvSpPr>
          <p:nvPr>
            <p:ph type="body" idx="1"/>
          </p:nvPr>
        </p:nvSpPr>
        <p:spPr>
          <a:xfrm>
            <a:off x="569469" y="2189264"/>
            <a:ext cx="4002400" cy="27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30479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Merriweather Sans"/>
              <a:buNone/>
              <a:defRPr sz="18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26"/>
          <p:cNvSpPr txBox="1">
            <a:spLocks noGrp="1"/>
          </p:cNvSpPr>
          <p:nvPr>
            <p:ph type="title"/>
          </p:nvPr>
        </p:nvSpPr>
        <p:spPr>
          <a:xfrm>
            <a:off x="566928" y="1316736"/>
            <a:ext cx="4531600" cy="8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08055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Width Photo">
  <p:cSld name="Full Width Photo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>
            <a:spLocks noGrp="1"/>
          </p:cNvSpPr>
          <p:nvPr>
            <p:ph type="pic" idx="2"/>
          </p:nvPr>
        </p:nvSpPr>
        <p:spPr>
          <a:xfrm>
            <a:off x="0" y="1143001"/>
            <a:ext cx="12192000" cy="5718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8" marR="0" lvl="1" indent="-1692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54" marR="0" lvl="2" indent="-1691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Merriweather San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1" marR="0" lvl="3" indent="-1689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708" marR="0" lvl="4" indent="-1688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84" marR="0" lvl="5" indent="-1687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61" marR="0" lvl="6" indent="-1686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40" marR="0" lvl="7" indent="-1685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417" marR="0" lvl="8" indent="-1684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9803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Chart">
  <p:cSld name="Text and Char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8"/>
          <p:cNvSpPr>
            <a:spLocks noGrp="1"/>
          </p:cNvSpPr>
          <p:nvPr>
            <p:ph type="chart" idx="2"/>
          </p:nvPr>
        </p:nvSpPr>
        <p:spPr>
          <a:xfrm>
            <a:off x="5098987" y="1320801"/>
            <a:ext cx="6388000" cy="44656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83" marR="0" lvl="1" indent="-22859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2971" marR="0" lvl="2" indent="-22859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Merriweather Sans"/>
              <a:buChar char="-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160" marR="0" lvl="3" indent="-22859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349" marR="0" lvl="4" indent="-22859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537" marR="0" lvl="5" indent="-22859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726" marR="0" lvl="6" indent="-22859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914" marR="0" lvl="7" indent="-22859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103" marR="0" lvl="8" indent="-22859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28"/>
          <p:cNvSpPr txBox="1">
            <a:spLocks noGrp="1"/>
          </p:cNvSpPr>
          <p:nvPr>
            <p:ph type="body" idx="1"/>
          </p:nvPr>
        </p:nvSpPr>
        <p:spPr>
          <a:xfrm>
            <a:off x="569469" y="2189264"/>
            <a:ext cx="4002400" cy="27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30479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Merriweather Sans"/>
              <a:buNone/>
              <a:defRPr sz="18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E9E9E"/>
              </a:buClr>
              <a:buSzPts val="1350"/>
              <a:buFont typeface="Arial"/>
              <a:buNone/>
              <a:defRPr sz="1600" b="0" i="0" u="none" strike="noStrike" cap="none">
                <a:solidFill>
                  <a:srgbClr val="9E9E9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28"/>
          <p:cNvSpPr txBox="1">
            <a:spLocks noGrp="1"/>
          </p:cNvSpPr>
          <p:nvPr>
            <p:ph type="title"/>
          </p:nvPr>
        </p:nvSpPr>
        <p:spPr>
          <a:xfrm>
            <a:off x="566928" y="1316736"/>
            <a:ext cx="4531600" cy="8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53268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9"/>
          <p:cNvSpPr txBox="1">
            <a:spLocks noGrp="1"/>
          </p:cNvSpPr>
          <p:nvPr>
            <p:ph type="ctrTitle"/>
          </p:nvPr>
        </p:nvSpPr>
        <p:spPr>
          <a:xfrm>
            <a:off x="520700" y="2425700"/>
            <a:ext cx="10962800" cy="12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6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6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6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6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6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6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6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6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6400"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subTitle" idx="1"/>
          </p:nvPr>
        </p:nvSpPr>
        <p:spPr>
          <a:xfrm>
            <a:off x="520700" y="3718840"/>
            <a:ext cx="109628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594" marR="0" lvl="0" indent="-2285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83" marR="0" lvl="1" indent="-2285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2971" marR="0" lvl="2" indent="-2285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Merriweather San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160" marR="0" lvl="3" indent="-2285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349" marR="0" lvl="4" indent="-2285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537" marR="0" lvl="5" indent="-2285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726" marR="0" lvl="6" indent="-2285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914" marR="0" lvl="7" indent="-2285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103" marR="0" lvl="8" indent="-2285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Google Shape;119;p29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4400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F20-7098-4940-9106-A6C68AFEAE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BB3-07BB-4E62-85C4-A570758A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0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F20-7098-4940-9106-A6C68AFEAE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BB3-07BB-4E62-85C4-A570758A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5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F20-7098-4940-9106-A6C68AFEAE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BB3-07BB-4E62-85C4-A570758A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0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F20-7098-4940-9106-A6C68AFEAE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BB3-07BB-4E62-85C4-A570758A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9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F20-7098-4940-9106-A6C68AFEAE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BB3-07BB-4E62-85C4-A570758A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7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F20-7098-4940-9106-A6C68AFEAE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BB3-07BB-4E62-85C4-A570758A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5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F20-7098-4940-9106-A6C68AFEAE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8BB3-07BB-4E62-85C4-A570758A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6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1DF20-7098-4940-9106-A6C68AFEAE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28BB3-07BB-4E62-85C4-A570758A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3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268639" y="0"/>
            <a:ext cx="11696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2743061" marR="0" lvl="6" indent="-1686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‘-</a:t>
            </a: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 txBox="1"/>
          <p:nvPr/>
        </p:nvSpPr>
        <p:spPr>
          <a:xfrm>
            <a:off x="2045779" y="1023929"/>
            <a:ext cx="8557600" cy="14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800" b="1" i="0" u="none" strike="noStrike" cap="none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" name="Google Shape;53;p13"/>
          <p:cNvSpPr txBox="1"/>
          <p:nvPr/>
        </p:nvSpPr>
        <p:spPr>
          <a:xfrm>
            <a:off x="2045779" y="2555888"/>
            <a:ext cx="8557600" cy="30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28383"/>
              </a:buClr>
              <a:buFont typeface="Arial"/>
              <a:buNone/>
            </a:pPr>
            <a:endParaRPr sz="1600" b="0" i="0" u="none" strike="noStrike" cap="none">
              <a:solidFill>
                <a:srgbClr val="8283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-2" y="0"/>
            <a:ext cx="12010179" cy="684291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566928" y="2320111"/>
            <a:ext cx="10515600" cy="38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385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Merriweather Sans"/>
              <a:buChar char="-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566928" y="1316736"/>
            <a:ext cx="10515600" cy="8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2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0255504" y="6240989"/>
            <a:ext cx="725600" cy="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Arial"/>
              <a:buNone/>
            </a:pPr>
            <a:fld id="{00000000-1234-1234-1234-123412341234}" type="slidenum">
              <a:rPr lang="en" sz="1600" b="1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6666"/>
                </a:buClr>
                <a:buFont typeface="Arial"/>
                <a:buNone/>
              </a:pPr>
              <a:t>‹#›</a:t>
            </a:fld>
            <a:endParaRPr sz="1600" b="1" i="0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78022" y="184972"/>
            <a:ext cx="3038967" cy="653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221986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Events in Solidity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1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56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3200">
                <a:solidFill>
                  <a:srgbClr val="000000"/>
                </a:solidFill>
              </a:rPr>
              <a:t>Learning outcomes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282" name="Google Shape;282;p56"/>
          <p:cNvSpPr txBox="1">
            <a:spLocks noGrp="1"/>
          </p:cNvSpPr>
          <p:nvPr>
            <p:ph type="body" idx="1"/>
          </p:nvPr>
        </p:nvSpPr>
        <p:spPr>
          <a:xfrm>
            <a:off x="629200" y="2163467"/>
            <a:ext cx="11360000" cy="4008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sz="2400" dirty="0"/>
              <a:t>Explain the concept of events: defining an event and pushing an event to any subscribed listeners.</a:t>
            </a:r>
            <a:endParaRPr sz="2400" dirty="0"/>
          </a:p>
          <a:p>
            <a:pPr marL="0" indent="0">
              <a:buNone/>
            </a:pPr>
            <a:endParaRPr sz="2400" dirty="0"/>
          </a:p>
          <a:p>
            <a:pPr marL="0" indent="0">
              <a:buNone/>
            </a:pPr>
            <a:r>
              <a:rPr lang="en" sz="2400" dirty="0"/>
              <a:t>Illustrate the </a:t>
            </a:r>
            <a:r>
              <a:rPr lang="en" sz="2400" dirty="0" smtClean="0"/>
              <a:t>events </a:t>
            </a:r>
            <a:r>
              <a:rPr lang="en" sz="2400" dirty="0"/>
              <a:t>using the </a:t>
            </a:r>
            <a:r>
              <a:rPr lang="en" sz="2400" dirty="0" smtClean="0"/>
              <a:t>blind auction </a:t>
            </a:r>
            <a:r>
              <a:rPr lang="en" sz="2400" dirty="0"/>
              <a:t>example.</a:t>
            </a:r>
            <a:endParaRPr sz="2400" dirty="0"/>
          </a:p>
          <a:p>
            <a:pPr marL="0" indent="0">
              <a:buNone/>
            </a:pPr>
            <a:endParaRPr sz="2400" dirty="0"/>
          </a:p>
          <a:p>
            <a:pPr marL="0" indent="0">
              <a:lnSpc>
                <a:spcPct val="96666"/>
              </a:lnSpc>
              <a:buNone/>
            </a:pPr>
            <a:r>
              <a:rPr lang="en" sz="6000" b="1" dirty="0">
                <a:solidFill>
                  <a:schemeClr val="lt1"/>
                </a:solidFill>
              </a:rPr>
              <a:t>Logging Events for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11126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57"/>
          <p:cNvSpPr txBox="1">
            <a:spLocks noGrp="1"/>
          </p:cNvSpPr>
          <p:nvPr>
            <p:ph type="body" idx="1"/>
          </p:nvPr>
        </p:nvSpPr>
        <p:spPr>
          <a:xfrm>
            <a:off x="614600" y="2338533"/>
            <a:ext cx="10962800" cy="3956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228594" indent="-101597">
              <a:buNone/>
            </a:pPr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event nameOfEvent( parameters);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228594" indent="-101597">
              <a:buNone/>
            </a:pP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228594" indent="-101597">
              <a:buNone/>
            </a:pPr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Example: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228594" indent="-101597">
              <a:buNone/>
            </a:pPr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event votingCompleted</a:t>
            </a:r>
            <a:r>
              <a:rPr lang="en" sz="2400" dirty="0" smtClean="0">
                <a:latin typeface="Roboto"/>
                <a:ea typeface="Roboto"/>
                <a:cs typeface="Roboto"/>
                <a:sym typeface="Roboto"/>
              </a:rPr>
              <a:t>(); // for ballot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228594" indent="-101597">
              <a:buNone/>
            </a:pPr>
            <a:endParaRPr sz="24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8" name="Google Shape;288;p57"/>
          <p:cNvSpPr txBox="1">
            <a:spLocks noGrp="1"/>
          </p:cNvSpPr>
          <p:nvPr>
            <p:ph type="title"/>
          </p:nvPr>
        </p:nvSpPr>
        <p:spPr>
          <a:xfrm>
            <a:off x="511333" y="678567"/>
            <a:ext cx="10962800" cy="1023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/>
              <a:t>Event definition and invocation</a:t>
            </a:r>
            <a:endParaRPr/>
          </a:p>
        </p:txBody>
      </p:sp>
      <p:sp>
        <p:nvSpPr>
          <p:cNvPr id="289" name="Google Shape;289;p57"/>
          <p:cNvSpPr/>
          <p:nvPr/>
        </p:nvSpPr>
        <p:spPr>
          <a:xfrm>
            <a:off x="683015" y="4316733"/>
            <a:ext cx="4138400" cy="1720400"/>
          </a:xfrm>
          <a:prstGeom prst="rect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228594" indent="-101597" defTabSz="1219170">
              <a:buClr>
                <a:srgbClr val="000000"/>
              </a:buClr>
            </a:pPr>
            <a:r>
              <a:rPr lang="en" sz="2400" kern="0" dirty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//event definition</a:t>
            </a:r>
            <a:endParaRPr sz="2400" kern="0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28594" indent="-101597" defTabSz="1219170">
              <a:buClr>
                <a:srgbClr val="000000"/>
              </a:buClr>
            </a:pPr>
            <a:r>
              <a:rPr lang="en" sz="2400" kern="0" dirty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event votingCompleted();</a:t>
            </a:r>
            <a:endParaRPr sz="2400" kern="0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28594" indent="-101597" defTabSz="1219170">
              <a:buClr>
                <a:srgbClr val="000000"/>
              </a:buClr>
            </a:pPr>
            <a:r>
              <a:rPr lang="en" sz="2400" kern="0" dirty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//event invocation</a:t>
            </a:r>
            <a:endParaRPr sz="2400" kern="0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28594" indent="-101597" defTabSz="1219170">
              <a:buClr>
                <a:srgbClr val="000000"/>
              </a:buClr>
            </a:pPr>
            <a:r>
              <a:rPr lang="en" sz="2400" kern="0" dirty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emit votingCompleted();</a:t>
            </a:r>
            <a:endParaRPr sz="2400" kern="0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28594" indent="-101597" defTabSz="1219170">
              <a:buClr>
                <a:srgbClr val="000000"/>
              </a:buClr>
            </a:pPr>
            <a:endParaRPr sz="2400" kern="0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61612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09" y="1324127"/>
            <a:ext cx="10897218" cy="803600"/>
          </a:xfrm>
        </p:spPr>
        <p:txBody>
          <a:bodyPr/>
          <a:lstStyle/>
          <a:p>
            <a:r>
              <a:rPr lang="en-US" dirty="0" smtClean="0"/>
              <a:t>Blind Auction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65109" y="2422297"/>
            <a:ext cx="5647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event </a:t>
            </a:r>
            <a:r>
              <a:rPr lang="en-US" dirty="0" err="1" smtClean="0"/>
              <a:t>AuctionEnded</a:t>
            </a:r>
            <a:r>
              <a:rPr lang="en-US" dirty="0" smtClean="0"/>
              <a:t>(address winner, </a:t>
            </a:r>
            <a:r>
              <a:rPr lang="en-US" dirty="0" err="1" smtClean="0"/>
              <a:t>uint</a:t>
            </a:r>
            <a:r>
              <a:rPr lang="en-US" dirty="0" smtClean="0"/>
              <a:t> </a:t>
            </a:r>
            <a:r>
              <a:rPr lang="en-US" dirty="0" err="1" smtClean="0"/>
              <a:t>highestBid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5109" y="3447534"/>
            <a:ext cx="4929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emit </a:t>
            </a:r>
            <a:r>
              <a:rPr lang="en-US" dirty="0" err="1" smtClean="0"/>
              <a:t>AuctionEnded</a:t>
            </a:r>
            <a:r>
              <a:rPr lang="en-US" dirty="0" smtClean="0"/>
              <a:t>(</a:t>
            </a:r>
            <a:r>
              <a:rPr lang="en-US" dirty="0" err="1" smtClean="0"/>
              <a:t>highestBidder</a:t>
            </a:r>
            <a:r>
              <a:rPr lang="en-US" dirty="0" smtClean="0"/>
              <a:t>, </a:t>
            </a:r>
            <a:r>
              <a:rPr lang="en-US" dirty="0" err="1" smtClean="0"/>
              <a:t>highestBid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26036" y="2422297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cxnSp>
        <p:nvCxnSpPr>
          <p:cNvPr id="7" name="Curved Connector 6"/>
          <p:cNvCxnSpPr>
            <a:stCxn id="5" idx="2"/>
            <a:endCxn id="3" idx="3"/>
          </p:cNvCxnSpPr>
          <p:nvPr/>
        </p:nvCxnSpPr>
        <p:spPr>
          <a:xfrm rot="5400000" flipH="1">
            <a:off x="7013771" y="1806130"/>
            <a:ext cx="184666" cy="1786333"/>
          </a:xfrm>
          <a:prstGeom prst="curvedConnector4">
            <a:avLst>
              <a:gd name="adj1" fmla="val -123791"/>
              <a:gd name="adj2" fmla="val 6604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06104" y="4064000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pushing an event</a:t>
            </a:r>
            <a:endParaRPr lang="en-US" dirty="0"/>
          </a:p>
        </p:txBody>
      </p:sp>
      <p:cxnSp>
        <p:nvCxnSpPr>
          <p:cNvPr id="10" name="Curved Connector 9"/>
          <p:cNvCxnSpPr>
            <a:stCxn id="8" idx="2"/>
            <a:endCxn id="4" idx="3"/>
          </p:cNvCxnSpPr>
          <p:nvPr/>
        </p:nvCxnSpPr>
        <p:spPr>
          <a:xfrm rot="5400000" flipH="1">
            <a:off x="6385272" y="2741721"/>
            <a:ext cx="801132" cy="2582091"/>
          </a:xfrm>
          <a:prstGeom prst="curvedConnector4">
            <a:avLst>
              <a:gd name="adj1" fmla="val -28535"/>
              <a:gd name="adj2" fmla="val 6879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196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57"/>
          <p:cNvSpPr txBox="1">
            <a:spLocks noGrp="1"/>
          </p:cNvSpPr>
          <p:nvPr>
            <p:ph type="body" idx="1"/>
          </p:nvPr>
        </p:nvSpPr>
        <p:spPr>
          <a:xfrm>
            <a:off x="614600" y="2338533"/>
            <a:ext cx="10962800" cy="3956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228594" indent="-101597">
              <a:buNone/>
            </a:pP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228594" indent="-101597">
              <a:buNone/>
            </a:pPr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Invoking an event is by the name of the event and any parameters.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126997" indent="0">
              <a:buNone/>
            </a:pPr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In the function Vote when the stage changes to Done, we indicate that by invoking “votingCompleted” event.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228594" indent="-101597">
              <a:buNone/>
            </a:pPr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emit votingCompleted();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228594" indent="-101597">
              <a:buNone/>
            </a:pP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228594" indent="-101597">
              <a:buNone/>
            </a:pPr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In the case of Ballot, we will push this event at the end of the voting period</a:t>
            </a:r>
            <a:r>
              <a:rPr lang="en" sz="2400" dirty="0" smtClean="0">
                <a:latin typeface="Roboto"/>
                <a:ea typeface="Roboto"/>
                <a:cs typeface="Roboto"/>
                <a:sym typeface="Roboto"/>
              </a:rPr>
              <a:t>.</a:t>
            </a:r>
          </a:p>
          <a:p>
            <a:pPr marL="228594" indent="-101597">
              <a:buNone/>
            </a:pPr>
            <a:endParaRPr lang="en" sz="2400" dirty="0">
              <a:latin typeface="Roboto"/>
              <a:ea typeface="Roboto"/>
              <a:cs typeface="Roboto"/>
              <a:sym typeface="Roboto"/>
            </a:endParaRPr>
          </a:p>
          <a:p>
            <a:pPr marL="228594" indent="-101597">
              <a:buNone/>
            </a:pPr>
            <a:r>
              <a:rPr lang="en" sz="2400" dirty="0" smtClean="0">
                <a:latin typeface="Roboto"/>
                <a:ea typeface="Roboto"/>
                <a:cs typeface="Roboto"/>
                <a:sym typeface="Roboto"/>
              </a:rPr>
              <a:t>In the case of Blind Auction, we push the event when the auction ends?</a:t>
            </a:r>
          </a:p>
          <a:p>
            <a:pPr marL="228594" indent="-101597">
              <a:buNone/>
            </a:pPr>
            <a:r>
              <a:rPr lang="en" sz="2400" dirty="0" smtClean="0">
                <a:latin typeface="Roboto"/>
                <a:ea typeface="Roboto"/>
                <a:cs typeface="Roboto"/>
                <a:sym typeface="Roboto"/>
              </a:rPr>
              <a:t>Is it useful to push events for every phase? Let’s do that.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228594" indent="-101597">
              <a:buNone/>
            </a:pP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228594" indent="-101597">
              <a:buNone/>
            </a:pP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228594" indent="-101597">
              <a:buNone/>
            </a:pP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228594" indent="-101597">
              <a:buNone/>
            </a:pP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228594" indent="-101597">
              <a:buNone/>
            </a:pPr>
            <a:endParaRPr sz="24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8" name="Google Shape;288;p57"/>
          <p:cNvSpPr txBox="1">
            <a:spLocks noGrp="1"/>
          </p:cNvSpPr>
          <p:nvPr>
            <p:ph type="title"/>
          </p:nvPr>
        </p:nvSpPr>
        <p:spPr>
          <a:xfrm>
            <a:off x="511333" y="678567"/>
            <a:ext cx="10962800" cy="1023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dirty="0"/>
              <a:t>Event </a:t>
            </a:r>
            <a:r>
              <a:rPr lang="en" dirty="0" smtClean="0"/>
              <a:t>invocation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3213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58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/>
              <a:t>Event Logging</a:t>
            </a:r>
            <a:endParaRPr/>
          </a:p>
        </p:txBody>
      </p:sp>
      <p:sp>
        <p:nvSpPr>
          <p:cNvPr id="295" name="Google Shape;295;p58"/>
          <p:cNvSpPr txBox="1">
            <a:spLocks noGrp="1"/>
          </p:cNvSpPr>
          <p:nvPr>
            <p:ph type="body" idx="1"/>
          </p:nvPr>
        </p:nvSpPr>
        <p:spPr>
          <a:xfrm>
            <a:off x="629200" y="2008567"/>
            <a:ext cx="11360000" cy="4164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An event is pushed as opposed to regular function call that is invoked or pulled to get action performed.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buNone/>
            </a:pP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buNone/>
            </a:pPr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Typically event feature is used to indicate to a client application (user interface or a transaction monitor)  that a significant milestone has been reached.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buNone/>
            </a:pPr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These applications can listen to the events pushed to::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indent="-457189">
              <a:buSzPts val="1800"/>
              <a:buFont typeface="Roboto"/>
              <a:buAutoNum type="arabicPeriod"/>
            </a:pPr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Track transactions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indent="-457189">
              <a:buSzPts val="1800"/>
              <a:buFont typeface="Roboto"/>
              <a:buAutoNum type="arabicPeriod"/>
            </a:pPr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Receive results through arguments of the events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indent="-457189">
              <a:buSzPts val="1800"/>
              <a:buFont typeface="Roboto"/>
              <a:buAutoNum type="arabicPeriod"/>
            </a:pPr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Initiate a pull request to receive  information from the smart contract.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buNone/>
            </a:pPr>
            <a:endParaRPr lang="en-US" sz="2400" dirty="0" smtClean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buNone/>
            </a:pPr>
            <a:r>
              <a:rPr lang="en-US" sz="2400" dirty="0" smtClean="0">
                <a:latin typeface="Roboto"/>
                <a:ea typeface="Roboto"/>
                <a:cs typeface="Roboto"/>
                <a:sym typeface="Roboto"/>
              </a:rPr>
              <a:t>Event handlers are written in app.js and they get the logs from the block header.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57478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explore it first in Remix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Blind auction, we will do these: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an event for </a:t>
            </a:r>
            <a:r>
              <a:rPr lang="en-US" dirty="0" err="1" smtClean="0"/>
              <a:t>AuctionEnded</a:t>
            </a:r>
            <a:r>
              <a:rPr lang="en-US" dirty="0" smtClean="0"/>
              <a:t>, and push it in </a:t>
            </a:r>
            <a:r>
              <a:rPr lang="en-US" dirty="0" err="1" smtClean="0"/>
              <a:t>auctionEnd</a:t>
            </a:r>
            <a:r>
              <a:rPr lang="en-US" dirty="0" smtClean="0"/>
              <a:t> function.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observe its operation in Remix console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Lets add one more event:</a:t>
            </a:r>
          </a:p>
          <a:p>
            <a:pPr marL="0" indent="0">
              <a:buNone/>
            </a:pPr>
            <a:r>
              <a:rPr lang="en-US" dirty="0" smtClean="0"/>
              <a:t>event </a:t>
            </a:r>
            <a:r>
              <a:rPr lang="en-US" dirty="0" err="1" smtClean="0"/>
              <a:t>RevealPhase</a:t>
            </a:r>
            <a:r>
              <a:rPr lang="en-US" dirty="0" smtClean="0"/>
              <a:t>(bytes32 x);</a:t>
            </a:r>
          </a:p>
          <a:p>
            <a:pPr marL="0" indent="0">
              <a:buNone/>
            </a:pPr>
            <a:r>
              <a:rPr lang="en-US" dirty="0" smtClean="0"/>
              <a:t>if (x == </a:t>
            </a:r>
            <a:r>
              <a:rPr lang="en-US" dirty="0" err="1" smtClean="0"/>
              <a:t>Phase.Reveal</a:t>
            </a:r>
            <a:r>
              <a:rPr lang="en-US" dirty="0" smtClean="0"/>
              <a:t>) emit </a:t>
            </a:r>
            <a:r>
              <a:rPr lang="en-US" dirty="0" err="1" smtClean="0"/>
              <a:t>RevealPhase</a:t>
            </a:r>
            <a:r>
              <a:rPr lang="en-US" dirty="0" smtClean="0"/>
              <a:t> ("reveal phase");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7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these events stored?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They are “logged” in the logs of the block header.</a:t>
            </a:r>
          </a:p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result.receipt.status</a:t>
            </a:r>
            <a:r>
              <a:rPr lang="en-US" dirty="0" smtClean="0"/>
              <a:t> != '0x01')          </a:t>
            </a:r>
          </a:p>
          <a:p>
            <a:pPr marL="0" indent="0">
              <a:buNone/>
            </a:pPr>
            <a:r>
              <a:rPr lang="en-US" dirty="0" smtClean="0"/>
              <a:t>alert("Transfer failed");      </a:t>
            </a:r>
          </a:p>
          <a:p>
            <a:pPr marL="0" indent="0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result.logs.length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    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log = </a:t>
            </a:r>
            <a:r>
              <a:rPr lang="en-US" dirty="0" err="1" smtClean="0"/>
              <a:t>result.logs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];        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singularText</a:t>
            </a:r>
            <a:r>
              <a:rPr lang="en-US" dirty="0" smtClean="0"/>
              <a:t> = "coins were";        </a:t>
            </a:r>
          </a:p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log.args.amount</a:t>
            </a:r>
            <a:r>
              <a:rPr lang="en-US" dirty="0" smtClean="0"/>
              <a:t> == 1){          </a:t>
            </a:r>
          </a:p>
          <a:p>
            <a:pPr marL="0" indent="0">
              <a:buNone/>
            </a:pPr>
            <a:r>
              <a:rPr lang="en-US" dirty="0" err="1" smtClean="0"/>
              <a:t>singularText</a:t>
            </a:r>
            <a:r>
              <a:rPr lang="en-US" dirty="0" smtClean="0"/>
              <a:t> = "coin was";        }                // Look for the event Sent        </a:t>
            </a:r>
          </a:p>
          <a:p>
            <a:pPr marL="0" indent="0">
              <a:buNone/>
            </a:pPr>
            <a:r>
              <a:rPr lang="en-US" dirty="0" smtClean="0"/>
              <a:t>// Notification        </a:t>
            </a:r>
          </a:p>
          <a:p>
            <a:pPr marL="0" indent="0">
              <a:buNone/>
            </a:pPr>
            <a:r>
              <a:rPr lang="en-US" dirty="0" smtClean="0"/>
              <a:t> if (</a:t>
            </a:r>
            <a:r>
              <a:rPr lang="en-US" dirty="0" err="1" smtClean="0"/>
              <a:t>log.event</a:t>
            </a:r>
            <a:r>
              <a:rPr lang="en-US" dirty="0" smtClean="0"/>
              <a:t> == "Sent") {          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text = 'Coin transfer: ' + </a:t>
            </a:r>
            <a:r>
              <a:rPr lang="en-US" dirty="0" err="1" smtClean="0"/>
              <a:t>log.args.amount</a:t>
            </a:r>
            <a:r>
              <a:rPr lang="en-US" dirty="0" smtClean="0"/>
              <a:t> + " " +</a:t>
            </a:r>
            <a:r>
              <a:rPr lang="en-US" dirty="0" err="1" smtClean="0"/>
              <a:t>singularText</a:t>
            </a:r>
            <a:r>
              <a:rPr lang="en-US" dirty="0" smtClean="0"/>
              <a:t> +               ' sent from ' + </a:t>
            </a:r>
            <a:r>
              <a:rPr lang="en-US" dirty="0" err="1" smtClean="0"/>
              <a:t>log.args.from</a:t>
            </a:r>
            <a:r>
              <a:rPr lang="en-US" dirty="0" smtClean="0"/>
              <a:t> +              ' to ' + log.args.to + '.';          </a:t>
            </a:r>
          </a:p>
          <a:p>
            <a:pPr marL="0" indent="0">
              <a:buNone/>
            </a:pPr>
            <a:r>
              <a:rPr lang="en-US" dirty="0" smtClean="0"/>
              <a:t>jQuery('#</a:t>
            </a:r>
            <a:r>
              <a:rPr lang="en-US" dirty="0" err="1" smtClean="0"/>
              <a:t>showmessage_text</a:t>
            </a:r>
            <a:r>
              <a:rPr lang="en-US" dirty="0" smtClean="0"/>
              <a:t>').html(text);          </a:t>
            </a:r>
          </a:p>
          <a:p>
            <a:pPr marL="0" indent="0">
              <a:buNone/>
            </a:pPr>
            <a:r>
              <a:rPr lang="en-US" dirty="0" smtClean="0"/>
              <a:t>jQuery('#</a:t>
            </a:r>
            <a:r>
              <a:rPr lang="en-US" dirty="0" err="1" smtClean="0"/>
              <a:t>show_event</a:t>
            </a:r>
            <a:r>
              <a:rPr lang="en-US" dirty="0" smtClean="0"/>
              <a:t>').animate({'right':'10px'});          </a:t>
            </a:r>
          </a:p>
          <a:p>
            <a:pPr marL="0" indent="0">
              <a:buNone/>
            </a:pPr>
            <a:r>
              <a:rPr lang="en-US" dirty="0" err="1" smtClean="0"/>
              <a:t>setTimeout</a:t>
            </a:r>
            <a:r>
              <a:rPr lang="en-US" dirty="0" smtClean="0"/>
              <a:t>(function(){jQuery('#</a:t>
            </a:r>
            <a:r>
              <a:rPr lang="en-US" dirty="0" err="1" smtClean="0"/>
              <a:t>show_event</a:t>
            </a:r>
            <a:r>
              <a:rPr lang="en-US" dirty="0" smtClean="0"/>
              <a:t>').animate({'right':'-410px'},500)}, 15000);          break;        }  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3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add events to Blind Auction</a:t>
            </a:r>
          </a:p>
          <a:p>
            <a:r>
              <a:rPr lang="en-US" dirty="0" smtClean="0"/>
              <a:t>For announcing the phases : Bidding and Reveal</a:t>
            </a:r>
          </a:p>
          <a:p>
            <a:r>
              <a:rPr lang="en-US" dirty="0" smtClean="0"/>
              <a:t>Lets now examine the </a:t>
            </a:r>
            <a:r>
              <a:rPr lang="en-US" dirty="0" err="1" smtClean="0"/>
              <a:t>ASK.sol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0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UB Powerpoint Template">
  <a:themeElements>
    <a:clrScheme name="Custom 2">
      <a:dk1>
        <a:srgbClr val="666666"/>
      </a:dk1>
      <a:lt1>
        <a:srgbClr val="FFFFFF"/>
      </a:lt1>
      <a:dk2>
        <a:srgbClr val="005BBB"/>
      </a:dk2>
      <a:lt2>
        <a:srgbClr val="FFFFFF"/>
      </a:lt2>
      <a:accent1>
        <a:srgbClr val="005BBB"/>
      </a:accent1>
      <a:accent2>
        <a:srgbClr val="41B6E6"/>
      </a:accent2>
      <a:accent3>
        <a:srgbClr val="E56D54"/>
      </a:accent3>
      <a:accent4>
        <a:srgbClr val="666666"/>
      </a:accent4>
      <a:accent5>
        <a:srgbClr val="007681"/>
      </a:accent5>
      <a:accent6>
        <a:srgbClr val="003E51"/>
      </a:accent6>
      <a:hlink>
        <a:srgbClr val="186BB7"/>
      </a:hlink>
      <a:folHlink>
        <a:srgbClr val="D86A4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495</Words>
  <Application>Microsoft Office PowerPoint</Application>
  <PresentationFormat>Widescreen</PresentationFormat>
  <Paragraphs>72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Merriweather Sans</vt:lpstr>
      <vt:lpstr>Roboto</vt:lpstr>
      <vt:lpstr>Office Theme</vt:lpstr>
      <vt:lpstr>1_UB Powerpoint Template</vt:lpstr>
      <vt:lpstr>Events in Solidity</vt:lpstr>
      <vt:lpstr>Learning outcomes</vt:lpstr>
      <vt:lpstr>Event definition and invocation</vt:lpstr>
      <vt:lpstr>Blind Auction</vt:lpstr>
      <vt:lpstr>Event invocation</vt:lpstr>
      <vt:lpstr>Event Logging</vt:lpstr>
      <vt:lpstr>Let’s explore it first in Remix</vt:lpstr>
      <vt:lpstr>Where are these events stored? </vt:lpstr>
      <vt:lpstr>Summary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Events in Solidity</dc:title>
  <dc:creator>Bina Ramamurthy</dc:creator>
  <cp:lastModifiedBy>Bina Ramamurthy</cp:lastModifiedBy>
  <cp:revision>6</cp:revision>
  <dcterms:created xsi:type="dcterms:W3CDTF">2019-04-29T14:37:03Z</dcterms:created>
  <dcterms:modified xsi:type="dcterms:W3CDTF">2019-04-29T15:30:06Z</dcterms:modified>
</cp:coreProperties>
</file>