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9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EAD45-6332-42F7-9176-FC5A513991C0}" type="datetimeFigureOut">
              <a:rPr lang="en-US" smtClean="0"/>
              <a:t>5/1/2019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8F019-F80B-4068-9563-DA47AC03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8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df587d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4df587d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96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3A48-5028-4CF3-82C0-07076D955986}" type="datetime1">
              <a:rPr lang="en-US" smtClean="0"/>
              <a:t>5/1/2019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581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B3F5-9042-4F95-8340-3B244C69438C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20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A60E-0217-4BBD-A9CD-AE8E06239664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5420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">
  <p:cSld name="Title Slide Blu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1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58368" y="3968496"/>
            <a:ext cx="6638400" cy="1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317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1909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658368" y="1490472"/>
            <a:ext cx="6638400" cy="2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8" y="5438781"/>
            <a:ext cx="2862600" cy="61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50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317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317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190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803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8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286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hite">
  <p:cSld name="Title Slide Whit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0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658368" y="3968496"/>
            <a:ext cx="6638400" cy="1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317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1909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ctrTitle"/>
          </p:nvPr>
        </p:nvSpPr>
        <p:spPr>
          <a:xfrm>
            <a:off x="658368" y="1490472"/>
            <a:ext cx="6638400" cy="2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6000" b="1" i="0" u="none" strike="noStrike" cap="none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pic>
        <p:nvPicPr>
          <p:cNvPr id="75" name="Google Shape;7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9" y="5383324"/>
            <a:ext cx="3038967" cy="6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341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White">
  <p:cSld name="Divider Slide Whit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9"/>
          <p:cNvSpPr txBox="1">
            <a:spLocks noGrp="1"/>
          </p:cNvSpPr>
          <p:nvPr>
            <p:ph type="ctrTitle"/>
          </p:nvPr>
        </p:nvSpPr>
        <p:spPr>
          <a:xfrm>
            <a:off x="658368" y="1490663"/>
            <a:ext cx="663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6000" b="1" i="0" u="none" strike="noStrike" cap="none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ubTitle" idx="1"/>
          </p:nvPr>
        </p:nvSpPr>
        <p:spPr>
          <a:xfrm>
            <a:off x="658368" y="3970337"/>
            <a:ext cx="66384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" name="Google Shape;8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022" y="184972"/>
            <a:ext cx="3038967" cy="6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073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">
  <p:cSld name="Divider Slide Blu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ctrTitle"/>
          </p:nvPr>
        </p:nvSpPr>
        <p:spPr>
          <a:xfrm>
            <a:off x="658368" y="1490663"/>
            <a:ext cx="663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ubTitle" idx="1"/>
          </p:nvPr>
        </p:nvSpPr>
        <p:spPr>
          <a:xfrm>
            <a:off x="658368" y="3970337"/>
            <a:ext cx="6638400" cy="22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5" name="Google Shape;8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761" y="199949"/>
            <a:ext cx="2862600" cy="61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529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Text">
  <p:cSld name="1 Column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569468" y="2189264"/>
            <a:ext cx="6402800" cy="37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69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326B-E6FB-430D-8565-22A50989A788}" type="datetime1">
              <a:rPr lang="en-US" smtClean="0"/>
              <a:t>5/1/2019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78373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Text">
  <p:cSld name="2 Column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566928" y="2185416"/>
            <a:ext cx="4179600" cy="35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2"/>
          </p:nvPr>
        </p:nvSpPr>
        <p:spPr>
          <a:xfrm>
            <a:off x="5029200" y="2185416"/>
            <a:ext cx="4179600" cy="35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387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">
  <p:cSld name="Bulleted Lis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566928" y="2185416"/>
            <a:ext cx="8557600" cy="37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321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635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6638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3 level Bullet List">
  <p:cSld name=" 3 level Bullet Lis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566929" y="2185416"/>
            <a:ext cx="9678800" cy="38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700" b="1" i="0" u="none" strike="noStrike" cap="none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317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486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Photo">
  <p:cSld name="Text and Photo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>
            <a:spLocks noGrp="1"/>
          </p:cNvSpPr>
          <p:nvPr>
            <p:ph type="pic" idx="2"/>
          </p:nvPr>
        </p:nvSpPr>
        <p:spPr>
          <a:xfrm>
            <a:off x="5473700" y="1143001"/>
            <a:ext cx="6718400" cy="57180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69469" y="2189264"/>
            <a:ext cx="4002400" cy="27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4531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25"/>
          <p:cNvSpPr>
            <a:spLocks noGrp="1"/>
          </p:cNvSpPr>
          <p:nvPr>
            <p:ph type="pic" idx="3"/>
          </p:nvPr>
        </p:nvSpPr>
        <p:spPr>
          <a:xfrm>
            <a:off x="5626100" y="1295401"/>
            <a:ext cx="6718400" cy="571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21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3 Photos">
  <p:cSld name="Text and 3 Photo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>
            <a:spLocks noGrp="1"/>
          </p:cNvSpPr>
          <p:nvPr>
            <p:ph type="pic" idx="2"/>
          </p:nvPr>
        </p:nvSpPr>
        <p:spPr>
          <a:xfrm>
            <a:off x="5473700" y="1143001"/>
            <a:ext cx="6718400" cy="28552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>
            <a:spLocks noGrp="1"/>
          </p:cNvSpPr>
          <p:nvPr>
            <p:ph type="pic" idx="3"/>
          </p:nvPr>
        </p:nvSpPr>
        <p:spPr>
          <a:xfrm>
            <a:off x="5473700" y="3998296"/>
            <a:ext cx="3429200" cy="28576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>
            <a:spLocks noGrp="1"/>
          </p:cNvSpPr>
          <p:nvPr>
            <p:ph type="pic" idx="4"/>
          </p:nvPr>
        </p:nvSpPr>
        <p:spPr>
          <a:xfrm>
            <a:off x="8902701" y="3998296"/>
            <a:ext cx="3289200" cy="28576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569469" y="2189264"/>
            <a:ext cx="4002400" cy="27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4531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054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Photo">
  <p:cSld name="Full Width Photo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>
            <a:spLocks noGrp="1"/>
          </p:cNvSpPr>
          <p:nvPr>
            <p:ph type="pic" idx="2"/>
          </p:nvPr>
        </p:nvSpPr>
        <p:spPr>
          <a:xfrm>
            <a:off x="0" y="1143001"/>
            <a:ext cx="12192000" cy="571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265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Chart">
  <p:cSld name="Text and Char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>
            <a:spLocks noGrp="1"/>
          </p:cNvSpPr>
          <p:nvPr>
            <p:ph type="chart" idx="2"/>
          </p:nvPr>
        </p:nvSpPr>
        <p:spPr>
          <a:xfrm>
            <a:off x="5098987" y="1320801"/>
            <a:ext cx="6388000" cy="4465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22859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22859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22859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1"/>
          </p:nvPr>
        </p:nvSpPr>
        <p:spPr>
          <a:xfrm>
            <a:off x="569469" y="2189264"/>
            <a:ext cx="4002400" cy="27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9E9E"/>
              </a:buClr>
              <a:buSzPts val="1350"/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4531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0903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6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8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28594" marR="0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Merriweather San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559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F1C1-7AAD-41E8-BE92-3D0332F4D1B1}" type="datetime1">
              <a:rPr lang="en-US" smtClean="0"/>
              <a:t>5/1/2019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3058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F5362C4-95C9-4ADF-8472-C4FF73C28189}" type="datetime1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3636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352A-E6D2-4112-ACC1-B49330B11374}" type="datetime1">
              <a:rPr lang="en-US" smtClean="0"/>
              <a:t>5/1/2019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4677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0CCB-7C35-4020-8575-34256648AFC1}" type="datetime1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0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8C88-B9EF-49CA-8F0B-95BCEE68C875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D9B958-0596-4DDD-AFDE-46F4754ED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2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22CC-B07B-44A0-8B2E-1D3D1E1EE831}" type="datetime1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67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C654D439-F837-44B6-8B94-D6569B3529BB}" type="datetime1">
              <a:rPr lang="en-US" smtClean="0"/>
              <a:t>5/1/2019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0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DDAE655-5F2F-4073-BDD9-82AD6BDF974F}" type="datetime1">
              <a:rPr lang="en-US" smtClean="0"/>
              <a:t>5/1/2019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015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268639" y="0"/>
            <a:ext cx="116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2743061" marR="0" lvl="6" indent="-168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‘-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2045779" y="1023929"/>
            <a:ext cx="8557600" cy="14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800" b="1" i="0" u="none" strike="noStrike" cap="none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2045779" y="2555888"/>
            <a:ext cx="8557600" cy="3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383"/>
              </a:buClr>
              <a:buFont typeface="Arial"/>
              <a:buNone/>
            </a:pPr>
            <a:endParaRPr sz="1600" b="0" i="0" u="none" strike="noStrike" cap="none">
              <a:solidFill>
                <a:srgbClr val="8283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-2" y="0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2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0255504" y="6240989"/>
            <a:ext cx="725600" cy="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Font typeface="Arial"/>
              <a:buNone/>
            </a:pPr>
            <a:fld id="{00000000-1234-1234-1234-123412341234}" type="slidenum">
              <a:rPr lang="en" sz="16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Font typeface="Arial"/>
                <a:buNone/>
              </a:pPr>
              <a:t>‹#›</a:t>
            </a:fld>
            <a:endParaRPr sz="16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78022" y="184972"/>
            <a:ext cx="3038967" cy="6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0928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Blockchain Roadmap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2E45C-EF40-46DD-B0F1-FDB0B8227E8A}" type="datetime1">
              <a:rPr lang="en-US" smtClean="0"/>
              <a:t>5/1/2019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CSE4/526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36D2-5B7B-4E63-8692-2881431D8B75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1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Blockchain concepts: Tx, block, consensus process</a:t>
            </a:r>
          </a:p>
          <a:p>
            <a:r>
              <a:rPr lang="en-US" dirty="0" smtClean="0"/>
              <a:t>Smart contract: Design and programming in Solidity</a:t>
            </a:r>
          </a:p>
          <a:p>
            <a:r>
              <a:rPr lang="en-US" dirty="0" smtClean="0"/>
              <a:t>Decentralized application: BC, SC, IU, and the glue code in web3</a:t>
            </a:r>
          </a:p>
          <a:p>
            <a:r>
              <a:rPr lang="en-US" dirty="0" smtClean="0"/>
              <a:t>Security and privacy </a:t>
            </a:r>
            <a:endParaRPr lang="en-US" dirty="0" smtClean="0"/>
          </a:p>
          <a:p>
            <a:r>
              <a:rPr lang="en-US" dirty="0" smtClean="0"/>
              <a:t>Events and notification</a:t>
            </a:r>
            <a:endParaRPr lang="en-US" dirty="0" smtClean="0"/>
          </a:p>
          <a:p>
            <a:r>
              <a:rPr lang="en-US" dirty="0" smtClean="0"/>
              <a:t>On-chain and off-chain data access</a:t>
            </a:r>
          </a:p>
          <a:p>
            <a:r>
              <a:rPr lang="en-US" dirty="0" smtClean="0"/>
              <a:t>Dapp models and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9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81" y="2604654"/>
            <a:ext cx="11953681" cy="374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8921" y="1029759"/>
            <a:ext cx="7191399" cy="19374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80509" y="295563"/>
            <a:ext cx="749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Blockchain programming (Ethereum)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9445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Ethereum blockchain</a:t>
            </a:r>
          </a:p>
          <a:p>
            <a:r>
              <a:rPr lang="en-US" dirty="0" smtClean="0"/>
              <a:t>Smart contract coding</a:t>
            </a:r>
          </a:p>
          <a:p>
            <a:r>
              <a:rPr lang="en-US" dirty="0" smtClean="0"/>
              <a:t>Solidity concepts: address, </a:t>
            </a:r>
            <a:r>
              <a:rPr lang="en-US" dirty="0" err="1" smtClean="0"/>
              <a:t>struct</a:t>
            </a:r>
            <a:r>
              <a:rPr lang="en-US" dirty="0" smtClean="0"/>
              <a:t>, mapping, account, value, modifiers, </a:t>
            </a:r>
            <a:r>
              <a:rPr lang="en-US" dirty="0" err="1" smtClean="0"/>
              <a:t>msg.sender</a:t>
            </a:r>
            <a:r>
              <a:rPr lang="en-US" dirty="0" smtClean="0"/>
              <a:t>, transfer, etc.</a:t>
            </a:r>
          </a:p>
          <a:p>
            <a:r>
              <a:rPr lang="en-US" dirty="0" smtClean="0"/>
              <a:t>Dapp design given a problem: concept only</a:t>
            </a:r>
          </a:p>
          <a:p>
            <a:r>
              <a:rPr lang="en-US" dirty="0" smtClean="0"/>
              <a:t>Web3 API</a:t>
            </a:r>
          </a:p>
          <a:p>
            <a:r>
              <a:rPr lang="en-US" dirty="0" smtClean="0"/>
              <a:t>Security and privacy : Keccak256</a:t>
            </a:r>
          </a:p>
          <a:p>
            <a:r>
              <a:rPr lang="en-US" dirty="0" smtClean="0"/>
              <a:t>256 address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3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(tentative list)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have subsections</a:t>
            </a:r>
          </a:p>
          <a:p>
            <a:pPr marL="634996" indent="-457200">
              <a:buAutoNum type="arabicPeriod"/>
            </a:pPr>
            <a:r>
              <a:rPr lang="en-US" dirty="0" smtClean="0"/>
              <a:t>Blockchain concepts: header details, </a:t>
            </a:r>
            <a:r>
              <a:rPr lang="en-US" dirty="0" err="1" smtClean="0"/>
              <a:t>tx</a:t>
            </a:r>
            <a:r>
              <a:rPr lang="en-US" dirty="0" smtClean="0"/>
              <a:t>, block, consensus</a:t>
            </a:r>
          </a:p>
          <a:p>
            <a:pPr marL="634996" indent="-457200">
              <a:buAutoNum type="arabicPeriod"/>
            </a:pPr>
            <a:r>
              <a:rPr lang="en-US" dirty="0" smtClean="0"/>
              <a:t>Smart contract coding using all the Solidity concepts discussed</a:t>
            </a:r>
          </a:p>
          <a:p>
            <a:pPr marL="634996" indent="-457200">
              <a:buAutoNum type="arabicPeriod"/>
            </a:pPr>
            <a:r>
              <a:rPr lang="en-US" dirty="0" smtClean="0"/>
              <a:t>Dapp design and Web3 details (lab2</a:t>
            </a:r>
            <a:r>
              <a:rPr lang="en-US" dirty="0" smtClean="0"/>
              <a:t>), Models </a:t>
            </a:r>
            <a:r>
              <a:rPr lang="en-US" smtClean="0"/>
              <a:t>and standards (ERC tokens)</a:t>
            </a:r>
            <a:endParaRPr lang="en-US" dirty="0" smtClean="0"/>
          </a:p>
          <a:p>
            <a:pPr marL="634996" indent="-457200">
              <a:buAutoNum type="arabicPeriod"/>
            </a:pPr>
            <a:r>
              <a:rPr lang="en-US" dirty="0" smtClean="0"/>
              <a:t>Security, privacy, standards, off-chain </a:t>
            </a:r>
            <a:r>
              <a:rPr lang="en-US" dirty="0" smtClean="0"/>
              <a:t>data, events</a:t>
            </a:r>
            <a:endParaRPr lang="en-US" dirty="0" smtClean="0"/>
          </a:p>
          <a:p>
            <a:pPr marL="634996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3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study?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Classnotes</a:t>
            </a:r>
            <a:r>
              <a:rPr lang="en-US" dirty="0" smtClean="0"/>
              <a:t> on the web page for the course</a:t>
            </a:r>
          </a:p>
          <a:p>
            <a:r>
              <a:rPr lang="en-US" dirty="0" smtClean="0"/>
              <a:t>Read the docs for solidity</a:t>
            </a:r>
          </a:p>
          <a:p>
            <a:r>
              <a:rPr lang="en-US" dirty="0" smtClean="0"/>
              <a:t>Examples: counter, ballot, Ask, </a:t>
            </a:r>
            <a:r>
              <a:rPr lang="en-US" dirty="0" err="1" smtClean="0"/>
              <a:t>blindAuction</a:t>
            </a:r>
            <a:endParaRPr lang="en-US" dirty="0" smtClean="0"/>
          </a:p>
          <a:p>
            <a:r>
              <a:rPr lang="en-US" dirty="0" smtClean="0"/>
              <a:t>Run it on Remix and test your understanding and comprehension</a:t>
            </a:r>
          </a:p>
          <a:p>
            <a:r>
              <a:rPr lang="en-US" dirty="0" smtClean="0"/>
              <a:t>Web3 class notes and read the docs</a:t>
            </a:r>
          </a:p>
          <a:p>
            <a:r>
              <a:rPr lang="en-US" dirty="0" smtClean="0"/>
              <a:t>Dapp development directory structure</a:t>
            </a:r>
          </a:p>
          <a:p>
            <a:r>
              <a:rPr lang="en-US" dirty="0" smtClean="0"/>
              <a:t>Models </a:t>
            </a:r>
            <a:r>
              <a:rPr lang="en-US" smtClean="0"/>
              <a:t>and standards (ERC)</a:t>
            </a:r>
            <a:endParaRPr lang="en-US" dirty="0" smtClean="0"/>
          </a:p>
          <a:p>
            <a:pPr marL="1777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51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214</Words>
  <Application>Microsoft Office PowerPoint</Application>
  <PresentationFormat>Widescreen</PresentationFormat>
  <Paragraphs>34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Georgia</vt:lpstr>
      <vt:lpstr>Merriweather Sans</vt:lpstr>
      <vt:lpstr>Wingdings</vt:lpstr>
      <vt:lpstr>Wingdings 2</vt:lpstr>
      <vt:lpstr>1_Civic</vt:lpstr>
      <vt:lpstr>1_UB Powerpoint Template</vt:lpstr>
      <vt:lpstr>Our Blockchain Roadmap</vt:lpstr>
      <vt:lpstr>PowerPoint Presentation</vt:lpstr>
      <vt:lpstr>Topics for questions</vt:lpstr>
      <vt:lpstr>Questions (tentative list)</vt:lpstr>
      <vt:lpstr>How to study?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</dc:creator>
  <cp:lastModifiedBy>Bina Ramamurthy</cp:lastModifiedBy>
  <cp:revision>21</cp:revision>
  <dcterms:created xsi:type="dcterms:W3CDTF">2018-05-06T14:06:15Z</dcterms:created>
  <dcterms:modified xsi:type="dcterms:W3CDTF">2019-05-01T17:40:08Z</dcterms:modified>
</cp:coreProperties>
</file>