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Lst>
  <p:notesMasterIdLst>
    <p:notesMasterId r:id="rId24"/>
  </p:notesMasterIdLst>
  <p:sldIdLst>
    <p:sldId id="261" r:id="rId3"/>
    <p:sldId id="262" r:id="rId4"/>
    <p:sldId id="263" r:id="rId5"/>
    <p:sldId id="264" r:id="rId6"/>
    <p:sldId id="265" r:id="rId7"/>
    <p:sldId id="266" r:id="rId8"/>
    <p:sldId id="267"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uskool.com/learn/lesson/bitcoin-future-digital-currenc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heethereum.wiki/w/index.php/ERC20_Token_Standar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therscan.io/tx/0xfd1291f5aa5229fda48ccf661ff3d80777d7277ba94d493ae8d98f4fa0c976f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ytimes.com/2017/12/28/style/cryptokitties-want-a-blockchain-snuggle.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ryptokitties.co/"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indesk.com/information/what-is-a-dao-ethereu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penbazaar.or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olidity.readthedocs.io/en/develop/solidity-by-example.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0xproject.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ithub.com/ethereum/EIP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35c0b703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35c0b703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hierarchy diagram gives a high level view of various Dapp models starting from the genesis of Bitcoin.</a:t>
            </a:r>
            <a:endParaRPr/>
          </a:p>
          <a:p>
            <a:pPr marL="0" lvl="0" indent="0" algn="l" rtl="0">
              <a:spcBef>
                <a:spcPts val="0"/>
              </a:spcBef>
              <a:spcAft>
                <a:spcPts val="0"/>
              </a:spcAft>
              <a:buNone/>
            </a:pPr>
            <a:r>
              <a:rPr lang="en"/>
              <a:t>In this lesson we will review each of these models listed here. We do acknowledge there are many others we have repesented in the hierarchy diagram. The diagram by no means complete. We encourage learners to add to this diagram other models they can think of.</a:t>
            </a:r>
            <a:endParaRPr/>
          </a:p>
          <a:p>
            <a:pPr marL="0" lvl="0" indent="0" algn="l" rtl="0">
              <a:spcBef>
                <a:spcPts val="0"/>
              </a:spcBef>
              <a:spcAft>
                <a:spcPts val="0"/>
              </a:spcAft>
              <a:buNone/>
            </a:pPr>
            <a:r>
              <a:rPr lang="en"/>
              <a:t> Bitcoin is the pure cryptocurrency, every Bitcoin was minted by the protocol (except for the genesis transaction from Satoshi to Hal Finney). Innovation of Bitcoin is in the decentralized payment system that is still running, though facing issues with scalability and wild price speculation. </a:t>
            </a:r>
            <a:r>
              <a:rPr lang="en" u="sng">
                <a:solidFill>
                  <a:schemeClr val="hlink"/>
                </a:solidFill>
                <a:hlinkClick r:id="rId3"/>
              </a:rPr>
              <a:t>https://www.nuskool.com/learn/lesson/bitcoin-future-digital-currency/</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3696517c5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3696517c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 this diagram: check if you can make one.</a:t>
            </a:r>
            <a:endParaRPr/>
          </a:p>
          <a:p>
            <a:pPr marL="0" lvl="0" indent="0" algn="l" rtl="0">
              <a:spcBef>
                <a:spcPts val="0"/>
              </a:spcBef>
              <a:spcAft>
                <a:spcPts val="0"/>
              </a:spcAft>
              <a:buNone/>
            </a:pPr>
            <a:r>
              <a:rPr lang="en"/>
              <a:t>https://github.com/ethereum/EIPs/blob/master/EIPS/eip-1/process.png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3696517c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3696517c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3696517c5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3696517c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2959120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2959120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https://theethereum.wiki/w/index.php/ERC20_Token_Standard</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3696517c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3696517c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3696517c5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3696517c5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356c8b8f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356c8b8f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some ERC20, they all piggyback on ethereum network, and can operate with the same address as your Ethereum node. </a:t>
            </a:r>
            <a:endParaRPr/>
          </a:p>
          <a:p>
            <a:pPr marL="0" lvl="0" indent="0" algn="l" rtl="0">
              <a:spcBef>
                <a:spcPts val="0"/>
              </a:spcBef>
              <a:spcAft>
                <a:spcPts val="0"/>
              </a:spcAft>
              <a:buNone/>
            </a:pPr>
            <a:r>
              <a:rPr lang="en"/>
              <a:t>More importantly, theoretically 1 ERC20 token can be exchanged for any other ERC20 token. On the crypto-exchanges,</a:t>
            </a:r>
            <a:endParaRPr/>
          </a:p>
          <a:p>
            <a:pPr marL="0" lvl="0" indent="0" algn="l" rtl="0">
              <a:spcBef>
                <a:spcPts val="0"/>
              </a:spcBef>
              <a:spcAft>
                <a:spcPts val="0"/>
              </a:spcAft>
              <a:buNone/>
            </a:pPr>
            <a:r>
              <a:rPr lang="en"/>
              <a:t>You can trade one REP token for 1 Bancor token. This opens up a whole new world Dapps!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3696517c5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3696517c5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https://etherscan.io/tx/0xfd1291f5aa5229fda48ccf661ff3d80777d7277ba94d493ae8d98f4fa0c976f3</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356c8b8f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356c8b8f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3709428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3709428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35cf9c6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35cf9c6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356c8b8f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356c8b8f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https://www.nytimes.com/2017/12/28/style/cryptokitties-want-a-blockchain-snuggle.html</a:t>
            </a:r>
            <a:endParaRPr/>
          </a:p>
          <a:p>
            <a:pPr marL="0" lvl="0" indent="0" algn="l" rtl="0">
              <a:spcBef>
                <a:spcPts val="0"/>
              </a:spcBef>
              <a:spcAft>
                <a:spcPts val="0"/>
              </a:spcAft>
              <a:buNone/>
            </a:pPr>
            <a:r>
              <a:rPr lang="en" u="sng">
                <a:solidFill>
                  <a:schemeClr val="hlink"/>
                </a:solidFill>
                <a:hlinkClick r:id="rId4"/>
              </a:rPr>
              <a:t>https://www.cryptokitties.co/</a:t>
            </a:r>
            <a:endParaRPr/>
          </a:p>
          <a:p>
            <a:pPr marL="0" lvl="0" indent="0" algn="l" rtl="0">
              <a:spcBef>
                <a:spcPts val="0"/>
              </a:spcBef>
              <a:spcAft>
                <a:spcPts val="0"/>
              </a:spcAft>
              <a:buNone/>
            </a:pPr>
            <a:r>
              <a:rPr lang="en"/>
              <a:t>https://www.coindesk.com/cat-fight-ethereum-users-clash-cryptokitties-congestion/</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37094287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37094287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356c8b8f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356c8b8f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https://www.walkersglobal.com/index.php/publications/100-article/987-initial-token-offerings-five-things-that-you-need-to-know-about-them?utm_source=Mondaq&amp;utm_medium=syndication&amp;utm_campaign=View-Original</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356c8b8f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356c8b8f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https://www.coindesk.com/information/what-is-a-dao-ethereum/</a:t>
            </a:r>
            <a:endParaRPr/>
          </a:p>
          <a:p>
            <a:pPr marL="0" lvl="0" indent="0" algn="l" rtl="0">
              <a:spcBef>
                <a:spcPts val="0"/>
              </a:spcBef>
              <a:spcAft>
                <a:spcPts val="0"/>
              </a:spcAft>
              <a:buNone/>
            </a:pPr>
            <a:r>
              <a:rPr lang="en"/>
              <a:t>https://www.cryptocompare.com/coins/guides/the-dao-the-hack-the-soft-fork-and-the-hard-fork/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34e72f00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34e72f00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https://www.openbazaar.org/</a:t>
            </a:r>
            <a:endParaRPr/>
          </a:p>
          <a:p>
            <a:pPr marL="0" lvl="0" indent="0" algn="l" rtl="0">
              <a:spcBef>
                <a:spcPts val="0"/>
              </a:spcBef>
              <a:spcAft>
                <a:spcPts val="0"/>
              </a:spcAft>
              <a:buNone/>
            </a:pPr>
            <a:r>
              <a:rPr lang="en" u="sng">
                <a:solidFill>
                  <a:schemeClr val="hlink"/>
                </a:solidFill>
                <a:hlinkClick r:id="rId4"/>
              </a:rPr>
              <a:t>http://solidity.readthedocs.io/en/develop/solidity-by-example.html</a:t>
            </a:r>
            <a:endParaRPr/>
          </a:p>
          <a:p>
            <a:pPr marL="0" lvl="0" indent="0" algn="l" rtl="0">
              <a:spcBef>
                <a:spcPts val="0"/>
              </a:spcBef>
              <a:spcAft>
                <a:spcPts val="0"/>
              </a:spcAft>
              <a:buNone/>
            </a:pPr>
            <a:r>
              <a:rPr lang="en"/>
              <a:t>Reference for Solidity documentation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34e72f00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34e72f00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0X: A decentralized Exchange </a:t>
            </a:r>
            <a:r>
              <a:rPr lang="en" u="sng">
                <a:solidFill>
                  <a:schemeClr val="hlink"/>
                </a:solidFill>
                <a:hlinkClick r:id="rId3"/>
              </a:rPr>
              <a:t>https://0xproject.com/</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4e72f00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4e72f00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34e72f003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34e72f003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https://www.ietf.org/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10671b30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10671b3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https://github.com/ethereum/EIPs</a:t>
            </a:r>
            <a:endParaRPr/>
          </a:p>
          <a:p>
            <a:pPr marL="0" lvl="0" indent="0" algn="l" rtl="0">
              <a:spcBef>
                <a:spcPts val="0"/>
              </a:spcBef>
              <a:spcAft>
                <a:spcPts val="0"/>
              </a:spcAft>
              <a:buNone/>
            </a:pPr>
            <a:r>
              <a:rPr lang="en"/>
              <a:t>https://github.com/ethereum/EIPs/blob/master/EIPS/eip-1.md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6" name="Google Shape;66;p1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0"/>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0"/>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4325" algn="l" rtl="0">
              <a:lnSpc>
                <a:spcPct val="100000"/>
              </a:lnSpc>
              <a:spcBef>
                <a:spcPts val="0"/>
              </a:spcBef>
              <a:spcAft>
                <a:spcPts val="0"/>
              </a:spcAft>
              <a:buClr>
                <a:srgbClr val="005BBB"/>
              </a:buClr>
              <a:buSzPts val="1350"/>
              <a:buFont typeface="Merriweather Sans"/>
              <a:buChar char="-"/>
              <a:defRPr sz="1350" b="0" i="0" u="none" strike="noStrike" cap="none">
                <a:solidFill>
                  <a:schemeClr val="dk1"/>
                </a:solidFill>
                <a:latin typeface="Arial"/>
                <a:ea typeface="Arial"/>
                <a:cs typeface="Arial"/>
                <a:sym typeface="Arial"/>
              </a:defRPr>
            </a:lvl3pPr>
            <a:lvl4pPr marL="1828800" marR="0" lvl="3" indent="-314325" algn="l" rtl="0">
              <a:lnSpc>
                <a:spcPct val="90000"/>
              </a:lnSpc>
              <a:spcBef>
                <a:spcPts val="0"/>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0"/>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67" name="Google Shape;67;p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7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White">
  <p:cSld name="Title Slide White">
    <p:spTree>
      <p:nvGrpSpPr>
        <p:cNvPr id="1" name="Shape 71"/>
        <p:cNvGrpSpPr/>
        <p:nvPr/>
      </p:nvGrpSpPr>
      <p:grpSpPr>
        <a:xfrm>
          <a:off x="0" y="0"/>
          <a:ext cx="0" cy="0"/>
          <a:chOff x="0" y="0"/>
          <a:chExt cx="0" cy="0"/>
        </a:xfrm>
      </p:grpSpPr>
      <p:pic>
        <p:nvPicPr>
          <p:cNvPr id="72" name="Google Shape;72;p18"/>
          <p:cNvPicPr preferRelativeResize="0"/>
          <p:nvPr/>
        </p:nvPicPr>
        <p:blipFill rotWithShape="1">
          <a:blip r:embed="rId2">
            <a:alphaModFix/>
          </a:blip>
          <a:srcRect/>
          <a:stretch/>
        </p:blipFill>
        <p:spPr>
          <a:xfrm>
            <a:off x="-3" y="0"/>
            <a:ext cx="9007634" cy="5132184"/>
          </a:xfrm>
          <a:prstGeom prst="rect">
            <a:avLst/>
          </a:prstGeom>
          <a:noFill/>
          <a:ln>
            <a:noFill/>
          </a:ln>
        </p:spPr>
      </p:pic>
      <p:sp>
        <p:nvSpPr>
          <p:cNvPr id="73" name="Google Shape;73;p18"/>
          <p:cNvSpPr txBox="1">
            <a:spLocks noGrp="1"/>
          </p:cNvSpPr>
          <p:nvPr>
            <p:ph type="body" idx="1"/>
          </p:nvPr>
        </p:nvSpPr>
        <p:spPr>
          <a:xfrm>
            <a:off x="493776" y="2976372"/>
            <a:ext cx="4978800" cy="1237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2100" b="0" i="0" u="none" strike="noStrike" cap="none">
                <a:solidFill>
                  <a:schemeClr val="dk1"/>
                </a:solidFill>
                <a:latin typeface="Arial"/>
                <a:ea typeface="Arial"/>
                <a:cs typeface="Arial"/>
                <a:sym typeface="Arial"/>
              </a:defRPr>
            </a:lvl1pPr>
            <a:lvl2pPr marL="914400" marR="0" lvl="1" indent="-323850" algn="l" rtl="0">
              <a:lnSpc>
                <a:spcPct val="100000"/>
              </a:lnSpc>
              <a:spcBef>
                <a:spcPts val="375"/>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4325" algn="l" rtl="0">
              <a:lnSpc>
                <a:spcPct val="100000"/>
              </a:lnSpc>
              <a:spcBef>
                <a:spcPts val="375"/>
              </a:spcBef>
              <a:spcAft>
                <a:spcPts val="0"/>
              </a:spcAft>
              <a:buClr>
                <a:srgbClr val="005BBB"/>
              </a:buClr>
              <a:buSzPts val="1350"/>
              <a:buFont typeface="Merriweather Sans"/>
              <a:buChar char="-"/>
              <a:defRPr sz="135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74" name="Google Shape;74;p18"/>
          <p:cNvSpPr txBox="1">
            <a:spLocks noGrp="1"/>
          </p:cNvSpPr>
          <p:nvPr>
            <p:ph type="ctrTitle"/>
          </p:nvPr>
        </p:nvSpPr>
        <p:spPr>
          <a:xfrm>
            <a:off x="493776" y="1117854"/>
            <a:ext cx="4978800" cy="1789800"/>
          </a:xfrm>
          <a:prstGeom prst="rect">
            <a:avLst/>
          </a:prstGeom>
          <a:noFill/>
          <a:ln>
            <a:noFill/>
          </a:ln>
        </p:spPr>
        <p:txBody>
          <a:bodyPr spcFirstLastPara="1" wrap="square" lIns="91425" tIns="91425" rIns="91425" bIns="91425" anchor="b" anchorCtr="0"/>
          <a:lstStyle>
            <a:lvl1pPr marL="0" marR="0" lvl="0" indent="0" algn="l" rtl="0">
              <a:lnSpc>
                <a:spcPct val="96666"/>
              </a:lnSpc>
              <a:spcBef>
                <a:spcPts val="0"/>
              </a:spcBef>
              <a:spcAft>
                <a:spcPts val="0"/>
              </a:spcAft>
              <a:buClr>
                <a:srgbClr val="005BBB"/>
              </a:buClr>
              <a:buSzPts val="1400"/>
              <a:buFont typeface="Arial"/>
              <a:buNone/>
              <a:defRPr sz="4500" b="1" i="0" u="none" strike="noStrike" cap="none">
                <a:solidFill>
                  <a:srgbClr val="005BBB"/>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75" name="Google Shape;75;p18"/>
          <p:cNvPicPr preferRelativeResize="0"/>
          <p:nvPr/>
        </p:nvPicPr>
        <p:blipFill rotWithShape="1">
          <a:blip r:embed="rId3">
            <a:alphaModFix/>
          </a:blip>
          <a:srcRect/>
          <a:stretch/>
        </p:blipFill>
        <p:spPr>
          <a:xfrm>
            <a:off x="493776" y="4037493"/>
            <a:ext cx="2279225" cy="49038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White">
  <p:cSld name="Divider Slide White">
    <p:spTree>
      <p:nvGrpSpPr>
        <p:cNvPr id="1" name="Shape 76"/>
        <p:cNvGrpSpPr/>
        <p:nvPr/>
      </p:nvGrpSpPr>
      <p:grpSpPr>
        <a:xfrm>
          <a:off x="0" y="0"/>
          <a:ext cx="0" cy="0"/>
          <a:chOff x="0" y="0"/>
          <a:chExt cx="0" cy="0"/>
        </a:xfrm>
      </p:grpSpPr>
      <p:pic>
        <p:nvPicPr>
          <p:cNvPr id="77" name="Google Shape;77;p19"/>
          <p:cNvPicPr preferRelativeResize="0"/>
          <p:nvPr/>
        </p:nvPicPr>
        <p:blipFill rotWithShape="1">
          <a:blip r:embed="rId2">
            <a:alphaModFix/>
          </a:blip>
          <a:srcRect/>
          <a:stretch/>
        </p:blipFill>
        <p:spPr>
          <a:xfrm>
            <a:off x="1" y="1"/>
            <a:ext cx="9007634" cy="5132184"/>
          </a:xfrm>
          <a:prstGeom prst="rect">
            <a:avLst/>
          </a:prstGeom>
          <a:noFill/>
          <a:ln>
            <a:noFill/>
          </a:ln>
        </p:spPr>
      </p:pic>
      <p:sp>
        <p:nvSpPr>
          <p:cNvPr id="78" name="Google Shape;78;p19"/>
          <p:cNvSpPr txBox="1">
            <a:spLocks noGrp="1"/>
          </p:cNvSpPr>
          <p:nvPr>
            <p:ph type="ctrTitle"/>
          </p:nvPr>
        </p:nvSpPr>
        <p:spPr>
          <a:xfrm>
            <a:off x="493776" y="1117997"/>
            <a:ext cx="4978800" cy="1790700"/>
          </a:xfrm>
          <a:prstGeom prst="rect">
            <a:avLst/>
          </a:prstGeom>
          <a:noFill/>
          <a:ln>
            <a:noFill/>
          </a:ln>
        </p:spPr>
        <p:txBody>
          <a:bodyPr spcFirstLastPara="1" wrap="square" lIns="91425" tIns="91425" rIns="91425" bIns="91425" anchor="b" anchorCtr="0"/>
          <a:lstStyle>
            <a:lvl1pPr marL="0" marR="0" lvl="0" indent="0" algn="l" rtl="0">
              <a:lnSpc>
                <a:spcPct val="96666"/>
              </a:lnSpc>
              <a:spcBef>
                <a:spcPts val="0"/>
              </a:spcBef>
              <a:spcAft>
                <a:spcPts val="0"/>
              </a:spcAft>
              <a:buClr>
                <a:srgbClr val="005BBB"/>
              </a:buClr>
              <a:buSzPts val="1400"/>
              <a:buFont typeface="Arial"/>
              <a:buNone/>
              <a:defRPr sz="4500" b="1" i="0" u="none" strike="noStrike" cap="none">
                <a:solidFill>
                  <a:srgbClr val="005BBB"/>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9" name="Google Shape;79;p19"/>
          <p:cNvSpPr txBox="1">
            <a:spLocks noGrp="1"/>
          </p:cNvSpPr>
          <p:nvPr>
            <p:ph type="subTitle" idx="1"/>
          </p:nvPr>
        </p:nvSpPr>
        <p:spPr>
          <a:xfrm>
            <a:off x="493776" y="2977753"/>
            <a:ext cx="4978800" cy="1659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750"/>
              </a:spcBef>
              <a:spcAft>
                <a:spcPts val="0"/>
              </a:spcAft>
              <a:buClr>
                <a:srgbClr val="005BBB"/>
              </a:buClr>
              <a:buSzPts val="1500"/>
              <a:buFont typeface="Arial"/>
              <a:buNone/>
              <a:defRPr sz="2100" b="0" i="0" u="none" strike="noStrike" cap="none">
                <a:solidFill>
                  <a:schemeClr val="dk1"/>
                </a:solidFill>
                <a:latin typeface="Arial"/>
                <a:ea typeface="Arial"/>
                <a:cs typeface="Arial"/>
                <a:sym typeface="Arial"/>
              </a:defRPr>
            </a:lvl1pPr>
            <a:lvl2pPr marL="342900" marR="0" lvl="1" indent="0" algn="ctr" rtl="0">
              <a:lnSpc>
                <a:spcPct val="100000"/>
              </a:lnSpc>
              <a:spcBef>
                <a:spcPts val="375"/>
              </a:spcBef>
              <a:spcAft>
                <a:spcPts val="0"/>
              </a:spcAft>
              <a:buClr>
                <a:srgbClr val="005BBB"/>
              </a:buClr>
              <a:buSzPts val="1500"/>
              <a:buFont typeface="Arial"/>
              <a:buNone/>
              <a:defRPr sz="1500" b="0" i="0" u="none" strike="noStrike" cap="none">
                <a:solidFill>
                  <a:schemeClr val="dk1"/>
                </a:solidFill>
                <a:latin typeface="Arial"/>
                <a:ea typeface="Arial"/>
                <a:cs typeface="Arial"/>
                <a:sym typeface="Arial"/>
              </a:defRPr>
            </a:lvl2pPr>
            <a:lvl3pPr marL="685800" marR="0" lvl="2" indent="0" algn="ctr" rtl="0">
              <a:lnSpc>
                <a:spcPct val="100000"/>
              </a:lnSpc>
              <a:spcBef>
                <a:spcPts val="375"/>
              </a:spcBef>
              <a:spcAft>
                <a:spcPts val="0"/>
              </a:spcAft>
              <a:buClr>
                <a:srgbClr val="005BBB"/>
              </a:buClr>
              <a:buSzPts val="1350"/>
              <a:buFont typeface="Merriweather Sans"/>
              <a:buNone/>
              <a:defRPr sz="1350" b="0" i="0" u="none" strike="noStrike" cap="none">
                <a:solidFill>
                  <a:schemeClr val="dk1"/>
                </a:solidFill>
                <a:latin typeface="Arial"/>
                <a:ea typeface="Arial"/>
                <a:cs typeface="Arial"/>
                <a:sym typeface="Arial"/>
              </a:defRPr>
            </a:lvl3pPr>
            <a:lvl4pPr marL="1028700" marR="0" lvl="3" indent="0" algn="ctr" rtl="0">
              <a:lnSpc>
                <a:spcPct val="90000"/>
              </a:lnSpc>
              <a:spcBef>
                <a:spcPts val="375"/>
              </a:spcBef>
              <a:spcAft>
                <a:spcPts val="0"/>
              </a:spcAft>
              <a:buClr>
                <a:srgbClr val="005BBB"/>
              </a:buClr>
              <a:buSzPts val="1350"/>
              <a:buFont typeface="Arial"/>
              <a:buNone/>
              <a:defRPr sz="1200" b="0" i="0" u="none" strike="noStrike" cap="none">
                <a:solidFill>
                  <a:schemeClr val="dk1"/>
                </a:solidFill>
                <a:latin typeface="Arial"/>
                <a:ea typeface="Arial"/>
                <a:cs typeface="Arial"/>
                <a:sym typeface="Arial"/>
              </a:defRPr>
            </a:lvl4pPr>
            <a:lvl5pPr marL="1371600" marR="0" lvl="4" indent="0" algn="ctr" rtl="0">
              <a:lnSpc>
                <a:spcPct val="90000"/>
              </a:lnSpc>
              <a:spcBef>
                <a:spcPts val="375"/>
              </a:spcBef>
              <a:spcAft>
                <a:spcPts val="0"/>
              </a:spcAft>
              <a:buClr>
                <a:srgbClr val="005BBB"/>
              </a:buClr>
              <a:buSzPts val="1350"/>
              <a:buFont typeface="Arial"/>
              <a:buNone/>
              <a:defRPr sz="1200" b="0" i="0" u="none" strike="noStrike" cap="none">
                <a:solidFill>
                  <a:schemeClr val="dk1"/>
                </a:solidFill>
                <a:latin typeface="Arial"/>
                <a:ea typeface="Arial"/>
                <a:cs typeface="Arial"/>
                <a:sym typeface="Arial"/>
              </a:defRPr>
            </a:lvl5pPr>
            <a:lvl6pPr marL="1714500" marR="0" lvl="5"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9pPr>
          </a:lstStyle>
          <a:p>
            <a:endParaRPr/>
          </a:p>
        </p:txBody>
      </p:sp>
      <p:pic>
        <p:nvPicPr>
          <p:cNvPr id="80" name="Google Shape;80;p19"/>
          <p:cNvPicPr preferRelativeResize="0"/>
          <p:nvPr/>
        </p:nvPicPr>
        <p:blipFill rotWithShape="1">
          <a:blip r:embed="rId3">
            <a:alphaModFix/>
          </a:blip>
          <a:srcRect/>
          <a:stretch/>
        </p:blipFill>
        <p:spPr>
          <a:xfrm>
            <a:off x="133516" y="138729"/>
            <a:ext cx="2279225" cy="49038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Slide Blue">
  <p:cSld name="Divider Slide Blue">
    <p:spTree>
      <p:nvGrpSpPr>
        <p:cNvPr id="1" name="Shape 81"/>
        <p:cNvGrpSpPr/>
        <p:nvPr/>
      </p:nvGrpSpPr>
      <p:grpSpPr>
        <a:xfrm>
          <a:off x="0" y="0"/>
          <a:ext cx="0" cy="0"/>
          <a:chOff x="0" y="0"/>
          <a:chExt cx="0" cy="0"/>
        </a:xfrm>
      </p:grpSpPr>
      <p:pic>
        <p:nvPicPr>
          <p:cNvPr id="82" name="Google Shape;82;p20"/>
          <p:cNvPicPr preferRelativeResize="0"/>
          <p:nvPr/>
        </p:nvPicPr>
        <p:blipFill rotWithShape="1">
          <a:blip r:embed="rId2">
            <a:alphaModFix/>
          </a:blip>
          <a:srcRect/>
          <a:stretch/>
        </p:blipFill>
        <p:spPr>
          <a:xfrm>
            <a:off x="1" y="0"/>
            <a:ext cx="9007634" cy="5132184"/>
          </a:xfrm>
          <a:prstGeom prst="rect">
            <a:avLst/>
          </a:prstGeom>
          <a:noFill/>
          <a:ln>
            <a:noFill/>
          </a:ln>
        </p:spPr>
      </p:pic>
      <p:sp>
        <p:nvSpPr>
          <p:cNvPr id="83" name="Google Shape;83;p20"/>
          <p:cNvSpPr txBox="1">
            <a:spLocks noGrp="1"/>
          </p:cNvSpPr>
          <p:nvPr>
            <p:ph type="ctrTitle"/>
          </p:nvPr>
        </p:nvSpPr>
        <p:spPr>
          <a:xfrm>
            <a:off x="493776" y="1117997"/>
            <a:ext cx="4978800" cy="1790700"/>
          </a:xfrm>
          <a:prstGeom prst="rect">
            <a:avLst/>
          </a:prstGeom>
          <a:noFill/>
          <a:ln>
            <a:noFill/>
          </a:ln>
        </p:spPr>
        <p:txBody>
          <a:bodyPr spcFirstLastPara="1" wrap="square" lIns="91425" tIns="91425" rIns="91425" bIns="91425" anchor="b" anchorCtr="0"/>
          <a:lstStyle>
            <a:lvl1pPr marL="0" marR="0" lvl="0" indent="0" algn="l" rtl="0">
              <a:lnSpc>
                <a:spcPct val="96666"/>
              </a:lnSpc>
              <a:spcBef>
                <a:spcPts val="0"/>
              </a:spcBef>
              <a:spcAft>
                <a:spcPts val="0"/>
              </a:spcAft>
              <a:buClr>
                <a:schemeClr val="lt1"/>
              </a:buClr>
              <a:buSzPts val="1400"/>
              <a:buFont typeface="Arial"/>
              <a:buNone/>
              <a:defRPr sz="4500" b="1"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4" name="Google Shape;84;p20"/>
          <p:cNvSpPr txBox="1">
            <a:spLocks noGrp="1"/>
          </p:cNvSpPr>
          <p:nvPr>
            <p:ph type="subTitle" idx="1"/>
          </p:nvPr>
        </p:nvSpPr>
        <p:spPr>
          <a:xfrm>
            <a:off x="493776" y="2977753"/>
            <a:ext cx="4978800" cy="1659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750"/>
              </a:spcBef>
              <a:spcAft>
                <a:spcPts val="0"/>
              </a:spcAft>
              <a:buClr>
                <a:srgbClr val="005BBB"/>
              </a:buClr>
              <a:buSzPts val="1500"/>
              <a:buFont typeface="Arial"/>
              <a:buNone/>
              <a:defRPr sz="2100" b="0" i="0" u="none" strike="noStrike" cap="none">
                <a:solidFill>
                  <a:schemeClr val="lt1"/>
                </a:solidFill>
                <a:latin typeface="Arial"/>
                <a:ea typeface="Arial"/>
                <a:cs typeface="Arial"/>
                <a:sym typeface="Arial"/>
              </a:defRPr>
            </a:lvl1pPr>
            <a:lvl2pPr marL="342900" marR="0" lvl="1" indent="0" algn="ctr" rtl="0">
              <a:lnSpc>
                <a:spcPct val="100000"/>
              </a:lnSpc>
              <a:spcBef>
                <a:spcPts val="375"/>
              </a:spcBef>
              <a:spcAft>
                <a:spcPts val="0"/>
              </a:spcAft>
              <a:buClr>
                <a:srgbClr val="005BBB"/>
              </a:buClr>
              <a:buSzPts val="1500"/>
              <a:buFont typeface="Arial"/>
              <a:buNone/>
              <a:defRPr sz="1500" b="0" i="0" u="none" strike="noStrike" cap="none">
                <a:solidFill>
                  <a:schemeClr val="dk1"/>
                </a:solidFill>
                <a:latin typeface="Arial"/>
                <a:ea typeface="Arial"/>
                <a:cs typeface="Arial"/>
                <a:sym typeface="Arial"/>
              </a:defRPr>
            </a:lvl2pPr>
            <a:lvl3pPr marL="685800" marR="0" lvl="2" indent="0" algn="ctr" rtl="0">
              <a:lnSpc>
                <a:spcPct val="100000"/>
              </a:lnSpc>
              <a:spcBef>
                <a:spcPts val="375"/>
              </a:spcBef>
              <a:spcAft>
                <a:spcPts val="0"/>
              </a:spcAft>
              <a:buClr>
                <a:srgbClr val="005BBB"/>
              </a:buClr>
              <a:buSzPts val="1350"/>
              <a:buFont typeface="Merriweather Sans"/>
              <a:buNone/>
              <a:defRPr sz="1350" b="0" i="0" u="none" strike="noStrike" cap="none">
                <a:solidFill>
                  <a:schemeClr val="dk1"/>
                </a:solidFill>
                <a:latin typeface="Arial"/>
                <a:ea typeface="Arial"/>
                <a:cs typeface="Arial"/>
                <a:sym typeface="Arial"/>
              </a:defRPr>
            </a:lvl3pPr>
            <a:lvl4pPr marL="1028700" marR="0" lvl="3" indent="0" algn="ctr" rtl="0">
              <a:lnSpc>
                <a:spcPct val="90000"/>
              </a:lnSpc>
              <a:spcBef>
                <a:spcPts val="375"/>
              </a:spcBef>
              <a:spcAft>
                <a:spcPts val="0"/>
              </a:spcAft>
              <a:buClr>
                <a:srgbClr val="005BBB"/>
              </a:buClr>
              <a:buSzPts val="1350"/>
              <a:buFont typeface="Arial"/>
              <a:buNone/>
              <a:defRPr sz="1200" b="0" i="0" u="none" strike="noStrike" cap="none">
                <a:solidFill>
                  <a:schemeClr val="dk1"/>
                </a:solidFill>
                <a:latin typeface="Arial"/>
                <a:ea typeface="Arial"/>
                <a:cs typeface="Arial"/>
                <a:sym typeface="Arial"/>
              </a:defRPr>
            </a:lvl4pPr>
            <a:lvl5pPr marL="1371600" marR="0" lvl="4" indent="0" algn="ctr" rtl="0">
              <a:lnSpc>
                <a:spcPct val="90000"/>
              </a:lnSpc>
              <a:spcBef>
                <a:spcPts val="375"/>
              </a:spcBef>
              <a:spcAft>
                <a:spcPts val="0"/>
              </a:spcAft>
              <a:buClr>
                <a:srgbClr val="005BBB"/>
              </a:buClr>
              <a:buSzPts val="1350"/>
              <a:buFont typeface="Arial"/>
              <a:buNone/>
              <a:defRPr sz="1200" b="0" i="0" u="none" strike="noStrike" cap="none">
                <a:solidFill>
                  <a:schemeClr val="dk1"/>
                </a:solidFill>
                <a:latin typeface="Arial"/>
                <a:ea typeface="Arial"/>
                <a:cs typeface="Arial"/>
                <a:sym typeface="Arial"/>
              </a:defRPr>
            </a:lvl5pPr>
            <a:lvl6pPr marL="1714500" marR="0" lvl="5"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9pPr>
          </a:lstStyle>
          <a:p>
            <a:endParaRPr/>
          </a:p>
        </p:txBody>
      </p:sp>
      <p:pic>
        <p:nvPicPr>
          <p:cNvPr id="85" name="Google Shape;85;p20"/>
          <p:cNvPicPr preferRelativeResize="0"/>
          <p:nvPr/>
        </p:nvPicPr>
        <p:blipFill rotWithShape="1">
          <a:blip r:embed="rId3">
            <a:alphaModFix/>
          </a:blip>
          <a:srcRect/>
          <a:stretch/>
        </p:blipFill>
        <p:spPr>
          <a:xfrm>
            <a:off x="166321" y="149961"/>
            <a:ext cx="2146950" cy="46192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 Column Text">
  <p:cSld name="1 Column Text">
    <p:spTree>
      <p:nvGrpSpPr>
        <p:cNvPr id="1" name="Shape 86"/>
        <p:cNvGrpSpPr/>
        <p:nvPr/>
      </p:nvGrpSpPr>
      <p:grpSpPr>
        <a:xfrm>
          <a:off x="0" y="0"/>
          <a:ext cx="0" cy="0"/>
          <a:chOff x="0" y="0"/>
          <a:chExt cx="0" cy="0"/>
        </a:xfrm>
      </p:grpSpPr>
      <p:sp>
        <p:nvSpPr>
          <p:cNvPr id="87" name="Google Shape;87;p21"/>
          <p:cNvSpPr txBox="1">
            <a:spLocks noGrp="1"/>
          </p:cNvSpPr>
          <p:nvPr>
            <p:ph type="body" idx="1"/>
          </p:nvPr>
        </p:nvSpPr>
        <p:spPr>
          <a:xfrm>
            <a:off x="427101" y="1641948"/>
            <a:ext cx="4802100" cy="2842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35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88" name="Google Shape;88;p21"/>
          <p:cNvSpPr txBox="1">
            <a:spLocks noGrp="1"/>
          </p:cNvSpPr>
          <p:nvPr>
            <p:ph type="title"/>
          </p:nvPr>
        </p:nvSpPr>
        <p:spPr>
          <a:xfrm>
            <a:off x="425196" y="987552"/>
            <a:ext cx="7886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Column Text">
  <p:cSld name="2 Column Text">
    <p:spTree>
      <p:nvGrpSpPr>
        <p:cNvPr id="1" name="Shape 89"/>
        <p:cNvGrpSpPr/>
        <p:nvPr/>
      </p:nvGrpSpPr>
      <p:grpSpPr>
        <a:xfrm>
          <a:off x="0" y="0"/>
          <a:ext cx="0" cy="0"/>
          <a:chOff x="0" y="0"/>
          <a:chExt cx="0" cy="0"/>
        </a:xfrm>
      </p:grpSpPr>
      <p:sp>
        <p:nvSpPr>
          <p:cNvPr id="90" name="Google Shape;90;p22"/>
          <p:cNvSpPr txBox="1">
            <a:spLocks noGrp="1"/>
          </p:cNvSpPr>
          <p:nvPr>
            <p:ph type="body" idx="1"/>
          </p:nvPr>
        </p:nvSpPr>
        <p:spPr>
          <a:xfrm>
            <a:off x="425196" y="1639062"/>
            <a:ext cx="3134700" cy="2633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35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91" name="Google Shape;91;p22"/>
          <p:cNvSpPr txBox="1">
            <a:spLocks noGrp="1"/>
          </p:cNvSpPr>
          <p:nvPr>
            <p:ph type="body" idx="2"/>
          </p:nvPr>
        </p:nvSpPr>
        <p:spPr>
          <a:xfrm>
            <a:off x="3771900" y="1639062"/>
            <a:ext cx="3134700" cy="2633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35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92" name="Google Shape;92;p22"/>
          <p:cNvSpPr txBox="1">
            <a:spLocks noGrp="1"/>
          </p:cNvSpPr>
          <p:nvPr>
            <p:ph type="title"/>
          </p:nvPr>
        </p:nvSpPr>
        <p:spPr>
          <a:xfrm>
            <a:off x="425196" y="987552"/>
            <a:ext cx="7886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ulleted List">
  <p:cSld name="Bulleted List">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425196" y="1639062"/>
            <a:ext cx="6418200" cy="2799300"/>
          </a:xfrm>
          <a:prstGeom prst="rect">
            <a:avLst/>
          </a:prstGeom>
          <a:noFill/>
          <a:ln>
            <a:noFill/>
          </a:ln>
        </p:spPr>
        <p:txBody>
          <a:bodyPr spcFirstLastPara="1" wrap="square" lIns="91425" tIns="91425" rIns="91425" bIns="91425" anchor="t" anchorCtr="0"/>
          <a:lstStyle>
            <a:lvl1pPr marL="457200" marR="0" lvl="0" indent="-332422" algn="l" rtl="0">
              <a:lnSpc>
                <a:spcPct val="100000"/>
              </a:lnSpc>
              <a:spcBef>
                <a:spcPts val="750"/>
              </a:spcBef>
              <a:spcAft>
                <a:spcPts val="0"/>
              </a:spcAft>
              <a:buClr>
                <a:srgbClr val="005BBB"/>
              </a:buClr>
              <a:buSzPts val="1635"/>
              <a:buFont typeface="Arial"/>
              <a:buChar char="•"/>
              <a:defRPr sz="150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95" name="Google Shape;95;p23"/>
          <p:cNvSpPr txBox="1">
            <a:spLocks noGrp="1"/>
          </p:cNvSpPr>
          <p:nvPr>
            <p:ph type="title"/>
          </p:nvPr>
        </p:nvSpPr>
        <p:spPr>
          <a:xfrm>
            <a:off x="425196" y="987552"/>
            <a:ext cx="7886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 3 level Bullet List">
  <p:cSld name=" 3 level Bullet List">
    <p:spTree>
      <p:nvGrpSpPr>
        <p:cNvPr id="1" name="Shape 96"/>
        <p:cNvGrpSpPr/>
        <p:nvPr/>
      </p:nvGrpSpPr>
      <p:grpSpPr>
        <a:xfrm>
          <a:off x="0" y="0"/>
          <a:ext cx="0" cy="0"/>
          <a:chOff x="0" y="0"/>
          <a:chExt cx="0" cy="0"/>
        </a:xfrm>
      </p:grpSpPr>
      <p:sp>
        <p:nvSpPr>
          <p:cNvPr id="97" name="Google Shape;97;p24"/>
          <p:cNvSpPr txBox="1">
            <a:spLocks noGrp="1"/>
          </p:cNvSpPr>
          <p:nvPr>
            <p:ph type="body" idx="1"/>
          </p:nvPr>
        </p:nvSpPr>
        <p:spPr>
          <a:xfrm>
            <a:off x="425197" y="1639062"/>
            <a:ext cx="7259100" cy="2886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275" b="1" i="0" u="none" strike="noStrike" cap="none">
                <a:solidFill>
                  <a:srgbClr val="005BBB"/>
                </a:solidFill>
                <a:latin typeface="Arial"/>
                <a:ea typeface="Arial"/>
                <a:cs typeface="Arial"/>
                <a:sym typeface="Arial"/>
              </a:defRPr>
            </a:lvl1pPr>
            <a:lvl2pPr marL="914400" marR="0" lvl="1" indent="-323850" algn="l" rtl="0">
              <a:lnSpc>
                <a:spcPct val="100000"/>
              </a:lnSpc>
              <a:spcBef>
                <a:spcPts val="375"/>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75"/>
              </a:spcBef>
              <a:spcAft>
                <a:spcPts val="0"/>
              </a:spcAft>
              <a:buClr>
                <a:srgbClr val="005BBB"/>
              </a:buClr>
              <a:buSzPts val="1500"/>
              <a:buFont typeface="Merriweather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rgbClr val="005BBB"/>
              </a:buClr>
              <a:buSzPts val="1350"/>
              <a:buFont typeface="Arial"/>
              <a:buChar char="•"/>
              <a:defRPr sz="1350" b="0" i="0" u="none" strike="noStrike" cap="none">
                <a:solidFill>
                  <a:srgbClr val="666666"/>
                </a:solidFill>
                <a:latin typeface="Arial"/>
                <a:ea typeface="Arial"/>
                <a:cs typeface="Arial"/>
                <a:sym typeface="Arial"/>
              </a:defRPr>
            </a:lvl4pPr>
            <a:lvl5pPr marL="2286000" marR="0" lvl="4" indent="-314325" algn="l" rtl="0">
              <a:lnSpc>
                <a:spcPct val="90000"/>
              </a:lnSpc>
              <a:spcBef>
                <a:spcPts val="375"/>
              </a:spcBef>
              <a:spcAft>
                <a:spcPts val="0"/>
              </a:spcAft>
              <a:buClr>
                <a:srgbClr val="005BBB"/>
              </a:buClr>
              <a:buSzPts val="1350"/>
              <a:buFont typeface="Arial"/>
              <a:buChar char="•"/>
              <a:defRPr sz="1350" b="0" i="0" u="none" strike="noStrike" cap="none">
                <a:solidFill>
                  <a:srgbClr val="666666"/>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8" name="Google Shape;98;p24"/>
          <p:cNvSpPr txBox="1">
            <a:spLocks noGrp="1"/>
          </p:cNvSpPr>
          <p:nvPr>
            <p:ph type="title"/>
          </p:nvPr>
        </p:nvSpPr>
        <p:spPr>
          <a:xfrm>
            <a:off x="425196" y="987552"/>
            <a:ext cx="7886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and Photo">
  <p:cSld name="Text and Photo">
    <p:spTree>
      <p:nvGrpSpPr>
        <p:cNvPr id="1" name="Shape 99"/>
        <p:cNvGrpSpPr/>
        <p:nvPr/>
      </p:nvGrpSpPr>
      <p:grpSpPr>
        <a:xfrm>
          <a:off x="0" y="0"/>
          <a:ext cx="0" cy="0"/>
          <a:chOff x="0" y="0"/>
          <a:chExt cx="0" cy="0"/>
        </a:xfrm>
      </p:grpSpPr>
      <p:sp>
        <p:nvSpPr>
          <p:cNvPr id="100" name="Google Shape;100;p25"/>
          <p:cNvSpPr>
            <a:spLocks noGrp="1"/>
          </p:cNvSpPr>
          <p:nvPr>
            <p:ph type="pic" idx="2"/>
          </p:nvPr>
        </p:nvSpPr>
        <p:spPr>
          <a:xfrm>
            <a:off x="4105275" y="857251"/>
            <a:ext cx="5038800" cy="4288500"/>
          </a:xfrm>
          <a:prstGeom prst="rect">
            <a:avLst/>
          </a:prstGeom>
          <a:solidFill>
            <a:srgbClr val="BFBFBF"/>
          </a:solidFill>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0" marR="0" lvl="0" indent="0" algn="ctr" rtl="0">
              <a:lnSpc>
                <a:spcPct val="100000"/>
              </a:lnSpc>
              <a:spcBef>
                <a:spcPts val="750"/>
              </a:spcBef>
              <a:spcAft>
                <a:spcPts val="0"/>
              </a:spcAft>
              <a:buClr>
                <a:srgbClr val="005BBB"/>
              </a:buClr>
              <a:buSzPts val="1400"/>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spcAft>
                <a:spcPts val="0"/>
              </a:spcAft>
              <a:buClr>
                <a:srgbClr val="005BBB"/>
              </a:buClr>
              <a:buSzPts val="1400"/>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spcAft>
                <a:spcPts val="0"/>
              </a:spcAft>
              <a:buClr>
                <a:srgbClr val="005BBB"/>
              </a:buClr>
              <a:buSzPts val="1400"/>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01" name="Google Shape;101;p25"/>
          <p:cNvSpPr txBox="1">
            <a:spLocks noGrp="1"/>
          </p:cNvSpPr>
          <p:nvPr>
            <p:ph type="body" idx="1"/>
          </p:nvPr>
        </p:nvSpPr>
        <p:spPr>
          <a:xfrm>
            <a:off x="427102" y="1641948"/>
            <a:ext cx="3001800" cy="2076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35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102" name="Google Shape;102;p25"/>
          <p:cNvSpPr txBox="1">
            <a:spLocks noGrp="1"/>
          </p:cNvSpPr>
          <p:nvPr>
            <p:ph type="title"/>
          </p:nvPr>
        </p:nvSpPr>
        <p:spPr>
          <a:xfrm>
            <a:off x="425196" y="987552"/>
            <a:ext cx="3398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3" name="Google Shape;103;p25"/>
          <p:cNvSpPr>
            <a:spLocks noGrp="1"/>
          </p:cNvSpPr>
          <p:nvPr>
            <p:ph type="pic" idx="3"/>
          </p:nvPr>
        </p:nvSpPr>
        <p:spPr>
          <a:xfrm>
            <a:off x="4219575" y="971551"/>
            <a:ext cx="5038800" cy="4288500"/>
          </a:xfrm>
          <a:prstGeom prst="rect">
            <a:avLst/>
          </a:prstGeom>
          <a:solidFill>
            <a:srgbClr val="BFBFBF"/>
          </a:solidFill>
          <a:ln>
            <a:noFill/>
          </a:ln>
        </p:spPr>
        <p:txBody>
          <a:bodyPr spcFirstLastPara="1" wrap="square" lIns="91425" tIns="91425" rIns="91425" bIns="91425" anchor="t" anchorCtr="0"/>
          <a:lstStyle>
            <a:lvl1pPr marL="0" marR="0" lvl="0" indent="0" algn="ctr" rtl="0">
              <a:lnSpc>
                <a:spcPct val="100000"/>
              </a:lnSpc>
              <a:spcBef>
                <a:spcPts val="750"/>
              </a:spcBef>
              <a:spcAft>
                <a:spcPts val="0"/>
              </a:spcAft>
              <a:buClr>
                <a:srgbClr val="005BBB"/>
              </a:buClr>
              <a:buSzPts val="1400"/>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spcAft>
                <a:spcPts val="0"/>
              </a:spcAft>
              <a:buClr>
                <a:srgbClr val="005BBB"/>
              </a:buClr>
              <a:buSzPts val="1400"/>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spcAft>
                <a:spcPts val="0"/>
              </a:spcAft>
              <a:buClr>
                <a:srgbClr val="005BBB"/>
              </a:buClr>
              <a:buSzPts val="1400"/>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and 3 Photos">
  <p:cSld name="Text and 3 Photos">
    <p:spTree>
      <p:nvGrpSpPr>
        <p:cNvPr id="1" name="Shape 104"/>
        <p:cNvGrpSpPr/>
        <p:nvPr/>
      </p:nvGrpSpPr>
      <p:grpSpPr>
        <a:xfrm>
          <a:off x="0" y="0"/>
          <a:ext cx="0" cy="0"/>
          <a:chOff x="0" y="0"/>
          <a:chExt cx="0" cy="0"/>
        </a:xfrm>
      </p:grpSpPr>
      <p:sp>
        <p:nvSpPr>
          <p:cNvPr id="105" name="Google Shape;105;p26"/>
          <p:cNvSpPr>
            <a:spLocks noGrp="1"/>
          </p:cNvSpPr>
          <p:nvPr>
            <p:ph type="pic" idx="2"/>
          </p:nvPr>
        </p:nvSpPr>
        <p:spPr>
          <a:xfrm>
            <a:off x="4105275" y="857251"/>
            <a:ext cx="5038800" cy="2141400"/>
          </a:xfrm>
          <a:prstGeom prst="rect">
            <a:avLst/>
          </a:prstGeom>
          <a:solidFill>
            <a:srgbClr val="BFBFBF"/>
          </a:solidFill>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0" marR="0" lvl="0" indent="0" algn="ctr" rtl="0">
              <a:lnSpc>
                <a:spcPct val="100000"/>
              </a:lnSpc>
              <a:spcBef>
                <a:spcPts val="750"/>
              </a:spcBef>
              <a:spcAft>
                <a:spcPts val="0"/>
              </a:spcAft>
              <a:buClr>
                <a:srgbClr val="005BBB"/>
              </a:buClr>
              <a:buSzPts val="1400"/>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spcAft>
                <a:spcPts val="0"/>
              </a:spcAft>
              <a:buClr>
                <a:srgbClr val="005BBB"/>
              </a:buClr>
              <a:buSzPts val="1400"/>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spcAft>
                <a:spcPts val="0"/>
              </a:spcAft>
              <a:buClr>
                <a:srgbClr val="005BBB"/>
              </a:buClr>
              <a:buSzPts val="1400"/>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06" name="Google Shape;106;p26"/>
          <p:cNvSpPr>
            <a:spLocks noGrp="1"/>
          </p:cNvSpPr>
          <p:nvPr>
            <p:ph type="pic" idx="3"/>
          </p:nvPr>
        </p:nvSpPr>
        <p:spPr>
          <a:xfrm>
            <a:off x="4105275" y="2998722"/>
            <a:ext cx="2571900" cy="2143200"/>
          </a:xfrm>
          <a:prstGeom prst="rect">
            <a:avLst/>
          </a:prstGeom>
          <a:solidFill>
            <a:srgbClr val="BFBFBF"/>
          </a:solidFill>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0" marR="0" lvl="0" indent="0" algn="ctr" rtl="0">
              <a:lnSpc>
                <a:spcPct val="100000"/>
              </a:lnSpc>
              <a:spcBef>
                <a:spcPts val="750"/>
              </a:spcBef>
              <a:spcAft>
                <a:spcPts val="0"/>
              </a:spcAft>
              <a:buClr>
                <a:srgbClr val="005BBB"/>
              </a:buClr>
              <a:buSzPts val="1400"/>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spcAft>
                <a:spcPts val="0"/>
              </a:spcAft>
              <a:buClr>
                <a:srgbClr val="005BBB"/>
              </a:buClr>
              <a:buSzPts val="1400"/>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spcAft>
                <a:spcPts val="0"/>
              </a:spcAft>
              <a:buClr>
                <a:srgbClr val="005BBB"/>
              </a:buClr>
              <a:buSzPts val="1400"/>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07" name="Google Shape;107;p26"/>
          <p:cNvSpPr>
            <a:spLocks noGrp="1"/>
          </p:cNvSpPr>
          <p:nvPr>
            <p:ph type="pic" idx="4"/>
          </p:nvPr>
        </p:nvSpPr>
        <p:spPr>
          <a:xfrm>
            <a:off x="6677026" y="2998722"/>
            <a:ext cx="2466900" cy="2143200"/>
          </a:xfrm>
          <a:prstGeom prst="rect">
            <a:avLst/>
          </a:prstGeom>
          <a:solidFill>
            <a:srgbClr val="BFBFBF"/>
          </a:solidFill>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0" marR="0" lvl="0" indent="0" algn="ctr" rtl="0">
              <a:lnSpc>
                <a:spcPct val="100000"/>
              </a:lnSpc>
              <a:spcBef>
                <a:spcPts val="750"/>
              </a:spcBef>
              <a:spcAft>
                <a:spcPts val="0"/>
              </a:spcAft>
              <a:buClr>
                <a:srgbClr val="005BBB"/>
              </a:buClr>
              <a:buSzPts val="1400"/>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spcAft>
                <a:spcPts val="0"/>
              </a:spcAft>
              <a:buClr>
                <a:srgbClr val="005BBB"/>
              </a:buClr>
              <a:buSzPts val="1400"/>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spcAft>
                <a:spcPts val="0"/>
              </a:spcAft>
              <a:buClr>
                <a:srgbClr val="005BBB"/>
              </a:buClr>
              <a:buSzPts val="1400"/>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08" name="Google Shape;108;p26"/>
          <p:cNvSpPr txBox="1">
            <a:spLocks noGrp="1"/>
          </p:cNvSpPr>
          <p:nvPr>
            <p:ph type="body" idx="1"/>
          </p:nvPr>
        </p:nvSpPr>
        <p:spPr>
          <a:xfrm>
            <a:off x="427102" y="1641948"/>
            <a:ext cx="3001800" cy="2076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35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109" name="Google Shape;109;p26"/>
          <p:cNvSpPr txBox="1">
            <a:spLocks noGrp="1"/>
          </p:cNvSpPr>
          <p:nvPr>
            <p:ph type="title"/>
          </p:nvPr>
        </p:nvSpPr>
        <p:spPr>
          <a:xfrm>
            <a:off x="425196" y="987552"/>
            <a:ext cx="3398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ull Width Photo">
  <p:cSld name="Full Width Photo">
    <p:spTree>
      <p:nvGrpSpPr>
        <p:cNvPr id="1" name="Shape 110"/>
        <p:cNvGrpSpPr/>
        <p:nvPr/>
      </p:nvGrpSpPr>
      <p:grpSpPr>
        <a:xfrm>
          <a:off x="0" y="0"/>
          <a:ext cx="0" cy="0"/>
          <a:chOff x="0" y="0"/>
          <a:chExt cx="0" cy="0"/>
        </a:xfrm>
      </p:grpSpPr>
      <p:sp>
        <p:nvSpPr>
          <p:cNvPr id="111" name="Google Shape;111;p27"/>
          <p:cNvSpPr>
            <a:spLocks noGrp="1"/>
          </p:cNvSpPr>
          <p:nvPr>
            <p:ph type="pic" idx="2"/>
          </p:nvPr>
        </p:nvSpPr>
        <p:spPr>
          <a:xfrm>
            <a:off x="0" y="857251"/>
            <a:ext cx="9144000" cy="4288500"/>
          </a:xfrm>
          <a:prstGeom prst="rect">
            <a:avLst/>
          </a:prstGeom>
          <a:solidFill>
            <a:srgbClr val="BFBFBF"/>
          </a:solidFill>
          <a:ln>
            <a:noFill/>
          </a:ln>
        </p:spPr>
        <p:txBody>
          <a:bodyPr spcFirstLastPara="1" wrap="square" lIns="91425" tIns="91425" rIns="91425" bIns="91425" anchor="t" anchorCtr="0"/>
          <a:lstStyle>
            <a:lvl1pPr marL="0" marR="0" lvl="0" indent="0" algn="ctr" rtl="0">
              <a:lnSpc>
                <a:spcPct val="100000"/>
              </a:lnSpc>
              <a:spcBef>
                <a:spcPts val="750"/>
              </a:spcBef>
              <a:spcAft>
                <a:spcPts val="0"/>
              </a:spcAft>
              <a:buClr>
                <a:srgbClr val="005BBB"/>
              </a:buClr>
              <a:buSzPts val="1400"/>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spcAft>
                <a:spcPts val="0"/>
              </a:spcAft>
              <a:buClr>
                <a:srgbClr val="005BBB"/>
              </a:buClr>
              <a:buSzPts val="1400"/>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spcAft>
                <a:spcPts val="0"/>
              </a:spcAft>
              <a:buClr>
                <a:srgbClr val="005BBB"/>
              </a:buClr>
              <a:buSzPts val="1400"/>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12"/>
        <p:cNvGrpSpPr/>
        <p:nvPr/>
      </p:nvGrpSpPr>
      <p:grpSpPr>
        <a:xfrm>
          <a:off x="0" y="0"/>
          <a:ext cx="0" cy="0"/>
          <a:chOff x="0" y="0"/>
          <a:chExt cx="0" cy="0"/>
        </a:xfrm>
      </p:grpSpPr>
      <p:sp>
        <p:nvSpPr>
          <p:cNvPr id="113" name="Google Shape;113;p28"/>
          <p:cNvSpPr>
            <a:spLocks noGrp="1"/>
          </p:cNvSpPr>
          <p:nvPr>
            <p:ph type="chart" idx="2"/>
          </p:nvPr>
        </p:nvSpPr>
        <p:spPr>
          <a:xfrm>
            <a:off x="3824240" y="990601"/>
            <a:ext cx="4791000" cy="3349200"/>
          </a:xfrm>
          <a:prstGeom prst="rect">
            <a:avLst/>
          </a:prstGeom>
          <a:solidFill>
            <a:srgbClr val="BFBFBF"/>
          </a:solidFill>
          <a:ln>
            <a:noFill/>
          </a:ln>
        </p:spPr>
        <p:txBody>
          <a:bodyPr spcFirstLastPara="1" wrap="square" lIns="91425" tIns="91425" rIns="91425" bIns="91425" anchor="t" anchorCtr="0"/>
          <a:lstStyle>
            <a:lvl1pPr marL="0" marR="0" lvl="0" indent="0" algn="ctr" rtl="0">
              <a:lnSpc>
                <a:spcPct val="90000"/>
              </a:lnSpc>
              <a:spcBef>
                <a:spcPts val="750"/>
              </a:spcBef>
              <a:spcAft>
                <a:spcPts val="0"/>
              </a:spcAft>
              <a:buClr>
                <a:schemeClr val="lt1"/>
              </a:buClr>
              <a:buSzPts val="1400"/>
              <a:buFont typeface="Arial"/>
              <a:buNone/>
              <a:defRPr sz="1200" b="0" i="0" u="none" strike="noStrike" cap="none">
                <a:solidFill>
                  <a:schemeClr val="lt1"/>
                </a:solidFill>
                <a:latin typeface="Arial"/>
                <a:ea typeface="Arial"/>
                <a:cs typeface="Arial"/>
                <a:sym typeface="Arial"/>
              </a:defRPr>
            </a:lvl1pPr>
            <a:lvl2pPr marL="514350" marR="0" lvl="1" indent="-171450" algn="l" rtl="0">
              <a:lnSpc>
                <a:spcPct val="100000"/>
              </a:lnSpc>
              <a:spcBef>
                <a:spcPts val="375"/>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2pPr>
            <a:lvl3pPr marL="857250" marR="0" lvl="2" indent="-171450" algn="l" rtl="0">
              <a:lnSpc>
                <a:spcPct val="100000"/>
              </a:lnSpc>
              <a:spcBef>
                <a:spcPts val="375"/>
              </a:spcBef>
              <a:spcAft>
                <a:spcPts val="0"/>
              </a:spcAft>
              <a:buClr>
                <a:srgbClr val="005BBB"/>
              </a:buClr>
              <a:buSzPts val="1350"/>
              <a:buFont typeface="Merriweather Sans"/>
              <a:buChar char="-"/>
              <a:defRPr sz="1350" b="0" i="0" u="none" strike="noStrike" cap="none">
                <a:solidFill>
                  <a:schemeClr val="dk1"/>
                </a:solidFill>
                <a:latin typeface="Arial"/>
                <a:ea typeface="Arial"/>
                <a:cs typeface="Arial"/>
                <a:sym typeface="Arial"/>
              </a:defRPr>
            </a:lvl3pPr>
            <a:lvl4pPr marL="1200150" marR="0" lvl="3" indent="-171450" algn="l" rtl="0">
              <a:lnSpc>
                <a:spcPct val="90000"/>
              </a:lnSpc>
              <a:spcBef>
                <a:spcPts val="375"/>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4pPr>
            <a:lvl5pPr marL="1543050" marR="0" lvl="4" indent="-171450" algn="l" rtl="0">
              <a:lnSpc>
                <a:spcPct val="90000"/>
              </a:lnSpc>
              <a:spcBef>
                <a:spcPts val="375"/>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4" name="Google Shape;114;p28"/>
          <p:cNvSpPr txBox="1">
            <a:spLocks noGrp="1"/>
          </p:cNvSpPr>
          <p:nvPr>
            <p:ph type="body" idx="1"/>
          </p:nvPr>
        </p:nvSpPr>
        <p:spPr>
          <a:xfrm>
            <a:off x="427102" y="1641948"/>
            <a:ext cx="3001800" cy="2076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35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115" name="Google Shape;115;p28"/>
          <p:cNvSpPr txBox="1">
            <a:spLocks noGrp="1"/>
          </p:cNvSpPr>
          <p:nvPr>
            <p:ph type="title"/>
          </p:nvPr>
        </p:nvSpPr>
        <p:spPr>
          <a:xfrm>
            <a:off x="425196" y="987552"/>
            <a:ext cx="3398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29"/>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2"/>
              </a:buClr>
              <a:buSzPts val="1400"/>
              <a:buFont typeface="Arial"/>
              <a:buNone/>
              <a:defRPr sz="480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4800"/>
            </a:lvl2pPr>
            <a:lvl3pPr lvl="2" indent="0" rtl="0">
              <a:spcBef>
                <a:spcPts val="0"/>
              </a:spcBef>
              <a:spcAft>
                <a:spcPts val="0"/>
              </a:spcAft>
              <a:buSzPts val="1400"/>
              <a:buNone/>
              <a:defRPr sz="4800"/>
            </a:lvl3pPr>
            <a:lvl4pPr lvl="3" indent="0" rtl="0">
              <a:spcBef>
                <a:spcPts val="0"/>
              </a:spcBef>
              <a:spcAft>
                <a:spcPts val="0"/>
              </a:spcAft>
              <a:buSzPts val="1400"/>
              <a:buNone/>
              <a:defRPr sz="4800"/>
            </a:lvl4pPr>
            <a:lvl5pPr lvl="4" indent="0" rtl="0">
              <a:spcBef>
                <a:spcPts val="0"/>
              </a:spcBef>
              <a:spcAft>
                <a:spcPts val="0"/>
              </a:spcAft>
              <a:buSzPts val="1400"/>
              <a:buNone/>
              <a:defRPr sz="4800"/>
            </a:lvl5pPr>
            <a:lvl6pPr lvl="5" indent="0" rtl="0">
              <a:spcBef>
                <a:spcPts val="0"/>
              </a:spcBef>
              <a:spcAft>
                <a:spcPts val="0"/>
              </a:spcAft>
              <a:buSzPts val="1400"/>
              <a:buNone/>
              <a:defRPr sz="4800"/>
            </a:lvl6pPr>
            <a:lvl7pPr lvl="6" indent="0" rtl="0">
              <a:spcBef>
                <a:spcPts val="0"/>
              </a:spcBef>
              <a:spcAft>
                <a:spcPts val="0"/>
              </a:spcAft>
              <a:buSzPts val="1400"/>
              <a:buNone/>
              <a:defRPr sz="4800"/>
            </a:lvl7pPr>
            <a:lvl8pPr lvl="7" indent="0" rtl="0">
              <a:spcBef>
                <a:spcPts val="0"/>
              </a:spcBef>
              <a:spcAft>
                <a:spcPts val="0"/>
              </a:spcAft>
              <a:buSzPts val="1400"/>
              <a:buNone/>
              <a:defRPr sz="4800"/>
            </a:lvl8pPr>
            <a:lvl9pPr lvl="8" indent="0" rtl="0">
              <a:spcBef>
                <a:spcPts val="0"/>
              </a:spcBef>
              <a:spcAft>
                <a:spcPts val="0"/>
              </a:spcAft>
              <a:buSzPts val="1400"/>
              <a:buNone/>
              <a:defRPr sz="4800"/>
            </a:lvl9pPr>
          </a:lstStyle>
          <a:p>
            <a:endParaRPr/>
          </a:p>
        </p:txBody>
      </p:sp>
      <p:sp>
        <p:nvSpPr>
          <p:cNvPr id="118" name="Google Shape;118;p29"/>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lstStyle>
            <a:lvl1pPr marL="171450" marR="0" lvl="0" indent="-17145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L="514350" marR="0" lvl="1" indent="-171450" algn="l" rtl="0">
              <a:lnSpc>
                <a:spcPct val="100000"/>
              </a:lnSpc>
              <a:spcBef>
                <a:spcPts val="0"/>
              </a:spcBef>
              <a:spcAft>
                <a:spcPts val="0"/>
              </a:spcAft>
              <a:buClr>
                <a:schemeClr val="lt1"/>
              </a:buClr>
              <a:buSzPts val="1500"/>
              <a:buFont typeface="Arial"/>
              <a:buNone/>
              <a:defRPr sz="1800" b="0" i="0" u="none" strike="noStrike" cap="none">
                <a:solidFill>
                  <a:schemeClr val="lt1"/>
                </a:solidFill>
                <a:latin typeface="Arial"/>
                <a:ea typeface="Arial"/>
                <a:cs typeface="Arial"/>
                <a:sym typeface="Arial"/>
              </a:defRPr>
            </a:lvl2pPr>
            <a:lvl3pPr marL="857250" marR="0" lvl="2" indent="-171450" algn="l" rtl="0">
              <a:lnSpc>
                <a:spcPct val="100000"/>
              </a:lnSpc>
              <a:spcBef>
                <a:spcPts val="0"/>
              </a:spcBef>
              <a:spcAft>
                <a:spcPts val="0"/>
              </a:spcAft>
              <a:buClr>
                <a:schemeClr val="lt1"/>
              </a:buClr>
              <a:buSzPts val="1350"/>
              <a:buFont typeface="Merriweather Sans"/>
              <a:buNone/>
              <a:defRPr sz="1800" b="0" i="0" u="none" strike="noStrike" cap="none">
                <a:solidFill>
                  <a:schemeClr val="lt1"/>
                </a:solidFill>
                <a:latin typeface="Arial"/>
                <a:ea typeface="Arial"/>
                <a:cs typeface="Arial"/>
                <a:sym typeface="Arial"/>
              </a:defRPr>
            </a:lvl3pPr>
            <a:lvl4pPr marL="1200150" marR="0" lvl="3" indent="-171450" algn="l" rtl="0">
              <a:lnSpc>
                <a:spcPct val="100000"/>
              </a:lnSpc>
              <a:spcBef>
                <a:spcPts val="0"/>
              </a:spcBef>
              <a:spcAft>
                <a:spcPts val="0"/>
              </a:spcAft>
              <a:buClr>
                <a:schemeClr val="lt1"/>
              </a:buClr>
              <a:buSzPts val="1350"/>
              <a:buFont typeface="Arial"/>
              <a:buNone/>
              <a:defRPr sz="1800" b="0" i="0" u="none" strike="noStrike" cap="none">
                <a:solidFill>
                  <a:schemeClr val="lt1"/>
                </a:solidFill>
                <a:latin typeface="Arial"/>
                <a:ea typeface="Arial"/>
                <a:cs typeface="Arial"/>
                <a:sym typeface="Arial"/>
              </a:defRPr>
            </a:lvl4pPr>
            <a:lvl5pPr marL="1543050" marR="0" lvl="4" indent="-171450" algn="l" rtl="0">
              <a:lnSpc>
                <a:spcPct val="100000"/>
              </a:lnSpc>
              <a:spcBef>
                <a:spcPts val="0"/>
              </a:spcBef>
              <a:spcAft>
                <a:spcPts val="0"/>
              </a:spcAft>
              <a:buClr>
                <a:schemeClr val="lt1"/>
              </a:buClr>
              <a:buSzPts val="1350"/>
              <a:buFont typeface="Arial"/>
              <a:buNone/>
              <a:defRPr sz="1800" b="0" i="0" u="none" strike="noStrike" cap="none">
                <a:solidFill>
                  <a:schemeClr val="lt1"/>
                </a:solidFill>
                <a:latin typeface="Arial"/>
                <a:ea typeface="Arial"/>
                <a:cs typeface="Arial"/>
                <a:sym typeface="Arial"/>
              </a:defRPr>
            </a:lvl5pPr>
            <a:lvl6pPr marL="1885950" marR="0" lvl="5" indent="-171450" algn="l" rtl="0">
              <a:lnSpc>
                <a:spcPct val="100000"/>
              </a:lnSpc>
              <a:spcBef>
                <a:spcPts val="0"/>
              </a:spcBef>
              <a:spcAft>
                <a:spcPts val="0"/>
              </a:spcAft>
              <a:buClr>
                <a:schemeClr val="lt1"/>
              </a:buClr>
              <a:buSzPts val="1350"/>
              <a:buFont typeface="Arial"/>
              <a:buNone/>
              <a:defRPr sz="1800" b="0" i="0" u="none" strike="noStrike" cap="none">
                <a:solidFill>
                  <a:schemeClr val="lt1"/>
                </a:solidFill>
                <a:latin typeface="Arial"/>
                <a:ea typeface="Arial"/>
                <a:cs typeface="Arial"/>
                <a:sym typeface="Arial"/>
              </a:defRPr>
            </a:lvl6pPr>
            <a:lvl7pPr marL="2228850" marR="0" lvl="6" indent="-171450" algn="l" rtl="0">
              <a:lnSpc>
                <a:spcPct val="100000"/>
              </a:lnSpc>
              <a:spcBef>
                <a:spcPts val="0"/>
              </a:spcBef>
              <a:spcAft>
                <a:spcPts val="0"/>
              </a:spcAft>
              <a:buClr>
                <a:schemeClr val="lt1"/>
              </a:buClr>
              <a:buSzPts val="1350"/>
              <a:buFont typeface="Arial"/>
              <a:buNone/>
              <a:defRPr sz="1800" b="0" i="0" u="none" strike="noStrike" cap="none">
                <a:solidFill>
                  <a:schemeClr val="lt1"/>
                </a:solidFill>
                <a:latin typeface="Arial"/>
                <a:ea typeface="Arial"/>
                <a:cs typeface="Arial"/>
                <a:sym typeface="Arial"/>
              </a:defRPr>
            </a:lvl7pPr>
            <a:lvl8pPr marL="2571750" marR="0" lvl="7" indent="-171450" algn="l" rtl="0">
              <a:lnSpc>
                <a:spcPct val="100000"/>
              </a:lnSpc>
              <a:spcBef>
                <a:spcPts val="0"/>
              </a:spcBef>
              <a:spcAft>
                <a:spcPts val="0"/>
              </a:spcAft>
              <a:buClr>
                <a:schemeClr val="lt1"/>
              </a:buClr>
              <a:buSzPts val="1350"/>
              <a:buFont typeface="Arial"/>
              <a:buNone/>
              <a:defRPr sz="1800" b="0" i="0" u="none" strike="noStrike" cap="none">
                <a:solidFill>
                  <a:schemeClr val="lt1"/>
                </a:solidFill>
                <a:latin typeface="Arial"/>
                <a:ea typeface="Arial"/>
                <a:cs typeface="Arial"/>
                <a:sym typeface="Arial"/>
              </a:defRPr>
            </a:lvl8pPr>
            <a:lvl9pPr marL="2914650" marR="0" lvl="8" indent="-171450" algn="l" rtl="0">
              <a:lnSpc>
                <a:spcPct val="100000"/>
              </a:lnSpc>
              <a:spcBef>
                <a:spcPts val="0"/>
              </a:spcBef>
              <a:spcAft>
                <a:spcPts val="0"/>
              </a:spcAft>
              <a:buClr>
                <a:schemeClr val="lt1"/>
              </a:buClr>
              <a:buSzPts val="1350"/>
              <a:buFont typeface="Arial"/>
              <a:buNone/>
              <a:defRPr sz="1800" b="0" i="0" u="none" strike="noStrike" cap="none">
                <a:solidFill>
                  <a:schemeClr val="lt1"/>
                </a:solidFill>
                <a:latin typeface="Arial"/>
                <a:ea typeface="Arial"/>
                <a:cs typeface="Arial"/>
                <a:sym typeface="Arial"/>
              </a:defRPr>
            </a:lvl9pPr>
          </a:lstStyle>
          <a:p>
            <a:endParaRPr/>
          </a:p>
        </p:txBody>
      </p:sp>
      <p:sp>
        <p:nvSpPr>
          <p:cNvPr id="119" name="Google Shape;119;p2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201479" y="0"/>
            <a:ext cx="8772000" cy="5143500"/>
          </a:xfrm>
          <a:prstGeom prst="rect">
            <a:avLst/>
          </a:prstGeom>
          <a:solidFill>
            <a:schemeClr val="lt1"/>
          </a:solidFill>
          <a:ln>
            <a:noFill/>
          </a:ln>
        </p:spPr>
        <p:txBody>
          <a:bodyPr spcFirstLastPara="1" wrap="square" lIns="91425" tIns="45700" rIns="91425" bIns="45700" anchor="ctr" anchorCtr="0">
            <a:noAutofit/>
          </a:bodyPr>
          <a:lstStyle/>
          <a:p>
            <a:pPr marL="2057347" marR="0" lvl="6" indent="-12647" algn="ctr" rtl="0">
              <a:lnSpc>
                <a:spcPct val="100000"/>
              </a:lnSpc>
              <a:spcBef>
                <a:spcPts val="0"/>
              </a:spcBef>
              <a:spcAft>
                <a:spcPts val="0"/>
              </a:spcAft>
              <a:buClr>
                <a:srgbClr val="FFFFFF"/>
              </a:buClr>
              <a:buFont typeface="Arial"/>
              <a:buNone/>
            </a:pPr>
            <a:r>
              <a:rPr lang="en" sz="1800" b="0" i="0" u="none" strike="noStrike" cap="none">
                <a:solidFill>
                  <a:srgbClr val="FFFFFF"/>
                </a:solidFill>
                <a:latin typeface="Arial"/>
                <a:ea typeface="Arial"/>
                <a:cs typeface="Arial"/>
                <a:sym typeface="Arial"/>
              </a:rPr>
              <a:t>‘-</a:t>
            </a:r>
            <a:endParaRPr sz="1800" b="0" i="0" u="none" strike="noStrike" cap="none">
              <a:solidFill>
                <a:srgbClr val="FFFFFF"/>
              </a:solidFill>
              <a:latin typeface="Arial"/>
              <a:ea typeface="Arial"/>
              <a:cs typeface="Arial"/>
              <a:sym typeface="Arial"/>
            </a:endParaRPr>
          </a:p>
        </p:txBody>
      </p:sp>
      <p:sp>
        <p:nvSpPr>
          <p:cNvPr id="52" name="Google Shape;52;p13"/>
          <p:cNvSpPr txBox="1"/>
          <p:nvPr/>
        </p:nvSpPr>
        <p:spPr>
          <a:xfrm>
            <a:off x="1534334" y="767947"/>
            <a:ext cx="6418200" cy="1052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Arial"/>
              <a:buNone/>
            </a:pPr>
            <a:endParaRPr sz="3600" b="1" i="0" u="none" strike="noStrike" cap="none">
              <a:solidFill>
                <a:srgbClr val="666666"/>
              </a:solidFill>
              <a:latin typeface="Georgia"/>
              <a:ea typeface="Georgia"/>
              <a:cs typeface="Georgia"/>
              <a:sym typeface="Georgia"/>
            </a:endParaRPr>
          </a:p>
        </p:txBody>
      </p:sp>
      <p:sp>
        <p:nvSpPr>
          <p:cNvPr id="53" name="Google Shape;53;p13"/>
          <p:cNvSpPr txBox="1"/>
          <p:nvPr/>
        </p:nvSpPr>
        <p:spPr>
          <a:xfrm>
            <a:off x="1534334" y="1916916"/>
            <a:ext cx="6418200" cy="230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28383"/>
              </a:buClr>
              <a:buFont typeface="Arial"/>
              <a:buNone/>
            </a:pPr>
            <a:endParaRPr sz="1200" b="0" i="0" u="none" strike="noStrike" cap="none">
              <a:solidFill>
                <a:srgbClr val="828383"/>
              </a:solidFill>
              <a:latin typeface="Arial"/>
              <a:ea typeface="Arial"/>
              <a:cs typeface="Arial"/>
              <a:sym typeface="Arial"/>
            </a:endParaRPr>
          </a:p>
        </p:txBody>
      </p:sp>
      <p:pic>
        <p:nvPicPr>
          <p:cNvPr id="54" name="Google Shape;54;p13"/>
          <p:cNvPicPr preferRelativeResize="0"/>
          <p:nvPr/>
        </p:nvPicPr>
        <p:blipFill rotWithShape="1">
          <a:blip r:embed="rId17">
            <a:alphaModFix/>
          </a:blip>
          <a:srcRect/>
          <a:stretch/>
        </p:blipFill>
        <p:spPr>
          <a:xfrm>
            <a:off x="-1" y="0"/>
            <a:ext cx="9007634" cy="5132184"/>
          </a:xfrm>
          <a:prstGeom prst="rect">
            <a:avLst/>
          </a:prstGeom>
          <a:noFill/>
          <a:ln>
            <a:noFill/>
          </a:ln>
        </p:spPr>
      </p:pic>
      <p:sp>
        <p:nvSpPr>
          <p:cNvPr id="55" name="Google Shape;55;p13"/>
          <p:cNvSpPr txBox="1">
            <a:spLocks noGrp="1"/>
          </p:cNvSpPr>
          <p:nvPr>
            <p:ph type="body" idx="1"/>
          </p:nvPr>
        </p:nvSpPr>
        <p:spPr>
          <a:xfrm>
            <a:off x="425196" y="1740083"/>
            <a:ext cx="7886700" cy="28599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750"/>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75"/>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4325" algn="l" rtl="0">
              <a:lnSpc>
                <a:spcPct val="100000"/>
              </a:lnSpc>
              <a:spcBef>
                <a:spcPts val="375"/>
              </a:spcBef>
              <a:spcAft>
                <a:spcPts val="0"/>
              </a:spcAft>
              <a:buClr>
                <a:srgbClr val="005BBB"/>
              </a:buClr>
              <a:buSzPts val="1350"/>
              <a:buFont typeface="Merriweather Sans"/>
              <a:buChar char="-"/>
              <a:defRPr sz="135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6" name="Google Shape;56;p13"/>
          <p:cNvSpPr txBox="1">
            <a:spLocks noGrp="1"/>
          </p:cNvSpPr>
          <p:nvPr>
            <p:ph type="title"/>
          </p:nvPr>
        </p:nvSpPr>
        <p:spPr>
          <a:xfrm>
            <a:off x="425196" y="987552"/>
            <a:ext cx="7886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7" name="Google Shape;57;p13"/>
          <p:cNvSpPr txBox="1"/>
          <p:nvPr/>
        </p:nvSpPr>
        <p:spPr>
          <a:xfrm>
            <a:off x="7691628" y="4680742"/>
            <a:ext cx="544200" cy="400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66666"/>
              </a:buClr>
              <a:buFont typeface="Arial"/>
              <a:buNone/>
            </a:pPr>
            <a:fld id="{00000000-1234-1234-1234-123412341234}" type="slidenum">
              <a:rPr lang="en" sz="1200" b="1" i="0" u="none" strike="noStrike" cap="none">
                <a:solidFill>
                  <a:srgbClr val="666666"/>
                </a:solidFill>
                <a:latin typeface="Arial"/>
                <a:ea typeface="Arial"/>
                <a:cs typeface="Arial"/>
                <a:sym typeface="Arial"/>
              </a:rPr>
              <a:t>‹#›</a:t>
            </a:fld>
            <a:endParaRPr sz="1200" b="1" i="0" u="none" strike="noStrike" cap="none">
              <a:solidFill>
                <a:srgbClr val="666666"/>
              </a:solidFill>
              <a:latin typeface="Arial"/>
              <a:ea typeface="Arial"/>
              <a:cs typeface="Arial"/>
              <a:sym typeface="Arial"/>
            </a:endParaRPr>
          </a:p>
        </p:txBody>
      </p:sp>
      <p:pic>
        <p:nvPicPr>
          <p:cNvPr id="58" name="Google Shape;58;p13"/>
          <p:cNvPicPr preferRelativeResize="0"/>
          <p:nvPr/>
        </p:nvPicPr>
        <p:blipFill rotWithShape="1">
          <a:blip r:embed="rId18">
            <a:alphaModFix/>
          </a:blip>
          <a:srcRect/>
          <a:stretch/>
        </p:blipFill>
        <p:spPr>
          <a:xfrm>
            <a:off x="133516" y="138729"/>
            <a:ext cx="2279225" cy="490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etherscan.io/token-search"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35"/>
          <p:cNvPicPr preferRelativeResize="0"/>
          <p:nvPr/>
        </p:nvPicPr>
        <p:blipFill>
          <a:blip r:embed="rId3">
            <a:alphaModFix/>
          </a:blip>
          <a:stretch>
            <a:fillRect/>
          </a:stretch>
        </p:blipFill>
        <p:spPr>
          <a:xfrm>
            <a:off x="297365" y="789782"/>
            <a:ext cx="8348547" cy="4146492"/>
          </a:xfrm>
          <a:prstGeom prst="rect">
            <a:avLst/>
          </a:prstGeom>
          <a:noFill/>
          <a:ln>
            <a:noFill/>
          </a:ln>
        </p:spPr>
      </p:pic>
      <p:sp>
        <p:nvSpPr>
          <p:cNvPr id="2" name="TextBox 1"/>
          <p:cNvSpPr txBox="1"/>
          <p:nvPr/>
        </p:nvSpPr>
        <p:spPr>
          <a:xfrm>
            <a:off x="2587084" y="223024"/>
            <a:ext cx="2305439" cy="523220"/>
          </a:xfrm>
          <a:prstGeom prst="rect">
            <a:avLst/>
          </a:prstGeom>
          <a:noFill/>
        </p:spPr>
        <p:txBody>
          <a:bodyPr wrap="none" rtlCol="0">
            <a:spAutoFit/>
          </a:bodyPr>
          <a:lstStyle/>
          <a:p>
            <a:r>
              <a:rPr lang="en-US" sz="2800" dirty="0" smtClean="0"/>
              <a:t>Dapp Models</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ERC Ethereum Request for Comments</a:t>
            </a:r>
            <a:endParaRPr/>
          </a:p>
        </p:txBody>
      </p:sp>
      <p:sp>
        <p:nvSpPr>
          <p:cNvPr id="220" name="Google Shape;220;p46"/>
          <p:cNvSpPr txBox="1">
            <a:spLocks noGrp="1"/>
          </p:cNvSpPr>
          <p:nvPr>
            <p:ph type="body" idx="1"/>
          </p:nvPr>
        </p:nvSpPr>
        <p:spPr>
          <a:xfrm>
            <a:off x="471900" y="1728650"/>
            <a:ext cx="8222100" cy="31815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a:t>ERC proposal for application level issues are given a proposal id number, thus becomes </a:t>
            </a:r>
            <a:endParaRPr/>
          </a:p>
          <a:p>
            <a:pPr marL="171450" lvl="0" indent="-76200" algn="l" rtl="0">
              <a:spcBef>
                <a:spcPts val="0"/>
              </a:spcBef>
              <a:spcAft>
                <a:spcPts val="0"/>
              </a:spcAft>
              <a:buNone/>
            </a:pPr>
            <a:r>
              <a:rPr lang="en"/>
              <a:t>ERC &lt;n&gt;</a:t>
            </a:r>
            <a:endParaRPr/>
          </a:p>
          <a:p>
            <a:pPr marL="171450" lvl="0" indent="-76200" algn="l" rtl="0">
              <a:spcBef>
                <a:spcPts val="0"/>
              </a:spcBef>
              <a:spcAft>
                <a:spcPts val="0"/>
              </a:spcAft>
              <a:buNone/>
            </a:pPr>
            <a:endParaRPr/>
          </a:p>
          <a:p>
            <a:pPr marL="171450" lvl="0" indent="-76200" algn="l" rtl="0">
              <a:spcBef>
                <a:spcPts val="0"/>
              </a:spcBef>
              <a:spcAft>
                <a:spcPts val="0"/>
              </a:spcAft>
              <a:buNone/>
            </a:pPr>
            <a:r>
              <a:rPr lang="en"/>
              <a:t>ERC 20</a:t>
            </a:r>
            <a:endParaRPr/>
          </a:p>
          <a:p>
            <a:pPr marL="171450" lvl="0" indent="-76200" algn="l" rtl="0">
              <a:spcBef>
                <a:spcPts val="0"/>
              </a:spcBef>
              <a:spcAft>
                <a:spcPts val="0"/>
              </a:spcAft>
              <a:buNone/>
            </a:pPr>
            <a:r>
              <a:rPr lang="en"/>
              <a:t>ERC 721  etc.</a:t>
            </a:r>
            <a:endParaRPr/>
          </a:p>
          <a:p>
            <a:pPr marL="0" lvl="0" indent="0" algn="l" rtl="0">
              <a:spcBef>
                <a:spcPts val="0"/>
              </a:spcBef>
              <a:spcAft>
                <a:spcPts val="0"/>
              </a:spcAft>
              <a:buNone/>
            </a:pPr>
            <a:endParaRPr/>
          </a:p>
          <a:p>
            <a:pPr marL="95250" lvl="0" indent="0" algn="l" rtl="0">
              <a:spcBef>
                <a:spcPts val="0"/>
              </a:spcBef>
              <a:spcAft>
                <a:spcPts val="0"/>
              </a:spcAft>
              <a:buNone/>
            </a:pPr>
            <a:r>
              <a:rPr lang="en"/>
              <a:t>The solution proposed by the ERC document is discussed in the community, and result could be Accepted, Rejected, Withdrawn or Deferred. The ERCs, and EIPs are available on the github and discussed on gitter and sub-reddits.</a:t>
            </a:r>
            <a:endParaRPr/>
          </a:p>
          <a:p>
            <a:pPr marL="95250" lvl="0" indent="0" algn="l" rtl="0">
              <a:spcBef>
                <a:spcPts val="0"/>
              </a:spcBef>
              <a:spcAft>
                <a:spcPts val="0"/>
              </a:spcAft>
              <a:buNone/>
            </a:pPr>
            <a:endParaRPr/>
          </a:p>
          <a:p>
            <a:pPr marL="95250" lvl="0" indent="0" algn="l" rtl="0">
              <a:spcBef>
                <a:spcPts val="0"/>
              </a:spcBef>
              <a:spcAft>
                <a:spcPts val="0"/>
              </a:spcAft>
              <a:buNone/>
            </a:pPr>
            <a:r>
              <a:rPr lang="en"/>
              <a:t>Accepted ERC is finalized, and is allocated a EIP number. </a:t>
            </a:r>
            <a:endParaRPr/>
          </a:p>
          <a:p>
            <a:pPr marL="95250" lvl="0" indent="0" algn="l" rtl="0">
              <a:spcBef>
                <a:spcPts val="0"/>
              </a:spcBef>
              <a:spcAft>
                <a:spcPts val="0"/>
              </a:spcAft>
              <a:buNone/>
            </a:pPr>
            <a:endParaRPr/>
          </a:p>
          <a:p>
            <a:pPr marL="95250" lvl="0" indent="0" algn="l" rtl="0">
              <a:spcBef>
                <a:spcPts val="0"/>
              </a:spcBef>
              <a:spcAft>
                <a:spcPts val="0"/>
              </a:spcAft>
              <a:buNone/>
            </a:pPr>
            <a:r>
              <a:rPr lang="en"/>
              <a:t>We will discuss two of many ERCs that are making a splash in the Dapp realm.</a:t>
            </a:r>
            <a:endParaRPr/>
          </a:p>
          <a:p>
            <a:pPr marL="95250" lvl="0" indent="0" algn="l" rtl="0">
              <a:spcBef>
                <a:spcPts val="0"/>
              </a:spcBef>
              <a:spcAft>
                <a:spcPts val="0"/>
              </a:spcAft>
              <a:buNone/>
            </a:pPr>
            <a:endParaRPr/>
          </a:p>
          <a:p>
            <a:pPr marL="171450" lvl="0" indent="-76200" algn="l" rtl="0">
              <a:spcBef>
                <a:spcPts val="0"/>
              </a:spcBef>
              <a:spcAft>
                <a:spcPts val="0"/>
              </a:spcAft>
              <a:buNone/>
            </a:pPr>
            <a:endParaRPr/>
          </a:p>
          <a:p>
            <a:pPr marL="171450" lvl="0" indent="-76200" algn="l" rtl="0">
              <a:spcBef>
                <a:spcPts val="0"/>
              </a:spcBef>
              <a:spcAft>
                <a:spcPts val="0"/>
              </a:spcAft>
              <a:buNone/>
            </a:pPr>
            <a:endParaRPr/>
          </a:p>
          <a:p>
            <a:pPr marL="171450" lvl="0" indent="-7620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7"/>
          <p:cNvSpPr txBox="1">
            <a:spLocks noGrp="1"/>
          </p:cNvSpPr>
          <p:nvPr>
            <p:ph type="title"/>
          </p:nvPr>
        </p:nvSpPr>
        <p:spPr>
          <a:xfrm>
            <a:off x="460950" y="632675"/>
            <a:ext cx="8222100" cy="51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Coins and Tokens: anybody can</a:t>
            </a:r>
            <a:endParaRPr/>
          </a:p>
        </p:txBody>
      </p:sp>
      <p:sp>
        <p:nvSpPr>
          <p:cNvPr id="226" name="Google Shape;226;p47"/>
          <p:cNvSpPr txBox="1">
            <a:spLocks noGrp="1"/>
          </p:cNvSpPr>
          <p:nvPr>
            <p:ph type="body" idx="1"/>
          </p:nvPr>
        </p:nvSpPr>
        <p:spPr>
          <a:xfrm>
            <a:off x="225075" y="1286750"/>
            <a:ext cx="8919000" cy="38565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dirty="0" smtClean="0"/>
              <a:t>You </a:t>
            </a:r>
            <a:r>
              <a:rPr lang="en" dirty="0"/>
              <a:t>experience how easy it is to issue a Coin on your own and transact. You can name your Coin something fancy and deploy it on the main chain and issue this digital currency to the whole decentralized world to buy. Anybody with an internet connection and details of your network can connect and trans your Coin.</a:t>
            </a: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r>
              <a:rPr lang="en" dirty="0"/>
              <a:t>On the other hand, the concept of Token was used as a decentralized (venture) capital raising mechanism. </a:t>
            </a:r>
            <a:endParaRPr dirty="0"/>
          </a:p>
          <a:p>
            <a:pPr marL="171450" lvl="0" indent="-76200" algn="l" rtl="0">
              <a:spcBef>
                <a:spcPts val="0"/>
              </a:spcBef>
              <a:spcAft>
                <a:spcPts val="0"/>
              </a:spcAft>
              <a:buNone/>
            </a:pPr>
            <a:r>
              <a:rPr lang="en" dirty="0"/>
              <a:t>A token has become an instrument to quickly monetize  an idea, utility or services offered by a business.  </a:t>
            </a:r>
            <a:endParaRPr dirty="0"/>
          </a:p>
          <a:p>
            <a:pPr marL="171450" lvl="0" indent="-76200" algn="l" rtl="0">
              <a:spcBef>
                <a:spcPts val="0"/>
              </a:spcBef>
              <a:spcAft>
                <a:spcPts val="0"/>
              </a:spcAft>
              <a:buNone/>
            </a:pPr>
            <a:r>
              <a:rPr lang="en" dirty="0"/>
              <a:t> </a:t>
            </a:r>
            <a:endParaRPr dirty="0"/>
          </a:p>
          <a:p>
            <a:pPr marL="171450" lvl="0" indent="-76200" algn="l" rtl="0">
              <a:spcBef>
                <a:spcPts val="0"/>
              </a:spcBef>
              <a:spcAft>
                <a:spcPts val="0"/>
              </a:spcAft>
              <a:buNone/>
            </a:pPr>
            <a:r>
              <a:rPr lang="en" dirty="0"/>
              <a:t>Finally, an important note; standards can be for many other aspects of Blockchain such as identity, security, governance, ..that are still under development!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Given this context, let consider the issues.</a:t>
            </a:r>
            <a:endParaRPr dirty="0"/>
          </a:p>
          <a:p>
            <a:pPr marL="95250" lvl="0" indent="0" algn="l"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Tokens</a:t>
            </a:r>
            <a:endParaRPr/>
          </a:p>
        </p:txBody>
      </p:sp>
      <p:sp>
        <p:nvSpPr>
          <p:cNvPr id="232" name="Google Shape;232;p48"/>
          <p:cNvSpPr txBox="1">
            <a:spLocks noGrp="1"/>
          </p:cNvSpPr>
          <p:nvPr>
            <p:ph type="body" idx="1"/>
          </p:nvPr>
        </p:nvSpPr>
        <p:spPr>
          <a:xfrm>
            <a:off x="560275" y="1506425"/>
            <a:ext cx="8222100" cy="35880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a:t>During the initial years since the advent of the Bitcoin and the smart contracts, many standalone Coins and  Tokens emerged. Along with it many issues: Given a token,</a:t>
            </a:r>
            <a:endParaRPr/>
          </a:p>
          <a:p>
            <a:pPr marL="171450" lvl="0" indent="-76200" algn="l" rtl="0">
              <a:spcBef>
                <a:spcPts val="0"/>
              </a:spcBef>
              <a:spcAft>
                <a:spcPts val="0"/>
              </a:spcAft>
              <a:buNone/>
            </a:pPr>
            <a:endParaRPr/>
          </a:p>
          <a:p>
            <a:pPr marL="171450" lvl="0" indent="-76200" algn="l" rtl="0">
              <a:spcBef>
                <a:spcPts val="0"/>
              </a:spcBef>
              <a:spcAft>
                <a:spcPts val="0"/>
              </a:spcAft>
              <a:buNone/>
            </a:pPr>
            <a:r>
              <a:rPr lang="en"/>
              <a:t>What does it represent? What is the value of this token? Or How do value this token?</a:t>
            </a:r>
            <a:endParaRPr/>
          </a:p>
          <a:p>
            <a:pPr marL="171450" lvl="0" indent="-76200" algn="l" rtl="0">
              <a:spcBef>
                <a:spcPts val="0"/>
              </a:spcBef>
              <a:spcAft>
                <a:spcPts val="0"/>
              </a:spcAft>
              <a:buNone/>
            </a:pPr>
            <a:r>
              <a:rPr lang="en"/>
              <a:t>What can I do with it?</a:t>
            </a:r>
            <a:endParaRPr/>
          </a:p>
          <a:p>
            <a:pPr marL="171450" lvl="0" indent="-76200" algn="l" rtl="0">
              <a:spcBef>
                <a:spcPts val="0"/>
              </a:spcBef>
              <a:spcAft>
                <a:spcPts val="0"/>
              </a:spcAft>
              <a:buNone/>
            </a:pPr>
            <a:r>
              <a:rPr lang="en"/>
              <a:t>Is it investment or utility token? </a:t>
            </a:r>
            <a:endParaRPr/>
          </a:p>
          <a:p>
            <a:pPr marL="171450" lvl="0" indent="-76200" algn="l" rtl="0">
              <a:spcBef>
                <a:spcPts val="0"/>
              </a:spcBef>
              <a:spcAft>
                <a:spcPts val="0"/>
              </a:spcAft>
              <a:buNone/>
            </a:pPr>
            <a:r>
              <a:rPr lang="en"/>
              <a:t>Can I exchange it for another type of token? ( Can I exchange it for any fiat currency?)</a:t>
            </a:r>
            <a:endParaRPr/>
          </a:p>
          <a:p>
            <a:pPr marL="171450" lvl="0" indent="-76200" algn="l" rtl="0">
              <a:spcBef>
                <a:spcPts val="0"/>
              </a:spcBef>
              <a:spcAft>
                <a:spcPts val="0"/>
              </a:spcAft>
              <a:buNone/>
            </a:pPr>
            <a:r>
              <a:rPr lang="en"/>
              <a:t>Is it fungible or non-fungible? Hmm what is fungible?</a:t>
            </a:r>
            <a:endParaRPr/>
          </a:p>
          <a:p>
            <a:pPr marL="171450" lvl="0" indent="-76200" algn="l" rtl="0">
              <a:spcBef>
                <a:spcPts val="0"/>
              </a:spcBef>
              <a:spcAft>
                <a:spcPts val="0"/>
              </a:spcAft>
              <a:buNone/>
            </a:pPr>
            <a:r>
              <a:rPr lang="en"/>
              <a:t>It is limited in number?</a:t>
            </a:r>
            <a:endParaRPr/>
          </a:p>
          <a:p>
            <a:pPr marL="171450" lvl="0" indent="-76200" algn="l" rtl="0">
              <a:spcBef>
                <a:spcPts val="0"/>
              </a:spcBef>
              <a:spcAft>
                <a:spcPts val="0"/>
              </a:spcAft>
              <a:buNone/>
            </a:pPr>
            <a:r>
              <a:rPr lang="en"/>
              <a:t>And many more…</a:t>
            </a:r>
            <a:endParaRPr/>
          </a:p>
          <a:p>
            <a:pPr marL="171450" lvl="0" indent="-76200" algn="l" rtl="0">
              <a:spcBef>
                <a:spcPts val="0"/>
              </a:spcBef>
              <a:spcAft>
                <a:spcPts val="0"/>
              </a:spcAft>
              <a:buNone/>
            </a:pPr>
            <a:endParaRPr/>
          </a:p>
          <a:p>
            <a:pPr marL="95250" lvl="0" indent="0" algn="l" rtl="0">
              <a:spcBef>
                <a:spcPts val="0"/>
              </a:spcBef>
              <a:spcAft>
                <a:spcPts val="0"/>
              </a:spcAft>
              <a:buNone/>
            </a:pPr>
            <a:endParaRPr/>
          </a:p>
          <a:p>
            <a:pPr marL="171450" lvl="0" indent="-7620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ERC 20</a:t>
            </a:r>
            <a:endParaRPr/>
          </a:p>
        </p:txBody>
      </p:sp>
      <p:sp>
        <p:nvSpPr>
          <p:cNvPr id="238" name="Google Shape;238;p4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sz="1800"/>
              <a:t>These and many issues are addressed and ERC 20 is specified as an interface. </a:t>
            </a:r>
            <a:endParaRPr sz="1800"/>
          </a:p>
          <a:p>
            <a:pPr marL="171450" lvl="0" indent="-76200" algn="l" rtl="0">
              <a:spcBef>
                <a:spcPts val="0"/>
              </a:spcBef>
              <a:spcAft>
                <a:spcPts val="0"/>
              </a:spcAft>
              <a:buNone/>
            </a:pPr>
            <a:r>
              <a:rPr lang="en" sz="1800"/>
              <a:t>ERC 20 specifies set of rules that allows a token to interact with each other, exchanged with each other, and transact on the Ethereum network.</a:t>
            </a:r>
            <a:endParaRPr sz="1800"/>
          </a:p>
          <a:p>
            <a:pPr marL="171450" lvl="0" indent="-76200" algn="l" rtl="0">
              <a:spcBef>
                <a:spcPts val="0"/>
              </a:spcBef>
              <a:spcAft>
                <a:spcPts val="0"/>
              </a:spcAft>
              <a:buNone/>
            </a:pPr>
            <a:endParaRPr sz="1800"/>
          </a:p>
          <a:p>
            <a:pPr marL="171450" lvl="0" indent="-76200" algn="l" rtl="0">
              <a:spcBef>
                <a:spcPts val="0"/>
              </a:spcBef>
              <a:spcAft>
                <a:spcPts val="0"/>
              </a:spcAft>
              <a:buNone/>
            </a:pPr>
            <a:r>
              <a:rPr lang="en" sz="1800"/>
              <a:t>The interface looks likes this:</a:t>
            </a:r>
            <a:endParaRPr sz="1800"/>
          </a:p>
          <a:p>
            <a:pPr marL="171450" lvl="0" indent="-76200" algn="l" rtl="0">
              <a:spcBef>
                <a:spcPts val="0"/>
              </a:spcBef>
              <a:spcAft>
                <a:spcPts val="0"/>
              </a:spcAft>
              <a:buNone/>
            </a:pPr>
            <a:endParaRPr sz="1800"/>
          </a:p>
          <a:p>
            <a:pPr marL="95250" lvl="0" indent="0" algn="l" rtl="0">
              <a:spcBef>
                <a:spcPts val="0"/>
              </a:spcBef>
              <a:spcAft>
                <a:spcPts val="0"/>
              </a:spcAft>
              <a:buNone/>
            </a:pPr>
            <a:r>
              <a:rPr lang="en" sz="1800"/>
              <a:t>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ERC 20 Interface</a:t>
            </a:r>
            <a:endParaRPr/>
          </a:p>
        </p:txBody>
      </p:sp>
      <p:sp>
        <p:nvSpPr>
          <p:cNvPr id="244" name="Google Shape;244;p50"/>
          <p:cNvSpPr txBox="1">
            <a:spLocks noGrp="1"/>
          </p:cNvSpPr>
          <p:nvPr>
            <p:ph type="body" idx="1"/>
          </p:nvPr>
        </p:nvSpPr>
        <p:spPr>
          <a:xfrm>
            <a:off x="471900" y="1710975"/>
            <a:ext cx="8222100" cy="3163800"/>
          </a:xfrm>
          <a:prstGeom prst="rect">
            <a:avLst/>
          </a:prstGeom>
        </p:spPr>
        <p:txBody>
          <a:bodyPr spcFirstLastPara="1" wrap="square" lIns="91425" tIns="91425" rIns="91425" bIns="91425" anchor="t" anchorCtr="0">
            <a:noAutofit/>
          </a:bodyPr>
          <a:lstStyle/>
          <a:p>
            <a:pPr marL="139700" marR="139700" lvl="0" indent="0" algn="l" rtl="0">
              <a:lnSpc>
                <a:spcPct val="130000"/>
              </a:lnSpc>
              <a:spcBef>
                <a:spcPts val="0"/>
              </a:spcBef>
              <a:spcAft>
                <a:spcPts val="0"/>
              </a:spcAft>
              <a:buNone/>
            </a:pPr>
            <a:r>
              <a:rPr lang="en" sz="1050">
                <a:solidFill>
                  <a:srgbClr val="000000"/>
                </a:solidFill>
                <a:highlight>
                  <a:srgbClr val="F9F9F9"/>
                </a:highlight>
                <a:latin typeface="Verdana"/>
                <a:ea typeface="Verdana"/>
                <a:cs typeface="Verdana"/>
                <a:sym typeface="Verdana"/>
              </a:rPr>
              <a:t>contract ERC20Interface {</a:t>
            </a:r>
            <a:br>
              <a:rPr lang="en" sz="1050">
                <a:solidFill>
                  <a:srgbClr val="000000"/>
                </a:solidFill>
                <a:highlight>
                  <a:srgbClr val="F9F9F9"/>
                </a:highlight>
                <a:latin typeface="Verdana"/>
                <a:ea typeface="Verdana"/>
                <a:cs typeface="Verdana"/>
                <a:sym typeface="Verdana"/>
              </a:rPr>
            </a:br>
            <a:r>
              <a:rPr lang="en" sz="1050">
                <a:solidFill>
                  <a:srgbClr val="000000"/>
                </a:solidFill>
                <a:highlight>
                  <a:srgbClr val="F9F9F9"/>
                </a:highlight>
                <a:latin typeface="Verdana"/>
                <a:ea typeface="Verdana"/>
                <a:cs typeface="Verdana"/>
                <a:sym typeface="Verdana"/>
              </a:rPr>
              <a:t> 6    </a:t>
            </a:r>
            <a:r>
              <a:rPr lang="en" sz="1050" b="1">
                <a:solidFill>
                  <a:srgbClr val="008000"/>
                </a:solidFill>
                <a:highlight>
                  <a:srgbClr val="F9F9F9"/>
                </a:highlight>
                <a:latin typeface="Verdana"/>
                <a:ea typeface="Verdana"/>
                <a:cs typeface="Verdana"/>
                <a:sym typeface="Verdana"/>
              </a:rPr>
              <a:t>function</a:t>
            </a:r>
            <a:r>
              <a:rPr lang="en" sz="1050">
                <a:solidFill>
                  <a:srgbClr val="000000"/>
                </a:solidFill>
                <a:highlight>
                  <a:srgbClr val="F9F9F9"/>
                </a:highlight>
                <a:latin typeface="Verdana"/>
                <a:ea typeface="Verdana"/>
                <a:cs typeface="Verdana"/>
                <a:sym typeface="Verdana"/>
              </a:rPr>
              <a:t> totalSupply() </a:t>
            </a:r>
            <a:r>
              <a:rPr lang="en" sz="1050" b="1">
                <a:solidFill>
                  <a:srgbClr val="008000"/>
                </a:solidFill>
                <a:highlight>
                  <a:srgbClr val="F9F9F9"/>
                </a:highlight>
                <a:latin typeface="Verdana"/>
                <a:ea typeface="Verdana"/>
                <a:cs typeface="Verdana"/>
                <a:sym typeface="Verdana"/>
              </a:rPr>
              <a:t>public</a:t>
            </a:r>
            <a:r>
              <a:rPr lang="en" sz="1050">
                <a:solidFill>
                  <a:srgbClr val="000000"/>
                </a:solidFill>
                <a:highlight>
                  <a:srgbClr val="F9F9F9"/>
                </a:highlight>
                <a:latin typeface="Verdana"/>
                <a:ea typeface="Verdana"/>
                <a:cs typeface="Verdana"/>
                <a:sym typeface="Verdana"/>
              </a:rPr>
              <a:t> constant returns (uint);</a:t>
            </a:r>
            <a:br>
              <a:rPr lang="en" sz="1050">
                <a:solidFill>
                  <a:srgbClr val="000000"/>
                </a:solidFill>
                <a:highlight>
                  <a:srgbClr val="F9F9F9"/>
                </a:highlight>
                <a:latin typeface="Verdana"/>
                <a:ea typeface="Verdana"/>
                <a:cs typeface="Verdana"/>
                <a:sym typeface="Verdana"/>
              </a:rPr>
            </a:br>
            <a:r>
              <a:rPr lang="en" sz="1050">
                <a:solidFill>
                  <a:srgbClr val="000000"/>
                </a:solidFill>
                <a:highlight>
                  <a:srgbClr val="F9F9F9"/>
                </a:highlight>
                <a:latin typeface="Verdana"/>
                <a:ea typeface="Verdana"/>
                <a:cs typeface="Verdana"/>
                <a:sym typeface="Verdana"/>
              </a:rPr>
              <a:t> 7    </a:t>
            </a:r>
            <a:r>
              <a:rPr lang="en" sz="1050" b="1">
                <a:solidFill>
                  <a:srgbClr val="008000"/>
                </a:solidFill>
                <a:highlight>
                  <a:srgbClr val="F9F9F9"/>
                </a:highlight>
                <a:latin typeface="Verdana"/>
                <a:ea typeface="Verdana"/>
                <a:cs typeface="Verdana"/>
                <a:sym typeface="Verdana"/>
              </a:rPr>
              <a:t>function</a:t>
            </a:r>
            <a:r>
              <a:rPr lang="en" sz="1050">
                <a:solidFill>
                  <a:srgbClr val="000000"/>
                </a:solidFill>
                <a:highlight>
                  <a:srgbClr val="F9F9F9"/>
                </a:highlight>
                <a:latin typeface="Verdana"/>
                <a:ea typeface="Verdana"/>
                <a:cs typeface="Verdana"/>
                <a:sym typeface="Verdana"/>
              </a:rPr>
              <a:t> balanceOf(address tokenOwner) </a:t>
            </a:r>
            <a:r>
              <a:rPr lang="en" sz="1050" b="1">
                <a:solidFill>
                  <a:srgbClr val="008000"/>
                </a:solidFill>
                <a:highlight>
                  <a:srgbClr val="F9F9F9"/>
                </a:highlight>
                <a:latin typeface="Verdana"/>
                <a:ea typeface="Verdana"/>
                <a:cs typeface="Verdana"/>
                <a:sym typeface="Verdana"/>
              </a:rPr>
              <a:t>public</a:t>
            </a:r>
            <a:r>
              <a:rPr lang="en" sz="1050">
                <a:solidFill>
                  <a:srgbClr val="000000"/>
                </a:solidFill>
                <a:highlight>
                  <a:srgbClr val="F9F9F9"/>
                </a:highlight>
                <a:latin typeface="Verdana"/>
                <a:ea typeface="Verdana"/>
                <a:cs typeface="Verdana"/>
                <a:sym typeface="Verdana"/>
              </a:rPr>
              <a:t> constant returns (uint balance);</a:t>
            </a:r>
            <a:br>
              <a:rPr lang="en" sz="1050">
                <a:solidFill>
                  <a:srgbClr val="000000"/>
                </a:solidFill>
                <a:highlight>
                  <a:srgbClr val="F9F9F9"/>
                </a:highlight>
                <a:latin typeface="Verdana"/>
                <a:ea typeface="Verdana"/>
                <a:cs typeface="Verdana"/>
                <a:sym typeface="Verdana"/>
              </a:rPr>
            </a:br>
            <a:r>
              <a:rPr lang="en" sz="1050">
                <a:solidFill>
                  <a:srgbClr val="000000"/>
                </a:solidFill>
                <a:highlight>
                  <a:srgbClr val="F9F9F9"/>
                </a:highlight>
                <a:latin typeface="Verdana"/>
                <a:ea typeface="Verdana"/>
                <a:cs typeface="Verdana"/>
                <a:sym typeface="Verdana"/>
              </a:rPr>
              <a:t> 8    </a:t>
            </a:r>
            <a:r>
              <a:rPr lang="en" sz="1050" b="1">
                <a:solidFill>
                  <a:srgbClr val="008000"/>
                </a:solidFill>
                <a:highlight>
                  <a:srgbClr val="F9F9F9"/>
                </a:highlight>
                <a:latin typeface="Verdana"/>
                <a:ea typeface="Verdana"/>
                <a:cs typeface="Verdana"/>
                <a:sym typeface="Verdana"/>
              </a:rPr>
              <a:t>function</a:t>
            </a:r>
            <a:r>
              <a:rPr lang="en" sz="1050">
                <a:solidFill>
                  <a:srgbClr val="000000"/>
                </a:solidFill>
                <a:highlight>
                  <a:srgbClr val="F9F9F9"/>
                </a:highlight>
                <a:latin typeface="Verdana"/>
                <a:ea typeface="Verdana"/>
                <a:cs typeface="Verdana"/>
                <a:sym typeface="Verdana"/>
              </a:rPr>
              <a:t> allowance(address tokenOwner, address spender) </a:t>
            </a:r>
            <a:r>
              <a:rPr lang="en" sz="1050" b="1">
                <a:solidFill>
                  <a:srgbClr val="008000"/>
                </a:solidFill>
                <a:highlight>
                  <a:srgbClr val="F9F9F9"/>
                </a:highlight>
                <a:latin typeface="Verdana"/>
                <a:ea typeface="Verdana"/>
                <a:cs typeface="Verdana"/>
                <a:sym typeface="Verdana"/>
              </a:rPr>
              <a:t>public</a:t>
            </a:r>
            <a:r>
              <a:rPr lang="en" sz="1050">
                <a:solidFill>
                  <a:srgbClr val="000000"/>
                </a:solidFill>
                <a:highlight>
                  <a:srgbClr val="F9F9F9"/>
                </a:highlight>
                <a:latin typeface="Verdana"/>
                <a:ea typeface="Verdana"/>
                <a:cs typeface="Verdana"/>
                <a:sym typeface="Verdana"/>
              </a:rPr>
              <a:t> constant returns (uint remaining);</a:t>
            </a:r>
            <a:br>
              <a:rPr lang="en" sz="1050">
                <a:solidFill>
                  <a:srgbClr val="000000"/>
                </a:solidFill>
                <a:highlight>
                  <a:srgbClr val="F9F9F9"/>
                </a:highlight>
                <a:latin typeface="Verdana"/>
                <a:ea typeface="Verdana"/>
                <a:cs typeface="Verdana"/>
                <a:sym typeface="Verdana"/>
              </a:rPr>
            </a:br>
            <a:r>
              <a:rPr lang="en" sz="1050">
                <a:solidFill>
                  <a:srgbClr val="000000"/>
                </a:solidFill>
                <a:highlight>
                  <a:srgbClr val="F9F9F9"/>
                </a:highlight>
                <a:latin typeface="Verdana"/>
                <a:ea typeface="Verdana"/>
                <a:cs typeface="Verdana"/>
                <a:sym typeface="Verdana"/>
              </a:rPr>
              <a:t> 9    </a:t>
            </a:r>
            <a:r>
              <a:rPr lang="en" sz="1050" b="1">
                <a:solidFill>
                  <a:srgbClr val="008000"/>
                </a:solidFill>
                <a:highlight>
                  <a:srgbClr val="F9F9F9"/>
                </a:highlight>
                <a:latin typeface="Verdana"/>
                <a:ea typeface="Verdana"/>
                <a:cs typeface="Verdana"/>
                <a:sym typeface="Verdana"/>
              </a:rPr>
              <a:t>function</a:t>
            </a:r>
            <a:r>
              <a:rPr lang="en" sz="1050">
                <a:solidFill>
                  <a:srgbClr val="000000"/>
                </a:solidFill>
                <a:highlight>
                  <a:srgbClr val="F9F9F9"/>
                </a:highlight>
                <a:latin typeface="Verdana"/>
                <a:ea typeface="Verdana"/>
                <a:cs typeface="Verdana"/>
                <a:sym typeface="Verdana"/>
              </a:rPr>
              <a:t> transfer(address to, uint tokens) </a:t>
            </a:r>
            <a:r>
              <a:rPr lang="en" sz="1050" b="1">
                <a:solidFill>
                  <a:srgbClr val="008000"/>
                </a:solidFill>
                <a:highlight>
                  <a:srgbClr val="F9F9F9"/>
                </a:highlight>
                <a:latin typeface="Verdana"/>
                <a:ea typeface="Verdana"/>
                <a:cs typeface="Verdana"/>
                <a:sym typeface="Verdana"/>
              </a:rPr>
              <a:t>public</a:t>
            </a:r>
            <a:r>
              <a:rPr lang="en" sz="1050">
                <a:solidFill>
                  <a:srgbClr val="000000"/>
                </a:solidFill>
                <a:highlight>
                  <a:srgbClr val="F9F9F9"/>
                </a:highlight>
                <a:latin typeface="Verdana"/>
                <a:ea typeface="Verdana"/>
                <a:cs typeface="Verdana"/>
                <a:sym typeface="Verdana"/>
              </a:rPr>
              <a:t> returns (bool success);</a:t>
            </a:r>
            <a:br>
              <a:rPr lang="en" sz="1050">
                <a:solidFill>
                  <a:srgbClr val="000000"/>
                </a:solidFill>
                <a:highlight>
                  <a:srgbClr val="F9F9F9"/>
                </a:highlight>
                <a:latin typeface="Verdana"/>
                <a:ea typeface="Verdana"/>
                <a:cs typeface="Verdana"/>
                <a:sym typeface="Verdana"/>
              </a:rPr>
            </a:br>
            <a:r>
              <a:rPr lang="en" sz="1050">
                <a:solidFill>
                  <a:srgbClr val="000000"/>
                </a:solidFill>
                <a:highlight>
                  <a:srgbClr val="F9F9F9"/>
                </a:highlight>
                <a:latin typeface="Verdana"/>
                <a:ea typeface="Verdana"/>
                <a:cs typeface="Verdana"/>
                <a:sym typeface="Verdana"/>
              </a:rPr>
              <a:t>10    </a:t>
            </a:r>
            <a:r>
              <a:rPr lang="en" sz="1050" b="1">
                <a:solidFill>
                  <a:srgbClr val="008000"/>
                </a:solidFill>
                <a:highlight>
                  <a:srgbClr val="F9F9F9"/>
                </a:highlight>
                <a:latin typeface="Verdana"/>
                <a:ea typeface="Verdana"/>
                <a:cs typeface="Verdana"/>
                <a:sym typeface="Verdana"/>
              </a:rPr>
              <a:t>function</a:t>
            </a:r>
            <a:r>
              <a:rPr lang="en" sz="1050">
                <a:solidFill>
                  <a:srgbClr val="000000"/>
                </a:solidFill>
                <a:highlight>
                  <a:srgbClr val="F9F9F9"/>
                </a:highlight>
                <a:latin typeface="Verdana"/>
                <a:ea typeface="Verdana"/>
                <a:cs typeface="Verdana"/>
                <a:sym typeface="Verdana"/>
              </a:rPr>
              <a:t> approve(address spender, uint tokens) </a:t>
            </a:r>
            <a:r>
              <a:rPr lang="en" sz="1050" b="1">
                <a:solidFill>
                  <a:srgbClr val="008000"/>
                </a:solidFill>
                <a:highlight>
                  <a:srgbClr val="F9F9F9"/>
                </a:highlight>
                <a:latin typeface="Verdana"/>
                <a:ea typeface="Verdana"/>
                <a:cs typeface="Verdana"/>
                <a:sym typeface="Verdana"/>
              </a:rPr>
              <a:t>public</a:t>
            </a:r>
            <a:r>
              <a:rPr lang="en" sz="1050">
                <a:solidFill>
                  <a:srgbClr val="000000"/>
                </a:solidFill>
                <a:highlight>
                  <a:srgbClr val="F9F9F9"/>
                </a:highlight>
                <a:latin typeface="Verdana"/>
                <a:ea typeface="Verdana"/>
                <a:cs typeface="Verdana"/>
                <a:sym typeface="Verdana"/>
              </a:rPr>
              <a:t> returns (bool success);</a:t>
            </a:r>
            <a:br>
              <a:rPr lang="en" sz="1050">
                <a:solidFill>
                  <a:srgbClr val="000000"/>
                </a:solidFill>
                <a:highlight>
                  <a:srgbClr val="F9F9F9"/>
                </a:highlight>
                <a:latin typeface="Verdana"/>
                <a:ea typeface="Verdana"/>
                <a:cs typeface="Verdana"/>
                <a:sym typeface="Verdana"/>
              </a:rPr>
            </a:br>
            <a:r>
              <a:rPr lang="en" sz="1050">
                <a:solidFill>
                  <a:srgbClr val="000000"/>
                </a:solidFill>
                <a:highlight>
                  <a:srgbClr val="F9F9F9"/>
                </a:highlight>
                <a:latin typeface="Verdana"/>
                <a:ea typeface="Verdana"/>
                <a:cs typeface="Verdana"/>
                <a:sym typeface="Verdana"/>
              </a:rPr>
              <a:t>11    </a:t>
            </a:r>
            <a:r>
              <a:rPr lang="en" sz="1050" b="1">
                <a:solidFill>
                  <a:srgbClr val="008000"/>
                </a:solidFill>
                <a:highlight>
                  <a:srgbClr val="F9F9F9"/>
                </a:highlight>
                <a:latin typeface="Verdana"/>
                <a:ea typeface="Verdana"/>
                <a:cs typeface="Verdana"/>
                <a:sym typeface="Verdana"/>
              </a:rPr>
              <a:t>function</a:t>
            </a:r>
            <a:r>
              <a:rPr lang="en" sz="1050">
                <a:solidFill>
                  <a:srgbClr val="000000"/>
                </a:solidFill>
                <a:highlight>
                  <a:srgbClr val="F9F9F9"/>
                </a:highlight>
                <a:latin typeface="Verdana"/>
                <a:ea typeface="Verdana"/>
                <a:cs typeface="Verdana"/>
                <a:sym typeface="Verdana"/>
              </a:rPr>
              <a:t> transferFrom(address from, address to, uint tokens) </a:t>
            </a:r>
            <a:r>
              <a:rPr lang="en" sz="1050" b="1">
                <a:solidFill>
                  <a:srgbClr val="008000"/>
                </a:solidFill>
                <a:highlight>
                  <a:srgbClr val="F9F9F9"/>
                </a:highlight>
                <a:latin typeface="Verdana"/>
                <a:ea typeface="Verdana"/>
                <a:cs typeface="Verdana"/>
                <a:sym typeface="Verdana"/>
              </a:rPr>
              <a:t>public</a:t>
            </a:r>
            <a:r>
              <a:rPr lang="en" sz="1050">
                <a:solidFill>
                  <a:srgbClr val="000000"/>
                </a:solidFill>
                <a:highlight>
                  <a:srgbClr val="F9F9F9"/>
                </a:highlight>
                <a:latin typeface="Verdana"/>
                <a:ea typeface="Verdana"/>
                <a:cs typeface="Verdana"/>
                <a:sym typeface="Verdana"/>
              </a:rPr>
              <a:t> returns (bool success);</a:t>
            </a:r>
            <a:br>
              <a:rPr lang="en" sz="1050">
                <a:solidFill>
                  <a:srgbClr val="000000"/>
                </a:solidFill>
                <a:highlight>
                  <a:srgbClr val="F9F9F9"/>
                </a:highlight>
                <a:latin typeface="Verdana"/>
                <a:ea typeface="Verdana"/>
                <a:cs typeface="Verdana"/>
                <a:sym typeface="Verdana"/>
              </a:rPr>
            </a:br>
            <a:r>
              <a:rPr lang="en" sz="1050">
                <a:solidFill>
                  <a:srgbClr val="000000"/>
                </a:solidFill>
                <a:highlight>
                  <a:srgbClr val="F9F9F9"/>
                </a:highlight>
                <a:latin typeface="Verdana"/>
                <a:ea typeface="Verdana"/>
                <a:cs typeface="Verdana"/>
                <a:sym typeface="Verdana"/>
              </a:rPr>
              <a:t>12 </a:t>
            </a:r>
            <a:br>
              <a:rPr lang="en" sz="1050">
                <a:solidFill>
                  <a:srgbClr val="000000"/>
                </a:solidFill>
                <a:highlight>
                  <a:srgbClr val="F9F9F9"/>
                </a:highlight>
                <a:latin typeface="Verdana"/>
                <a:ea typeface="Verdana"/>
                <a:cs typeface="Verdana"/>
                <a:sym typeface="Verdana"/>
              </a:rPr>
            </a:br>
            <a:r>
              <a:rPr lang="en" sz="1050">
                <a:solidFill>
                  <a:srgbClr val="000000"/>
                </a:solidFill>
                <a:highlight>
                  <a:srgbClr val="F9F9F9"/>
                </a:highlight>
                <a:latin typeface="Verdana"/>
                <a:ea typeface="Verdana"/>
                <a:cs typeface="Verdana"/>
                <a:sym typeface="Verdana"/>
              </a:rPr>
              <a:t>13    event Transfer(address indexed from, address indexed to, uint tokens);</a:t>
            </a:r>
            <a:br>
              <a:rPr lang="en" sz="1050">
                <a:solidFill>
                  <a:srgbClr val="000000"/>
                </a:solidFill>
                <a:highlight>
                  <a:srgbClr val="F9F9F9"/>
                </a:highlight>
                <a:latin typeface="Verdana"/>
                <a:ea typeface="Verdana"/>
                <a:cs typeface="Verdana"/>
                <a:sym typeface="Verdana"/>
              </a:rPr>
            </a:br>
            <a:r>
              <a:rPr lang="en" sz="1050">
                <a:solidFill>
                  <a:srgbClr val="000000"/>
                </a:solidFill>
                <a:highlight>
                  <a:srgbClr val="F9F9F9"/>
                </a:highlight>
                <a:latin typeface="Verdana"/>
                <a:ea typeface="Verdana"/>
                <a:cs typeface="Verdana"/>
                <a:sym typeface="Verdana"/>
              </a:rPr>
              <a:t>14    event Approval(address indexed tokenOwner, address indexed spender, uint tokens);</a:t>
            </a:r>
            <a:br>
              <a:rPr lang="en" sz="1050">
                <a:solidFill>
                  <a:srgbClr val="000000"/>
                </a:solidFill>
                <a:highlight>
                  <a:srgbClr val="F9F9F9"/>
                </a:highlight>
                <a:latin typeface="Verdana"/>
                <a:ea typeface="Verdana"/>
                <a:cs typeface="Verdana"/>
                <a:sym typeface="Verdana"/>
              </a:rPr>
            </a:br>
            <a:r>
              <a:rPr lang="en" sz="1050">
                <a:solidFill>
                  <a:srgbClr val="000000"/>
                </a:solidFill>
                <a:highlight>
                  <a:srgbClr val="F9F9F9"/>
                </a:highlight>
                <a:latin typeface="Verdana"/>
                <a:ea typeface="Verdana"/>
                <a:cs typeface="Verdana"/>
                <a:sym typeface="Verdana"/>
              </a:rPr>
              <a:t>15 }</a:t>
            </a:r>
            <a:endParaRPr sz="1050">
              <a:solidFill>
                <a:srgbClr val="000000"/>
              </a:solidFill>
              <a:highlight>
                <a:srgbClr val="F9F9F9"/>
              </a:highlight>
              <a:latin typeface="Verdana"/>
              <a:ea typeface="Verdana"/>
              <a:cs typeface="Verdana"/>
              <a:sym typeface="Verdana"/>
            </a:endParaRPr>
          </a:p>
          <a:p>
            <a:pPr marL="171450" lvl="0" indent="-7620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do you make your Token ERC20 compliant?</a:t>
            </a:r>
            <a:endParaRPr/>
          </a:p>
          <a:p>
            <a:pPr marL="0" lvl="0" indent="0" algn="l" rtl="0">
              <a:spcBef>
                <a:spcPts val="0"/>
              </a:spcBef>
              <a:spcAft>
                <a:spcPts val="0"/>
              </a:spcAft>
              <a:buNone/>
            </a:pPr>
            <a:endParaRPr/>
          </a:p>
        </p:txBody>
      </p:sp>
      <p:sp>
        <p:nvSpPr>
          <p:cNvPr id="250" name="Google Shape;250;p5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a:t>Of course, implement the functions required by the ERC interface. Recall our discussion of interface in the last module.</a:t>
            </a:r>
            <a:endParaRPr/>
          </a:p>
          <a:p>
            <a:pPr marL="171450" lvl="0" indent="-76200" algn="l" rtl="0">
              <a:spcBef>
                <a:spcPts val="0"/>
              </a:spcBef>
              <a:spcAft>
                <a:spcPts val="0"/>
              </a:spcAft>
              <a:buNone/>
            </a:pPr>
            <a:endParaRPr/>
          </a:p>
          <a:p>
            <a:pPr marL="171450" lvl="0" indent="-76200" algn="l" rtl="0">
              <a:spcBef>
                <a:spcPts val="0"/>
              </a:spcBef>
              <a:spcAft>
                <a:spcPts val="0"/>
              </a:spcAft>
              <a:buNone/>
            </a:pPr>
            <a:r>
              <a:rPr lang="en"/>
              <a:t>contract  MyToken is ERC20Interface {</a:t>
            </a:r>
            <a:endParaRPr/>
          </a:p>
          <a:p>
            <a:pPr marL="171450" lvl="0" indent="-76200" algn="l" rtl="0">
              <a:spcBef>
                <a:spcPts val="0"/>
              </a:spcBef>
              <a:spcAft>
                <a:spcPts val="0"/>
              </a:spcAft>
              <a:buNone/>
            </a:pPr>
            <a:endParaRPr/>
          </a:p>
          <a:p>
            <a:pPr marL="171450" lvl="0" indent="-76200" algn="l" rtl="0">
              <a:spcBef>
                <a:spcPts val="0"/>
              </a:spcBef>
              <a:spcAft>
                <a:spcPts val="0"/>
              </a:spcAft>
              <a:buNone/>
            </a:pPr>
            <a:r>
              <a:rPr lang="en"/>
              <a:t>   // implement the function required by ERC20Interface standard</a:t>
            </a:r>
            <a:endParaRPr/>
          </a:p>
          <a:p>
            <a:pPr marL="171450" lvl="0" indent="-76200" algn="l" rtl="0">
              <a:spcBef>
                <a:spcPts val="0"/>
              </a:spcBef>
              <a:spcAft>
                <a:spcPts val="0"/>
              </a:spcAft>
              <a:buNone/>
            </a:pPr>
            <a:r>
              <a:rPr lang="en"/>
              <a:t>  // other functions..</a:t>
            </a:r>
            <a:endParaRPr/>
          </a:p>
          <a:p>
            <a:pPr marL="171450" lvl="0" indent="-76200" algn="l" rtl="0">
              <a:spcBef>
                <a:spcPts val="0"/>
              </a:spcBef>
              <a:spcAft>
                <a:spcPts val="0"/>
              </a:spcAft>
              <a:buNone/>
            </a:pPr>
            <a:r>
              <a:rPr lang="en"/>
              <a:t>}</a:t>
            </a:r>
            <a:endParaRPr/>
          </a:p>
          <a:p>
            <a:pPr marL="171450" lvl="0" indent="-76200" algn="l" rtl="0">
              <a:spcBef>
                <a:spcPts val="0"/>
              </a:spcBef>
              <a:spcAft>
                <a:spcPts val="0"/>
              </a:spcAft>
              <a:buNone/>
            </a:pPr>
            <a:endParaRPr/>
          </a:p>
          <a:p>
            <a:pPr marL="171450" lvl="0" indent="-76200" algn="l" rtl="0">
              <a:spcBef>
                <a:spcPts val="0"/>
              </a:spcBef>
              <a:spcAft>
                <a:spcPts val="0"/>
              </a:spcAft>
              <a:buNone/>
            </a:pPr>
            <a:r>
              <a:rPr lang="en"/>
              <a:t>Hmm..can you list some ERC20 compliant tokens? Augur REP we discussed earlier is ERC20 compliant. You can see many more in Ethscan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2"/>
          <p:cNvSpPr txBox="1">
            <a:spLocks noGrp="1"/>
          </p:cNvSpPr>
          <p:nvPr>
            <p:ph type="title"/>
          </p:nvPr>
        </p:nvSpPr>
        <p:spPr>
          <a:xfrm>
            <a:off x="471900" y="296950"/>
            <a:ext cx="8222100" cy="93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Token Watch: </a:t>
            </a:r>
            <a:r>
              <a:rPr lang="en" sz="1500" u="sng">
                <a:solidFill>
                  <a:schemeClr val="hlink"/>
                </a:solidFill>
                <a:hlinkClick r:id="rId3"/>
              </a:rPr>
              <a:t>https://etherscan.io/token-search</a:t>
            </a:r>
            <a:endParaRPr sz="1500">
              <a:solidFill>
                <a:schemeClr val="dk1"/>
              </a:solidFill>
            </a:endParaRPr>
          </a:p>
          <a:p>
            <a:pPr marL="0" lvl="0" indent="0" algn="l" rtl="0">
              <a:spcBef>
                <a:spcPts val="0"/>
              </a:spcBef>
              <a:spcAft>
                <a:spcPts val="0"/>
              </a:spcAft>
              <a:buNone/>
            </a:pPr>
            <a:endParaRPr/>
          </a:p>
        </p:txBody>
      </p:sp>
      <p:sp>
        <p:nvSpPr>
          <p:cNvPr id="256" name="Google Shape;256;p5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endParaRPr/>
          </a:p>
        </p:txBody>
      </p:sp>
      <p:pic>
        <p:nvPicPr>
          <p:cNvPr id="257" name="Google Shape;257;p52"/>
          <p:cNvPicPr preferRelativeResize="0"/>
          <p:nvPr/>
        </p:nvPicPr>
        <p:blipFill>
          <a:blip r:embed="rId4">
            <a:alphaModFix/>
          </a:blip>
          <a:stretch>
            <a:fillRect/>
          </a:stretch>
        </p:blipFill>
        <p:spPr>
          <a:xfrm>
            <a:off x="1934575" y="1450138"/>
            <a:ext cx="6229350" cy="3648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53"/>
          <p:cNvPicPr preferRelativeResize="0"/>
          <p:nvPr/>
        </p:nvPicPr>
        <p:blipFill>
          <a:blip r:embed="rId3">
            <a:alphaModFix/>
          </a:blip>
          <a:stretch>
            <a:fillRect/>
          </a:stretch>
        </p:blipFill>
        <p:spPr>
          <a:xfrm>
            <a:off x="152400" y="523575"/>
            <a:ext cx="8839203" cy="44073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4"/>
          <p:cNvSpPr txBox="1">
            <a:spLocks noGrp="1"/>
          </p:cNvSpPr>
          <p:nvPr>
            <p:ph type="title"/>
          </p:nvPr>
        </p:nvSpPr>
        <p:spPr>
          <a:xfrm>
            <a:off x="471900" y="738725"/>
            <a:ext cx="8222100" cy="51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Fungible Token vs non-fungible</a:t>
            </a:r>
            <a:endParaRPr/>
          </a:p>
        </p:txBody>
      </p:sp>
      <p:sp>
        <p:nvSpPr>
          <p:cNvPr id="268" name="Google Shape;268;p54"/>
          <p:cNvSpPr txBox="1">
            <a:spLocks noGrp="1"/>
          </p:cNvSpPr>
          <p:nvPr>
            <p:ph type="body" idx="1"/>
          </p:nvPr>
        </p:nvSpPr>
        <p:spPr>
          <a:xfrm>
            <a:off x="278100" y="1339775"/>
            <a:ext cx="8766900" cy="36588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sz="1800"/>
              <a:t>ERC20 is a fungible token. </a:t>
            </a:r>
            <a:endParaRPr sz="1800"/>
          </a:p>
          <a:p>
            <a:pPr marL="171450" lvl="0" indent="-76200" algn="l" rtl="0">
              <a:spcBef>
                <a:spcPts val="0"/>
              </a:spcBef>
              <a:spcAft>
                <a:spcPts val="0"/>
              </a:spcAft>
              <a:buNone/>
            </a:pPr>
            <a:r>
              <a:rPr lang="en" sz="1800"/>
              <a:t>Dictionary definition of fungible says: “</a:t>
            </a:r>
            <a:r>
              <a:rPr lang="en" sz="1800">
                <a:solidFill>
                  <a:srgbClr val="222222"/>
                </a:solidFill>
                <a:highlight>
                  <a:srgbClr val="FFFFFF"/>
                </a:highlight>
              </a:rPr>
              <a:t>able to replace or be replaced by another identical item; mutually interchangeable.”</a:t>
            </a:r>
            <a:endParaRPr sz="1800">
              <a:solidFill>
                <a:srgbClr val="222222"/>
              </a:solidFill>
              <a:highlight>
                <a:srgbClr val="FFFFFF"/>
              </a:highlight>
            </a:endParaRPr>
          </a:p>
          <a:p>
            <a:pPr marL="171450" lvl="0" indent="-76200" algn="l" rtl="0">
              <a:spcBef>
                <a:spcPts val="0"/>
              </a:spcBef>
              <a:spcAft>
                <a:spcPts val="0"/>
              </a:spcAft>
              <a:buNone/>
            </a:pPr>
            <a:r>
              <a:rPr lang="en" sz="1800">
                <a:solidFill>
                  <a:srgbClr val="222222"/>
                </a:solidFill>
                <a:highlight>
                  <a:srgbClr val="FFFFFF"/>
                </a:highlight>
              </a:rPr>
              <a:t>A dollar bill can be exchanged with another dollar bill, it is fungible.</a:t>
            </a:r>
            <a:endParaRPr sz="1800">
              <a:solidFill>
                <a:srgbClr val="222222"/>
              </a:solidFill>
              <a:highlight>
                <a:srgbClr val="FFFFFF"/>
              </a:highlight>
            </a:endParaRPr>
          </a:p>
          <a:p>
            <a:pPr marL="171450" lvl="0" indent="-76200" algn="l" rtl="0">
              <a:spcBef>
                <a:spcPts val="0"/>
              </a:spcBef>
              <a:spcAft>
                <a:spcPts val="0"/>
              </a:spcAft>
              <a:buNone/>
            </a:pPr>
            <a:endParaRPr sz="1800">
              <a:solidFill>
                <a:srgbClr val="222222"/>
              </a:solidFill>
              <a:highlight>
                <a:srgbClr val="FFFFFF"/>
              </a:highlight>
            </a:endParaRPr>
          </a:p>
          <a:p>
            <a:pPr marL="171450" lvl="0" indent="-76200" algn="l" rtl="0">
              <a:spcBef>
                <a:spcPts val="0"/>
              </a:spcBef>
              <a:spcAft>
                <a:spcPts val="0"/>
              </a:spcAft>
              <a:buNone/>
            </a:pPr>
            <a:r>
              <a:rPr lang="en" sz="1800">
                <a:solidFill>
                  <a:srgbClr val="222222"/>
                </a:solidFill>
                <a:highlight>
                  <a:srgbClr val="FFFFFF"/>
                </a:highlight>
              </a:rPr>
              <a:t>On the other hand when a token represents an asset or a pet,  like a real world puppy, and it grows out to be a fine dog that wins a world competition, this token value has appreciated enormously. </a:t>
            </a:r>
            <a:endParaRPr sz="1800">
              <a:solidFill>
                <a:srgbClr val="222222"/>
              </a:solidFill>
              <a:highlight>
                <a:srgbClr val="FFFFFF"/>
              </a:highlight>
            </a:endParaRPr>
          </a:p>
          <a:p>
            <a:pPr marL="171450" lvl="0" indent="-76200" algn="l" rtl="0">
              <a:spcBef>
                <a:spcPts val="0"/>
              </a:spcBef>
              <a:spcAft>
                <a:spcPts val="0"/>
              </a:spcAft>
              <a:buNone/>
            </a:pPr>
            <a:r>
              <a:rPr lang="en" sz="1800">
                <a:solidFill>
                  <a:srgbClr val="222222"/>
                </a:solidFill>
                <a:highlight>
                  <a:srgbClr val="FFFFFF"/>
                </a:highlight>
              </a:rPr>
              <a:t>Another example is the pokemon cards; How about baseball cards? </a:t>
            </a:r>
            <a:endParaRPr sz="1800">
              <a:solidFill>
                <a:srgbClr val="222222"/>
              </a:solidFill>
              <a:highlight>
                <a:srgbClr val="FFFFFF"/>
              </a:highlight>
            </a:endParaRPr>
          </a:p>
          <a:p>
            <a:pPr marL="171450" lvl="0" indent="-76200" algn="l" rtl="0">
              <a:spcBef>
                <a:spcPts val="0"/>
              </a:spcBef>
              <a:spcAft>
                <a:spcPts val="0"/>
              </a:spcAft>
              <a:buNone/>
            </a:pPr>
            <a:r>
              <a:rPr lang="en" sz="1800">
                <a:solidFill>
                  <a:srgbClr val="222222"/>
                </a:solidFill>
                <a:highlight>
                  <a:srgbClr val="FFFFFF"/>
                </a:highlight>
              </a:rPr>
              <a:t>How about real estate? </a:t>
            </a:r>
            <a:endParaRPr sz="1800">
              <a:solidFill>
                <a:srgbClr val="222222"/>
              </a:solidFill>
              <a:highlight>
                <a:srgbClr val="FFFFFF"/>
              </a:highlight>
            </a:endParaRPr>
          </a:p>
          <a:p>
            <a:pPr marL="171450" lvl="0" indent="-76200" algn="l" rtl="0">
              <a:spcBef>
                <a:spcPts val="0"/>
              </a:spcBef>
              <a:spcAft>
                <a:spcPts val="0"/>
              </a:spcAft>
              <a:buNone/>
            </a:pPr>
            <a:r>
              <a:rPr lang="en" sz="1800">
                <a:solidFill>
                  <a:srgbClr val="222222"/>
                </a:solidFill>
                <a:highlight>
                  <a:srgbClr val="FFFFFF"/>
                </a:highlight>
              </a:rPr>
              <a:t>In these cases and in many more practical examples, a given token value may appreciate or depreciate depending on many factors. This culminates in what is known as the non-fungible token. Tokens that cannot be exchanged one to one!</a:t>
            </a:r>
            <a:endParaRPr sz="1800">
              <a:solidFill>
                <a:srgbClr val="222222"/>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Compare fungible vs non-fungible</a:t>
            </a:r>
            <a:endParaRPr/>
          </a:p>
        </p:txBody>
      </p:sp>
      <p:sp>
        <p:nvSpPr>
          <p:cNvPr id="274" name="Google Shape;274;p55"/>
          <p:cNvSpPr txBox="1">
            <a:spLocks noGrp="1"/>
          </p:cNvSpPr>
          <p:nvPr>
            <p:ph type="body" idx="1"/>
          </p:nvPr>
        </p:nvSpPr>
        <p:spPr>
          <a:xfrm>
            <a:off x="471900" y="1579132"/>
            <a:ext cx="8222100" cy="33264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dirty="0"/>
              <a:t>1 ordinary dollar bill  EQUAL IN VALUE any other ordinary dollar bill</a:t>
            </a:r>
            <a:endParaRPr dirty="0"/>
          </a:p>
          <a:p>
            <a:pPr marL="171450" lvl="0" indent="-76200" algn="l" rtl="0">
              <a:spcBef>
                <a:spcPts val="0"/>
              </a:spcBef>
              <a:spcAft>
                <a:spcPts val="0"/>
              </a:spcAft>
              <a:buNone/>
            </a:pPr>
            <a:r>
              <a:rPr lang="en" dirty="0"/>
              <a:t>1 bitcoin == (EQUAL IN VALUE)  any other bitcoin</a:t>
            </a:r>
            <a:endParaRPr dirty="0"/>
          </a:p>
          <a:p>
            <a:pPr marL="171450" lvl="0" indent="-76200" algn="l" rtl="0">
              <a:spcBef>
                <a:spcPts val="0"/>
              </a:spcBef>
              <a:spcAft>
                <a:spcPts val="0"/>
              </a:spcAft>
              <a:buNone/>
            </a:pPr>
            <a:r>
              <a:rPr lang="en" dirty="0"/>
              <a:t>1 Ether == any other Ether</a:t>
            </a:r>
            <a:endParaRPr dirty="0"/>
          </a:p>
          <a:p>
            <a:pPr marL="171450" lvl="0" indent="-76200" algn="l" rtl="0">
              <a:spcBef>
                <a:spcPts val="0"/>
              </a:spcBef>
              <a:spcAft>
                <a:spcPts val="0"/>
              </a:spcAft>
              <a:buNone/>
            </a:pPr>
            <a:r>
              <a:rPr lang="en" dirty="0"/>
              <a:t>===========That is concept of fungible=======&gt; value of this token is intrinsic</a:t>
            </a: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r>
              <a:rPr lang="en" dirty="0"/>
              <a:t>Now consider a Puppy A identified by one Token A</a:t>
            </a:r>
            <a:endParaRPr dirty="0"/>
          </a:p>
          <a:p>
            <a:pPr marL="171450" lvl="0" indent="-76200" algn="l" rtl="0">
              <a:spcBef>
                <a:spcPts val="0"/>
              </a:spcBef>
              <a:spcAft>
                <a:spcPts val="0"/>
              </a:spcAft>
              <a:buNone/>
            </a:pPr>
            <a:r>
              <a:rPr lang="en" dirty="0"/>
              <a:t>                          Puppy B identified by one Token B </a:t>
            </a:r>
            <a:endParaRPr dirty="0"/>
          </a:p>
          <a:p>
            <a:pPr marL="171450" lvl="0" indent="-76200" algn="l" rtl="0">
              <a:spcBef>
                <a:spcPts val="0"/>
              </a:spcBef>
              <a:spcAft>
                <a:spcPts val="0"/>
              </a:spcAft>
              <a:buNone/>
            </a:pPr>
            <a:r>
              <a:rPr lang="en" dirty="0"/>
              <a:t>Of course,</a:t>
            </a:r>
            <a:endParaRPr dirty="0"/>
          </a:p>
          <a:p>
            <a:pPr marL="171450" lvl="0" indent="-76200" algn="l" rtl="0">
              <a:spcBef>
                <a:spcPts val="0"/>
              </a:spcBef>
              <a:spcAft>
                <a:spcPts val="0"/>
              </a:spcAft>
              <a:buNone/>
            </a:pPr>
            <a:r>
              <a:rPr lang="en" dirty="0"/>
              <a:t>Token  A is not equal in value to Token B; they cannot be exchanged one to one!</a:t>
            </a:r>
            <a:endParaRPr dirty="0"/>
          </a:p>
          <a:p>
            <a:pPr marL="171450" lvl="0" indent="-76200" algn="l" rtl="0">
              <a:spcBef>
                <a:spcPts val="0"/>
              </a:spcBef>
              <a:spcAft>
                <a:spcPts val="0"/>
              </a:spcAft>
              <a:buNone/>
            </a:pPr>
            <a:r>
              <a:rPr lang="en" dirty="0"/>
              <a:t>That is the concept of non-fungible.</a:t>
            </a: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r>
              <a:rPr lang="en" dirty="0"/>
              <a:t>Compare an ordinary  penny with a collectible penny. They are 1 Token or 1 penny each physically. But their values are NOT the same.</a:t>
            </a:r>
            <a:endParaRPr dirty="0"/>
          </a:p>
          <a:p>
            <a:pPr marL="95250" lvl="0" indent="0" algn="l" rtl="0">
              <a:spcBef>
                <a:spcPts val="0"/>
              </a:spcBef>
              <a:spcAft>
                <a:spcPts val="0"/>
              </a:spcAft>
              <a:buNone/>
            </a:pPr>
            <a:endParaRPr dirty="0"/>
          </a:p>
          <a:p>
            <a:pPr marL="171450" lvl="0" indent="-7620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6"/>
          <p:cNvSpPr txBox="1">
            <a:spLocks noGrp="1"/>
          </p:cNvSpPr>
          <p:nvPr>
            <p:ph type="title"/>
          </p:nvPr>
        </p:nvSpPr>
        <p:spPr>
          <a:xfrm>
            <a:off x="2486554" y="188598"/>
            <a:ext cx="6196529" cy="42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Coin and Initial Coin Offering</a:t>
            </a:r>
            <a:endParaRPr dirty="0"/>
          </a:p>
        </p:txBody>
      </p:sp>
      <p:sp>
        <p:nvSpPr>
          <p:cNvPr id="160" name="Google Shape;160;p36"/>
          <p:cNvSpPr txBox="1">
            <a:spLocks noGrp="1"/>
          </p:cNvSpPr>
          <p:nvPr>
            <p:ph type="body" idx="1"/>
          </p:nvPr>
        </p:nvSpPr>
        <p:spPr>
          <a:xfrm>
            <a:off x="76811" y="925032"/>
            <a:ext cx="8908200" cy="390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Bitcoin codebase is open source and initial response to Bitcoin was release of  many new cryptocurrencies.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Then came the innovation of Ethereum smart contract that helped automate the crowd fundraising for  startups using a virtual instrument called Coin and the process of  Initial Coin Offering (similar to Initial Public Offering: IPO of company stocks).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Coin and ICO use a blockchain to record the distribution of the Coin, receive funds, and specify rules and enforce any preconditions and policies. For example, a policy of some of the Chinese ICOs is that they would not receive funds from the USA. This is at the time of our recording. (Need Reference)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the Dapp hierarchy we have included  as Dapps, Ethereum and Zcash, however there are hundreds of ICOs and Coin offerings.  It has become a popular mode for crowdfunding. Both Ethereum and Zcash used ICO process for their initial funding. By the way Zcash focuses heavily on privacy and uses closed code.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We classify any cryptocurrency that raised funds through ICOs in this category.</a:t>
            </a:r>
            <a:endParaRPr dirty="0"/>
          </a:p>
          <a:p>
            <a:pPr marL="0" lvl="0" indent="0" algn="l" rtl="0">
              <a:spcBef>
                <a:spcPts val="0"/>
              </a:spcBef>
              <a:spcAft>
                <a:spcPts val="0"/>
              </a:spcAft>
              <a:buNone/>
            </a:pP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6"/>
          <p:cNvSpPr txBox="1">
            <a:spLocks noGrp="1"/>
          </p:cNvSpPr>
          <p:nvPr>
            <p:ph type="title"/>
          </p:nvPr>
        </p:nvSpPr>
        <p:spPr>
          <a:xfrm>
            <a:off x="471900" y="738725"/>
            <a:ext cx="8222100" cy="51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ERC 721: CryptoKitties</a:t>
            </a:r>
            <a:endParaRPr/>
          </a:p>
        </p:txBody>
      </p:sp>
      <p:sp>
        <p:nvSpPr>
          <p:cNvPr id="280" name="Google Shape;280;p56"/>
          <p:cNvSpPr txBox="1">
            <a:spLocks noGrp="1"/>
          </p:cNvSpPr>
          <p:nvPr>
            <p:ph type="body" idx="1"/>
          </p:nvPr>
        </p:nvSpPr>
        <p:spPr>
          <a:xfrm>
            <a:off x="101350" y="1145350"/>
            <a:ext cx="8890800" cy="39981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sz="1800"/>
              <a:t>The non-fungible token concept was brought to prominence by a Dapp Cryptokitties.</a:t>
            </a:r>
            <a:endParaRPr sz="1800"/>
          </a:p>
          <a:p>
            <a:pPr marL="171450" lvl="0" indent="-76200" algn="l" rtl="0">
              <a:spcBef>
                <a:spcPts val="0"/>
              </a:spcBef>
              <a:spcAft>
                <a:spcPts val="0"/>
              </a:spcAft>
              <a:buNone/>
            </a:pPr>
            <a:r>
              <a:rPr lang="en" sz="1800"/>
              <a:t>It is an Ethereum ERC 721.</a:t>
            </a:r>
            <a:endParaRPr sz="1800"/>
          </a:p>
          <a:p>
            <a:pPr marL="171450" lvl="0" indent="-76200" algn="l" rtl="0">
              <a:spcBef>
                <a:spcPts val="0"/>
              </a:spcBef>
              <a:spcAft>
                <a:spcPts val="0"/>
              </a:spcAft>
              <a:buNone/>
            </a:pPr>
            <a:r>
              <a:rPr lang="en" sz="1800"/>
              <a:t>It became wildly popular, exposing many to the crypto world.</a:t>
            </a:r>
            <a:endParaRPr sz="1800"/>
          </a:p>
          <a:p>
            <a:pPr marL="171450" lvl="0" indent="-76200" algn="l" rtl="0">
              <a:spcBef>
                <a:spcPts val="0"/>
              </a:spcBef>
              <a:spcAft>
                <a:spcPts val="0"/>
              </a:spcAft>
              <a:buNone/>
            </a:pPr>
            <a:endParaRPr sz="1800"/>
          </a:p>
          <a:p>
            <a:pPr marL="171450" lvl="0" indent="-76200" algn="l" rtl="0">
              <a:spcBef>
                <a:spcPts val="0"/>
              </a:spcBef>
              <a:spcAft>
                <a:spcPts val="0"/>
              </a:spcAft>
              <a:buNone/>
            </a:pPr>
            <a:r>
              <a:rPr lang="en" sz="1800"/>
              <a:t>Of course, since it conforms to Ethereum 721 token, it  piggybacks the Ethereum blockchain. There was a time it contributed 30% of the traffic and to the clogging of the Ethereum mainnet traffic with a backlog of 30000 transactions.</a:t>
            </a:r>
            <a:endParaRPr sz="1800"/>
          </a:p>
          <a:p>
            <a:pPr marL="171450" lvl="0" indent="-76200" algn="l" rtl="0">
              <a:spcBef>
                <a:spcPts val="0"/>
              </a:spcBef>
              <a:spcAft>
                <a:spcPts val="0"/>
              </a:spcAft>
              <a:buNone/>
            </a:pPr>
            <a:endParaRPr sz="1800"/>
          </a:p>
          <a:p>
            <a:pPr marL="171450" lvl="0" indent="-76200" algn="l" rtl="0">
              <a:spcBef>
                <a:spcPts val="0"/>
              </a:spcBef>
              <a:spcAft>
                <a:spcPts val="0"/>
              </a:spcAft>
              <a:buNone/>
            </a:pPr>
            <a:r>
              <a:rPr lang="en" sz="1800"/>
              <a:t>This Dapp is hailed as an innovation on many fronts, crypto gaming, and crypto collectables.</a:t>
            </a:r>
            <a:endParaRPr sz="1800"/>
          </a:p>
          <a:p>
            <a:pPr marL="171450" lvl="0" indent="-76200" algn="l" rtl="0">
              <a:spcBef>
                <a:spcPts val="0"/>
              </a:spcBef>
              <a:spcAft>
                <a:spcPts val="0"/>
              </a:spcAft>
              <a:buNone/>
            </a:pPr>
            <a:r>
              <a:rPr lang="en" sz="1800"/>
              <a:t>More importantly innovation of  ERC 721 is in proving that the fixed value for a token may not hold in many practical situations. In this respect ERC 721 standard has enormous potential beyond digital cats and collectibles. It has opened up a whole new areas of applications for Dapps.</a:t>
            </a:r>
            <a:endParaRPr sz="1800"/>
          </a:p>
          <a:p>
            <a:pPr marL="171450" lvl="0" indent="-76200" algn="l" rtl="0">
              <a:spcBef>
                <a:spcPts val="0"/>
              </a:spcBef>
              <a:spcAft>
                <a:spcPts val="0"/>
              </a:spcAft>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ERC 20, ERC 721, what else?</a:t>
            </a:r>
            <a:endParaRPr/>
          </a:p>
        </p:txBody>
      </p:sp>
      <p:sp>
        <p:nvSpPr>
          <p:cNvPr id="286" name="Google Shape;286;p5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a:t>ERC20 and ERC 721 represent just the beginning of many more innovative standardization to come.</a:t>
            </a:r>
            <a:endParaRPr/>
          </a:p>
          <a:p>
            <a:pPr marL="171450" lvl="0" indent="-76200" algn="l" rtl="0">
              <a:spcBef>
                <a:spcPts val="0"/>
              </a:spcBef>
              <a:spcAft>
                <a:spcPts val="0"/>
              </a:spcAft>
              <a:buNone/>
            </a:pPr>
            <a:endParaRPr/>
          </a:p>
          <a:p>
            <a:pPr marL="0" lvl="0" indent="0" algn="l" rtl="0">
              <a:spcBef>
                <a:spcPts val="0"/>
              </a:spcBef>
              <a:spcAft>
                <a:spcPts val="0"/>
              </a:spcAft>
              <a:buNone/>
            </a:pPr>
            <a:r>
              <a:rPr lang="en"/>
              <a:t>ERC token standards are being proposed for identity, governance and security.</a:t>
            </a:r>
            <a:endParaRPr/>
          </a:p>
          <a:p>
            <a:pPr marL="0" lvl="0" indent="0" algn="l" rtl="0">
              <a:spcBef>
                <a:spcPts val="0"/>
              </a:spcBef>
              <a:spcAft>
                <a:spcPts val="0"/>
              </a:spcAft>
              <a:buNone/>
            </a:pPr>
            <a:endParaRPr/>
          </a:p>
          <a:p>
            <a:pPr marL="0" lvl="0" indent="0" algn="l" rtl="0">
              <a:spcBef>
                <a:spcPts val="0"/>
              </a:spcBef>
              <a:spcAft>
                <a:spcPts val="0"/>
              </a:spcAft>
              <a:buNone/>
            </a:pPr>
            <a:r>
              <a:rPr lang="en"/>
              <a:t>These tokens and EIPs of Ethereum will sure to transform Dapp ecosystem into mainstream application framework and decentralization into a norm.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7"/>
          <p:cNvSpPr txBox="1">
            <a:spLocks noGrp="1"/>
          </p:cNvSpPr>
          <p:nvPr>
            <p:ph type="title"/>
          </p:nvPr>
        </p:nvSpPr>
        <p:spPr>
          <a:xfrm>
            <a:off x="471900" y="738725"/>
            <a:ext cx="8222100" cy="49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Tokens and Initial Token Offering</a:t>
            </a:r>
            <a:endParaRPr/>
          </a:p>
        </p:txBody>
      </p:sp>
      <p:sp>
        <p:nvSpPr>
          <p:cNvPr id="166" name="Google Shape;166;p37"/>
          <p:cNvSpPr txBox="1">
            <a:spLocks noGrp="1"/>
          </p:cNvSpPr>
          <p:nvPr>
            <p:ph type="body" idx="1"/>
          </p:nvPr>
        </p:nvSpPr>
        <p:spPr>
          <a:xfrm>
            <a:off x="207400" y="1233725"/>
            <a:ext cx="8486700" cy="37824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sz="1400" dirty="0">
                <a:solidFill>
                  <a:srgbClr val="54565B"/>
                </a:solidFill>
                <a:highlight>
                  <a:srgbClr val="FFFFFF"/>
                </a:highlight>
              </a:rPr>
              <a:t>Sometimes, token and coins are used synonymously, however we distinguish between these in our model. </a:t>
            </a:r>
            <a:endParaRPr sz="1400" dirty="0">
              <a:solidFill>
                <a:srgbClr val="54565B"/>
              </a:solidFill>
              <a:highlight>
                <a:srgbClr val="FFFFFF"/>
              </a:highlight>
            </a:endParaRPr>
          </a:p>
          <a:p>
            <a:pPr marL="171450" lvl="0" indent="-76200" algn="l" rtl="0">
              <a:spcBef>
                <a:spcPts val="0"/>
              </a:spcBef>
              <a:spcAft>
                <a:spcPts val="0"/>
              </a:spcAft>
              <a:buNone/>
            </a:pPr>
            <a:endParaRPr sz="1400" dirty="0">
              <a:solidFill>
                <a:srgbClr val="54565B"/>
              </a:solidFill>
              <a:highlight>
                <a:srgbClr val="FFFFFF"/>
              </a:highlight>
            </a:endParaRPr>
          </a:p>
          <a:p>
            <a:pPr marL="0" lvl="0" indent="0" algn="l" rtl="0">
              <a:spcBef>
                <a:spcPts val="0"/>
              </a:spcBef>
              <a:spcAft>
                <a:spcPts val="0"/>
              </a:spcAft>
              <a:buNone/>
            </a:pPr>
            <a:r>
              <a:rPr lang="en" sz="1400" dirty="0">
                <a:solidFill>
                  <a:srgbClr val="54565B"/>
                </a:solidFill>
                <a:highlight>
                  <a:srgbClr val="FFFFFF"/>
                </a:highlight>
              </a:rPr>
              <a:t>Token again is like a Dapp Coin but its offering associated with an asset or utility. For example, in the highly popular cryptokitties, a token is used to represent a kitty, all the rules for the creation, lifecycle, breeding etc. are written into the immutable (ethereum) blockchain smart contract. At predetermined times, certain number of new tokens are released and auctioned off for raising new funds. Assets (kitties) in this case also appreciate (or depreciate) in price based on demand. So these tokens are “fungible”, or intrinsic value of a token can change during its lifetime. We discuss this aspect in the next lesson.</a:t>
            </a:r>
            <a:endParaRPr sz="1400" dirty="0">
              <a:solidFill>
                <a:srgbClr val="54565B"/>
              </a:solidFill>
              <a:highlight>
                <a:srgbClr val="FFFFFF"/>
              </a:highlight>
            </a:endParaRPr>
          </a:p>
          <a:p>
            <a:pPr marL="171450" lvl="0" indent="-76200" algn="l" rtl="0">
              <a:spcBef>
                <a:spcPts val="0"/>
              </a:spcBef>
              <a:spcAft>
                <a:spcPts val="0"/>
              </a:spcAft>
              <a:buNone/>
            </a:pPr>
            <a:endParaRPr sz="1400" dirty="0">
              <a:solidFill>
                <a:srgbClr val="54565B"/>
              </a:solidFill>
              <a:highlight>
                <a:srgbClr val="FFFFFF"/>
              </a:highlight>
            </a:endParaRPr>
          </a:p>
          <a:p>
            <a:pPr marL="171450" lvl="0" indent="-76200" algn="l" rtl="0">
              <a:spcBef>
                <a:spcPts val="0"/>
              </a:spcBef>
              <a:spcAft>
                <a:spcPts val="0"/>
              </a:spcAft>
              <a:buNone/>
            </a:pPr>
            <a:r>
              <a:rPr lang="en" sz="1400" dirty="0">
                <a:solidFill>
                  <a:srgbClr val="54565B"/>
                </a:solidFill>
                <a:highlight>
                  <a:srgbClr val="FFFFFF"/>
                </a:highlight>
              </a:rPr>
              <a:t>Augur is prediction Dapp that depends on wisdom of crowd and their reports on reputation to predict markets. Decentralized participants (crowd) get paid in REP tokens. These tokens represent fraction of the fees if a transaction goes through based on their report.</a:t>
            </a:r>
            <a:endParaRPr sz="1400" dirty="0">
              <a:solidFill>
                <a:srgbClr val="54565B"/>
              </a:solidFill>
              <a:highlight>
                <a:srgbClr val="FFFFFF"/>
              </a:highlight>
            </a:endParaRPr>
          </a:p>
          <a:p>
            <a:pPr marL="171450" lvl="0" indent="-76200" algn="l" rtl="0">
              <a:spcBef>
                <a:spcPts val="0"/>
              </a:spcBef>
              <a:spcAft>
                <a:spcPts val="0"/>
              </a:spcAft>
              <a:buNone/>
            </a:pPr>
            <a:r>
              <a:rPr lang="en" sz="1400" dirty="0">
                <a:solidFill>
                  <a:srgbClr val="54565B"/>
                </a:solidFill>
                <a:highlight>
                  <a:srgbClr val="FFFFFF"/>
                </a:highlight>
              </a:rPr>
              <a:t>Once again there are so many token Dapps in play, we covered only two of the many.</a:t>
            </a:r>
            <a:endParaRPr sz="1400" dirty="0">
              <a:solidFill>
                <a:srgbClr val="54565B"/>
              </a:solidFill>
              <a:highlight>
                <a:srgbClr val="FFFFFF"/>
              </a:highlight>
            </a:endParaRPr>
          </a:p>
          <a:p>
            <a:pPr marL="171450" lvl="0" indent="-76200" algn="l" rtl="0">
              <a:spcBef>
                <a:spcPts val="0"/>
              </a:spcBef>
              <a:spcAft>
                <a:spcPts val="0"/>
              </a:spcAft>
              <a:buNone/>
            </a:pPr>
            <a:endParaRPr sz="1400" dirty="0">
              <a:solidFill>
                <a:srgbClr val="54565B"/>
              </a:solidFill>
              <a:highlight>
                <a:srgbClr val="FFFFFF"/>
              </a:highlight>
            </a:endParaRPr>
          </a:p>
          <a:p>
            <a:pPr marL="171450" lvl="0" indent="-76200" algn="l" rtl="0">
              <a:spcBef>
                <a:spcPts val="0"/>
              </a:spcBef>
              <a:spcAft>
                <a:spcPts val="0"/>
              </a:spcAft>
              <a:buNone/>
            </a:pPr>
            <a:r>
              <a:rPr lang="en" sz="1400" dirty="0">
                <a:solidFill>
                  <a:srgbClr val="54565B"/>
                </a:solidFill>
                <a:highlight>
                  <a:srgbClr val="FFFFFF"/>
                </a:highlight>
              </a:rPr>
              <a:t>In the hierarchy diagram, You will also notice that both Augur and Cryptokitties inherit from standard </a:t>
            </a:r>
            <a:r>
              <a:rPr lang="en" sz="1400" dirty="0" smtClean="0">
                <a:solidFill>
                  <a:srgbClr val="54565B"/>
                </a:solidFill>
                <a:highlight>
                  <a:srgbClr val="FFFFFF"/>
                </a:highlight>
              </a:rPr>
              <a:t>tokens</a:t>
            </a:r>
            <a:r>
              <a:rPr lang="en" sz="1400" dirty="0">
                <a:solidFill>
                  <a:srgbClr val="54565B"/>
                </a:solidFill>
                <a:highlight>
                  <a:srgbClr val="FFFFFF"/>
                </a:highlight>
              </a:rPr>
              <a:t>.</a:t>
            </a:r>
            <a:endParaRPr sz="1400" dirty="0">
              <a:solidFill>
                <a:srgbClr val="54565B"/>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txBox="1">
            <a:spLocks noGrp="1"/>
          </p:cNvSpPr>
          <p:nvPr>
            <p:ph type="title"/>
          </p:nvPr>
        </p:nvSpPr>
        <p:spPr>
          <a:xfrm>
            <a:off x="2538593" y="262940"/>
            <a:ext cx="6092451"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DAO</a:t>
            </a:r>
            <a:endParaRPr dirty="0"/>
          </a:p>
        </p:txBody>
      </p:sp>
      <p:sp>
        <p:nvSpPr>
          <p:cNvPr id="172" name="Google Shape;172;p38"/>
          <p:cNvSpPr txBox="1">
            <a:spLocks noGrp="1"/>
          </p:cNvSpPr>
          <p:nvPr>
            <p:ph type="body" idx="1"/>
          </p:nvPr>
        </p:nvSpPr>
        <p:spPr>
          <a:xfrm>
            <a:off x="0" y="790457"/>
            <a:ext cx="8943600" cy="40335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dirty="0"/>
              <a:t>Decentralized Autonomous Organization (DAO) is an early innovation in Dapp that was deployed a smart contract-based investment instrument. Autonomous venture capital Dapp, to be exact. The idea was to showcase an autonomous organization without traditional corporate governance structure (autonomous) for fundraising and automatic investing.</a:t>
            </a: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r>
              <a:rPr lang="en" dirty="0"/>
              <a:t>It was deployed prematurely without extensive testing. But the idea itself was well received and DAO raised funds beyond expectation. However a vulnerability in the code was exploited by hackers and resultant digital heist drained the significant portion of the collected funds.</a:t>
            </a:r>
            <a:endParaRPr dirty="0"/>
          </a:p>
          <a:p>
            <a:pPr marL="171450" lvl="0" indent="-76200" algn="l" rtl="0">
              <a:spcBef>
                <a:spcPts val="0"/>
              </a:spcBef>
              <a:spcAft>
                <a:spcPts val="0"/>
              </a:spcAft>
              <a:buNone/>
            </a:pPr>
            <a:r>
              <a:rPr lang="en" dirty="0"/>
              <a:t>You can read about it all in the references we have provided. Actual events do indeed read like a thriller, nice plot for a movie.</a:t>
            </a: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r>
              <a:rPr lang="en" dirty="0"/>
              <a:t>To make the long story short, this DAO heist and the solution to fix it, resulted in one of the unexpected hard fork of Ethereum in July 2016. The hard fork split  one Ethereum into ETH (Ethereum core, as we use it now) and ETC (Ethereum Classic that still has the DAO bug in it). </a:t>
            </a:r>
            <a:endParaRPr dirty="0"/>
          </a:p>
          <a:p>
            <a:pPr marL="171450" lvl="0" indent="-76200" algn="l" rtl="0">
              <a:spcBef>
                <a:spcPts val="0"/>
              </a:spcBef>
              <a:spcAft>
                <a:spcPts val="0"/>
              </a:spcAft>
              <a:buNone/>
            </a:pPr>
            <a:endParaRPr dirty="0"/>
          </a:p>
          <a:p>
            <a:pPr marL="95250" lvl="0" indent="0" algn="l" rtl="0">
              <a:spcBef>
                <a:spcPts val="0"/>
              </a:spcBef>
              <a:spcAft>
                <a:spcPts val="0"/>
              </a:spcAft>
              <a:buNone/>
            </a:pPr>
            <a:r>
              <a:rPr lang="en" dirty="0"/>
              <a:t>In spite of all the negative publicity, we feel that decentralized autonomous organization is indeed an innovative Dapp if done right.</a:t>
            </a:r>
            <a:endParaRPr dirty="0"/>
          </a:p>
          <a:p>
            <a:pPr marL="171450" lvl="0" indent="-7620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9"/>
          <p:cNvSpPr txBox="1">
            <a:spLocks noGrp="1"/>
          </p:cNvSpPr>
          <p:nvPr>
            <p:ph type="title"/>
          </p:nvPr>
        </p:nvSpPr>
        <p:spPr>
          <a:xfrm>
            <a:off x="2776485" y="185854"/>
            <a:ext cx="5601798" cy="58184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Decentralized Marketplace</a:t>
            </a:r>
            <a:endParaRPr dirty="0"/>
          </a:p>
        </p:txBody>
      </p:sp>
      <p:sp>
        <p:nvSpPr>
          <p:cNvPr id="178" name="Google Shape;178;p39"/>
          <p:cNvSpPr txBox="1">
            <a:spLocks noGrp="1"/>
          </p:cNvSpPr>
          <p:nvPr>
            <p:ph type="body" idx="1"/>
          </p:nvPr>
        </p:nvSpPr>
        <p:spPr>
          <a:xfrm>
            <a:off x="457032" y="1152428"/>
            <a:ext cx="8222100" cy="325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easy low hanging fruit of a Dapp. we define marketplace very broadly. It could anything from selling goods to education credentials. Remember  a marketplace facilitates meeting of sellers and buyers of anything.</a:t>
            </a:r>
            <a:endParaRPr/>
          </a:p>
          <a:p>
            <a:pPr marL="95250" lvl="0" indent="0" algn="l" rtl="0">
              <a:spcBef>
                <a:spcPts val="0"/>
              </a:spcBef>
              <a:spcAft>
                <a:spcPts val="0"/>
              </a:spcAft>
              <a:buNone/>
            </a:pPr>
            <a:endParaRPr/>
          </a:p>
          <a:p>
            <a:pPr marL="0" lvl="0" indent="0" algn="l" rtl="0">
              <a:spcBef>
                <a:spcPts val="0"/>
              </a:spcBef>
              <a:spcAft>
                <a:spcPts val="0"/>
              </a:spcAft>
              <a:buNone/>
            </a:pPr>
            <a:r>
              <a:rPr lang="en"/>
              <a:t>A Dapp like Bitcoin have a well established payment system with a global immutable ledger.</a:t>
            </a:r>
            <a:endParaRPr/>
          </a:p>
          <a:p>
            <a:pPr marL="95250" lvl="0" indent="0" algn="l" rtl="0">
              <a:spcBef>
                <a:spcPts val="0"/>
              </a:spcBef>
              <a:spcAft>
                <a:spcPts val="0"/>
              </a:spcAft>
              <a:buNone/>
            </a:pPr>
            <a:endParaRPr/>
          </a:p>
          <a:p>
            <a:pPr marL="0" lvl="0" indent="0" algn="l" rtl="0">
              <a:spcBef>
                <a:spcPts val="0"/>
              </a:spcBef>
              <a:spcAft>
                <a:spcPts val="0"/>
              </a:spcAft>
              <a:buNone/>
            </a:pPr>
            <a:r>
              <a:rPr lang="en"/>
              <a:t>Dapp can build a marketplace  platform where decentralized unknown (trustless) buyers and sellers can meet and exchange items with the payment and transaction recorded on any of the established blockchain technology such as Bitcoin or Ethereum.</a:t>
            </a:r>
            <a:endParaRPr/>
          </a:p>
          <a:p>
            <a:pPr marL="0" lvl="0" indent="0" algn="l" rtl="0">
              <a:spcBef>
                <a:spcPts val="0"/>
              </a:spcBef>
              <a:spcAft>
                <a:spcPts val="0"/>
              </a:spcAft>
              <a:buNone/>
            </a:pPr>
            <a:endParaRPr/>
          </a:p>
          <a:p>
            <a:pPr marL="0" lvl="0" indent="0" algn="l" rtl="0">
              <a:spcBef>
                <a:spcPts val="0"/>
              </a:spcBef>
              <a:spcAft>
                <a:spcPts val="0"/>
              </a:spcAft>
              <a:buNone/>
            </a:pPr>
            <a:r>
              <a:rPr lang="en"/>
              <a:t>Hmm.. is there a sample smart contract code for supporting buying/selling? Yes there is.</a:t>
            </a:r>
            <a:endParaRPr/>
          </a:p>
          <a:p>
            <a:pPr marL="0" lvl="0" indent="0" algn="l" rtl="0">
              <a:spcBef>
                <a:spcPts val="0"/>
              </a:spcBef>
              <a:spcAft>
                <a:spcPts val="0"/>
              </a:spcAft>
              <a:buNone/>
            </a:pPr>
            <a:r>
              <a:rPr lang="en"/>
              <a:t>An example smart contract code is Safe Remote Purchase in Purchase.sol in the Solidity documentation.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0"/>
          <p:cNvSpPr txBox="1">
            <a:spLocks noGrp="1"/>
          </p:cNvSpPr>
          <p:nvPr>
            <p:ph type="title"/>
          </p:nvPr>
        </p:nvSpPr>
        <p:spPr>
          <a:xfrm>
            <a:off x="2531158" y="91954"/>
            <a:ext cx="5698442" cy="60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Fintech</a:t>
            </a:r>
            <a:endParaRPr dirty="0"/>
          </a:p>
        </p:txBody>
      </p:sp>
      <p:sp>
        <p:nvSpPr>
          <p:cNvPr id="184" name="Google Shape;184;p40"/>
          <p:cNvSpPr txBox="1">
            <a:spLocks noGrp="1"/>
          </p:cNvSpPr>
          <p:nvPr>
            <p:ph type="body" idx="1"/>
          </p:nvPr>
        </p:nvSpPr>
        <p:spPr>
          <a:xfrm>
            <a:off x="240929" y="886442"/>
            <a:ext cx="8415900" cy="36585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dirty="0"/>
              <a:t>Fintech has great potential for innovative Dapps, ranging from decentralized investment instruments  to micropayment channels.</a:t>
            </a: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r>
              <a:rPr lang="en" dirty="0"/>
              <a:t>Challenging issue for FinTech area applications is the high confirmation times of transactions compared to the centralized technologies currently in use. At the time of this recording Dapps cannot meet the subsecond trade confirmation that centralized systems deliver for stock trading. In this case scalability is a dominant issue. Privacy is another issue to be considered in this context.</a:t>
            </a: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r>
              <a:rPr lang="en" dirty="0"/>
              <a:t>Also regulations and policies of US Securities Exchange Commission (SEC) and the counterpart organizations in many countries have an effect of  the FinTech Dapps and their development. In this case security, privacy, safety and fraud prevention are major issues.</a:t>
            </a: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r>
              <a:rPr lang="en" dirty="0"/>
              <a:t>In fact, tokens (Coins, ICO) provide a backdoor entry for many investors into the cryptocurrency markets. (need reference)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Summarizing,</a:t>
            </a:r>
            <a:endParaRPr/>
          </a:p>
        </p:txBody>
      </p:sp>
      <p:sp>
        <p:nvSpPr>
          <p:cNvPr id="190" name="Google Shape;190;p4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a:t>We looked a few of the Dapp models. We have not covered them all. Many innovative models  are yet to be created. Uber and AirBnB (sharing apps) came into existence 30 years after the advent of the Internet.</a:t>
            </a:r>
            <a:endParaRPr/>
          </a:p>
          <a:p>
            <a:pPr marL="171450" lvl="0" indent="-76200" algn="l" rtl="0">
              <a:spcBef>
                <a:spcPts val="0"/>
              </a:spcBef>
              <a:spcAft>
                <a:spcPts val="0"/>
              </a:spcAft>
              <a:buNone/>
            </a:pPr>
            <a:endParaRPr/>
          </a:p>
          <a:p>
            <a:pPr marL="171450" lvl="0" indent="-76200" algn="l" rtl="0">
              <a:spcBef>
                <a:spcPts val="0"/>
              </a:spcBef>
              <a:spcAft>
                <a:spcPts val="0"/>
              </a:spcAft>
              <a:buNone/>
            </a:pPr>
            <a:r>
              <a:rPr lang="en"/>
              <a:t>Use these models as inspirations and guidelines to create a Dapp for your application domain. Apply the method and knowledge  we developed  in the last lessons.</a:t>
            </a:r>
            <a:endParaRPr/>
          </a:p>
          <a:p>
            <a:pPr marL="171450" lvl="0" indent="-76200" algn="l" rtl="0">
              <a:spcBef>
                <a:spcPts val="0"/>
              </a:spcBef>
              <a:spcAft>
                <a:spcPts val="0"/>
              </a:spcAft>
              <a:buNone/>
            </a:pPr>
            <a:endParaRPr/>
          </a:p>
          <a:p>
            <a:pPr marL="171450" lvl="0" indent="-7620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4"/>
          <p:cNvSpPr txBox="1">
            <a:spLocks noGrp="1"/>
          </p:cNvSpPr>
          <p:nvPr>
            <p:ph type="title"/>
          </p:nvPr>
        </p:nvSpPr>
        <p:spPr>
          <a:xfrm>
            <a:off x="2389910" y="99389"/>
            <a:ext cx="5765349" cy="53994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Standards</a:t>
            </a:r>
            <a:endParaRPr dirty="0"/>
          </a:p>
        </p:txBody>
      </p:sp>
      <p:sp>
        <p:nvSpPr>
          <p:cNvPr id="208" name="Google Shape;208;p44"/>
          <p:cNvSpPr txBox="1">
            <a:spLocks noGrp="1"/>
          </p:cNvSpPr>
          <p:nvPr>
            <p:ph type="body" idx="1"/>
          </p:nvPr>
        </p:nvSpPr>
        <p:spPr>
          <a:xfrm>
            <a:off x="167422" y="861308"/>
            <a:ext cx="8802300" cy="38214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endParaRPr dirty="0"/>
          </a:p>
          <a:p>
            <a:pPr marL="171450" lvl="0" indent="-76200" algn="l" rtl="0">
              <a:spcBef>
                <a:spcPts val="0"/>
              </a:spcBef>
              <a:spcAft>
                <a:spcPts val="0"/>
              </a:spcAft>
              <a:buNone/>
            </a:pPr>
            <a:r>
              <a:rPr lang="en" dirty="0"/>
              <a:t>Any time a growth of a technology explodes exponentially in many directions, and that too with deep and broad impact on all walks of life, from politics to pet shop, we need pay attention to some order.</a:t>
            </a:r>
            <a:endParaRPr dirty="0"/>
          </a:p>
          <a:p>
            <a:pPr marL="171450" lvl="0" indent="-76200" algn="l" rtl="0">
              <a:spcBef>
                <a:spcPts val="0"/>
              </a:spcBef>
              <a:spcAft>
                <a:spcPts val="0"/>
              </a:spcAft>
              <a:buNone/>
            </a:pPr>
            <a:r>
              <a:rPr lang="en" dirty="0"/>
              <a:t>This is not unusual. Let's take look back at the history of computing, when operating systems became a big deal, POSIX standards was introduced for interoperability among them.  (need reference); </a:t>
            </a:r>
            <a:endParaRPr dirty="0"/>
          </a:p>
          <a:p>
            <a:pPr marL="171450" lvl="0" indent="-76200" algn="l" rtl="0">
              <a:spcBef>
                <a:spcPts val="0"/>
              </a:spcBef>
              <a:spcAft>
                <a:spcPts val="0"/>
              </a:spcAft>
              <a:buNone/>
            </a:pPr>
            <a:r>
              <a:rPr lang="en" dirty="0"/>
              <a:t>IETF (The Internet Engineering Task Force)  for the internet related establishing standards through their RFCs for the Internet. </a:t>
            </a:r>
            <a:endParaRPr dirty="0"/>
          </a:p>
          <a:p>
            <a:pPr marL="171450" lvl="0" indent="-76200" algn="l" rtl="0">
              <a:spcBef>
                <a:spcPts val="0"/>
              </a:spcBef>
              <a:spcAft>
                <a:spcPts val="0"/>
              </a:spcAft>
              <a:buNone/>
            </a:pPr>
            <a:r>
              <a:rPr lang="en" dirty="0"/>
              <a:t>NIST covering whole range of issues from ride hailing (sharing) to stem cells.</a:t>
            </a:r>
            <a:endParaRPr dirty="0"/>
          </a:p>
          <a:p>
            <a:pPr marL="171450" lvl="0" indent="-76200" algn="l" rtl="0">
              <a:spcBef>
                <a:spcPts val="0"/>
              </a:spcBef>
              <a:spcAft>
                <a:spcPts val="0"/>
              </a:spcAft>
              <a:buNone/>
            </a:pPr>
            <a:endParaRPr dirty="0"/>
          </a:p>
          <a:p>
            <a:pPr marL="95250" lvl="0" indent="0" algn="l" rtl="0">
              <a:spcBef>
                <a:spcPts val="0"/>
              </a:spcBef>
              <a:spcAft>
                <a:spcPts val="0"/>
              </a:spcAft>
              <a:buNone/>
            </a:pPr>
            <a:r>
              <a:rPr lang="en" dirty="0"/>
              <a:t>Flights can land in any compliant airport in any country because of ISO aviation standards.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Standards bring order, safety, and many more qualitative attributes to a field, in a way, ensuring and bringing clarity to any emerging technology. This is especially an imperative for a nascent and high interest technology such as a blockchain.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5"/>
          <p:cNvSpPr txBox="1">
            <a:spLocks noGrp="1"/>
          </p:cNvSpPr>
          <p:nvPr>
            <p:ph type="title"/>
          </p:nvPr>
        </p:nvSpPr>
        <p:spPr>
          <a:xfrm>
            <a:off x="460950" y="6680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EIP? Ethereum Improvement Proposal</a:t>
            </a:r>
            <a:endParaRPr/>
          </a:p>
        </p:txBody>
      </p:sp>
      <p:sp>
        <p:nvSpPr>
          <p:cNvPr id="214" name="Google Shape;214;p45"/>
          <p:cNvSpPr txBox="1">
            <a:spLocks noGrp="1"/>
          </p:cNvSpPr>
          <p:nvPr>
            <p:ph type="body" idx="1"/>
          </p:nvPr>
        </p:nvSpPr>
        <p:spPr>
          <a:xfrm>
            <a:off x="404993" y="1435725"/>
            <a:ext cx="8222100" cy="34857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dirty="0"/>
              <a:t>EIP is an approach to process improvement in Ethereum ecosystem.</a:t>
            </a: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r>
              <a:rPr lang="en" dirty="0"/>
              <a:t>EIP or Ethereum Improvement Protocol is a means to  manage the protocol specification, improvements, updates, client APIs and contract standards.</a:t>
            </a: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r>
              <a:rPr lang="en" dirty="0"/>
              <a:t>Improvements can be made to the </a:t>
            </a:r>
            <a:endParaRPr dirty="0"/>
          </a:p>
          <a:p>
            <a:pPr marL="171450" lvl="0" indent="-76200" algn="l" rtl="0">
              <a:spcBef>
                <a:spcPts val="0"/>
              </a:spcBef>
              <a:spcAft>
                <a:spcPts val="0"/>
              </a:spcAft>
              <a:buNone/>
            </a:pPr>
            <a:r>
              <a:rPr lang="en" dirty="0"/>
              <a:t>Core: core ethereum protocol</a:t>
            </a:r>
            <a:endParaRPr dirty="0"/>
          </a:p>
          <a:p>
            <a:pPr marL="171450" lvl="0" indent="-76200" algn="l" rtl="0">
              <a:spcBef>
                <a:spcPts val="0"/>
              </a:spcBef>
              <a:spcAft>
                <a:spcPts val="0"/>
              </a:spcAft>
              <a:buNone/>
            </a:pPr>
            <a:r>
              <a:rPr lang="en" dirty="0"/>
              <a:t>Network: network level improvement</a:t>
            </a:r>
            <a:endParaRPr dirty="0"/>
          </a:p>
          <a:p>
            <a:pPr marL="171450" lvl="0" indent="-76200" algn="l" rtl="0">
              <a:spcBef>
                <a:spcPts val="0"/>
              </a:spcBef>
              <a:spcAft>
                <a:spcPts val="0"/>
              </a:spcAft>
              <a:buNone/>
            </a:pPr>
            <a:r>
              <a:rPr lang="en" dirty="0"/>
              <a:t>Interface: Interfaces such as ABI, RPC </a:t>
            </a:r>
            <a:endParaRPr dirty="0"/>
          </a:p>
          <a:p>
            <a:pPr marL="171450" lvl="0" indent="-76200" algn="l" rtl="0">
              <a:spcBef>
                <a:spcPts val="0"/>
              </a:spcBef>
              <a:spcAft>
                <a:spcPts val="0"/>
              </a:spcAft>
              <a:buNone/>
            </a:pPr>
            <a:r>
              <a:rPr lang="en" dirty="0"/>
              <a:t>ERC: Application level convention and standards </a:t>
            </a:r>
            <a:endParaRPr dirty="0"/>
          </a:p>
          <a:p>
            <a:pPr marL="95250" lvl="0" indent="0" algn="l" rtl="0">
              <a:spcBef>
                <a:spcPts val="0"/>
              </a:spcBef>
              <a:spcAft>
                <a:spcPts val="0"/>
              </a:spcAft>
              <a:buNone/>
            </a:pP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r>
              <a:rPr lang="en" dirty="0"/>
              <a:t>In this lesson on Dapps, we discuss  Ethereuem EIPs application level standards in ERCs:  ERC20, ERC 721 and upcoming ERC 725.</a:t>
            </a: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endParaRPr dirty="0"/>
          </a:p>
          <a:p>
            <a:pPr marL="457200" lvl="0" indent="-295275" algn="l" rtl="0">
              <a:lnSpc>
                <a:spcPct val="115000"/>
              </a:lnSpc>
              <a:spcBef>
                <a:spcPts val="0"/>
              </a:spcBef>
              <a:spcAft>
                <a:spcPts val="0"/>
              </a:spcAft>
              <a:buClr>
                <a:srgbClr val="24292E"/>
              </a:buClr>
              <a:buSzPts val="1050"/>
              <a:buChar char="●"/>
            </a:pPr>
            <a:r>
              <a:rPr lang="en" sz="1050" dirty="0">
                <a:solidFill>
                  <a:srgbClr val="24292E"/>
                </a:solidFill>
              </a:rPr>
              <a:t>proposals can be referred to as </a:t>
            </a:r>
            <a:r>
              <a:rPr lang="en" sz="900" dirty="0">
                <a:solidFill>
                  <a:srgbClr val="24292E"/>
                </a:solidFill>
                <a:latin typeface="Verdana"/>
                <a:ea typeface="Verdana"/>
                <a:cs typeface="Verdana"/>
                <a:sym typeface="Verdana"/>
              </a:rPr>
              <a:t>ERC&lt;n&gt;</a:t>
            </a:r>
            <a:r>
              <a:rPr lang="en" sz="1050" dirty="0">
                <a:solidFill>
                  <a:srgbClr val="24292E"/>
                </a:solidFill>
              </a:rPr>
              <a:t> where </a:t>
            </a:r>
            <a:r>
              <a:rPr lang="en" sz="900" dirty="0">
                <a:solidFill>
                  <a:srgbClr val="24292E"/>
                </a:solidFill>
                <a:latin typeface="Verdana"/>
                <a:ea typeface="Verdana"/>
                <a:cs typeface="Verdana"/>
                <a:sym typeface="Verdana"/>
              </a:rPr>
              <a:t>n</a:t>
            </a:r>
            <a:r>
              <a:rPr lang="en" sz="1050" dirty="0">
                <a:solidFill>
                  <a:srgbClr val="24292E"/>
                </a:solidFill>
              </a:rPr>
              <a:t> refers to the issue number</a:t>
            </a:r>
            <a:endParaRPr sz="1050" dirty="0">
              <a:solidFill>
                <a:srgbClr val="24292E"/>
              </a:solidFill>
            </a:endParaRPr>
          </a:p>
          <a:p>
            <a:pPr marL="457200" lvl="0" indent="-295275" algn="l" rtl="0">
              <a:lnSpc>
                <a:spcPct val="115000"/>
              </a:lnSpc>
              <a:spcBef>
                <a:spcPts val="0"/>
              </a:spcBef>
              <a:spcAft>
                <a:spcPts val="0"/>
              </a:spcAft>
              <a:buClr>
                <a:srgbClr val="24292E"/>
              </a:buClr>
              <a:buSzPts val="1050"/>
              <a:buChar char="●"/>
            </a:pPr>
            <a:r>
              <a:rPr lang="en" sz="1050" dirty="0">
                <a:solidFill>
                  <a:srgbClr val="24292E"/>
                </a:solidFill>
              </a:rPr>
              <a:t>final EIP numbers are allocated when an ERC is </a:t>
            </a:r>
            <a:r>
              <a:rPr lang="en" sz="1050" i="1" dirty="0">
                <a:solidFill>
                  <a:srgbClr val="24292E"/>
                </a:solidFill>
              </a:rPr>
              <a:t>accepted</a:t>
            </a:r>
            <a:endParaRPr sz="1050" i="1" dirty="0">
              <a:solidFill>
                <a:srgbClr val="24292E"/>
              </a:solidFill>
            </a:endParaRPr>
          </a:p>
          <a:p>
            <a:pPr marL="171450" lvl="0" indent="-76200" algn="l" rtl="0">
              <a:spcBef>
                <a:spcPts val="1200"/>
              </a:spcBef>
              <a:spcAft>
                <a:spcPts val="0"/>
              </a:spcAft>
              <a:buNone/>
            </a:pPr>
            <a:endParaRPr dirty="0"/>
          </a:p>
          <a:p>
            <a:pPr marL="171450" lvl="0" indent="-76200" algn="l" rtl="0">
              <a:spcBef>
                <a:spcPts val="0"/>
              </a:spcBef>
              <a:spcAft>
                <a:spcPts val="0"/>
              </a:spcAft>
              <a:buNone/>
            </a:pPr>
            <a:endParaRPr dirty="0"/>
          </a:p>
          <a:p>
            <a:pPr marL="171450" lvl="0" indent="-7620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2531</Words>
  <Application>Microsoft Office PowerPoint</Application>
  <PresentationFormat>On-screen Show (16:9)</PresentationFormat>
  <Paragraphs>198</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Georgia</vt:lpstr>
      <vt:lpstr>Merriweather Sans</vt:lpstr>
      <vt:lpstr>Verdana</vt:lpstr>
      <vt:lpstr>Simple Light</vt:lpstr>
      <vt:lpstr>1_UB Powerpoint Template</vt:lpstr>
      <vt:lpstr>PowerPoint Presentation</vt:lpstr>
      <vt:lpstr>Coin and Initial Coin Offering</vt:lpstr>
      <vt:lpstr>Tokens and Initial Token Offering</vt:lpstr>
      <vt:lpstr>DAO</vt:lpstr>
      <vt:lpstr>Decentralized Marketplace</vt:lpstr>
      <vt:lpstr>Fintech</vt:lpstr>
      <vt:lpstr>Summarizing,</vt:lpstr>
      <vt:lpstr>Standards</vt:lpstr>
      <vt:lpstr>What is EIP? Ethereum Improvement Proposal</vt:lpstr>
      <vt:lpstr>ERC Ethereum Request for Comments</vt:lpstr>
      <vt:lpstr>Coins and Tokens: anybody can</vt:lpstr>
      <vt:lpstr>Tokens</vt:lpstr>
      <vt:lpstr>ERC 20</vt:lpstr>
      <vt:lpstr>ERC 20 Interface</vt:lpstr>
      <vt:lpstr>How do you make your Token ERC20 compliant? </vt:lpstr>
      <vt:lpstr>                 Token Watch: https://etherscan.io/token-search </vt:lpstr>
      <vt:lpstr>PowerPoint Presentation</vt:lpstr>
      <vt:lpstr>Fungible Token vs non-fungible</vt:lpstr>
      <vt:lpstr>Compare fungible vs non-fungible</vt:lpstr>
      <vt:lpstr>ERC 721: CryptoKitties</vt:lpstr>
      <vt:lpstr>ERC 20, ERC 721, what 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3: Module 4: Application Models and Standards</dc:title>
  <dc:creator>bina</dc:creator>
  <cp:lastModifiedBy>Bina Ramamurthy</cp:lastModifiedBy>
  <cp:revision>2</cp:revision>
  <dcterms:modified xsi:type="dcterms:W3CDTF">2019-05-01T17:28:46Z</dcterms:modified>
</cp:coreProperties>
</file>