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5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B7B2E-2B95-4697-889D-F19F94D0F9A9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4F2FF-D2B3-4BE3-8B3D-FFDE450B4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38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The concept of account is formalized in the Ethereum blockchain.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An account maintains the balance and also timestamps and adds a new nonce (++)  to every transaction. </a:t>
            </a:r>
          </a:p>
        </p:txBody>
      </p:sp>
    </p:spTree>
    <p:extLst>
      <p:ext uri="{BB962C8B-B14F-4D97-AF65-F5344CB8AC3E}">
        <p14:creationId xmlns:p14="http://schemas.microsoft.com/office/powerpoint/2010/main" val="1958396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6194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3940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8979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1224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Asset: A figure representing the transaction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1199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Ethereum Transaction: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Tx hash, height of the chain, timestamp, from and to accounts, value transferred,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Gas limit, gas used, tx receipt (success in this case), nonce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In this case this is a “transaction” invoking a smat contract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How do you know this? “Value” field is 0. Of course, The smart contract execution incurs fees and the amount available is specified by gas limit.</a:t>
            </a:r>
          </a:p>
        </p:txBody>
      </p:sp>
    </p:spTree>
    <p:extLst>
      <p:ext uri="{BB962C8B-B14F-4D97-AF65-F5344CB8AC3E}">
        <p14:creationId xmlns:p14="http://schemas.microsoft.com/office/powerpoint/2010/main" val="2160145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4F2FF-D2B3-4BE3-8B3D-FFDE450B4D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1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B2C4-A775-443D-AA58-ACDA677EEC2E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FA8A-C5C1-4578-92D3-BD1AF4953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4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B2C4-A775-443D-AA58-ACDA677EEC2E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FA8A-C5C1-4578-92D3-BD1AF4953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4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B2C4-A775-443D-AA58-ACDA677EEC2E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FA8A-C5C1-4578-92D3-BD1AF4953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03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ue">
  <p:cSld name="Title Slide Blue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" y="1"/>
            <a:ext cx="12010179" cy="68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2"/>
          <p:cNvSpPr txBox="1">
            <a:spLocks noGrp="1"/>
          </p:cNvSpPr>
          <p:nvPr>
            <p:ph type="body" idx="1"/>
          </p:nvPr>
        </p:nvSpPr>
        <p:spPr>
          <a:xfrm>
            <a:off x="658368" y="3968496"/>
            <a:ext cx="6638400" cy="1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30479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3178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1909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32"/>
          <p:cNvSpPr txBox="1">
            <a:spLocks noGrp="1"/>
          </p:cNvSpPr>
          <p:nvPr>
            <p:ph type="ctrTitle"/>
          </p:nvPr>
        </p:nvSpPr>
        <p:spPr>
          <a:xfrm>
            <a:off x="658368" y="1490472"/>
            <a:ext cx="6638400" cy="2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pic>
        <p:nvPicPr>
          <p:cNvPr id="139" name="Google Shape;13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368" y="5438781"/>
            <a:ext cx="2862600" cy="615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9213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30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609585" marR="0" lvl="0" indent="-3979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1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979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1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894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000"/>
              <a:buFont typeface="Merriweather Sans"/>
              <a:buChar char="-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8945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8945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8945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8945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8945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8945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2"/>
          </p:nvPr>
        </p:nvSpPr>
        <p:spPr>
          <a:xfrm>
            <a:off x="6927851" y="4885267"/>
            <a:ext cx="1219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609585" marR="0" lvl="0" indent="-39792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5BBB"/>
              </a:buClr>
              <a:buSzPts val="1100"/>
              <a:buFont typeface="Arial"/>
              <a:buChar char="•"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9792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BBB"/>
              </a:buClr>
              <a:buSzPts val="1100"/>
              <a:buFont typeface="Arial"/>
              <a:buChar char="•"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8945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BBB"/>
              </a:buClr>
              <a:buSzPts val="1000"/>
              <a:buFont typeface="Merriweather Sans"/>
              <a:buChar char="-"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8945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BBB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8945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BBB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8945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8945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8945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8945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2878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3 level Bullet List">
  <p:cSld name=" 3 level Bullet Lis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2"/>
          <p:cNvSpPr txBox="1">
            <a:spLocks noGrp="1"/>
          </p:cNvSpPr>
          <p:nvPr>
            <p:ph type="body" idx="1"/>
          </p:nvPr>
        </p:nvSpPr>
        <p:spPr>
          <a:xfrm>
            <a:off x="566929" y="2185416"/>
            <a:ext cx="9678800" cy="38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30479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1700" b="1" i="0" u="none" strike="noStrike" cap="none">
                <a:solidFill>
                  <a:srgbClr val="005B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3178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3178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Merriweather Sans"/>
              <a:buChar char="-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42"/>
          <p:cNvSpPr txBox="1">
            <a:spLocks noGrp="1"/>
          </p:cNvSpPr>
          <p:nvPr>
            <p:ph type="title"/>
          </p:nvPr>
        </p:nvSpPr>
        <p:spPr>
          <a:xfrm>
            <a:off x="566928" y="1316736"/>
            <a:ext cx="10515600" cy="8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673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62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Blu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" y="1"/>
            <a:ext cx="12010179" cy="68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58368" y="3968496"/>
            <a:ext cx="6638400" cy="165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005BBB"/>
              </a:buClr>
              <a:buSzPts val="15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83" marR="0" lvl="1" indent="-101597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71" marR="0" lvl="2" indent="-114297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ctrTitle"/>
          </p:nvPr>
        </p:nvSpPr>
        <p:spPr>
          <a:xfrm>
            <a:off x="658368" y="1490472"/>
            <a:ext cx="6638400" cy="238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6666"/>
              </a:lnSpc>
              <a:spcBef>
                <a:spcPts val="0"/>
              </a:spcBef>
              <a:buClr>
                <a:schemeClr val="lt1"/>
              </a:buClr>
              <a:buSzPts val="1400"/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buSzPts val="1400"/>
              <a:buNone/>
              <a:defRPr sz="2400"/>
            </a:lvl9pPr>
          </a:lstStyle>
          <a:p>
            <a:endParaRPr/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368" y="5438781"/>
            <a:ext cx="2862600" cy="615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2794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94" marR="0" lvl="0" indent="-101597" algn="l" rtl="0">
              <a:lnSpc>
                <a:spcPct val="100000"/>
              </a:lnSpc>
              <a:spcBef>
                <a:spcPts val="0"/>
              </a:spcBef>
              <a:buClr>
                <a:srgbClr val="005BBB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83" marR="0" lvl="1" indent="-101597" algn="l" rtl="0">
              <a:lnSpc>
                <a:spcPct val="100000"/>
              </a:lnSpc>
              <a:spcBef>
                <a:spcPts val="0"/>
              </a:spcBef>
              <a:buClr>
                <a:srgbClr val="005BBB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71" marR="0" lvl="2" indent="-114297" algn="l" rtl="0">
              <a:lnSpc>
                <a:spcPct val="100000"/>
              </a:lnSpc>
              <a:spcBef>
                <a:spcPts val="0"/>
              </a:spcBef>
              <a:buClr>
                <a:srgbClr val="005BBB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0"/>
              </a:spcBef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0"/>
              </a:spcBef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927851" y="4885267"/>
            <a:ext cx="1219200" cy="1219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97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026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800" cy="80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buSzPts val="1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278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B2C4-A775-443D-AA58-ACDA677EEC2E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FA8A-C5C1-4578-92D3-BD1AF4953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55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517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hi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" y="0"/>
            <a:ext cx="12010179" cy="68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58368" y="3968496"/>
            <a:ext cx="6638400" cy="165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005BBB"/>
              </a:buClr>
              <a:buSzPts val="15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83" marR="0" lvl="1" indent="-101597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71" marR="0" lvl="2" indent="-114297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658368" y="1490472"/>
            <a:ext cx="6638400" cy="238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6666"/>
              </a:lnSpc>
              <a:spcBef>
                <a:spcPts val="0"/>
              </a:spcBef>
              <a:buClr>
                <a:srgbClr val="005BBB"/>
              </a:buClr>
              <a:buSzPts val="1400"/>
              <a:buFont typeface="Arial"/>
              <a:buNone/>
              <a:defRPr sz="6000" b="1" i="0" u="none" strike="noStrike" cap="none">
                <a:solidFill>
                  <a:srgbClr val="005B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buSzPts val="1400"/>
              <a:buNone/>
              <a:defRPr sz="2400"/>
            </a:lvl9pPr>
          </a:lstStyle>
          <a:p>
            <a:endParaRPr/>
          </a:p>
        </p:txBody>
      </p:sp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369" y="5383324"/>
            <a:ext cx="3038967" cy="653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8565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Slide Whit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"/>
            <a:ext cx="12010179" cy="68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658368" y="1490663"/>
            <a:ext cx="66384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6666"/>
              </a:lnSpc>
              <a:spcBef>
                <a:spcPts val="0"/>
              </a:spcBef>
              <a:buClr>
                <a:srgbClr val="005BBB"/>
              </a:buClr>
              <a:buSzPts val="1400"/>
              <a:buFont typeface="Arial"/>
              <a:buNone/>
              <a:defRPr sz="6000" b="1" i="0" u="none" strike="noStrike" cap="none">
                <a:solidFill>
                  <a:srgbClr val="005B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658368" y="3970337"/>
            <a:ext cx="6638400" cy="221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005BBB"/>
              </a:buClr>
              <a:buSzPts val="15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89" marR="0" lvl="1" indent="0" algn="ctr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77" marR="0" lvl="2" indent="0" algn="ctr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SzPts val="1350"/>
              <a:buFont typeface="Merriweather San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66" marR="0" lvl="3" indent="0" algn="ctr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54" marR="0" lvl="4" indent="0" algn="ctr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43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131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32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509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022" y="184972"/>
            <a:ext cx="3038967" cy="653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306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Slide Blu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010179" cy="68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658368" y="1490663"/>
            <a:ext cx="66384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6666"/>
              </a:lnSpc>
              <a:spcBef>
                <a:spcPts val="0"/>
              </a:spcBef>
              <a:buClr>
                <a:schemeClr val="lt1"/>
              </a:buClr>
              <a:buSzPts val="1400"/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658368" y="3970337"/>
            <a:ext cx="6638400" cy="221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005BBB"/>
              </a:buClr>
              <a:buSzPts val="15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89" marR="0" lvl="1" indent="0" algn="ctr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77" marR="0" lvl="2" indent="0" algn="ctr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SzPts val="1350"/>
              <a:buFont typeface="Merriweather San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66" marR="0" lvl="3" indent="0" algn="ctr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54" marR="0" lvl="4" indent="0" algn="ctr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43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131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32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509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761" y="199949"/>
            <a:ext cx="2862600" cy="615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445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569468" y="2189264"/>
            <a:ext cx="6402800" cy="379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005BBB"/>
              </a:buClr>
              <a:buSzPts val="15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8" marR="0" lvl="1" indent="-16922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54" marR="0" lvl="2" indent="-16910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SzPts val="1350"/>
              <a:buFont typeface="Merriweather Sans"/>
              <a:buNone/>
              <a:defRPr sz="18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1" marR="0" lvl="3" indent="-16898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08" marR="0" lvl="4" indent="-16886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84" marR="0" lvl="5" indent="-16874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61" marR="0" lvl="6" indent="-16862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40" marR="0" lvl="7" indent="-16853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417" marR="0" lvl="8" indent="-16841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566928" y="1316736"/>
            <a:ext cx="10515600" cy="86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buSzPts val="1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37195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umn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566928" y="2185416"/>
            <a:ext cx="4179600" cy="351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005BBB"/>
              </a:buClr>
              <a:buSzPts val="15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8" marR="0" lvl="1" indent="-16922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54" marR="0" lvl="2" indent="-16910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SzPts val="1350"/>
              <a:buFont typeface="Merriweather Sans"/>
              <a:buNone/>
              <a:defRPr sz="18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1" marR="0" lvl="3" indent="-16898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08" marR="0" lvl="4" indent="-16886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84" marR="0" lvl="5" indent="-16874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61" marR="0" lvl="6" indent="-16862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40" marR="0" lvl="7" indent="-16853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417" marR="0" lvl="8" indent="-16841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2"/>
          </p:nvPr>
        </p:nvSpPr>
        <p:spPr>
          <a:xfrm>
            <a:off x="5029200" y="2185416"/>
            <a:ext cx="4179600" cy="351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005BBB"/>
              </a:buClr>
              <a:buSzPts val="15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8" marR="0" lvl="1" indent="-16922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54" marR="0" lvl="2" indent="-16910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SzPts val="1350"/>
              <a:buFont typeface="Merriweather Sans"/>
              <a:buNone/>
              <a:defRPr sz="18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1" marR="0" lvl="3" indent="-16898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08" marR="0" lvl="4" indent="-16886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84" marR="0" lvl="5" indent="-16874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61" marR="0" lvl="6" indent="-16862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40" marR="0" lvl="7" indent="-16853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417" marR="0" lvl="8" indent="-16841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566928" y="1316736"/>
            <a:ext cx="10515600" cy="86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buSzPts val="1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15268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ed Lis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566928" y="2185416"/>
            <a:ext cx="8557600" cy="373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189" marR="0" lvl="0" indent="-26796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635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8" marR="0" lvl="1" indent="-16922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54" marR="0" lvl="2" indent="-16910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SzPts val="1350"/>
              <a:buFont typeface="Merriweather Sans"/>
              <a:buNone/>
              <a:defRPr sz="18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1" marR="0" lvl="3" indent="-16898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08" marR="0" lvl="4" indent="-16886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84" marR="0" lvl="5" indent="-16874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61" marR="0" lvl="6" indent="-16862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40" marR="0" lvl="7" indent="-16853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417" marR="0" lvl="8" indent="-16841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566928" y="1316736"/>
            <a:ext cx="10515600" cy="86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buSzPts val="1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8184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 3 level Bullet Lis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566929" y="2185416"/>
            <a:ext cx="9678800" cy="38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005BBB"/>
              </a:buClr>
              <a:buSzPts val="1500"/>
              <a:buFont typeface="Arial"/>
              <a:buNone/>
              <a:defRPr sz="1700" b="1" i="0" u="none" strike="noStrike" cap="none">
                <a:solidFill>
                  <a:srgbClr val="005B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36582" marR="0" lvl="1" indent="-152396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71" marR="0" lvl="2" indent="-10159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Merriweather Sans"/>
              <a:buChar char="-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566928" y="1316736"/>
            <a:ext cx="10515600" cy="86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buSzPts val="1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3387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and Photo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pic" idx="2"/>
          </p:nvPr>
        </p:nvSpPr>
        <p:spPr>
          <a:xfrm>
            <a:off x="5473700" y="1143001"/>
            <a:ext cx="6718400" cy="5718000"/>
          </a:xfrm>
          <a:prstGeom prst="rect">
            <a:avLst/>
          </a:prstGeom>
          <a:solidFill>
            <a:srgbClr val="BFBFBF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1000"/>
              </a:spcBef>
              <a:buClr>
                <a:srgbClr val="005BBB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8" marR="0" lvl="1" indent="-16922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54" marR="0" lvl="2" indent="-16910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SzPts val="1400"/>
              <a:buFont typeface="Merriweather San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1" marR="0" lvl="3" indent="-16898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08" marR="0" lvl="4" indent="-16886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84" marR="0" lvl="5" indent="-16874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61" marR="0" lvl="6" indent="-16862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40" marR="0" lvl="7" indent="-16853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417" marR="0" lvl="8" indent="-16841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569469" y="2189264"/>
            <a:ext cx="4002400" cy="276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005BBB"/>
              </a:buClr>
              <a:buSzPts val="15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8" marR="0" lvl="1" indent="-16922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54" marR="0" lvl="2" indent="-16910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SzPts val="1350"/>
              <a:buFont typeface="Merriweather Sans"/>
              <a:buNone/>
              <a:defRPr sz="18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1" marR="0" lvl="3" indent="-16898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08" marR="0" lvl="4" indent="-16886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84" marR="0" lvl="5" indent="-16874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61" marR="0" lvl="6" indent="-16862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40" marR="0" lvl="7" indent="-16853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417" marR="0" lvl="8" indent="-16841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566928" y="1316736"/>
            <a:ext cx="4531600" cy="86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pic" idx="3"/>
          </p:nvPr>
        </p:nvSpPr>
        <p:spPr>
          <a:xfrm>
            <a:off x="5626100" y="1295401"/>
            <a:ext cx="6718400" cy="571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1000"/>
              </a:spcBef>
              <a:buClr>
                <a:srgbClr val="005BBB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8" marR="0" lvl="1" indent="-16922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54" marR="0" lvl="2" indent="-16910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SzPts val="1400"/>
              <a:buFont typeface="Merriweather San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1" marR="0" lvl="3" indent="-16898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08" marR="0" lvl="4" indent="-16886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84" marR="0" lvl="5" indent="-16874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61" marR="0" lvl="6" indent="-16862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40" marR="0" lvl="7" indent="-16853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417" marR="0" lvl="8" indent="-16841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00819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and 3 Photo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pic" idx="2"/>
          </p:nvPr>
        </p:nvSpPr>
        <p:spPr>
          <a:xfrm>
            <a:off x="5473700" y="1143001"/>
            <a:ext cx="6718400" cy="2855200"/>
          </a:xfrm>
          <a:prstGeom prst="rect">
            <a:avLst/>
          </a:prstGeom>
          <a:solidFill>
            <a:srgbClr val="BFBFBF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1000"/>
              </a:spcBef>
              <a:buClr>
                <a:srgbClr val="005BBB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8" marR="0" lvl="1" indent="-16922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54" marR="0" lvl="2" indent="-16910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SzPts val="1400"/>
              <a:buFont typeface="Merriweather San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1" marR="0" lvl="3" indent="-16898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08" marR="0" lvl="4" indent="-16886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84" marR="0" lvl="5" indent="-16874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61" marR="0" lvl="6" indent="-16862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40" marR="0" lvl="7" indent="-16853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417" marR="0" lvl="8" indent="-16841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9" name="Shape 119"/>
          <p:cNvSpPr>
            <a:spLocks noGrp="1"/>
          </p:cNvSpPr>
          <p:nvPr>
            <p:ph type="pic" idx="3"/>
          </p:nvPr>
        </p:nvSpPr>
        <p:spPr>
          <a:xfrm>
            <a:off x="5473700" y="3998296"/>
            <a:ext cx="3429200" cy="2857600"/>
          </a:xfrm>
          <a:prstGeom prst="rect">
            <a:avLst/>
          </a:prstGeom>
          <a:solidFill>
            <a:srgbClr val="BFBFBF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1000"/>
              </a:spcBef>
              <a:buClr>
                <a:srgbClr val="005BBB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8" marR="0" lvl="1" indent="-16922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54" marR="0" lvl="2" indent="-16910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SzPts val="1400"/>
              <a:buFont typeface="Merriweather San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1" marR="0" lvl="3" indent="-16898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08" marR="0" lvl="4" indent="-16886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84" marR="0" lvl="5" indent="-16874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61" marR="0" lvl="6" indent="-16862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40" marR="0" lvl="7" indent="-16853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417" marR="0" lvl="8" indent="-16841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0" name="Shape 120"/>
          <p:cNvSpPr>
            <a:spLocks noGrp="1"/>
          </p:cNvSpPr>
          <p:nvPr>
            <p:ph type="pic" idx="4"/>
          </p:nvPr>
        </p:nvSpPr>
        <p:spPr>
          <a:xfrm>
            <a:off x="8902701" y="3998296"/>
            <a:ext cx="3289200" cy="2857600"/>
          </a:xfrm>
          <a:prstGeom prst="rect">
            <a:avLst/>
          </a:prstGeom>
          <a:solidFill>
            <a:srgbClr val="BFBFBF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1000"/>
              </a:spcBef>
              <a:buClr>
                <a:srgbClr val="005BBB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8" marR="0" lvl="1" indent="-16922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54" marR="0" lvl="2" indent="-16910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SzPts val="1400"/>
              <a:buFont typeface="Merriweather San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1" marR="0" lvl="3" indent="-16898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08" marR="0" lvl="4" indent="-16886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84" marR="0" lvl="5" indent="-16874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61" marR="0" lvl="6" indent="-16862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40" marR="0" lvl="7" indent="-16853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417" marR="0" lvl="8" indent="-16841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569469" y="2189264"/>
            <a:ext cx="4002400" cy="276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005BBB"/>
              </a:buClr>
              <a:buSzPts val="15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8" marR="0" lvl="1" indent="-16922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54" marR="0" lvl="2" indent="-16910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SzPts val="1350"/>
              <a:buFont typeface="Merriweather Sans"/>
              <a:buNone/>
              <a:defRPr sz="18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1" marR="0" lvl="3" indent="-16898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08" marR="0" lvl="4" indent="-16886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84" marR="0" lvl="5" indent="-16874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61" marR="0" lvl="6" indent="-16862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40" marR="0" lvl="7" indent="-16853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417" marR="0" lvl="8" indent="-16841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566928" y="1316736"/>
            <a:ext cx="4531600" cy="86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buSzPts val="1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854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B2C4-A775-443D-AA58-ACDA677EEC2E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FA8A-C5C1-4578-92D3-BD1AF4953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451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Width Photo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pic" idx="2"/>
          </p:nvPr>
        </p:nvSpPr>
        <p:spPr>
          <a:xfrm>
            <a:off x="0" y="1143001"/>
            <a:ext cx="12192000" cy="571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1000"/>
              </a:spcBef>
              <a:buClr>
                <a:srgbClr val="005BBB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8" marR="0" lvl="1" indent="-16922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54" marR="0" lvl="2" indent="-16910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SzPts val="1400"/>
              <a:buFont typeface="Merriweather San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1" marR="0" lvl="3" indent="-16898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08" marR="0" lvl="4" indent="-16886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84" marR="0" lvl="5" indent="-16874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61" marR="0" lvl="6" indent="-16862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40" marR="0" lvl="7" indent="-16853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417" marR="0" lvl="8" indent="-16841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76463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and Char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chart" idx="2"/>
          </p:nvPr>
        </p:nvSpPr>
        <p:spPr>
          <a:xfrm>
            <a:off x="5098987" y="1320801"/>
            <a:ext cx="6388000" cy="44656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83" marR="0" lvl="1" indent="-101597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71" marR="0" lvl="2" indent="-114297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569469" y="2189264"/>
            <a:ext cx="4002400" cy="276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005BBB"/>
              </a:buClr>
              <a:buSzPts val="15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8" marR="0" lvl="1" indent="-16922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54" marR="0" lvl="2" indent="-16910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SzPts val="1350"/>
              <a:buFont typeface="Merriweather Sans"/>
              <a:buNone/>
              <a:defRPr sz="18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1" marR="0" lvl="3" indent="-16898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08" marR="0" lvl="4" indent="-16886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84" marR="0" lvl="5" indent="-16874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61" marR="0" lvl="6" indent="-16862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40" marR="0" lvl="7" indent="-16853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417" marR="0" lvl="8" indent="-16841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566928" y="1316736"/>
            <a:ext cx="4531600" cy="86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buSzPts val="1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68705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ctrTitle"/>
          </p:nvPr>
        </p:nvSpPr>
        <p:spPr>
          <a:xfrm>
            <a:off x="520700" y="2425700"/>
            <a:ext cx="10962800" cy="124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ts val="1400"/>
              <a:buFont typeface="Arial"/>
              <a:buNone/>
              <a:defRPr sz="6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6400"/>
            </a:lvl2pPr>
            <a:lvl3pPr lvl="2" indent="0" rtl="0">
              <a:spcBef>
                <a:spcPts val="0"/>
              </a:spcBef>
              <a:buSzPts val="1400"/>
              <a:buNone/>
              <a:defRPr sz="6400"/>
            </a:lvl3pPr>
            <a:lvl4pPr lvl="3" indent="0" rtl="0">
              <a:spcBef>
                <a:spcPts val="0"/>
              </a:spcBef>
              <a:buSzPts val="1400"/>
              <a:buNone/>
              <a:defRPr sz="6400"/>
            </a:lvl4pPr>
            <a:lvl5pPr lvl="4" indent="0" rtl="0">
              <a:spcBef>
                <a:spcPts val="0"/>
              </a:spcBef>
              <a:buSzPts val="1400"/>
              <a:buNone/>
              <a:defRPr sz="6400"/>
            </a:lvl5pPr>
            <a:lvl6pPr lvl="5" indent="0" rtl="0">
              <a:spcBef>
                <a:spcPts val="0"/>
              </a:spcBef>
              <a:buSzPts val="1400"/>
              <a:buNone/>
              <a:defRPr sz="6400"/>
            </a:lvl6pPr>
            <a:lvl7pPr lvl="6" indent="0" rtl="0">
              <a:spcBef>
                <a:spcPts val="0"/>
              </a:spcBef>
              <a:buSzPts val="1400"/>
              <a:buNone/>
              <a:defRPr sz="6400"/>
            </a:lvl7pPr>
            <a:lvl8pPr lvl="7" indent="0" rtl="0">
              <a:spcBef>
                <a:spcPts val="0"/>
              </a:spcBef>
              <a:buSzPts val="1400"/>
              <a:buNone/>
              <a:defRPr sz="6400"/>
            </a:lvl8pPr>
            <a:lvl9pPr lvl="8" indent="0" rtl="0">
              <a:spcBef>
                <a:spcPts val="0"/>
              </a:spcBef>
              <a:buSzPts val="1400"/>
              <a:buNone/>
              <a:defRPr sz="6400"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ubTitle" idx="1"/>
          </p:nvPr>
        </p:nvSpPr>
        <p:spPr>
          <a:xfrm>
            <a:off x="520700" y="3718840"/>
            <a:ext cx="10962800" cy="57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94" marR="0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83" marR="0" lvl="1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71" marR="0" lvl="2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Merriweather San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160" marR="0" lvl="3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9" marR="0" lvl="4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537" marR="0" lvl="5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726" marR="0" lvl="6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914" marR="0" lvl="7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103" marR="0" lvl="8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867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8076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94" marR="0" lvl="0" indent="-101597" algn="l" rtl="0">
              <a:lnSpc>
                <a:spcPct val="100000"/>
              </a:lnSpc>
              <a:spcBef>
                <a:spcPts val="0"/>
              </a:spcBef>
              <a:buClr>
                <a:srgbClr val="005BBB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83" marR="0" lvl="1" indent="-101597" algn="l" rtl="0">
              <a:lnSpc>
                <a:spcPct val="100000"/>
              </a:lnSpc>
              <a:spcBef>
                <a:spcPts val="0"/>
              </a:spcBef>
              <a:buClr>
                <a:srgbClr val="005BBB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71" marR="0" lvl="2" indent="-114297" algn="l" rtl="0">
              <a:lnSpc>
                <a:spcPct val="100000"/>
              </a:lnSpc>
              <a:spcBef>
                <a:spcPts val="0"/>
              </a:spcBef>
              <a:buClr>
                <a:srgbClr val="005BBB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0"/>
              </a:spcBef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0"/>
              </a:spcBef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867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87196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42275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B2C4-A775-443D-AA58-ACDA677EEC2E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FA8A-C5C1-4578-92D3-BD1AF4953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1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B2C4-A775-443D-AA58-ACDA677EEC2E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FA8A-C5C1-4578-92D3-BD1AF4953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3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B2C4-A775-443D-AA58-ACDA677EEC2E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FA8A-C5C1-4578-92D3-BD1AF4953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1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B2C4-A775-443D-AA58-ACDA677EEC2E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FA8A-C5C1-4578-92D3-BD1AF4953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14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B2C4-A775-443D-AA58-ACDA677EEC2E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FA8A-C5C1-4578-92D3-BD1AF4953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8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B2C4-A775-443D-AA58-ACDA677EEC2E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FA8A-C5C1-4578-92D3-BD1AF4953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5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2B2C4-A775-443D-AA58-ACDA677EEC2E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1FA8A-C5C1-4578-92D3-BD1AF4953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5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268639" y="0"/>
            <a:ext cx="116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marL="2743061" lvl="6" indent="-16862" algn="ctr">
              <a:buClr>
                <a:srgbClr val="FFFFFF"/>
              </a:buClr>
              <a:buFont typeface="Arial"/>
              <a:buNone/>
            </a:pPr>
            <a:r>
              <a:rPr lang="en" sz="24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‘-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2045779" y="1023929"/>
            <a:ext cx="8557600" cy="1402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>
              <a:lnSpc>
                <a:spcPct val="80000"/>
              </a:lnSpc>
              <a:buClr>
                <a:srgbClr val="666666"/>
              </a:buClr>
              <a:buFont typeface="Arial"/>
              <a:buNone/>
            </a:pPr>
            <a:endParaRPr sz="4800" b="1" kern="0" dirty="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6" name="Shape 66"/>
          <p:cNvSpPr txBox="1"/>
          <p:nvPr/>
        </p:nvSpPr>
        <p:spPr>
          <a:xfrm>
            <a:off x="2045779" y="2555888"/>
            <a:ext cx="8557600" cy="3078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>
              <a:buClr>
                <a:srgbClr val="828383"/>
              </a:buClr>
              <a:buFont typeface="Arial"/>
              <a:buNone/>
            </a:pPr>
            <a:endParaRPr sz="1600" kern="0" dirty="0">
              <a:solidFill>
                <a:srgbClr val="828383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-2" y="0"/>
            <a:ext cx="12010179" cy="68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566928" y="2320111"/>
            <a:ext cx="10515600" cy="381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76200" algn="l" rtl="0">
              <a:lnSpc>
                <a:spcPct val="100000"/>
              </a:lnSpc>
              <a:spcBef>
                <a:spcPts val="750"/>
              </a:spcBef>
              <a:buClr>
                <a:srgbClr val="005BBB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76200" algn="l" rtl="0">
              <a:lnSpc>
                <a:spcPct val="100000"/>
              </a:lnSpc>
              <a:spcBef>
                <a:spcPts val="375"/>
              </a:spcBef>
              <a:buClr>
                <a:srgbClr val="005BBB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85725" algn="l" rtl="0">
              <a:lnSpc>
                <a:spcPct val="100000"/>
              </a:lnSpc>
              <a:spcBef>
                <a:spcPts val="375"/>
              </a:spcBef>
              <a:buClr>
                <a:srgbClr val="005BBB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rgbClr val="005BBB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rgbClr val="005BBB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566928" y="1316736"/>
            <a:ext cx="10515600" cy="86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ts val="1400"/>
              <a:buFont typeface="Arial"/>
              <a:buNone/>
              <a:defRPr sz="22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/>
          <p:nvPr/>
        </p:nvSpPr>
        <p:spPr>
          <a:xfrm>
            <a:off x="10255504" y="6240989"/>
            <a:ext cx="725600" cy="534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algn="r">
              <a:buClr>
                <a:srgbClr val="666666"/>
              </a:buClr>
              <a:buFont typeface="Arial"/>
              <a:buNone/>
            </a:pPr>
            <a:fld id="{00000000-1234-1234-1234-123412341234}" type="slidenum">
              <a:rPr lang="en" sz="1600" b="1" kern="0">
                <a:solidFill>
                  <a:srgbClr val="666666"/>
                </a:solidFill>
                <a:ea typeface="Arial"/>
                <a:cs typeface="Arial"/>
                <a:sym typeface="Arial"/>
              </a:rPr>
              <a:pPr algn="r">
                <a:buClr>
                  <a:srgbClr val="666666"/>
                </a:buClr>
                <a:buFont typeface="Arial"/>
                <a:buNone/>
              </a:pPr>
              <a:t>‹#›</a:t>
            </a:fld>
            <a:endParaRPr lang="en" sz="1600" b="1" kern="0">
              <a:solidFill>
                <a:srgbClr val="666666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78022" y="184972"/>
            <a:ext cx="3038967" cy="653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8357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</p:sldLayoutIdLst>
  <p:hf sldNum="0"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Identity, Security and Privacy (not yet confidentiality)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01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Three functions are available: </a:t>
            </a:r>
            <a:r>
              <a:rPr lang="en-US" dirty="0" err="1" smtClean="0"/>
              <a:t>keccak</a:t>
            </a:r>
            <a:r>
              <a:rPr lang="en-US" dirty="0" smtClean="0"/>
              <a:t>, sha256, RIPEMD</a:t>
            </a:r>
          </a:p>
          <a:p>
            <a:endParaRPr lang="en-US" dirty="0"/>
          </a:p>
          <a:p>
            <a:r>
              <a:rPr lang="en-US" dirty="0" smtClean="0"/>
              <a:t>SHA3 is deprecated</a:t>
            </a:r>
          </a:p>
          <a:p>
            <a:endParaRPr lang="en-US" dirty="0"/>
          </a:p>
          <a:p>
            <a:r>
              <a:rPr lang="en-US" dirty="0" smtClean="0"/>
              <a:t>Lets apply these two and see them in operation.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Hashing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604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61080" y="993644"/>
            <a:ext cx="9678800" cy="5864355"/>
          </a:xfrm>
        </p:spPr>
        <p:txBody>
          <a:bodyPr/>
          <a:lstStyle/>
          <a:p>
            <a:r>
              <a:rPr lang="en-US" dirty="0"/>
              <a:t>pragma solidity ^0.5.0; </a:t>
            </a:r>
            <a:endParaRPr lang="en-US" dirty="0" smtClean="0"/>
          </a:p>
          <a:p>
            <a:r>
              <a:rPr lang="en-US" dirty="0" smtClean="0"/>
              <a:t>// </a:t>
            </a:r>
            <a:r>
              <a:rPr lang="en-US" dirty="0"/>
              <a:t>hashing </a:t>
            </a:r>
            <a:r>
              <a:rPr lang="en-US" dirty="0" smtClean="0"/>
              <a:t>example</a:t>
            </a:r>
          </a:p>
          <a:p>
            <a:r>
              <a:rPr lang="en-US" dirty="0" smtClean="0"/>
              <a:t>contract </a:t>
            </a:r>
            <a:r>
              <a:rPr lang="en-US" dirty="0" err="1"/>
              <a:t>HashExample</a:t>
            </a:r>
            <a:r>
              <a:rPr lang="en-US" dirty="0"/>
              <a:t> </a:t>
            </a:r>
            <a:r>
              <a:rPr lang="en-US" dirty="0" smtClean="0"/>
              <a:t>{</a:t>
            </a:r>
          </a:p>
          <a:p>
            <a:r>
              <a:rPr lang="en-US" dirty="0" smtClean="0"/>
              <a:t>        </a:t>
            </a:r>
            <a:r>
              <a:rPr lang="en-US" dirty="0"/>
              <a:t>bytes32 public </a:t>
            </a:r>
            <a:r>
              <a:rPr lang="en-US" dirty="0" err="1"/>
              <a:t>hashedValue</a:t>
            </a:r>
            <a:r>
              <a:rPr lang="en-US" dirty="0"/>
              <a:t>;   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bool </a:t>
            </a:r>
            <a:r>
              <a:rPr lang="en-US" dirty="0"/>
              <a:t>public matched;    </a:t>
            </a:r>
            <a:endParaRPr lang="en-US" dirty="0" smtClean="0"/>
          </a:p>
          <a:p>
            <a:r>
              <a:rPr lang="en-US" dirty="0" smtClean="0"/>
              <a:t>function </a:t>
            </a:r>
            <a:r>
              <a:rPr lang="en-US" dirty="0" err="1"/>
              <a:t>hashMeKeccak</a:t>
            </a:r>
            <a:r>
              <a:rPr lang="en-US" dirty="0"/>
              <a:t> (</a:t>
            </a:r>
            <a:r>
              <a:rPr lang="en-US" dirty="0" err="1"/>
              <a:t>uint</a:t>
            </a:r>
            <a:r>
              <a:rPr lang="en-US" dirty="0"/>
              <a:t> v</a:t>
            </a:r>
            <a:r>
              <a:rPr lang="en-US" dirty="0" smtClean="0"/>
              <a:t>, </a:t>
            </a:r>
            <a:r>
              <a:rPr lang="en-US" dirty="0"/>
              <a:t>bytes32 </a:t>
            </a:r>
            <a:r>
              <a:rPr lang="en-US" dirty="0" err="1"/>
              <a:t>mycode</a:t>
            </a:r>
            <a:r>
              <a:rPr lang="en-US" dirty="0"/>
              <a:t>) public {     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hashedValue</a:t>
            </a:r>
            <a:r>
              <a:rPr lang="en-US" dirty="0" smtClean="0"/>
              <a:t> </a:t>
            </a:r>
            <a:r>
              <a:rPr lang="en-US" dirty="0"/>
              <a:t>= keccak256(</a:t>
            </a:r>
            <a:r>
              <a:rPr lang="en-US" dirty="0" err="1"/>
              <a:t>abi.encodePacked</a:t>
            </a:r>
            <a:r>
              <a:rPr lang="en-US"/>
              <a:t>(v</a:t>
            </a:r>
            <a:r>
              <a:rPr lang="en-US" smtClean="0"/>
              <a:t>, </a:t>
            </a:r>
            <a:r>
              <a:rPr lang="en-US" dirty="0" err="1"/>
              <a:t>mycode</a:t>
            </a:r>
            <a:r>
              <a:rPr lang="en-US" dirty="0"/>
              <a:t>));          }  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function </a:t>
            </a:r>
            <a:r>
              <a:rPr lang="en-US" dirty="0"/>
              <a:t>hashMeSha256 (</a:t>
            </a:r>
            <a:r>
              <a:rPr lang="en-US" dirty="0" err="1"/>
              <a:t>uint</a:t>
            </a:r>
            <a:r>
              <a:rPr lang="en-US" dirty="0"/>
              <a:t> v, bool f, bytes32 </a:t>
            </a:r>
            <a:r>
              <a:rPr lang="en-US" dirty="0" err="1"/>
              <a:t>mycode</a:t>
            </a:r>
            <a:r>
              <a:rPr lang="en-US" dirty="0"/>
              <a:t>) public {      </a:t>
            </a:r>
            <a:endParaRPr lang="en-US" dirty="0" smtClean="0"/>
          </a:p>
          <a:p>
            <a:r>
              <a:rPr lang="en-US" dirty="0" smtClean="0"/>
              <a:t>        </a:t>
            </a:r>
            <a:r>
              <a:rPr lang="en-US" dirty="0" err="1" smtClean="0"/>
              <a:t>hashedValue</a:t>
            </a:r>
            <a:r>
              <a:rPr lang="en-US" dirty="0" smtClean="0"/>
              <a:t> </a:t>
            </a:r>
            <a:r>
              <a:rPr lang="en-US" dirty="0"/>
              <a:t>= sha256(</a:t>
            </a:r>
            <a:r>
              <a:rPr lang="en-US" dirty="0" err="1"/>
              <a:t>abi.encodePacked</a:t>
            </a:r>
            <a:r>
              <a:rPr lang="en-US" dirty="0"/>
              <a:t>(v, f, </a:t>
            </a:r>
            <a:r>
              <a:rPr lang="en-US" dirty="0" err="1"/>
              <a:t>mycode</a:t>
            </a:r>
            <a:r>
              <a:rPr lang="en-US" dirty="0"/>
              <a:t>));          </a:t>
            </a:r>
            <a:r>
              <a:rPr lang="en-US" dirty="0" smtClean="0"/>
              <a:t>}    </a:t>
            </a:r>
          </a:p>
          <a:p>
            <a:endParaRPr lang="en-US" dirty="0" smtClean="0"/>
          </a:p>
          <a:p>
            <a:r>
              <a:rPr lang="en-US" dirty="0" smtClean="0"/>
              <a:t>function </a:t>
            </a:r>
            <a:r>
              <a:rPr lang="en-US" dirty="0" err="1"/>
              <a:t>amICorrect</a:t>
            </a:r>
            <a:r>
              <a:rPr lang="en-US" dirty="0"/>
              <a:t>(bytes32 </a:t>
            </a:r>
            <a:r>
              <a:rPr lang="en-US" dirty="0" err="1"/>
              <a:t>myResponse</a:t>
            </a:r>
            <a:r>
              <a:rPr lang="en-US" dirty="0"/>
              <a:t>) public  {    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/>
              <a:t>if (</a:t>
            </a:r>
            <a:r>
              <a:rPr lang="en-US" dirty="0" err="1"/>
              <a:t>myResponse</a:t>
            </a:r>
            <a:r>
              <a:rPr lang="en-US" dirty="0"/>
              <a:t> == </a:t>
            </a:r>
            <a:r>
              <a:rPr lang="en-US" dirty="0" err="1"/>
              <a:t>hashedValue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matched </a:t>
            </a:r>
            <a:r>
              <a:rPr lang="en-US" dirty="0"/>
              <a:t>= true; else matched =false;    }         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}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65546" y="125245"/>
            <a:ext cx="7930527" cy="868400"/>
          </a:xfrm>
        </p:spPr>
        <p:txBody>
          <a:bodyPr/>
          <a:lstStyle/>
          <a:p>
            <a:r>
              <a:rPr lang="en-US" dirty="0" smtClean="0"/>
              <a:t>Secure hash solidity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69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Blind Auction</a:t>
            </a:r>
          </a:p>
          <a:p>
            <a:r>
              <a:rPr lang="en-US" dirty="0" smtClean="0"/>
              <a:t>Lets </a:t>
            </a:r>
          </a:p>
          <a:p>
            <a:r>
              <a:rPr lang="en-US" dirty="0" smtClean="0"/>
              <a:t>-- analyze it using a contract diagram</a:t>
            </a:r>
          </a:p>
          <a:p>
            <a:r>
              <a:rPr lang="en-US" dirty="0"/>
              <a:t> </a:t>
            </a:r>
            <a:r>
              <a:rPr lang="en-US" dirty="0" smtClean="0"/>
              <a:t>   When analyzing code, use contract diagram to reverse engineer the code in terms of the data and functions defining the code.</a:t>
            </a:r>
          </a:p>
          <a:p>
            <a:endParaRPr lang="en-US" dirty="0"/>
          </a:p>
          <a:p>
            <a:r>
              <a:rPr lang="en-US" dirty="0" smtClean="0"/>
              <a:t>--derive the contract diagram</a:t>
            </a:r>
          </a:p>
          <a:p>
            <a:r>
              <a:rPr lang="en-US" dirty="0" smtClean="0"/>
              <a:t>--next step to simplify it by applying your domain expertise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work on the example code in </a:t>
            </a:r>
            <a:r>
              <a:rPr lang="en-US" dirty="0" smtClean="0"/>
              <a:t>Solidity </a:t>
            </a:r>
            <a:r>
              <a:rPr lang="en-US" dirty="0" smtClean="0"/>
              <a:t>Read the docs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98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268267" y="877967"/>
            <a:ext cx="10962800" cy="694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r>
              <a:rPr lang="en"/>
              <a:t> Blockchain: Account</a:t>
            </a:r>
          </a:p>
        </p:txBody>
      </p:sp>
      <p:sp>
        <p:nvSpPr>
          <p:cNvPr id="246" name="Shape 246"/>
          <p:cNvSpPr/>
          <p:nvPr/>
        </p:nvSpPr>
        <p:spPr>
          <a:xfrm>
            <a:off x="534200" y="2789681"/>
            <a:ext cx="2244672" cy="1278648"/>
          </a:xfrm>
          <a:prstGeom prst="flowChartMultidocumen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rgbClr val="0042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Tx/>
              <a:buNone/>
              <a:tabLst/>
              <a:defRPr/>
            </a:pPr>
            <a:r>
              <a:rPr kumimoji="0" lang="en" sz="1867" b="1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Transactions</a:t>
            </a:r>
          </a:p>
        </p:txBody>
      </p:sp>
      <p:sp>
        <p:nvSpPr>
          <p:cNvPr id="247" name="Shape 247"/>
          <p:cNvSpPr/>
          <p:nvPr/>
        </p:nvSpPr>
        <p:spPr>
          <a:xfrm>
            <a:off x="2940281" y="3793869"/>
            <a:ext cx="2373600" cy="192240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rgbClr val="0042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2940281" y="4830791"/>
            <a:ext cx="1856016" cy="747648"/>
          </a:xfrm>
          <a:prstGeom prst="flowChartMultidocumen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rgbClr val="0042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Transactions</a:t>
            </a:r>
          </a:p>
        </p:txBody>
      </p:sp>
      <p:cxnSp>
        <p:nvCxnSpPr>
          <p:cNvPr id="249" name="Shape 249"/>
          <p:cNvCxnSpPr>
            <a:stCxn id="246" idx="2"/>
            <a:endCxn id="248" idx="1"/>
          </p:cNvCxnSpPr>
          <p:nvPr/>
        </p:nvCxnSpPr>
        <p:spPr>
          <a:xfrm rot="-5400000" flipH="1">
            <a:off x="1628048" y="3892305"/>
            <a:ext cx="1184800" cy="1440000"/>
          </a:xfrm>
          <a:prstGeom prst="bentConnector2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250" name="Shape 250"/>
          <p:cNvSpPr txBox="1"/>
          <p:nvPr/>
        </p:nvSpPr>
        <p:spPr>
          <a:xfrm>
            <a:off x="1196196" y="4374861"/>
            <a:ext cx="1336400" cy="984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Validate &amp;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Gather, Broadcast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Shape 251"/>
          <p:cNvSpPr txBox="1"/>
          <p:nvPr/>
        </p:nvSpPr>
        <p:spPr>
          <a:xfrm>
            <a:off x="3711149" y="3852683"/>
            <a:ext cx="832000" cy="410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Block</a:t>
            </a:r>
          </a:p>
        </p:txBody>
      </p:sp>
      <p:sp>
        <p:nvSpPr>
          <p:cNvPr id="252" name="Shape 252"/>
          <p:cNvSpPr/>
          <p:nvPr/>
        </p:nvSpPr>
        <p:spPr>
          <a:xfrm>
            <a:off x="7199477" y="5065132"/>
            <a:ext cx="1259200" cy="110720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lin ang="5400012" scaled="0"/>
          </a:gradFill>
          <a:ln w="12700" cap="flat" cmpd="sng">
            <a:solidFill>
              <a:srgbClr val="0042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7298151" y="5553800"/>
            <a:ext cx="896000" cy="410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6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Block</a:t>
            </a:r>
          </a:p>
        </p:txBody>
      </p:sp>
      <p:cxnSp>
        <p:nvCxnSpPr>
          <p:cNvPr id="254" name="Shape 254"/>
          <p:cNvCxnSpPr/>
          <p:nvPr/>
        </p:nvCxnSpPr>
        <p:spPr>
          <a:xfrm>
            <a:off x="4985835" y="5517495"/>
            <a:ext cx="2210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255" name="Shape 255"/>
          <p:cNvSpPr txBox="1"/>
          <p:nvPr/>
        </p:nvSpPr>
        <p:spPr>
          <a:xfrm>
            <a:off x="5296467" y="5061369"/>
            <a:ext cx="1667600" cy="1243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Execute, </a:t>
            </a:r>
            <a:r>
              <a:rPr kumimoji="0" lang="en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Consensus &amp;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Verify &amp;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Confirm</a:t>
            </a:r>
          </a:p>
        </p:txBody>
      </p:sp>
      <p:sp>
        <p:nvSpPr>
          <p:cNvPr id="256" name="Shape 256"/>
          <p:cNvSpPr/>
          <p:nvPr/>
        </p:nvSpPr>
        <p:spPr>
          <a:xfrm>
            <a:off x="3711133" y="1382567"/>
            <a:ext cx="2520000" cy="1184800"/>
          </a:xfrm>
          <a:prstGeom prst="pentagon">
            <a:avLst>
              <a:gd name="hf" fmla="val 105146"/>
              <a:gd name="vf" fmla="val 110557"/>
            </a:avLst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Account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57" name="Shape 257"/>
          <p:cNvCxnSpPr>
            <a:stCxn id="246" idx="3"/>
            <a:endCxn id="256" idx="2"/>
          </p:cNvCxnSpPr>
          <p:nvPr/>
        </p:nvCxnSpPr>
        <p:spPr>
          <a:xfrm rot="10800000" flipH="1">
            <a:off x="2778872" y="2567405"/>
            <a:ext cx="1413600" cy="86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p:grpSp>
        <p:nvGrpSpPr>
          <p:cNvPr id="258" name="Shape 258"/>
          <p:cNvGrpSpPr/>
          <p:nvPr/>
        </p:nvGrpSpPr>
        <p:grpSpPr>
          <a:xfrm>
            <a:off x="9865911" y="4887768"/>
            <a:ext cx="1864989" cy="1284965"/>
            <a:chOff x="5402308" y="3509426"/>
            <a:chExt cx="1398742" cy="963724"/>
          </a:xfrm>
        </p:grpSpPr>
        <p:sp>
          <p:nvSpPr>
            <p:cNvPr id="259" name="Shape 259"/>
            <p:cNvSpPr/>
            <p:nvPr/>
          </p:nvSpPr>
          <p:spPr>
            <a:xfrm>
              <a:off x="5402308" y="3642449"/>
              <a:ext cx="944400" cy="830400"/>
            </a:xfrm>
            <a:prstGeom prst="cube">
              <a:avLst>
                <a:gd name="adj" fmla="val 25000"/>
              </a:avLst>
            </a:prstGeom>
            <a:gradFill>
              <a:gsLst>
                <a:gs pos="0">
                  <a:srgbClr val="DCECD5"/>
                </a:gs>
                <a:gs pos="100000">
                  <a:srgbClr val="93BC81"/>
                </a:gs>
              </a:gsLst>
              <a:lin ang="5400012" scaled="0"/>
            </a:gradFill>
            <a:ln w="12700" cap="flat" cmpd="sng">
              <a:solidFill>
                <a:srgbClr val="00428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121900" tIns="60933" rIns="121900" bIns="60933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6027950" y="3509426"/>
              <a:ext cx="773100" cy="5607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FF0000"/>
            </a:solidFill>
            <a:ln w="12700" cap="flat" cmpd="sng">
              <a:solidFill>
                <a:srgbClr val="00428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121900" tIns="60933" rIns="121900" bIns="60933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Shape 261"/>
            <p:cNvSpPr txBox="1"/>
            <p:nvPr/>
          </p:nvSpPr>
          <p:spPr>
            <a:xfrm>
              <a:off x="5473613" y="4165350"/>
              <a:ext cx="672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867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Block</a:t>
              </a:r>
            </a:p>
          </p:txBody>
        </p:sp>
      </p:grpSp>
      <p:grpSp>
        <p:nvGrpSpPr>
          <p:cNvPr id="262" name="Shape 262"/>
          <p:cNvGrpSpPr/>
          <p:nvPr/>
        </p:nvGrpSpPr>
        <p:grpSpPr>
          <a:xfrm>
            <a:off x="8523545" y="4931914"/>
            <a:ext cx="1847185" cy="1243719"/>
            <a:chOff x="5399608" y="3696460"/>
            <a:chExt cx="1385389" cy="932789"/>
          </a:xfrm>
        </p:grpSpPr>
        <p:sp>
          <p:nvSpPr>
            <p:cNvPr id="263" name="Shape 263"/>
            <p:cNvSpPr/>
            <p:nvPr/>
          </p:nvSpPr>
          <p:spPr>
            <a:xfrm>
              <a:off x="5399608" y="3798849"/>
              <a:ext cx="944400" cy="830400"/>
            </a:xfrm>
            <a:prstGeom prst="cube">
              <a:avLst>
                <a:gd name="adj" fmla="val 25000"/>
              </a:avLst>
            </a:prstGeom>
            <a:gradFill>
              <a:gsLst>
                <a:gs pos="0">
                  <a:srgbClr val="DCECD5"/>
                </a:gs>
                <a:gs pos="100000">
                  <a:srgbClr val="93BC81"/>
                </a:gs>
              </a:gsLst>
              <a:lin ang="5400012" scaled="0"/>
            </a:gradFill>
            <a:ln w="12700" cap="flat" cmpd="sng">
              <a:solidFill>
                <a:srgbClr val="00428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121900" tIns="60933" rIns="121900" bIns="60933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6011897" y="3696460"/>
              <a:ext cx="773100" cy="5205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FF0000"/>
            </a:solidFill>
            <a:ln w="12700" cap="flat" cmpd="sng">
              <a:solidFill>
                <a:srgbClr val="00428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121900" tIns="60933" rIns="121900" bIns="60933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Shape 265"/>
            <p:cNvSpPr txBox="1"/>
            <p:nvPr/>
          </p:nvSpPr>
          <p:spPr>
            <a:xfrm>
              <a:off x="5473613" y="4165350"/>
              <a:ext cx="672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867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Block</a:t>
              </a:r>
            </a:p>
          </p:txBody>
        </p:sp>
      </p:grpSp>
      <p:sp>
        <p:nvSpPr>
          <p:cNvPr id="266" name="Shape 266"/>
          <p:cNvSpPr/>
          <p:nvPr/>
        </p:nvSpPr>
        <p:spPr>
          <a:xfrm>
            <a:off x="8015863" y="4928613"/>
            <a:ext cx="1030800" cy="6940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FF0000"/>
          </a:solidFill>
          <a:ln w="12700" cap="flat" cmpd="sng">
            <a:solidFill>
              <a:srgbClr val="0042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73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wrap="square" lIns="121900" tIns="121900" rIns="121900" bIns="121900" anchor="b" anchorCtr="0">
            <a:noAutofit/>
          </a:bodyPr>
          <a:lstStyle/>
          <a:p>
            <a:r>
              <a:rPr lang="en" dirty="0" smtClean="0"/>
              <a:t>Account (vs. UTXO model of Bitcoin)</a:t>
            </a:r>
            <a:endParaRPr lang="en" dirty="0"/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14600" y="2008567"/>
            <a:ext cx="10962800" cy="46164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2400" dirty="0" smtClean="0"/>
              <a:t> Bitcoin </a:t>
            </a:r>
            <a:r>
              <a:rPr lang="en" sz="2400" dirty="0"/>
              <a:t>Blockchain state was defined in terms of UTXOs and a reference implementation of the wallet.</a:t>
            </a:r>
          </a:p>
          <a:p>
            <a:endParaRPr sz="2400" dirty="0"/>
          </a:p>
          <a:p>
            <a:r>
              <a:rPr lang="en" sz="2400" dirty="0" smtClean="0"/>
              <a:t> Ethereum </a:t>
            </a:r>
            <a:r>
              <a:rPr lang="en" sz="2400" dirty="0"/>
              <a:t>formally introduced the concept of an Account as a part of its protocol. The account is the originator and target of a transaction.</a:t>
            </a:r>
          </a:p>
          <a:p>
            <a:endParaRPr sz="2400" dirty="0"/>
          </a:p>
          <a:p>
            <a:r>
              <a:rPr lang="en" sz="2400" dirty="0" smtClean="0"/>
              <a:t> A </a:t>
            </a:r>
            <a:r>
              <a:rPr lang="en" sz="2400" dirty="0"/>
              <a:t>transaction directly updates the account balances as opposed to maintaining the state such as in Bitcoin UTXOs.</a:t>
            </a:r>
          </a:p>
          <a:p>
            <a:endParaRPr sz="2400" dirty="0"/>
          </a:p>
          <a:p>
            <a:r>
              <a:rPr lang="en" sz="2400" dirty="0" smtClean="0"/>
              <a:t> It </a:t>
            </a:r>
            <a:r>
              <a:rPr lang="en" sz="2400" dirty="0"/>
              <a:t>allows for transfer of (i) value and (ii) messages and data between accounts that may result in state transitions. These transfers are implemented using “transactions”.</a:t>
            </a:r>
          </a:p>
          <a:p>
            <a:endParaRPr sz="2400" dirty="0"/>
          </a:p>
          <a:p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69539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741600"/>
          </a:xfrm>
          <a:prstGeom prst="rect">
            <a:avLst/>
          </a:prstGeom>
        </p:spPr>
        <p:txBody>
          <a:bodyPr wrap="square" lIns="121900" tIns="121900" rIns="121900" bIns="121900" anchor="b" anchorCtr="0">
            <a:noAutofit/>
          </a:bodyPr>
          <a:lstStyle/>
          <a:p>
            <a:r>
              <a:rPr lang="en"/>
              <a:t>Types of Account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99667" y="1726567"/>
            <a:ext cx="12092400" cy="49832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marL="609585" indent="-457189">
              <a:lnSpc>
                <a:spcPct val="115000"/>
              </a:lnSpc>
              <a:buClr>
                <a:srgbClr val="737373"/>
              </a:buClr>
              <a:buSzPts val="1800"/>
              <a:buFont typeface="Roboto"/>
              <a:buAutoNum type="arabicPeriod"/>
            </a:pPr>
            <a:r>
              <a:rPr lang="en" sz="240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EOA: Externally Owned Accounts (EOA) that are controlled by private keys. </a:t>
            </a:r>
          </a:p>
          <a:p>
            <a:pPr marL="609585" indent="-457189">
              <a:lnSpc>
                <a:spcPct val="115000"/>
              </a:lnSpc>
              <a:spcAft>
                <a:spcPts val="2133"/>
              </a:spcAft>
              <a:buClr>
                <a:srgbClr val="737373"/>
              </a:buClr>
              <a:buSzPts val="1800"/>
              <a:buFont typeface="Roboto"/>
              <a:buAutoNum type="arabicPeriod"/>
            </a:pPr>
            <a:r>
              <a:rPr lang="en" sz="240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Contract Accounts (CA) that are controlled by </a:t>
            </a:r>
            <a:r>
              <a:rPr lang="en" sz="2400" dirty="0" smtClean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code.</a:t>
            </a:r>
            <a:endParaRPr lang="en" sz="2400" dirty="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indent="-342900">
              <a:lnSpc>
                <a:spcPct val="115000"/>
              </a:lnSpc>
              <a:spcAft>
                <a:spcPts val="2133"/>
              </a:spcAft>
            </a:pPr>
            <a:r>
              <a:rPr lang="en" sz="240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An</a:t>
            </a:r>
            <a:r>
              <a:rPr lang="en" sz="2400" b="1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external account </a:t>
            </a:r>
            <a:r>
              <a:rPr lang="en" sz="240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is needed to participate in the Ethereum network to interact with the Blockchain using transactions. For example, a participant will need an external account to transact on Ethereum.</a:t>
            </a:r>
          </a:p>
          <a:p>
            <a:pPr marL="342900" indent="-342900">
              <a:lnSpc>
                <a:spcPct val="115000"/>
              </a:lnSpc>
              <a:spcAft>
                <a:spcPts val="2133"/>
              </a:spcAft>
            </a:pPr>
            <a:r>
              <a:rPr lang="en" sz="240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Smart contracts are business logic written in the form of code that execute on the Blockchain. A </a:t>
            </a:r>
            <a:r>
              <a:rPr lang="en" sz="2400" b="1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contract Account</a:t>
            </a:r>
            <a:r>
              <a:rPr lang="en" sz="240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represents  a smart contract.</a:t>
            </a:r>
          </a:p>
          <a:p>
            <a:pPr marL="342900" indent="-342900">
              <a:lnSpc>
                <a:spcPct val="115000"/>
              </a:lnSpc>
              <a:spcAft>
                <a:spcPts val="2133"/>
              </a:spcAft>
            </a:pPr>
            <a:r>
              <a:rPr lang="en-US" sz="2400" dirty="0" smtClean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Account number for EOA is generated from public key. </a:t>
            </a:r>
            <a:endParaRPr sz="2400" dirty="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6973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477724" y="2036717"/>
            <a:ext cx="10983200" cy="45556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Font typeface="Arial" panose="020B0604020202020204" pitchFamily="34" charset="0"/>
              <a:buChar char="•"/>
            </a:pPr>
            <a:r>
              <a:rPr lang="en" sz="2400" b="0" dirty="0">
                <a:solidFill>
                  <a:srgbClr val="737373"/>
                </a:solidFill>
                <a:latin typeface="+mn-lt"/>
                <a:ea typeface="Roboto"/>
                <a:cs typeface="Roboto"/>
                <a:sym typeface="Roboto"/>
              </a:rPr>
              <a:t>A 256 bit random number is generated and designated a the private key.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Font typeface="Arial" panose="020B0604020202020204" pitchFamily="34" charset="0"/>
              <a:buChar char="•"/>
            </a:pPr>
            <a:r>
              <a:rPr lang="en" sz="2400" b="0" dirty="0">
                <a:solidFill>
                  <a:srgbClr val="737373"/>
                </a:solidFill>
                <a:latin typeface="+mn-lt"/>
                <a:ea typeface="Roboto"/>
                <a:cs typeface="Roboto"/>
                <a:sym typeface="Roboto"/>
              </a:rPr>
              <a:t>ECC is applied to the private key to get a unique public key.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Font typeface="Arial" panose="020B0604020202020204" pitchFamily="34" charset="0"/>
              <a:buChar char="•"/>
            </a:pPr>
            <a:r>
              <a:rPr lang="en" sz="2400" b="0" dirty="0">
                <a:solidFill>
                  <a:srgbClr val="737373"/>
                </a:solidFill>
                <a:latin typeface="+mn-lt"/>
                <a:ea typeface="Roboto"/>
                <a:cs typeface="Roboto"/>
                <a:sym typeface="Roboto"/>
              </a:rPr>
              <a:t>This is &lt;private,public&gt; key pair.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Font typeface="Arial" panose="020B0604020202020204" pitchFamily="34" charset="0"/>
              <a:buChar char="•"/>
            </a:pPr>
            <a:r>
              <a:rPr lang="en" sz="2400" b="0" dirty="0">
                <a:solidFill>
                  <a:srgbClr val="737373"/>
                </a:solidFill>
                <a:latin typeface="+mn-lt"/>
                <a:ea typeface="Roboto"/>
                <a:cs typeface="Roboto"/>
                <a:sym typeface="Roboto"/>
              </a:rPr>
              <a:t>Then a hashing function RIPEMD160  is applied to the public key to obtain the address. Address is shorter (160 bits or 20 bytes) than the key size. 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Font typeface="Arial" panose="020B0604020202020204" pitchFamily="34" charset="0"/>
              <a:buChar char="•"/>
            </a:pPr>
            <a:r>
              <a:rPr lang="en" sz="2400" b="0" dirty="0">
                <a:solidFill>
                  <a:srgbClr val="737373"/>
                </a:solidFill>
                <a:latin typeface="+mn-lt"/>
                <a:ea typeface="Roboto"/>
                <a:cs typeface="Roboto"/>
                <a:sym typeface="Roboto"/>
              </a:rPr>
              <a:t>Private key </a:t>
            </a:r>
            <a:r>
              <a:rPr lang="en" sz="2400" b="0" dirty="0" smtClean="0">
                <a:solidFill>
                  <a:srgbClr val="737373"/>
                </a:solidFill>
                <a:latin typeface="+mn-lt"/>
                <a:ea typeface="Roboto"/>
                <a:cs typeface="Roboto"/>
                <a:sym typeface="Roboto"/>
              </a:rPr>
              <a:t>is </a:t>
            </a:r>
            <a:r>
              <a:rPr lang="en" sz="2400" b="0" dirty="0">
                <a:solidFill>
                  <a:srgbClr val="737373"/>
                </a:solidFill>
                <a:latin typeface="+mn-lt"/>
                <a:ea typeface="Roboto"/>
                <a:cs typeface="Roboto"/>
                <a:sym typeface="Roboto"/>
              </a:rPr>
              <a:t>used in the process of digitally signing transactions for authorization and authentication.</a:t>
            </a:r>
          </a:p>
          <a:p>
            <a:pPr>
              <a:spcBef>
                <a:spcPts val="0"/>
              </a:spcBef>
            </a:pPr>
            <a:endParaRPr sz="2400" b="0" dirty="0">
              <a:solidFill>
                <a:srgbClr val="000000"/>
              </a:solidFill>
            </a:endParaRPr>
          </a:p>
        </p:txBody>
      </p:sp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xfrm>
            <a:off x="566928" y="1316736"/>
            <a:ext cx="10515600" cy="8684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dirty="0" smtClean="0"/>
              <a:t>Ethereum EOA Address 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9681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wrap="square" lIns="121900" tIns="121900" rIns="121900" bIns="121900" anchor="b" anchorCtr="0">
            <a:noAutofit/>
          </a:bodyPr>
          <a:lstStyle/>
          <a:p>
            <a:r>
              <a:rPr lang="en"/>
              <a:t>Account Details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1313418" cy="36136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marL="342900" indent="-342900">
              <a:lnSpc>
                <a:spcPct val="115000"/>
              </a:lnSpc>
              <a:spcAft>
                <a:spcPts val="2133"/>
              </a:spcAft>
            </a:pPr>
            <a:r>
              <a:rPr lang="en" sz="240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Every account has Ether (coin) balance. </a:t>
            </a:r>
          </a:p>
          <a:p>
            <a:pPr marL="342900" indent="-342900">
              <a:lnSpc>
                <a:spcPct val="115000"/>
              </a:lnSpc>
              <a:spcAft>
                <a:spcPts val="2133"/>
              </a:spcAft>
            </a:pPr>
            <a:r>
              <a:rPr lang="en" sz="240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An Account on behalf of the participant can send transactions for ether transfer or to trigger smart contract code.</a:t>
            </a:r>
          </a:p>
          <a:p>
            <a:pPr marL="342900" indent="-342900">
              <a:lnSpc>
                <a:spcPct val="115000"/>
              </a:lnSpc>
              <a:spcAft>
                <a:spcPts val="2133"/>
              </a:spcAft>
            </a:pPr>
            <a:r>
              <a:rPr lang="en" sz="240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Both types of transactions require fees; An account should have sufficient balance to meet the fees needed for the transactions activated.</a:t>
            </a:r>
          </a:p>
          <a:p>
            <a:pPr marL="342900" indent="-342900">
              <a:lnSpc>
                <a:spcPct val="115000"/>
              </a:lnSpc>
              <a:spcAft>
                <a:spcPts val="2133"/>
              </a:spcAft>
            </a:pPr>
            <a:r>
              <a:rPr lang="en" sz="240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Fees are paid in Wei that is lower denomination of Ether. 1 Ether = </a:t>
            </a:r>
            <a:r>
              <a:rPr lang="en" sz="2400" dirty="0">
                <a:solidFill>
                  <a:srgbClr val="333333"/>
                </a:solidFill>
                <a:highlight>
                  <a:srgbClr val="FFFFFF"/>
                </a:highlight>
              </a:rPr>
              <a:t>10^18 Wei</a:t>
            </a:r>
          </a:p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753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 idx="4294967295"/>
          </p:nvPr>
        </p:nvSpPr>
        <p:spPr>
          <a:xfrm>
            <a:off x="563799" y="1101096"/>
            <a:ext cx="10962800" cy="6452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2800" dirty="0"/>
              <a:t>Transaction 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body" idx="4294967295"/>
          </p:nvPr>
        </p:nvSpPr>
        <p:spPr>
          <a:xfrm>
            <a:off x="748144" y="1843955"/>
            <a:ext cx="10594111" cy="55868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" sz="240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A transaction is a message or data package sent from one account to another account..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" sz="240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-- the recipient of the message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" sz="240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-- digital signature of the sender authorizing the transfer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" sz="240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-- amount of Wei to transfer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" sz="240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--</a:t>
            </a:r>
            <a:r>
              <a:rPr lang="en" sz="2400" b="1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an optional data field or payload, that contains message to a contract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" sz="240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-- STARTGAS, a value representing the maximum number of computational steps transaction is allowed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" sz="240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-- GASPRICE, a value representing the fee the sender is willing to pay for the computations. </a:t>
            </a:r>
          </a:p>
          <a:p>
            <a:pPr marL="571494" lvl="1" indent="-101597">
              <a:spcBef>
                <a:spcPts val="0"/>
              </a:spcBef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71700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Shape 301" descr="EthereumActualTran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203200"/>
            <a:ext cx="11003395" cy="64516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210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Why ECC instead of RSA for private-public key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256 bit ECC is as strong as 3072 bits of RSA encryption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Here we use 256 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Consider </a:t>
            </a:r>
            <a:r>
              <a:rPr lang="en-US" dirty="0"/>
              <a:t>an address: </a:t>
            </a:r>
            <a:r>
              <a:rPr lang="en-US" dirty="0" smtClean="0"/>
              <a:t>0x ca35 b7d9 1545 8ef5 40ad e606 8dfe 2f44 e8fa 733c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10 X 4 X 4 bits = 10 X 16 = 160 bits address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0x indicates the notation used for representing the number: 0x means hexadecimal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Recall bytes32 is a better alternative for string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-US" dirty="0" smtClean="0"/>
              <a:t>ytes32 xyz = “0x1234” etc. it has to be even number of hex digits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Remember this when we do the next exercise on Remix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public key 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14314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UB Powerpoint Template">
  <a:themeElements>
    <a:clrScheme name="Custom 2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887</Words>
  <Application>Microsoft Office PowerPoint</Application>
  <PresentationFormat>Widescreen</PresentationFormat>
  <Paragraphs>97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Merriweather Sans</vt:lpstr>
      <vt:lpstr>Roboto</vt:lpstr>
      <vt:lpstr>1_Office Theme</vt:lpstr>
      <vt:lpstr>1_UB Powerpoint Template</vt:lpstr>
      <vt:lpstr>Identity, Security and Privacy (not yet confidentiality)</vt:lpstr>
      <vt:lpstr> Blockchain: Account</vt:lpstr>
      <vt:lpstr>Account (vs. UTXO model of Bitcoin)</vt:lpstr>
      <vt:lpstr>Types of Account</vt:lpstr>
      <vt:lpstr>Ethereum EOA Address </vt:lpstr>
      <vt:lpstr>Account Details</vt:lpstr>
      <vt:lpstr>Transaction </vt:lpstr>
      <vt:lpstr>PowerPoint Presentation</vt:lpstr>
      <vt:lpstr>Application of public key cryptography</vt:lpstr>
      <vt:lpstr>Secure Hashing</vt:lpstr>
      <vt:lpstr>Secure hash solidity code</vt:lpstr>
      <vt:lpstr>Lets work on the example code in Solidity Read the docs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Identity, Security and Privacy (not yet confidentiality)</dc:title>
  <dc:creator>Bina Ramamurthy</dc:creator>
  <cp:lastModifiedBy>Bina Ramamurthy</cp:lastModifiedBy>
  <cp:revision>6</cp:revision>
  <dcterms:created xsi:type="dcterms:W3CDTF">2019-04-21T22:16:54Z</dcterms:created>
  <dcterms:modified xsi:type="dcterms:W3CDTF">2019-04-22T12:50:15Z</dcterms:modified>
</cp:coreProperties>
</file>