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8" r:id="rId3"/>
    <p:sldId id="258" r:id="rId4"/>
    <p:sldId id="259" r:id="rId5"/>
    <p:sldId id="263" r:id="rId6"/>
    <p:sldId id="264" r:id="rId7"/>
    <p:sldId id="265" r:id="rId8"/>
    <p:sldId id="266" r:id="rId9"/>
    <p:sldId id="267" r:id="rId10"/>
    <p:sldId id="271" r:id="rId11"/>
    <p:sldId id="272" r:id="rId12"/>
    <p:sldId id="273" r:id="rId13"/>
    <p:sldId id="274" r:id="rId14"/>
    <p:sldId id="275" r:id="rId15"/>
    <p:sldId id="276" r:id="rId16"/>
    <p:sldId id="277"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23BED5-FE98-47B8-99F5-93C39F15F027}" type="datetimeFigureOut">
              <a:rPr lang="en-US" smtClean="0"/>
              <a:t>4/15/2019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562517-3C25-4B58-8962-BDD977EA263F}" type="slidenum">
              <a:rPr lang="en-US" smtClean="0"/>
              <a:t>‹#›</a:t>
            </a:fld>
            <a:endParaRPr lang="en-US"/>
          </a:p>
        </p:txBody>
      </p:sp>
    </p:spTree>
    <p:extLst>
      <p:ext uri="{BB962C8B-B14F-4D97-AF65-F5344CB8AC3E}">
        <p14:creationId xmlns:p14="http://schemas.microsoft.com/office/powerpoint/2010/main" val="1419449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github.com/ethereum/go-ethereum/wiki/Management-APIs"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github.com/ethereum/go-ethereum/wiki/Management-API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github.com/ethereum/go-ethereum/wiki/Management-APIs"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github.com/ethereum/go-ethereum/wiki/Management-APIs"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github.com/ethereum/go-ethereum/wiki/Management-APIs"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github.com/ethereum/wiki/wiki/JSON-RPC"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s://github.com/ethereum/web3.js/tree/master/example"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32c7db3561_0_0: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Clr>
                <a:schemeClr val="dk1"/>
              </a:buClr>
              <a:buFont typeface="Arial"/>
              <a:buNone/>
            </a:pPr>
            <a:r>
              <a:rPr lang="en" sz="1100">
                <a:solidFill>
                  <a:schemeClr val="dk1"/>
                </a:solidFill>
              </a:rPr>
              <a:t>Welcome to the third course in the Blockchain Specialization. This course is completely dedicated to design and development of decentralized application or in short Dapp, the most visible aspect to the clients in a decentralized system.</a:t>
            </a:r>
            <a:endParaRPr sz="1100">
              <a:solidFill>
                <a:schemeClr val="dk1"/>
              </a:solidFill>
            </a:endParaRPr>
          </a:p>
          <a:p>
            <a:pPr marL="0" lvl="0" indent="0" algn="l" rtl="0">
              <a:spcBef>
                <a:spcPts val="0"/>
              </a:spcBef>
              <a:spcAft>
                <a:spcPts val="0"/>
              </a:spcAft>
              <a:buNone/>
            </a:pPr>
            <a:endParaRPr/>
          </a:p>
        </p:txBody>
      </p:sp>
      <p:sp>
        <p:nvSpPr>
          <p:cNvPr id="204" name="Google Shape;204;g32c7db3561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93792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35ed0a5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335ed0a5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2887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335ed0a545_0_5: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g335ed0a545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8683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35ed0a545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335ed0a545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Here are some of the artifacts generated by the Remix smart contract Compile process and their use:</a:t>
            </a:r>
            <a:endParaRPr/>
          </a:p>
          <a:p>
            <a:pPr marL="0" lvl="0" indent="0" algn="l" rtl="0">
              <a:spcBef>
                <a:spcPts val="0"/>
              </a:spcBef>
              <a:spcAft>
                <a:spcPts val="0"/>
              </a:spcAft>
              <a:buNone/>
            </a:pPr>
            <a:r>
              <a:rPr lang="en"/>
              <a:t>ABI: Application binary interface: Interface schema for transactions to invoke functions on the smart contract instance byte code.</a:t>
            </a:r>
            <a:endParaRPr/>
          </a:p>
          <a:p>
            <a:pPr marL="0" lvl="0" indent="0" algn="l" rtl="0">
              <a:spcBef>
                <a:spcPts val="0"/>
              </a:spcBef>
              <a:spcAft>
                <a:spcPts val="0"/>
              </a:spcAft>
              <a:buNone/>
            </a:pPr>
            <a:r>
              <a:rPr lang="en"/>
              <a:t>Contract byte code: This is the byte code that is executed for instantiating a smart contract on the EVM.</a:t>
            </a:r>
            <a:endParaRPr/>
          </a:p>
          <a:p>
            <a:pPr marL="0" lvl="0" indent="0" algn="l" rtl="0">
              <a:spcBef>
                <a:spcPts val="0"/>
              </a:spcBef>
              <a:spcAft>
                <a:spcPts val="0"/>
              </a:spcAft>
              <a:buNone/>
            </a:pPr>
            <a:r>
              <a:rPr lang="en"/>
              <a:t>(think of it like executing a constructor of the smart contract to create an object).</a:t>
            </a:r>
            <a:endParaRPr/>
          </a:p>
          <a:p>
            <a:pPr marL="0" lvl="0" indent="0" algn="l" rtl="0">
              <a:spcBef>
                <a:spcPts val="0"/>
              </a:spcBef>
              <a:spcAft>
                <a:spcPts val="0"/>
              </a:spcAft>
              <a:buNone/>
            </a:pPr>
            <a:r>
              <a:rPr lang="en"/>
              <a:t>webDeployscript: This has two items (i) Json script to web applications to invoke smart contract functions</a:t>
            </a:r>
            <a:endParaRPr/>
          </a:p>
          <a:p>
            <a:pPr marL="0" lvl="0" indent="0" algn="l" rtl="0">
              <a:spcBef>
                <a:spcPts val="0"/>
              </a:spcBef>
              <a:spcAft>
                <a:spcPts val="0"/>
              </a:spcAft>
              <a:buNone/>
            </a:pPr>
            <a:r>
              <a:rPr lang="en"/>
              <a:t>(ii) script for programmatically deploying a smart contract from a web application</a:t>
            </a:r>
            <a:endParaRPr/>
          </a:p>
          <a:p>
            <a:pPr marL="0" lvl="0" indent="0" algn="l" rtl="0">
              <a:spcBef>
                <a:spcPts val="0"/>
              </a:spcBef>
              <a:spcAft>
                <a:spcPts val="0"/>
              </a:spcAft>
              <a:buNone/>
            </a:pPr>
            <a:r>
              <a:rPr lang="en"/>
              <a:t>Gas estimates: This provides the gas estimates for deploying the smart contract and for the function invocation</a:t>
            </a:r>
            <a:endParaRPr/>
          </a:p>
          <a:p>
            <a:pPr marL="0" lvl="0" indent="0" algn="l" rtl="0">
              <a:spcBef>
                <a:spcPts val="0"/>
              </a:spcBef>
              <a:spcAft>
                <a:spcPts val="0"/>
              </a:spcAft>
              <a:buNone/>
            </a:pPr>
            <a:r>
              <a:rPr lang="en"/>
              <a:t>Function hashes: First 4 bytes of the function signatures to facilitate function invocation by a transaction</a:t>
            </a:r>
            <a:endParaRPr/>
          </a:p>
          <a:p>
            <a:pPr marL="0" lvl="0" indent="0" algn="l" rtl="0">
              <a:spcBef>
                <a:spcPts val="0"/>
              </a:spcBef>
              <a:spcAft>
                <a:spcPts val="0"/>
              </a:spcAft>
              <a:buNone/>
            </a:pPr>
            <a:r>
              <a:rPr lang="en"/>
              <a:t>Instance byte code: The byte code of the smart contract instance; there is no schema or constructor for this code.</a:t>
            </a:r>
            <a:endParaRPr/>
          </a:p>
          <a:p>
            <a:pPr marL="0" lvl="0" indent="0" algn="l" rtl="0">
              <a:spcBef>
                <a:spcPts val="0"/>
              </a:spcBef>
              <a:spcAft>
                <a:spcPts val="0"/>
              </a:spcAft>
              <a:buNone/>
            </a:pPr>
            <a:r>
              <a:rPr lang="en"/>
              <a:t>We will learn more about these and how to use them in building blockchain applications in the upcoming lessons.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4093811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2c7db356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 name="Google Shape;356;g32c7db356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Here is a simple Dapp architecture with the nodes that we created earlier with geth command and ethereum blockchain server and network.</a:t>
            </a:r>
            <a:endParaRPr/>
          </a:p>
          <a:p>
            <a:pPr marL="0" lvl="0" indent="0" algn="l" rtl="0">
              <a:spcBef>
                <a:spcPts val="0"/>
              </a:spcBef>
              <a:spcAft>
                <a:spcPts val="0"/>
              </a:spcAft>
              <a:buNone/>
            </a:pPr>
            <a:r>
              <a:rPr lang="en"/>
              <a:t>Once the nodes havebeen  initialized and are on the same network, they can transact among them using command line interface.</a:t>
            </a:r>
            <a:endParaRPr/>
          </a:p>
          <a:p>
            <a:pPr marL="0" lvl="0" indent="0" algn="l" rtl="0">
              <a:spcBef>
                <a:spcPts val="0"/>
              </a:spcBef>
              <a:spcAft>
                <a:spcPts val="0"/>
              </a:spcAft>
              <a:buNone/>
            </a:pPr>
            <a:r>
              <a:rPr lang="en"/>
              <a:t>Also you should able to deploy a smart contract from the command line. In this case, you will be using web3deploy script and interact with a smart contract using ABI definition and smart contract address. Be aware that these commands may have lengthy payload and parameters and may span multiple lines.</a:t>
            </a:r>
            <a:endParaRPr/>
          </a:p>
          <a:p>
            <a:pPr marL="0" lvl="0" indent="0" algn="l" rtl="0">
              <a:spcBef>
                <a:spcPts val="0"/>
              </a:spcBef>
              <a:spcAft>
                <a:spcPts val="0"/>
              </a:spcAft>
              <a:buNone/>
            </a:pPr>
            <a:r>
              <a:rPr lang="en"/>
              <a:t>Moreover a command line interface may not be familiar to a non-programmer/user of the Dapp.</a:t>
            </a:r>
            <a:endParaRPr/>
          </a:p>
          <a:p>
            <a:pPr marL="0" lvl="0" indent="0" algn="l" rtl="0">
              <a:spcBef>
                <a:spcPts val="0"/>
              </a:spcBef>
              <a:spcAft>
                <a:spcPts val="0"/>
              </a:spcAft>
              <a:buNone/>
            </a:pPr>
            <a:r>
              <a:rPr lang="en"/>
              <a:t>So we will use a simple but intuitive web interface as a front-end to the blockchain Dapp.</a:t>
            </a:r>
            <a:endParaRPr/>
          </a:p>
        </p:txBody>
      </p:sp>
    </p:spTree>
    <p:extLst>
      <p:ext uri="{BB962C8B-B14F-4D97-AF65-F5344CB8AC3E}">
        <p14:creationId xmlns:p14="http://schemas.microsoft.com/office/powerpoint/2010/main" val="700090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3219bd802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7" name="Google Shape;367;g33219bd802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 far we have discussed various components of a blockchin server and geth client. </a:t>
            </a:r>
            <a:endParaRPr/>
          </a:p>
          <a:p>
            <a:pPr marL="0" lvl="0" indent="0" algn="l" rtl="0">
              <a:spcBef>
                <a:spcPts val="0"/>
              </a:spcBef>
              <a:spcAft>
                <a:spcPts val="0"/>
              </a:spcAft>
              <a:buNone/>
            </a:pPr>
            <a:r>
              <a:rPr lang="en"/>
              <a:t>Here is a simple architecture for Dapp. We have multiple full nodes with only three of them Node1, Node2 and NodeN shown. </a:t>
            </a:r>
            <a:endParaRPr/>
          </a:p>
          <a:p>
            <a:pPr marL="0" lvl="0" indent="0" algn="l" rtl="0">
              <a:spcBef>
                <a:spcPts val="0"/>
              </a:spcBef>
              <a:spcAft>
                <a:spcPts val="0"/>
              </a:spcAft>
              <a:buNone/>
            </a:pPr>
            <a:r>
              <a:rPr lang="en"/>
              <a:t>Geth command is used to expose the rpc port, using the command say 8544: geth --rpc --rpcport 8544</a:t>
            </a:r>
            <a:endParaRPr/>
          </a:p>
          <a:p>
            <a:pPr marL="0" lvl="0" indent="0" algn="l" rtl="0">
              <a:spcBef>
                <a:spcPts val="0"/>
              </a:spcBef>
              <a:spcAft>
                <a:spcPts val="0"/>
              </a:spcAft>
              <a:buNone/>
            </a:pPr>
            <a:r>
              <a:rPr lang="en"/>
              <a:t>From the web client, functions including smart contract deploy and invoke functions are facilitated through web3.js module and web3 script.</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9722631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33247bbc8d_2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33247bbc8d_2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If we can get the link to publication “It is an API economy” it will be good.</a:t>
            </a:r>
            <a:endParaRPr/>
          </a:p>
        </p:txBody>
      </p:sp>
    </p:spTree>
    <p:extLst>
      <p:ext uri="{BB962C8B-B14F-4D97-AF65-F5344CB8AC3E}">
        <p14:creationId xmlns:p14="http://schemas.microsoft.com/office/powerpoint/2010/main" val="1270204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g33247bbc8d_2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3" name="Google Shape;423;g33247bbc8d_2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Extra notes: no need to script it: May help in finding resources. </a:t>
            </a:r>
            <a:r>
              <a:rPr lang="en">
                <a:solidFill>
                  <a:schemeClr val="dk1"/>
                </a:solidFill>
              </a:rPr>
              <a:t>The concept of APIs is not new. REST API is a very popular and a well-used API in any application context. It embeds the well-known functions GET, PUT and POST of HTTP protocol (reference of REST API). Twitter and facebook use the REST API for provisioning the data they collect for programmatic access from external applications.</a:t>
            </a:r>
            <a:endParaRPr>
              <a:solidFill>
                <a:schemeClr val="dk1"/>
              </a:solidFill>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7409296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33247bbc8d_2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9" name="Google Shape;429;g33247bbc8d_2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69982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g33247bbc8d_2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5" name="Google Shape;435;g33247bbc8d_2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https://gavofyork.gitbooks.io/turboethereum/content/cli_tools.html</a:t>
            </a:r>
            <a:endParaRPr/>
          </a:p>
        </p:txBody>
      </p:sp>
    </p:spTree>
    <p:extLst>
      <p:ext uri="{BB962C8B-B14F-4D97-AF65-F5344CB8AC3E}">
        <p14:creationId xmlns:p14="http://schemas.microsoft.com/office/powerpoint/2010/main" val="267326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Google Shape;440;g33247bbc8d_2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1" name="Google Shape;441;g33247bbc8d_2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https://github.com/ethereum/go-ethereum/wiki/Management-APIs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730112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29fb8c01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29fb8c01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26142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g33247bbc8d_2_1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7" name="Google Shape;447;g33247bbc8d_2_1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er</a:t>
            </a:r>
            <a:r>
              <a:rPr lang="en" u="sng">
                <a:solidFill>
                  <a:schemeClr val="hlink"/>
                </a:solidFill>
                <a:hlinkClick r:id="rId3"/>
              </a:rPr>
              <a:t>https://github.com/ethereum/go-ethereum/wiki/Management-APIs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2006877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1"/>
        <p:cNvGrpSpPr/>
        <p:nvPr/>
      </p:nvGrpSpPr>
      <p:grpSpPr>
        <a:xfrm>
          <a:off x="0" y="0"/>
          <a:ext cx="0" cy="0"/>
          <a:chOff x="0" y="0"/>
          <a:chExt cx="0" cy="0"/>
        </a:xfrm>
      </p:grpSpPr>
      <p:sp>
        <p:nvSpPr>
          <p:cNvPr id="452" name="Google Shape;452;g33247bbc8d_2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3" name="Google Shape;453;g33247bbc8d_2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https://github.com/ethereum/go-ethereum/wiki/Management-APIs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5131947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g33247bbc8d_2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9" name="Google Shape;459;g33247bbc8d_2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https://github.com/ethereum/go-ethereum/wiki/Management-APIs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5427615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g33247bbc8d_2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5" name="Google Shape;465;g33247bbc8d_2_1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https://github.com/ethereum/go-ethereum/wiki/Management-APIs</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4213896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g33247bbc8d_2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1" name="Google Shape;471;g33247bbc8d_2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https://github.com/ethereum/wiki/wiki/JSON-RPC</a:t>
            </a:r>
            <a:endParaRPr/>
          </a:p>
          <a:p>
            <a:pPr marL="0" lvl="0" indent="0" algn="l" rtl="0">
              <a:spcBef>
                <a:spcPts val="0"/>
              </a:spcBef>
              <a:spcAft>
                <a:spcPts val="0"/>
              </a:spcAft>
              <a:buNone/>
            </a:pPr>
            <a:r>
              <a:rPr lang="en" u="sng">
                <a:solidFill>
                  <a:schemeClr val="hlink"/>
                </a:solidFill>
                <a:hlinkClick r:id="rId4"/>
              </a:rPr>
              <a:t>https://github.com/ethereum/web3.js/tree/master/example</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5370145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6" name="Google Shape;476;g33247bbc8d_2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7" name="Google Shape;477;g33247bbc8d_2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508006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g30f3187b1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3" name="Google Shape;483;g30f3187b1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Now that we know the APis, Here is a simple architecture for Dapp. It comprises multiple full nodes with only three of them Node1, Node2 and NodeN shown. </a:t>
            </a:r>
            <a:endParaRPr/>
          </a:p>
          <a:p>
            <a:pPr marL="0" lvl="0" indent="0" algn="l" rtl="0">
              <a:spcBef>
                <a:spcPts val="0"/>
              </a:spcBef>
              <a:spcAft>
                <a:spcPts val="0"/>
              </a:spcAft>
              <a:buNone/>
            </a:pPr>
            <a:r>
              <a:rPr lang="en"/>
              <a:t>Geth command is used to expose the rpc port: geth --rpc --rpcport 8544 --rpcapi=”web3,net,eth,admin,personal,debug’’</a:t>
            </a:r>
            <a:endParaRPr/>
          </a:p>
          <a:p>
            <a:pPr marL="0" lvl="0" indent="0" algn="l" rtl="0">
              <a:spcBef>
                <a:spcPts val="0"/>
              </a:spcBef>
              <a:spcAft>
                <a:spcPts val="0"/>
              </a:spcAft>
              <a:buNone/>
            </a:pPr>
            <a:r>
              <a:rPr lang="en"/>
              <a:t>Blockchain functions including smart contract deploy and invoke functions are facilitated through web3.js module and web3 script. For example, eth and net objects can be instantiate within web3 module and their respective functions can be invoked from the web interface.</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6503421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g33247bbc8d_2_1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8" name="Google Shape;518;g33247bbc8d_2_1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995259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g30f3187b14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4" name="Google Shape;524;g30f3187b14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5312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2fb4ebaaf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2fb4ebaaf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This is very high level view of the Dapp stack.</a:t>
            </a:r>
            <a:endParaRPr/>
          </a:p>
          <a:p>
            <a:pPr marL="0" lvl="0" indent="0" algn="l" rtl="0">
              <a:spcBef>
                <a:spcPts val="0"/>
              </a:spcBef>
              <a:spcAft>
                <a:spcPts val="0"/>
              </a:spcAft>
              <a:buNone/>
            </a:pPr>
            <a:r>
              <a:rPr lang="en"/>
              <a:t>It has </a:t>
            </a:r>
            <a:endParaRPr/>
          </a:p>
          <a:p>
            <a:pPr marL="0" lvl="0" indent="0" algn="l" rtl="0">
              <a:spcBef>
                <a:spcPts val="0"/>
              </a:spcBef>
              <a:spcAft>
                <a:spcPts val="0"/>
              </a:spcAft>
              <a:buNone/>
            </a:pPr>
            <a:r>
              <a:rPr lang="en"/>
              <a:t> In the next several slides we will dig deeper into the architecture of the blockchain-based Dapp using actual COMMANDs that are used to create the architectural components of the Dapp. It is important that you have mastered basics concepts from the Course 1, Course 2 and some knowledge of command line interface to get the best out of this course.</a:t>
            </a:r>
            <a:endParaRPr/>
          </a:p>
        </p:txBody>
      </p:sp>
    </p:spTree>
    <p:extLst>
      <p:ext uri="{BB962C8B-B14F-4D97-AF65-F5344CB8AC3E}">
        <p14:creationId xmlns:p14="http://schemas.microsoft.com/office/powerpoint/2010/main" val="3687144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32fba0c85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32fba0c85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have been looking a bits and pieces of the blockchain infrastructure in the last two courses. Now it is time to put them together and have a grand view of the whole structure. This  is where we begin this module.</a:t>
            </a:r>
            <a:endParaRPr/>
          </a:p>
          <a:p>
            <a:pPr marL="0" lvl="0" indent="0" algn="l" rtl="0">
              <a:spcBef>
                <a:spcPts val="0"/>
              </a:spcBef>
              <a:spcAft>
                <a:spcPts val="0"/>
              </a:spcAft>
              <a:buNone/>
            </a:pPr>
            <a:r>
              <a:rPr lang="en"/>
              <a:t>We are going to coin the term blockchain server for representing the infrastructure and the blockchain functionality it provides. This nomenclature is drawn from similarity in a web server /web apps, mobile server/mobile client apps, database server/database client etc. So the term blockchain server for all the protocol functionality it provides.Blockchain server/ Dapps.</a:t>
            </a:r>
            <a:endParaRPr/>
          </a:p>
          <a:p>
            <a:pPr marL="0" lvl="0" indent="0" algn="l" rtl="0">
              <a:spcBef>
                <a:spcPts val="0"/>
              </a:spcBef>
              <a:spcAft>
                <a:spcPts val="0"/>
              </a:spcAft>
              <a:buNone/>
            </a:pPr>
            <a:r>
              <a:rPr lang="en"/>
              <a:t>Here you see the set of commands that install the ethereum services and the application programming interfaces (APIs) it exposes to enable, client node creation, application development and transactions on the blockchain and the blockchain itself.</a:t>
            </a:r>
            <a:endParaRPr/>
          </a:p>
          <a:p>
            <a:pPr marL="0" lvl="0" indent="0" algn="l" rtl="0">
              <a:spcBef>
                <a:spcPts val="0"/>
              </a:spcBef>
              <a:spcAft>
                <a:spcPts val="0"/>
              </a:spcAft>
              <a:buNone/>
            </a:pPr>
            <a:r>
              <a:rPr lang="en"/>
              <a:t>At this point you do not need to memorize the commands... just try to understand the concept of the “blockchain server” or the base on which the Dapps will be built.</a:t>
            </a:r>
            <a:endParaRPr/>
          </a:p>
          <a:p>
            <a:pPr marL="0" lvl="0" indent="0" algn="l" rtl="0">
              <a:spcBef>
                <a:spcPts val="0"/>
              </a:spcBef>
              <a:spcAft>
                <a:spcPts val="0"/>
              </a:spcAft>
              <a:buNone/>
            </a:pPr>
            <a:r>
              <a:rPr lang="en"/>
              <a:t>The term blockchain server also helps separate the blockchain that represents the data structure (ledger) from the protocol services. </a:t>
            </a:r>
            <a:endParaRPr/>
          </a:p>
          <a:p>
            <a:pPr marL="0" lvl="0" indent="0" algn="l" rtl="0">
              <a:spcBef>
                <a:spcPts val="0"/>
              </a:spcBef>
              <a:spcAft>
                <a:spcPts val="0"/>
              </a:spcAft>
              <a:buNone/>
            </a:pPr>
            <a:r>
              <a:rPr lang="en"/>
              <a:t>We have installed the founation, now lets create a node.</a:t>
            </a:r>
            <a:endParaRPr/>
          </a:p>
        </p:txBody>
      </p:sp>
    </p:spTree>
    <p:extLst>
      <p:ext uri="{BB962C8B-B14F-4D97-AF65-F5344CB8AC3E}">
        <p14:creationId xmlns:p14="http://schemas.microsoft.com/office/powerpoint/2010/main" val="4091494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330eaa7fa8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1" name="Google Shape;261;g330eaa7fa8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12121"/>
                </a:solidFill>
                <a:highlight>
                  <a:schemeClr val="lt1"/>
                </a:highlight>
              </a:rPr>
              <a:t>Here we create a single node, node 0 or genesis node for our blockchain server, the network id for our blockchain server is 15 as you can observe in the third command line. It is still a private local chain.</a:t>
            </a:r>
            <a:endParaRPr sz="1200">
              <a:solidFill>
                <a:srgbClr val="212121"/>
              </a:solidFill>
              <a:highlight>
                <a:schemeClr val="lt1"/>
              </a:highlight>
            </a:endParaRPr>
          </a:p>
          <a:p>
            <a:pPr marL="0" lvl="0" indent="0" algn="l" rtl="0">
              <a:spcBef>
                <a:spcPts val="0"/>
              </a:spcBef>
              <a:spcAft>
                <a:spcPts val="0"/>
              </a:spcAft>
              <a:buNone/>
            </a:pPr>
            <a:r>
              <a:rPr lang="en" sz="1200">
                <a:solidFill>
                  <a:srgbClr val="212121"/>
                </a:solidFill>
                <a:highlight>
                  <a:schemeClr val="lt1"/>
                </a:highlight>
              </a:rPr>
              <a:t>Hmm, are you curious to know the network ids for other public networks?</a:t>
            </a:r>
            <a:endParaRPr sz="1200">
              <a:solidFill>
                <a:srgbClr val="212121"/>
              </a:solidFill>
              <a:highlight>
                <a:schemeClr val="lt1"/>
              </a:highlight>
            </a:endParaRPr>
          </a:p>
          <a:p>
            <a:pPr marL="0" lvl="0" indent="0" algn="l" rtl="0">
              <a:spcBef>
                <a:spcPts val="0"/>
              </a:spcBef>
              <a:spcAft>
                <a:spcPts val="0"/>
              </a:spcAft>
              <a:buNone/>
            </a:pPr>
            <a:r>
              <a:rPr lang="en" sz="1200">
                <a:solidFill>
                  <a:srgbClr val="212121"/>
                </a:solidFill>
                <a:highlight>
                  <a:schemeClr val="lt1"/>
                </a:highlight>
              </a:rPr>
              <a:t> the network id for the main Ethereum main network including metropolis is 1, </a:t>
            </a:r>
            <a:r>
              <a:rPr lang="en" sz="1000">
                <a:solidFill>
                  <a:srgbClr val="242729"/>
                </a:solidFill>
                <a:highlight>
                  <a:srgbClr val="FFFFFF"/>
                </a:highlight>
              </a:rPr>
              <a:t>·</a:t>
            </a:r>
            <a:r>
              <a:rPr lang="en" sz="1150">
                <a:solidFill>
                  <a:srgbClr val="242729"/>
                </a:solidFill>
                <a:highlight>
                  <a:srgbClr val="FFFFFF"/>
                </a:highlight>
                <a:latin typeface="Times New Roman"/>
                <a:ea typeface="Times New Roman"/>
                <a:cs typeface="Times New Roman"/>
                <a:sym typeface="Times New Roman"/>
              </a:rPr>
              <a:t> Ropsten, the public cross-client Ethereum testnet is 3, Rinkeby’s netowork id is 4,  and there is even a Musicoin, the music blockchain</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000">
                <a:solidFill>
                  <a:srgbClr val="242729"/>
                </a:solidFill>
                <a:highlight>
                  <a:srgbClr val="EFF0F1"/>
                </a:highlight>
              </a:rPr>
              <a:t>with networkid 7762959</a:t>
            </a:r>
            <a:r>
              <a:rPr lang="en" sz="1150">
                <a:solidFill>
                  <a:srgbClr val="242729"/>
                </a:solidFill>
                <a:highlight>
                  <a:srgbClr val="FFFFFF"/>
                </a:highlight>
                <a:latin typeface="Times New Roman"/>
                <a:ea typeface="Times New Roman"/>
                <a:cs typeface="Times New Roman"/>
                <a:sym typeface="Times New Roman"/>
              </a:rPr>
              <a:t>! When you deploy a public blockchain you should be aware of the network ids of other public nets, and when you are in a private environment once again you should be aware of other network ids in use, if any.</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50">
                <a:solidFill>
                  <a:srgbClr val="242729"/>
                </a:solidFill>
                <a:highlight>
                  <a:srgbClr val="FFFFFF"/>
                </a:highlight>
                <a:latin typeface="Times New Roman"/>
                <a:ea typeface="Times New Roman"/>
                <a:cs typeface="Times New Roman"/>
                <a:sym typeface="Times New Roman"/>
              </a:rPr>
              <a:t>In the case shown, we are using the “geth” command provided by the Ethereum server we installed earlier, </a:t>
            </a:r>
            <a:endParaRPr sz="1150">
              <a:solidFill>
                <a:srgbClr val="242729"/>
              </a:solidFill>
              <a:highlight>
                <a:srgbClr val="FFFFFF"/>
              </a:highlight>
              <a:latin typeface="Times New Roman"/>
              <a:ea typeface="Times New Roman"/>
              <a:cs typeface="Times New Roman"/>
              <a:sym typeface="Times New Roman"/>
            </a:endParaRPr>
          </a:p>
          <a:p>
            <a:pPr marL="457200" lvl="0" indent="-301625" algn="l" rtl="0">
              <a:spcBef>
                <a:spcPts val="0"/>
              </a:spcBef>
              <a:spcAft>
                <a:spcPts val="0"/>
              </a:spcAft>
              <a:buClr>
                <a:srgbClr val="242729"/>
              </a:buClr>
              <a:buSzPts val="1150"/>
              <a:buFont typeface="Times New Roman"/>
              <a:buAutoNum type="arabicParenBoth"/>
            </a:pPr>
            <a:r>
              <a:rPr lang="en" sz="1150">
                <a:solidFill>
                  <a:srgbClr val="242729"/>
                </a:solidFill>
                <a:highlight>
                  <a:srgbClr val="FFFFFF"/>
                </a:highlight>
                <a:latin typeface="Times New Roman"/>
                <a:ea typeface="Times New Roman"/>
                <a:cs typeface="Times New Roman"/>
                <a:sym typeface="Times New Roman"/>
              </a:rPr>
              <a:t>To install a node by creating a new account number, the externally owned account (EOA). Recall that we have been discussed EOA in the earlier courses.</a:t>
            </a:r>
            <a:endParaRPr sz="1150">
              <a:solidFill>
                <a:srgbClr val="242729"/>
              </a:solidFill>
              <a:highlight>
                <a:srgbClr val="FFFFFF"/>
              </a:highlight>
              <a:latin typeface="Times New Roman"/>
              <a:ea typeface="Times New Roman"/>
              <a:cs typeface="Times New Roman"/>
              <a:sym typeface="Times New Roman"/>
            </a:endParaRPr>
          </a:p>
          <a:p>
            <a:pPr marL="457200" lvl="0" indent="-301625" algn="l" rtl="0">
              <a:spcBef>
                <a:spcPts val="0"/>
              </a:spcBef>
              <a:spcAft>
                <a:spcPts val="0"/>
              </a:spcAft>
              <a:buClr>
                <a:srgbClr val="242729"/>
              </a:buClr>
              <a:buSzPts val="1150"/>
              <a:buFont typeface="Times New Roman"/>
              <a:buAutoNum type="arabicParenBoth"/>
            </a:pPr>
            <a:r>
              <a:rPr lang="en" sz="1150">
                <a:solidFill>
                  <a:srgbClr val="242729"/>
                </a:solidFill>
                <a:highlight>
                  <a:srgbClr val="FFFFFF"/>
                </a:highlight>
                <a:latin typeface="Times New Roman"/>
                <a:ea typeface="Times New Roman"/>
                <a:cs typeface="Times New Roman"/>
                <a:sym typeface="Times New Roman"/>
              </a:rPr>
              <a:t>Initialize a node using custom genesis block, that has specifications of the first block of the chain</a:t>
            </a:r>
            <a:endParaRPr sz="1150">
              <a:solidFill>
                <a:srgbClr val="242729"/>
              </a:solidFill>
              <a:highlight>
                <a:srgbClr val="FFFFFF"/>
              </a:highlight>
              <a:latin typeface="Times New Roman"/>
              <a:ea typeface="Times New Roman"/>
              <a:cs typeface="Times New Roman"/>
              <a:sym typeface="Times New Roman"/>
            </a:endParaRPr>
          </a:p>
          <a:p>
            <a:pPr marL="457200" lvl="0" indent="-301625" algn="l" rtl="0">
              <a:spcBef>
                <a:spcPts val="0"/>
              </a:spcBef>
              <a:spcAft>
                <a:spcPts val="0"/>
              </a:spcAft>
              <a:buClr>
                <a:srgbClr val="242729"/>
              </a:buClr>
              <a:buSzPts val="1150"/>
              <a:buFont typeface="Times New Roman"/>
              <a:buAutoNum type="arabicParenBoth"/>
            </a:pPr>
            <a:r>
              <a:rPr lang="en" sz="1150">
                <a:solidFill>
                  <a:srgbClr val="242729"/>
                </a:solidFill>
                <a:highlight>
                  <a:srgbClr val="FFFFFF"/>
                </a:highlight>
                <a:latin typeface="Times New Roman"/>
                <a:ea typeface="Times New Roman"/>
                <a:cs typeface="Times New Roman"/>
                <a:sym typeface="Times New Roman"/>
              </a:rPr>
              <a:t>Specify the network id, the port to bind to, for the network activities related to the blockchain</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50">
                <a:solidFill>
                  <a:srgbClr val="242729"/>
                </a:solidFill>
                <a:highlight>
                  <a:srgbClr val="FFFFFF"/>
                </a:highlight>
                <a:latin typeface="Times New Roman"/>
                <a:ea typeface="Times New Roman"/>
                <a:cs typeface="Times New Roman"/>
                <a:sym typeface="Times New Roman"/>
              </a:rPr>
              <a:t>Finally you also see the enode address for this genesis node or bootnode created. Enode is used by other nodes to connect to this bootnode to establish a peer-to-peer network on which the blockchain operates.</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50">
                <a:solidFill>
                  <a:srgbClr val="242729"/>
                </a:solidFill>
                <a:highlight>
                  <a:srgbClr val="FFFFFF"/>
                </a:highlight>
                <a:latin typeface="Times New Roman"/>
                <a:ea typeface="Times New Roman"/>
                <a:cs typeface="Times New Roman"/>
                <a:sym typeface="Times New Roman"/>
              </a:rPr>
              <a:t>Recall that that peer-to-peer network is one of the fundamental concept in blockchain technology. </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50">
                <a:solidFill>
                  <a:srgbClr val="242729"/>
                </a:solidFill>
                <a:highlight>
                  <a:srgbClr val="FFFFFF"/>
                </a:highlight>
                <a:latin typeface="Times New Roman"/>
                <a:ea typeface="Times New Roman"/>
                <a:cs typeface="Times New Roman"/>
                <a:sym typeface="Times New Roman"/>
              </a:rPr>
              <a:t>We have not listed all the commands needed for the networking details. That is beyond the scope of this course, the focus of which is on Dapp development. </a:t>
            </a:r>
            <a:endParaRPr sz="1150">
              <a:solidFill>
                <a:srgbClr val="242729"/>
              </a:solidFill>
              <a:highlight>
                <a:srgbClr val="FFFFFF"/>
              </a:highlight>
              <a:latin typeface="Times New Roman"/>
              <a:ea typeface="Times New Roman"/>
              <a:cs typeface="Times New Roman"/>
              <a:sym typeface="Times New Roman"/>
            </a:endParaRPr>
          </a:p>
          <a:p>
            <a:pPr marL="0" lvl="0" indent="0" algn="l" rtl="0">
              <a:spcBef>
                <a:spcPts val="0"/>
              </a:spcBef>
              <a:spcAft>
                <a:spcPts val="0"/>
              </a:spcAft>
              <a:buNone/>
            </a:pPr>
            <a:r>
              <a:rPr lang="en" sz="1150">
                <a:solidFill>
                  <a:srgbClr val="242729"/>
                </a:solidFill>
                <a:highlight>
                  <a:srgbClr val="FFFFFF"/>
                </a:highlight>
                <a:latin typeface="Times New Roman"/>
                <a:ea typeface="Times New Roman"/>
                <a:cs typeface="Times New Roman"/>
                <a:sym typeface="Times New Roman"/>
              </a:rPr>
              <a:t>We have completed creation of one node, lets create at least one more peer node.</a:t>
            </a:r>
            <a:endParaRPr sz="1150">
              <a:solidFill>
                <a:srgbClr val="242729"/>
              </a:solidFill>
              <a:highlight>
                <a:srgbClr val="FFFFFF"/>
              </a:highlight>
              <a:latin typeface="Times New Roman"/>
              <a:ea typeface="Times New Roman"/>
              <a:cs typeface="Times New Roman"/>
              <a:sym typeface="Times New Roman"/>
            </a:endParaRPr>
          </a:p>
        </p:txBody>
      </p:sp>
    </p:spTree>
    <p:extLst>
      <p:ext uri="{BB962C8B-B14F-4D97-AF65-F5344CB8AC3E}">
        <p14:creationId xmlns:p14="http://schemas.microsoft.com/office/powerpoint/2010/main" val="3501302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321df871d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3321df871d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12121"/>
                </a:solidFill>
                <a:highlight>
                  <a:schemeClr val="lt1"/>
                </a:highlight>
              </a:rPr>
              <a:t>Here we are creating one more node Node 1  and adding it as a peer node to the bootnode we created earlier. After creation of the node, observe that we are using:</a:t>
            </a:r>
            <a:endParaRPr sz="1200">
              <a:solidFill>
                <a:srgbClr val="212121"/>
              </a:solidFill>
              <a:highlight>
                <a:schemeClr val="lt1"/>
              </a:highlight>
            </a:endParaRPr>
          </a:p>
          <a:p>
            <a:pPr marL="457200" lvl="0" indent="-304800" algn="l" rtl="0">
              <a:spcBef>
                <a:spcPts val="0"/>
              </a:spcBef>
              <a:spcAft>
                <a:spcPts val="0"/>
              </a:spcAft>
              <a:buClr>
                <a:srgbClr val="212121"/>
              </a:buClr>
              <a:buSzPts val="1200"/>
              <a:buAutoNum type="arabicPeriod"/>
            </a:pPr>
            <a:r>
              <a:rPr lang="en" sz="1200">
                <a:solidFill>
                  <a:srgbClr val="212121"/>
                </a:solidFill>
                <a:highlight>
                  <a:schemeClr val="lt1"/>
                </a:highlight>
              </a:rPr>
              <a:t>“Admin” API “addPeer” command (fourth command)</a:t>
            </a:r>
            <a:endParaRPr sz="1200">
              <a:solidFill>
                <a:srgbClr val="212121"/>
              </a:solidFill>
              <a:highlight>
                <a:schemeClr val="lt1"/>
              </a:highlight>
            </a:endParaRPr>
          </a:p>
          <a:p>
            <a:pPr marL="457200" lvl="0" indent="-304800" algn="l" rtl="0">
              <a:spcBef>
                <a:spcPts val="0"/>
              </a:spcBef>
              <a:spcAft>
                <a:spcPts val="0"/>
              </a:spcAft>
              <a:buClr>
                <a:srgbClr val="212121"/>
              </a:buClr>
              <a:buSzPts val="1200"/>
              <a:buAutoNum type="arabicPeriod"/>
            </a:pPr>
            <a:r>
              <a:rPr lang="en" sz="1200">
                <a:solidFill>
                  <a:srgbClr val="212121"/>
                </a:solidFill>
                <a:highlight>
                  <a:schemeClr val="lt1"/>
                </a:highlight>
              </a:rPr>
              <a:t>“Enode” address of bootnode we created earlier</a:t>
            </a:r>
            <a:endParaRPr sz="1200">
              <a:solidFill>
                <a:srgbClr val="212121"/>
              </a:solidFill>
              <a:highlight>
                <a:schemeClr val="lt1"/>
              </a:highlight>
            </a:endParaRPr>
          </a:p>
          <a:p>
            <a:pPr marL="457200" lvl="0" indent="-304800" algn="l" rtl="0">
              <a:spcBef>
                <a:spcPts val="0"/>
              </a:spcBef>
              <a:spcAft>
                <a:spcPts val="0"/>
              </a:spcAft>
              <a:buClr>
                <a:srgbClr val="212121"/>
              </a:buClr>
              <a:buSzPts val="1200"/>
              <a:buAutoNum type="arabicPeriod"/>
            </a:pPr>
            <a:r>
              <a:rPr lang="en" sz="1200">
                <a:solidFill>
                  <a:srgbClr val="212121"/>
                </a:solidFill>
                <a:highlight>
                  <a:schemeClr val="lt1"/>
                </a:highlight>
              </a:rPr>
              <a:t>The IP address and the binding port of the bootnode (303XX: where XX will be replaced by the number of the original node we created).</a:t>
            </a:r>
            <a:endParaRPr sz="1200">
              <a:solidFill>
                <a:srgbClr val="212121"/>
              </a:solidFill>
              <a:highlight>
                <a:schemeClr val="lt1"/>
              </a:highlight>
            </a:endParaRPr>
          </a:p>
        </p:txBody>
      </p:sp>
    </p:spTree>
    <p:extLst>
      <p:ext uri="{BB962C8B-B14F-4D97-AF65-F5344CB8AC3E}">
        <p14:creationId xmlns:p14="http://schemas.microsoft.com/office/powerpoint/2010/main" val="651339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3321df871d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3321df871d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rgbClr val="212121"/>
                </a:solidFill>
                <a:highlight>
                  <a:schemeClr val="lt1"/>
                </a:highlight>
              </a:rPr>
              <a:t>Here you see multiple peer nodes 1..n.  When you want join the blockchain networkid 15, install the base Ethereum server and then execute the commands as shown earlier for a single node creation and addition as a peer. Thus we have a peer-to-peer network enabling the blockchain operations.</a:t>
            </a:r>
            <a:endParaRPr sz="1200">
              <a:solidFill>
                <a:srgbClr val="212121"/>
              </a:solidFill>
              <a:highlight>
                <a:schemeClr val="lt1"/>
              </a:highlight>
            </a:endParaRPr>
          </a:p>
          <a:p>
            <a:pPr marL="0" lvl="0" indent="0" algn="l" rtl="0">
              <a:spcBef>
                <a:spcPts val="0"/>
              </a:spcBef>
              <a:spcAft>
                <a:spcPts val="0"/>
              </a:spcAft>
              <a:buNone/>
            </a:pPr>
            <a:r>
              <a:rPr lang="en" sz="1200">
                <a:solidFill>
                  <a:srgbClr val="212121"/>
                </a:solidFill>
                <a:highlight>
                  <a:schemeClr val="lt1"/>
                </a:highlight>
              </a:rPr>
              <a:t>There are alternate methods to create the network, we have shown a just one approach.</a:t>
            </a:r>
            <a:endParaRPr sz="1200">
              <a:solidFill>
                <a:srgbClr val="212121"/>
              </a:solidFill>
              <a:highlight>
                <a:schemeClr val="lt1"/>
              </a:highlight>
            </a:endParaRPr>
          </a:p>
        </p:txBody>
      </p:sp>
    </p:spTree>
    <p:extLst>
      <p:ext uri="{BB962C8B-B14F-4D97-AF65-F5344CB8AC3E}">
        <p14:creationId xmlns:p14="http://schemas.microsoft.com/office/powerpoint/2010/main" val="3014463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33219bd80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2" name="Google Shape;312;g33219bd80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39262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33219bd802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33219bd802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Push vs pull mode?</a:t>
            </a:r>
            <a:endParaRPr/>
          </a:p>
        </p:txBody>
      </p:sp>
    </p:spTree>
    <p:extLst>
      <p:ext uri="{BB962C8B-B14F-4D97-AF65-F5344CB8AC3E}">
        <p14:creationId xmlns:p14="http://schemas.microsoft.com/office/powerpoint/2010/main" val="165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F2B2C4-A775-443D-AA58-ACDA677EEC2E}" type="datetimeFigureOut">
              <a:rPr lang="en-US" smtClean="0"/>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3625495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2B2C4-A775-443D-AA58-ACDA677EEC2E}" type="datetimeFigureOut">
              <a:rPr lang="en-US" smtClean="0"/>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813519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2B2C4-A775-443D-AA58-ACDA677EEC2E}" type="datetimeFigureOut">
              <a:rPr lang="en-US" smtClean="0"/>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2430104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Blue">
  <p:cSld name="Title Slide Blue">
    <p:spTree>
      <p:nvGrpSpPr>
        <p:cNvPr id="1" name="Shape 135"/>
        <p:cNvGrpSpPr/>
        <p:nvPr/>
      </p:nvGrpSpPr>
      <p:grpSpPr>
        <a:xfrm>
          <a:off x="0" y="0"/>
          <a:ext cx="0" cy="0"/>
          <a:chOff x="0" y="0"/>
          <a:chExt cx="0" cy="0"/>
        </a:xfrm>
      </p:grpSpPr>
      <p:pic>
        <p:nvPicPr>
          <p:cNvPr id="136" name="Google Shape;136;p32"/>
          <p:cNvPicPr preferRelativeResize="0"/>
          <p:nvPr/>
        </p:nvPicPr>
        <p:blipFill rotWithShape="1">
          <a:blip r:embed="rId2">
            <a:alphaModFix/>
          </a:blip>
          <a:srcRect/>
          <a:stretch/>
        </p:blipFill>
        <p:spPr>
          <a:xfrm>
            <a:off x="-4" y="1"/>
            <a:ext cx="12010179" cy="6842912"/>
          </a:xfrm>
          <a:prstGeom prst="rect">
            <a:avLst/>
          </a:prstGeom>
          <a:noFill/>
          <a:ln>
            <a:noFill/>
          </a:ln>
        </p:spPr>
      </p:pic>
      <p:sp>
        <p:nvSpPr>
          <p:cNvPr id="137" name="Google Shape;137;p32"/>
          <p:cNvSpPr txBox="1">
            <a:spLocks noGrp="1"/>
          </p:cNvSpPr>
          <p:nvPr>
            <p:ph type="body" idx="1"/>
          </p:nvPr>
        </p:nvSpPr>
        <p:spPr>
          <a:xfrm>
            <a:off x="658368" y="3968496"/>
            <a:ext cx="6638400" cy="1650400"/>
          </a:xfrm>
          <a:prstGeom prst="rect">
            <a:avLst/>
          </a:prstGeom>
          <a:noFill/>
          <a:ln>
            <a:noFill/>
          </a:ln>
        </p:spPr>
        <p:txBody>
          <a:bodyPr spcFirstLastPara="1" wrap="square" lIns="91425" tIns="91425" rIns="91425" bIns="91425" anchor="t" anchorCtr="0"/>
          <a:lstStyle>
            <a:lvl1pPr marL="609585" marR="0" lvl="0" indent="-304792" algn="l" rtl="0">
              <a:lnSpc>
                <a:spcPct val="100000"/>
              </a:lnSpc>
              <a:spcBef>
                <a:spcPts val="1000"/>
              </a:spcBef>
              <a:spcAft>
                <a:spcPts val="0"/>
              </a:spcAft>
              <a:buClr>
                <a:srgbClr val="005BBB"/>
              </a:buClr>
              <a:buSzPts val="1500"/>
              <a:buFont typeface="Arial"/>
              <a:buNone/>
              <a:defRPr sz="2800" b="0" i="0" u="none" strike="noStrike" cap="none">
                <a:solidFill>
                  <a:schemeClr val="lt1"/>
                </a:solidFill>
                <a:latin typeface="Arial"/>
                <a:ea typeface="Arial"/>
                <a:cs typeface="Arial"/>
                <a:sym typeface="Arial"/>
              </a:defRPr>
            </a:lvl1pPr>
            <a:lvl2pPr marL="1219170" marR="0" lvl="1" indent="-431789" algn="l" rtl="0">
              <a:lnSpc>
                <a:spcPct val="100000"/>
              </a:lnSpc>
              <a:spcBef>
                <a:spcPts val="500"/>
              </a:spcBef>
              <a:spcAft>
                <a:spcPts val="0"/>
              </a:spcAft>
              <a:buClr>
                <a:srgbClr val="005BBB"/>
              </a:buClr>
              <a:buSzPts val="1500"/>
              <a:buFont typeface="Arial"/>
              <a:buChar char="•"/>
              <a:defRPr sz="2000" b="0" i="0" u="none" strike="noStrike" cap="none">
                <a:solidFill>
                  <a:schemeClr val="dk1"/>
                </a:solidFill>
                <a:latin typeface="Arial"/>
                <a:ea typeface="Arial"/>
                <a:cs typeface="Arial"/>
                <a:sym typeface="Arial"/>
              </a:defRPr>
            </a:lvl2pPr>
            <a:lvl3pPr marL="1828754" marR="0" lvl="2" indent="-419090" algn="l" rtl="0">
              <a:lnSpc>
                <a:spcPct val="100000"/>
              </a:lnSpc>
              <a:spcBef>
                <a:spcPts val="500"/>
              </a:spcBef>
              <a:spcAft>
                <a:spcPts val="0"/>
              </a:spcAft>
              <a:buClr>
                <a:srgbClr val="005BBB"/>
              </a:buClr>
              <a:buSzPts val="1350"/>
              <a:buFont typeface="Merriweather Sans"/>
              <a:buChar char="-"/>
              <a:defRPr sz="1800" b="0" i="0" u="none" strike="noStrike" cap="none">
                <a:solidFill>
                  <a:schemeClr val="dk1"/>
                </a:solidFill>
                <a:latin typeface="Arial"/>
                <a:ea typeface="Arial"/>
                <a:cs typeface="Arial"/>
                <a:sym typeface="Arial"/>
              </a:defRPr>
            </a:lvl3pPr>
            <a:lvl4pPr marL="2438339" marR="0" lvl="3" indent="-419090" algn="l" rtl="0">
              <a:lnSpc>
                <a:spcPct val="90000"/>
              </a:lnSpc>
              <a:spcBef>
                <a:spcPts val="500"/>
              </a:spcBef>
              <a:spcAft>
                <a:spcPts val="0"/>
              </a:spcAft>
              <a:buClr>
                <a:srgbClr val="005BBB"/>
              </a:buClr>
              <a:buSzPts val="1350"/>
              <a:buFont typeface="Arial"/>
              <a:buChar char="•"/>
              <a:defRPr sz="1800" b="0" i="0" u="none" strike="noStrike" cap="none">
                <a:solidFill>
                  <a:schemeClr val="dk1"/>
                </a:solidFill>
                <a:latin typeface="Arial"/>
                <a:ea typeface="Arial"/>
                <a:cs typeface="Arial"/>
                <a:sym typeface="Arial"/>
              </a:defRPr>
            </a:lvl4pPr>
            <a:lvl5pPr marL="3047924" marR="0" lvl="4" indent="-419090" algn="l" rtl="0">
              <a:lnSpc>
                <a:spcPct val="90000"/>
              </a:lnSpc>
              <a:spcBef>
                <a:spcPts val="500"/>
              </a:spcBef>
              <a:spcAft>
                <a:spcPts val="0"/>
              </a:spcAft>
              <a:buClr>
                <a:srgbClr val="005BBB"/>
              </a:buClr>
              <a:buSzPts val="1350"/>
              <a:buFont typeface="Arial"/>
              <a:buChar char="•"/>
              <a:defRPr sz="1800" b="0" i="0" u="none" strike="noStrike" cap="none">
                <a:solidFill>
                  <a:schemeClr val="dk1"/>
                </a:solidFill>
                <a:latin typeface="Arial"/>
                <a:ea typeface="Arial"/>
                <a:cs typeface="Arial"/>
                <a:sym typeface="Arial"/>
              </a:defRPr>
            </a:lvl5pPr>
            <a:lvl6pPr marL="3657509" marR="0" lvl="5"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6pPr>
            <a:lvl7pPr marL="4267093" marR="0" lvl="6"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7pPr>
            <a:lvl8pPr marL="4876678" marR="0" lvl="7"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8pPr>
            <a:lvl9pPr marL="5486263" marR="0" lvl="8"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38" name="Google Shape;138;p32"/>
          <p:cNvSpPr txBox="1">
            <a:spLocks noGrp="1"/>
          </p:cNvSpPr>
          <p:nvPr>
            <p:ph type="ctrTitle"/>
          </p:nvPr>
        </p:nvSpPr>
        <p:spPr>
          <a:xfrm>
            <a:off x="658368" y="1490472"/>
            <a:ext cx="6638400" cy="2386400"/>
          </a:xfrm>
          <a:prstGeom prst="rect">
            <a:avLst/>
          </a:prstGeom>
          <a:noFill/>
          <a:ln>
            <a:noFill/>
          </a:ln>
        </p:spPr>
        <p:txBody>
          <a:bodyPr spcFirstLastPara="1" wrap="square" lIns="91425" tIns="91425" rIns="91425" bIns="91425" anchor="b" anchorCtr="0"/>
          <a:lstStyle>
            <a:lvl1pPr marL="0" marR="0" lvl="0" indent="0" algn="l" rtl="0">
              <a:lnSpc>
                <a:spcPct val="96666"/>
              </a:lnSpc>
              <a:spcBef>
                <a:spcPts val="0"/>
              </a:spcBef>
              <a:spcAft>
                <a:spcPts val="0"/>
              </a:spcAft>
              <a:buClr>
                <a:schemeClr val="lt1"/>
              </a:buClr>
              <a:buSzPts val="1400"/>
              <a:buFont typeface="Arial"/>
              <a:buNone/>
              <a:defRPr sz="6000" b="1" i="0" u="none" strike="noStrike" cap="none">
                <a:solidFill>
                  <a:schemeClr val="lt1"/>
                </a:solidFill>
                <a:latin typeface="Arial"/>
                <a:ea typeface="Arial"/>
                <a:cs typeface="Arial"/>
                <a:sym typeface="Arial"/>
              </a:defRPr>
            </a:lvl1pPr>
            <a:lvl2pPr lvl="1" indent="0" rtl="0">
              <a:spcBef>
                <a:spcPts val="0"/>
              </a:spcBef>
              <a:spcAft>
                <a:spcPts val="0"/>
              </a:spcAft>
              <a:buSzPts val="1400"/>
              <a:buNone/>
              <a:defRPr sz="2400"/>
            </a:lvl2pPr>
            <a:lvl3pPr lvl="2" indent="0" rtl="0">
              <a:spcBef>
                <a:spcPts val="0"/>
              </a:spcBef>
              <a:spcAft>
                <a:spcPts val="0"/>
              </a:spcAft>
              <a:buSzPts val="1400"/>
              <a:buNone/>
              <a:defRPr sz="2400"/>
            </a:lvl3pPr>
            <a:lvl4pPr lvl="3" indent="0" rtl="0">
              <a:spcBef>
                <a:spcPts val="0"/>
              </a:spcBef>
              <a:spcAft>
                <a:spcPts val="0"/>
              </a:spcAft>
              <a:buSzPts val="1400"/>
              <a:buNone/>
              <a:defRPr sz="2400"/>
            </a:lvl4pPr>
            <a:lvl5pPr lvl="4" indent="0" rtl="0">
              <a:spcBef>
                <a:spcPts val="0"/>
              </a:spcBef>
              <a:spcAft>
                <a:spcPts val="0"/>
              </a:spcAft>
              <a:buSzPts val="1400"/>
              <a:buNone/>
              <a:defRPr sz="2400"/>
            </a:lvl5pPr>
            <a:lvl6pPr lvl="5" indent="0" rtl="0">
              <a:spcBef>
                <a:spcPts val="0"/>
              </a:spcBef>
              <a:spcAft>
                <a:spcPts val="0"/>
              </a:spcAft>
              <a:buSzPts val="1400"/>
              <a:buNone/>
              <a:defRPr sz="2400"/>
            </a:lvl6pPr>
            <a:lvl7pPr lvl="6" indent="0" rtl="0">
              <a:spcBef>
                <a:spcPts val="0"/>
              </a:spcBef>
              <a:spcAft>
                <a:spcPts val="0"/>
              </a:spcAft>
              <a:buSzPts val="1400"/>
              <a:buNone/>
              <a:defRPr sz="2400"/>
            </a:lvl7pPr>
            <a:lvl8pPr lvl="7" indent="0" rtl="0">
              <a:spcBef>
                <a:spcPts val="0"/>
              </a:spcBef>
              <a:spcAft>
                <a:spcPts val="0"/>
              </a:spcAft>
              <a:buSzPts val="1400"/>
              <a:buNone/>
              <a:defRPr sz="2400"/>
            </a:lvl8pPr>
            <a:lvl9pPr lvl="8" indent="0" rtl="0">
              <a:spcBef>
                <a:spcPts val="0"/>
              </a:spcBef>
              <a:spcAft>
                <a:spcPts val="0"/>
              </a:spcAft>
              <a:buSzPts val="1400"/>
              <a:buNone/>
              <a:defRPr sz="2400"/>
            </a:lvl9pPr>
          </a:lstStyle>
          <a:p>
            <a:endParaRPr/>
          </a:p>
        </p:txBody>
      </p:sp>
      <p:pic>
        <p:nvPicPr>
          <p:cNvPr id="139" name="Google Shape;139;p32"/>
          <p:cNvPicPr preferRelativeResize="0"/>
          <p:nvPr/>
        </p:nvPicPr>
        <p:blipFill rotWithShape="1">
          <a:blip r:embed="rId3">
            <a:alphaModFix/>
          </a:blip>
          <a:srcRect/>
          <a:stretch/>
        </p:blipFill>
        <p:spPr>
          <a:xfrm>
            <a:off x="658368" y="5438781"/>
            <a:ext cx="2862600" cy="615897"/>
          </a:xfrm>
          <a:prstGeom prst="rect">
            <a:avLst/>
          </a:prstGeom>
          <a:noFill/>
          <a:ln>
            <a:noFill/>
          </a:ln>
        </p:spPr>
      </p:pic>
    </p:spTree>
    <p:extLst>
      <p:ext uri="{BB962C8B-B14F-4D97-AF65-F5344CB8AC3E}">
        <p14:creationId xmlns:p14="http://schemas.microsoft.com/office/powerpoint/2010/main" val="2813300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p:cSld name="Title and body">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9200" y="984967"/>
            <a:ext cx="10962800" cy="1023600"/>
          </a:xfrm>
          <a:prstGeom prst="rect">
            <a:avLst/>
          </a:prstGeom>
          <a:noFill/>
          <a:ln>
            <a:noFill/>
          </a:ln>
        </p:spPr>
        <p:txBody>
          <a:bodyPr spcFirstLastPara="1" wrap="square" lIns="68575" tIns="68575" rIns="68575" bIns="68575" anchor="b" anchorCtr="0"/>
          <a:lstStyle>
            <a:lvl1pPr marR="0" lvl="0" algn="l" rtl="0">
              <a:lnSpc>
                <a:spcPct val="90000"/>
              </a:lnSpc>
              <a:spcBef>
                <a:spcPts val="0"/>
              </a:spcBef>
              <a:spcAft>
                <a:spcPts val="0"/>
              </a:spcAft>
              <a:buClr>
                <a:schemeClr val="dk2"/>
              </a:buClr>
              <a:buSzPts val="1100"/>
              <a:buFont typeface="Arial"/>
              <a:buNone/>
              <a:defRPr sz="3067" b="0" i="0" u="none" strike="noStrike" cap="none">
                <a:solidFill>
                  <a:schemeClr val="dk2"/>
                </a:solidFill>
                <a:latin typeface="Arial"/>
                <a:ea typeface="Arial"/>
                <a:cs typeface="Arial"/>
                <a:sym typeface="Arial"/>
              </a:defRPr>
            </a:lvl1pPr>
            <a:lvl2pPr lvl="1" rtl="0">
              <a:spcBef>
                <a:spcPts val="0"/>
              </a:spcBef>
              <a:spcAft>
                <a:spcPts val="0"/>
              </a:spcAft>
              <a:buSzPts val="1100"/>
              <a:buFont typeface="Arial"/>
              <a:buNone/>
              <a:defRPr sz="2400"/>
            </a:lvl2pPr>
            <a:lvl3pPr lvl="2" rtl="0">
              <a:spcBef>
                <a:spcPts val="0"/>
              </a:spcBef>
              <a:spcAft>
                <a:spcPts val="0"/>
              </a:spcAft>
              <a:buSzPts val="1100"/>
              <a:buFont typeface="Arial"/>
              <a:buNone/>
              <a:defRPr sz="2400"/>
            </a:lvl3pPr>
            <a:lvl4pPr lvl="3" rtl="0">
              <a:spcBef>
                <a:spcPts val="0"/>
              </a:spcBef>
              <a:spcAft>
                <a:spcPts val="0"/>
              </a:spcAft>
              <a:buSzPts val="1100"/>
              <a:buFont typeface="Arial"/>
              <a:buNone/>
              <a:defRPr sz="2400"/>
            </a:lvl4pPr>
            <a:lvl5pPr lvl="4" rtl="0">
              <a:spcBef>
                <a:spcPts val="0"/>
              </a:spcBef>
              <a:spcAft>
                <a:spcPts val="0"/>
              </a:spcAft>
              <a:buSzPts val="1100"/>
              <a:buFont typeface="Arial"/>
              <a:buNone/>
              <a:defRPr sz="2400"/>
            </a:lvl5pPr>
            <a:lvl6pPr lvl="5" rtl="0">
              <a:spcBef>
                <a:spcPts val="0"/>
              </a:spcBef>
              <a:spcAft>
                <a:spcPts val="0"/>
              </a:spcAft>
              <a:buSzPts val="1100"/>
              <a:buFont typeface="Arial"/>
              <a:buNone/>
              <a:defRPr sz="2400"/>
            </a:lvl6pPr>
            <a:lvl7pPr lvl="6" rtl="0">
              <a:spcBef>
                <a:spcPts val="0"/>
              </a:spcBef>
              <a:spcAft>
                <a:spcPts val="0"/>
              </a:spcAft>
              <a:buSzPts val="1100"/>
              <a:buFont typeface="Arial"/>
              <a:buNone/>
              <a:defRPr sz="2400"/>
            </a:lvl7pPr>
            <a:lvl8pPr lvl="7" rtl="0">
              <a:spcBef>
                <a:spcPts val="0"/>
              </a:spcBef>
              <a:spcAft>
                <a:spcPts val="0"/>
              </a:spcAft>
              <a:buSzPts val="1100"/>
              <a:buFont typeface="Arial"/>
              <a:buNone/>
              <a:defRPr sz="2400"/>
            </a:lvl8pPr>
            <a:lvl9pPr lvl="8" rtl="0">
              <a:spcBef>
                <a:spcPts val="0"/>
              </a:spcBef>
              <a:spcAft>
                <a:spcPts val="0"/>
              </a:spcAft>
              <a:buSzPts val="1100"/>
              <a:buFont typeface="Arial"/>
              <a:buNone/>
              <a:defRPr sz="2400"/>
            </a:lvl9pPr>
          </a:lstStyle>
          <a:p>
            <a:endParaRPr/>
          </a:p>
        </p:txBody>
      </p:sp>
      <p:sp>
        <p:nvSpPr>
          <p:cNvPr id="66" name="Google Shape;66;p15"/>
          <p:cNvSpPr txBox="1">
            <a:spLocks noGrp="1"/>
          </p:cNvSpPr>
          <p:nvPr>
            <p:ph type="body" idx="1"/>
          </p:nvPr>
        </p:nvSpPr>
        <p:spPr>
          <a:xfrm>
            <a:off x="629200" y="2558767"/>
            <a:ext cx="10962800" cy="3613600"/>
          </a:xfrm>
          <a:prstGeom prst="rect">
            <a:avLst/>
          </a:prstGeom>
          <a:noFill/>
          <a:ln>
            <a:noFill/>
          </a:ln>
        </p:spPr>
        <p:txBody>
          <a:bodyPr spcFirstLastPara="1" wrap="square" lIns="68575" tIns="68575" rIns="68575" bIns="68575" anchor="t" anchorCtr="0"/>
          <a:lstStyle>
            <a:lvl1pPr marL="609585" marR="0" lvl="0" indent="-397923" algn="l" rtl="0">
              <a:lnSpc>
                <a:spcPct val="100000"/>
              </a:lnSpc>
              <a:spcBef>
                <a:spcPts val="0"/>
              </a:spcBef>
              <a:spcAft>
                <a:spcPts val="0"/>
              </a:spcAft>
              <a:buClr>
                <a:srgbClr val="005BBB"/>
              </a:buClr>
              <a:buSzPts val="1100"/>
              <a:buFont typeface="Arial"/>
              <a:buChar char="•"/>
              <a:defRPr sz="2000" b="0" i="0" u="none" strike="noStrike" cap="none">
                <a:solidFill>
                  <a:schemeClr val="dk1"/>
                </a:solidFill>
                <a:latin typeface="Arial"/>
                <a:ea typeface="Arial"/>
                <a:cs typeface="Arial"/>
                <a:sym typeface="Arial"/>
              </a:defRPr>
            </a:lvl1pPr>
            <a:lvl2pPr marL="1219170" marR="0" lvl="1" indent="-397923" algn="l" rtl="0">
              <a:lnSpc>
                <a:spcPct val="100000"/>
              </a:lnSpc>
              <a:spcBef>
                <a:spcPts val="0"/>
              </a:spcBef>
              <a:spcAft>
                <a:spcPts val="0"/>
              </a:spcAft>
              <a:buClr>
                <a:srgbClr val="005BBB"/>
              </a:buClr>
              <a:buSzPts val="1100"/>
              <a:buFont typeface="Arial"/>
              <a:buChar char="•"/>
              <a:defRPr sz="2000" b="0" i="0" u="none" strike="noStrike" cap="none">
                <a:solidFill>
                  <a:schemeClr val="dk1"/>
                </a:solidFill>
                <a:latin typeface="Arial"/>
                <a:ea typeface="Arial"/>
                <a:cs typeface="Arial"/>
                <a:sym typeface="Arial"/>
              </a:defRPr>
            </a:lvl2pPr>
            <a:lvl3pPr marL="1828754" marR="0" lvl="2" indent="-389457" algn="l" rtl="0">
              <a:lnSpc>
                <a:spcPct val="100000"/>
              </a:lnSpc>
              <a:spcBef>
                <a:spcPts val="0"/>
              </a:spcBef>
              <a:spcAft>
                <a:spcPts val="0"/>
              </a:spcAft>
              <a:buClr>
                <a:srgbClr val="005BBB"/>
              </a:buClr>
              <a:buSzPts val="1000"/>
              <a:buFont typeface="Merriweather Sans"/>
              <a:buChar char="-"/>
              <a:defRPr sz="1867" b="0" i="0" u="none" strike="noStrike" cap="none">
                <a:solidFill>
                  <a:schemeClr val="dk1"/>
                </a:solidFill>
                <a:latin typeface="Arial"/>
                <a:ea typeface="Arial"/>
                <a:cs typeface="Arial"/>
                <a:sym typeface="Arial"/>
              </a:defRPr>
            </a:lvl3pPr>
            <a:lvl4pPr marL="2438339" marR="0" lvl="3" indent="-389457" algn="l" rtl="0">
              <a:lnSpc>
                <a:spcPct val="90000"/>
              </a:lnSpc>
              <a:spcBef>
                <a:spcPts val="0"/>
              </a:spcBef>
              <a:spcAft>
                <a:spcPts val="0"/>
              </a:spcAft>
              <a:buClr>
                <a:srgbClr val="005BBB"/>
              </a:buClr>
              <a:buSzPts val="1000"/>
              <a:buFont typeface="Arial"/>
              <a:buChar char="•"/>
              <a:defRPr sz="1867" b="0" i="0" u="none" strike="noStrike" cap="none">
                <a:solidFill>
                  <a:schemeClr val="dk1"/>
                </a:solidFill>
                <a:latin typeface="Arial"/>
                <a:ea typeface="Arial"/>
                <a:cs typeface="Arial"/>
                <a:sym typeface="Arial"/>
              </a:defRPr>
            </a:lvl4pPr>
            <a:lvl5pPr marL="3047924" marR="0" lvl="4" indent="-389457" algn="l" rtl="0">
              <a:lnSpc>
                <a:spcPct val="90000"/>
              </a:lnSpc>
              <a:spcBef>
                <a:spcPts val="0"/>
              </a:spcBef>
              <a:spcAft>
                <a:spcPts val="0"/>
              </a:spcAft>
              <a:buClr>
                <a:srgbClr val="005BBB"/>
              </a:buClr>
              <a:buSzPts val="1000"/>
              <a:buFont typeface="Arial"/>
              <a:buChar char="•"/>
              <a:defRPr sz="1867" b="0" i="0" u="none" strike="noStrike" cap="none">
                <a:solidFill>
                  <a:schemeClr val="dk1"/>
                </a:solidFill>
                <a:latin typeface="Arial"/>
                <a:ea typeface="Arial"/>
                <a:cs typeface="Arial"/>
                <a:sym typeface="Arial"/>
              </a:defRPr>
            </a:lvl5pPr>
            <a:lvl6pPr marL="3657509" marR="0" lvl="5" indent="-389457" algn="l" rtl="0">
              <a:lnSpc>
                <a:spcPct val="90000"/>
              </a:lnSpc>
              <a:spcBef>
                <a:spcPts val="0"/>
              </a:spcBef>
              <a:spcAft>
                <a:spcPts val="0"/>
              </a:spcAft>
              <a:buClr>
                <a:schemeClr val="dk1"/>
              </a:buClr>
              <a:buSzPts val="1000"/>
              <a:buFont typeface="Arial"/>
              <a:buChar char="•"/>
              <a:defRPr sz="1867" b="0" i="0" u="none" strike="noStrike" cap="none">
                <a:solidFill>
                  <a:schemeClr val="dk1"/>
                </a:solidFill>
                <a:latin typeface="Arial"/>
                <a:ea typeface="Arial"/>
                <a:cs typeface="Arial"/>
                <a:sym typeface="Arial"/>
              </a:defRPr>
            </a:lvl6pPr>
            <a:lvl7pPr marL="4267093" marR="0" lvl="6" indent="-389457" algn="l" rtl="0">
              <a:lnSpc>
                <a:spcPct val="90000"/>
              </a:lnSpc>
              <a:spcBef>
                <a:spcPts val="0"/>
              </a:spcBef>
              <a:spcAft>
                <a:spcPts val="0"/>
              </a:spcAft>
              <a:buClr>
                <a:schemeClr val="dk1"/>
              </a:buClr>
              <a:buSzPts val="1000"/>
              <a:buFont typeface="Arial"/>
              <a:buChar char="•"/>
              <a:defRPr sz="1867" b="0" i="0" u="none" strike="noStrike" cap="none">
                <a:solidFill>
                  <a:schemeClr val="dk1"/>
                </a:solidFill>
                <a:latin typeface="Arial"/>
                <a:ea typeface="Arial"/>
                <a:cs typeface="Arial"/>
                <a:sym typeface="Arial"/>
              </a:defRPr>
            </a:lvl7pPr>
            <a:lvl8pPr marL="4876678" marR="0" lvl="7" indent="-389457" algn="l" rtl="0">
              <a:lnSpc>
                <a:spcPct val="90000"/>
              </a:lnSpc>
              <a:spcBef>
                <a:spcPts val="0"/>
              </a:spcBef>
              <a:spcAft>
                <a:spcPts val="0"/>
              </a:spcAft>
              <a:buClr>
                <a:schemeClr val="dk1"/>
              </a:buClr>
              <a:buSzPts val="1000"/>
              <a:buFont typeface="Arial"/>
              <a:buChar char="•"/>
              <a:defRPr sz="1867" b="0" i="0" u="none" strike="noStrike" cap="none">
                <a:solidFill>
                  <a:schemeClr val="dk1"/>
                </a:solidFill>
                <a:latin typeface="Arial"/>
                <a:ea typeface="Arial"/>
                <a:cs typeface="Arial"/>
                <a:sym typeface="Arial"/>
              </a:defRPr>
            </a:lvl8pPr>
            <a:lvl9pPr marL="5486263" marR="0" lvl="8" indent="-389457" algn="l" rtl="0">
              <a:lnSpc>
                <a:spcPct val="90000"/>
              </a:lnSpc>
              <a:spcBef>
                <a:spcPts val="0"/>
              </a:spcBef>
              <a:spcAft>
                <a:spcPts val="0"/>
              </a:spcAft>
              <a:buClr>
                <a:schemeClr val="dk1"/>
              </a:buClr>
              <a:buSzPts val="1000"/>
              <a:buFont typeface="Arial"/>
              <a:buChar char="•"/>
              <a:defRPr sz="1867" b="0" i="0" u="none" strike="noStrike" cap="none">
                <a:solidFill>
                  <a:schemeClr val="dk1"/>
                </a:solidFill>
                <a:latin typeface="Arial"/>
                <a:ea typeface="Arial"/>
                <a:cs typeface="Arial"/>
                <a:sym typeface="Arial"/>
              </a:defRPr>
            </a:lvl9pPr>
          </a:lstStyle>
          <a:p>
            <a:endParaRPr/>
          </a:p>
        </p:txBody>
      </p:sp>
      <p:sp>
        <p:nvSpPr>
          <p:cNvPr id="67" name="Google Shape;67;p15"/>
          <p:cNvSpPr txBox="1">
            <a:spLocks noGrp="1"/>
          </p:cNvSpPr>
          <p:nvPr>
            <p:ph type="sldNum" idx="12"/>
          </p:nvPr>
        </p:nvSpPr>
        <p:spPr>
          <a:xfrm>
            <a:off x="11364721" y="6260831"/>
            <a:ext cx="731600" cy="524800"/>
          </a:xfrm>
          <a:prstGeom prst="rect">
            <a:avLst/>
          </a:prstGeom>
          <a:noFill/>
          <a:ln>
            <a:noFill/>
          </a:ln>
        </p:spPr>
        <p:txBody>
          <a:bodyPr spcFirstLastPara="1" wrap="square" lIns="68575" tIns="68575" rIns="68575" bIns="68575" anchor="ctr" anchorCtr="0">
            <a:noAutofit/>
          </a:bodyPr>
          <a:lstStyle>
            <a:lvl1pPr marL="0" marR="0" lvl="0"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1pPr>
            <a:lvl2pPr marL="0" marR="0" lvl="1"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2pPr>
            <a:lvl3pPr marL="0" marR="0" lvl="2"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3pPr>
            <a:lvl4pPr marL="0" marR="0" lvl="3"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4pPr>
            <a:lvl5pPr marL="0" marR="0" lvl="4"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5pPr>
            <a:lvl6pPr marL="0" marR="0" lvl="5"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6pPr>
            <a:lvl7pPr marL="0" marR="0" lvl="6"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7pPr>
            <a:lvl8pPr marL="0" marR="0" lvl="7"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8pPr>
            <a:lvl9pPr marL="0" marR="0" lvl="8" indent="0" algn="l" rtl="0">
              <a:spcBef>
                <a:spcPts val="0"/>
              </a:spcBef>
              <a:buClr>
                <a:srgbClr val="000000"/>
              </a:buClr>
              <a:buSzPts val="1400"/>
              <a:buFont typeface="Arial"/>
              <a:buNone/>
              <a:defRPr sz="1867" b="0" i="0" u="none" strike="noStrike" cap="none">
                <a:solidFill>
                  <a:srgbClr val="000000"/>
                </a:solidFill>
                <a:latin typeface="Arial"/>
                <a:ea typeface="Arial"/>
                <a:cs typeface="Arial"/>
                <a:sym typeface="Arial"/>
              </a:defRPr>
            </a:lvl9pPr>
          </a:lstStyle>
          <a:p>
            <a:endParaRPr lang="en-US"/>
          </a:p>
        </p:txBody>
      </p:sp>
      <p:sp>
        <p:nvSpPr>
          <p:cNvPr id="68" name="Google Shape;68;p15"/>
          <p:cNvSpPr txBox="1">
            <a:spLocks noGrp="1"/>
          </p:cNvSpPr>
          <p:nvPr>
            <p:ph type="body" idx="2"/>
          </p:nvPr>
        </p:nvSpPr>
        <p:spPr>
          <a:xfrm>
            <a:off x="6927851" y="4885267"/>
            <a:ext cx="1219200" cy="1219200"/>
          </a:xfrm>
          <a:prstGeom prst="rect">
            <a:avLst/>
          </a:prstGeom>
          <a:noFill/>
          <a:ln>
            <a:noFill/>
          </a:ln>
        </p:spPr>
        <p:txBody>
          <a:bodyPr spcFirstLastPara="1" wrap="square" lIns="68575" tIns="68575" rIns="68575" bIns="68575" anchor="t" anchorCtr="0"/>
          <a:lstStyle>
            <a:lvl1pPr marL="609585" marR="0" lvl="0" indent="-397923" algn="l" rtl="0">
              <a:lnSpc>
                <a:spcPct val="100000"/>
              </a:lnSpc>
              <a:spcBef>
                <a:spcPts val="800"/>
              </a:spcBef>
              <a:spcAft>
                <a:spcPts val="0"/>
              </a:spcAft>
              <a:buClr>
                <a:srgbClr val="005BBB"/>
              </a:buClr>
              <a:buSzPts val="1100"/>
              <a:buFont typeface="Arial"/>
              <a:buChar char="•"/>
              <a:defRPr sz="1467" b="0" i="0" u="none" strike="noStrike" cap="none">
                <a:solidFill>
                  <a:schemeClr val="dk1"/>
                </a:solidFill>
                <a:latin typeface="Arial"/>
                <a:ea typeface="Arial"/>
                <a:cs typeface="Arial"/>
                <a:sym typeface="Arial"/>
              </a:defRPr>
            </a:lvl1pPr>
            <a:lvl2pPr marL="1219170" marR="0" lvl="1" indent="-397923" algn="l" rtl="0">
              <a:lnSpc>
                <a:spcPct val="100000"/>
              </a:lnSpc>
              <a:spcBef>
                <a:spcPts val="400"/>
              </a:spcBef>
              <a:spcAft>
                <a:spcPts val="0"/>
              </a:spcAft>
              <a:buClr>
                <a:srgbClr val="005BBB"/>
              </a:buClr>
              <a:buSzPts val="1100"/>
              <a:buFont typeface="Arial"/>
              <a:buChar char="•"/>
              <a:defRPr sz="1467" b="0" i="0" u="none" strike="noStrike" cap="none">
                <a:solidFill>
                  <a:schemeClr val="dk1"/>
                </a:solidFill>
                <a:latin typeface="Arial"/>
                <a:ea typeface="Arial"/>
                <a:cs typeface="Arial"/>
                <a:sym typeface="Arial"/>
              </a:defRPr>
            </a:lvl2pPr>
            <a:lvl3pPr marL="1828754" marR="0" lvl="2" indent="-389457" algn="l" rtl="0">
              <a:lnSpc>
                <a:spcPct val="100000"/>
              </a:lnSpc>
              <a:spcBef>
                <a:spcPts val="400"/>
              </a:spcBef>
              <a:spcAft>
                <a:spcPts val="0"/>
              </a:spcAft>
              <a:buClr>
                <a:srgbClr val="005BBB"/>
              </a:buClr>
              <a:buSzPts val="1000"/>
              <a:buFont typeface="Merriweather Sans"/>
              <a:buChar char="-"/>
              <a:defRPr sz="1333" b="0" i="0" u="none" strike="noStrike" cap="none">
                <a:solidFill>
                  <a:schemeClr val="dk1"/>
                </a:solidFill>
                <a:latin typeface="Arial"/>
                <a:ea typeface="Arial"/>
                <a:cs typeface="Arial"/>
                <a:sym typeface="Arial"/>
              </a:defRPr>
            </a:lvl3pPr>
            <a:lvl4pPr marL="2438339" marR="0" lvl="3" indent="-389457" algn="l" rtl="0">
              <a:lnSpc>
                <a:spcPct val="90000"/>
              </a:lnSpc>
              <a:spcBef>
                <a:spcPts val="400"/>
              </a:spcBef>
              <a:spcAft>
                <a:spcPts val="0"/>
              </a:spcAft>
              <a:buClr>
                <a:srgbClr val="005BBB"/>
              </a:buClr>
              <a:buSzPts val="1000"/>
              <a:buFont typeface="Arial"/>
              <a:buChar char="•"/>
              <a:defRPr sz="1333" b="0" i="0" u="none" strike="noStrike" cap="none">
                <a:solidFill>
                  <a:schemeClr val="dk1"/>
                </a:solidFill>
                <a:latin typeface="Arial"/>
                <a:ea typeface="Arial"/>
                <a:cs typeface="Arial"/>
                <a:sym typeface="Arial"/>
              </a:defRPr>
            </a:lvl4pPr>
            <a:lvl5pPr marL="3047924" marR="0" lvl="4" indent="-389457" algn="l" rtl="0">
              <a:lnSpc>
                <a:spcPct val="90000"/>
              </a:lnSpc>
              <a:spcBef>
                <a:spcPts val="400"/>
              </a:spcBef>
              <a:spcAft>
                <a:spcPts val="0"/>
              </a:spcAft>
              <a:buClr>
                <a:srgbClr val="005BBB"/>
              </a:buClr>
              <a:buSzPts val="1000"/>
              <a:buFont typeface="Arial"/>
              <a:buChar char="•"/>
              <a:defRPr sz="1333" b="0" i="0" u="none" strike="noStrike" cap="none">
                <a:solidFill>
                  <a:schemeClr val="dk1"/>
                </a:solidFill>
                <a:latin typeface="Arial"/>
                <a:ea typeface="Arial"/>
                <a:cs typeface="Arial"/>
                <a:sym typeface="Arial"/>
              </a:defRPr>
            </a:lvl5pPr>
            <a:lvl6pPr marL="3657509" marR="0" lvl="5" indent="-389457" algn="l" rtl="0">
              <a:lnSpc>
                <a:spcPct val="90000"/>
              </a:lnSpc>
              <a:spcBef>
                <a:spcPts val="400"/>
              </a:spcBef>
              <a:spcAft>
                <a:spcPts val="0"/>
              </a:spcAft>
              <a:buClr>
                <a:schemeClr val="dk1"/>
              </a:buClr>
              <a:buSzPts val="1000"/>
              <a:buFont typeface="Arial"/>
              <a:buChar char="•"/>
              <a:defRPr sz="1333" b="0" i="0" u="none" strike="noStrike" cap="none">
                <a:solidFill>
                  <a:schemeClr val="dk1"/>
                </a:solidFill>
                <a:latin typeface="Arial"/>
                <a:ea typeface="Arial"/>
                <a:cs typeface="Arial"/>
                <a:sym typeface="Arial"/>
              </a:defRPr>
            </a:lvl6pPr>
            <a:lvl7pPr marL="4267093" marR="0" lvl="6" indent="-389457" algn="l" rtl="0">
              <a:lnSpc>
                <a:spcPct val="90000"/>
              </a:lnSpc>
              <a:spcBef>
                <a:spcPts val="400"/>
              </a:spcBef>
              <a:spcAft>
                <a:spcPts val="0"/>
              </a:spcAft>
              <a:buClr>
                <a:schemeClr val="dk1"/>
              </a:buClr>
              <a:buSzPts val="1000"/>
              <a:buFont typeface="Arial"/>
              <a:buChar char="•"/>
              <a:defRPr sz="1333" b="0" i="0" u="none" strike="noStrike" cap="none">
                <a:solidFill>
                  <a:schemeClr val="dk1"/>
                </a:solidFill>
                <a:latin typeface="Arial"/>
                <a:ea typeface="Arial"/>
                <a:cs typeface="Arial"/>
                <a:sym typeface="Arial"/>
              </a:defRPr>
            </a:lvl7pPr>
            <a:lvl8pPr marL="4876678" marR="0" lvl="7" indent="-389457" algn="l" rtl="0">
              <a:lnSpc>
                <a:spcPct val="90000"/>
              </a:lnSpc>
              <a:spcBef>
                <a:spcPts val="400"/>
              </a:spcBef>
              <a:spcAft>
                <a:spcPts val="0"/>
              </a:spcAft>
              <a:buClr>
                <a:schemeClr val="dk1"/>
              </a:buClr>
              <a:buSzPts val="1000"/>
              <a:buFont typeface="Arial"/>
              <a:buChar char="•"/>
              <a:defRPr sz="1333" b="0" i="0" u="none" strike="noStrike" cap="none">
                <a:solidFill>
                  <a:schemeClr val="dk1"/>
                </a:solidFill>
                <a:latin typeface="Arial"/>
                <a:ea typeface="Arial"/>
                <a:cs typeface="Arial"/>
                <a:sym typeface="Arial"/>
              </a:defRPr>
            </a:lvl8pPr>
            <a:lvl9pPr marL="5486263" marR="0" lvl="8" indent="-389457" algn="l" rtl="0">
              <a:lnSpc>
                <a:spcPct val="90000"/>
              </a:lnSpc>
              <a:spcBef>
                <a:spcPts val="400"/>
              </a:spcBef>
              <a:spcAft>
                <a:spcPts val="0"/>
              </a:spcAft>
              <a:buClr>
                <a:schemeClr val="dk1"/>
              </a:buClr>
              <a:buSzPts val="1000"/>
              <a:buFont typeface="Arial"/>
              <a:buChar char="•"/>
              <a:defRPr sz="1333"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3986847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 3 level Bullet List">
  <p:cSld name=" 3 level Bullet List">
    <p:spTree>
      <p:nvGrpSpPr>
        <p:cNvPr id="1" name="Shape 172"/>
        <p:cNvGrpSpPr/>
        <p:nvPr/>
      </p:nvGrpSpPr>
      <p:grpSpPr>
        <a:xfrm>
          <a:off x="0" y="0"/>
          <a:ext cx="0" cy="0"/>
          <a:chOff x="0" y="0"/>
          <a:chExt cx="0" cy="0"/>
        </a:xfrm>
      </p:grpSpPr>
      <p:sp>
        <p:nvSpPr>
          <p:cNvPr id="173" name="Google Shape;173;p42"/>
          <p:cNvSpPr txBox="1">
            <a:spLocks noGrp="1"/>
          </p:cNvSpPr>
          <p:nvPr>
            <p:ph type="body" idx="1"/>
          </p:nvPr>
        </p:nvSpPr>
        <p:spPr>
          <a:xfrm>
            <a:off x="566929" y="2185416"/>
            <a:ext cx="9678800" cy="3848000"/>
          </a:xfrm>
          <a:prstGeom prst="rect">
            <a:avLst/>
          </a:prstGeom>
          <a:noFill/>
          <a:ln>
            <a:noFill/>
          </a:ln>
        </p:spPr>
        <p:txBody>
          <a:bodyPr spcFirstLastPara="1" wrap="square" lIns="91425" tIns="91425" rIns="91425" bIns="91425" anchor="t" anchorCtr="0"/>
          <a:lstStyle>
            <a:lvl1pPr marL="609585" marR="0" lvl="0" indent="-304792" algn="l" rtl="0">
              <a:lnSpc>
                <a:spcPct val="100000"/>
              </a:lnSpc>
              <a:spcBef>
                <a:spcPts val="1000"/>
              </a:spcBef>
              <a:spcAft>
                <a:spcPts val="0"/>
              </a:spcAft>
              <a:buClr>
                <a:srgbClr val="005BBB"/>
              </a:buClr>
              <a:buSzPts val="1500"/>
              <a:buFont typeface="Arial"/>
              <a:buNone/>
              <a:defRPr sz="1700" b="1" i="0" u="none" strike="noStrike" cap="none">
                <a:solidFill>
                  <a:srgbClr val="005BBB"/>
                </a:solidFill>
                <a:latin typeface="Arial"/>
                <a:ea typeface="Arial"/>
                <a:cs typeface="Arial"/>
                <a:sym typeface="Arial"/>
              </a:defRPr>
            </a:lvl1pPr>
            <a:lvl2pPr marL="1219170" marR="0" lvl="1" indent="-431789" algn="l" rtl="0">
              <a:lnSpc>
                <a:spcPct val="100000"/>
              </a:lnSpc>
              <a:spcBef>
                <a:spcPts val="500"/>
              </a:spcBef>
              <a:spcAft>
                <a:spcPts val="0"/>
              </a:spcAft>
              <a:buClr>
                <a:srgbClr val="005BBB"/>
              </a:buClr>
              <a:buSzPts val="1500"/>
              <a:buFont typeface="Arial"/>
              <a:buChar char="•"/>
              <a:defRPr sz="2000" b="0" i="0" u="none" strike="noStrike" cap="none">
                <a:solidFill>
                  <a:schemeClr val="dk1"/>
                </a:solidFill>
                <a:latin typeface="Arial"/>
                <a:ea typeface="Arial"/>
                <a:cs typeface="Arial"/>
                <a:sym typeface="Arial"/>
              </a:defRPr>
            </a:lvl2pPr>
            <a:lvl3pPr marL="1828754" marR="0" lvl="2" indent="-431789" algn="l" rtl="0">
              <a:lnSpc>
                <a:spcPct val="100000"/>
              </a:lnSpc>
              <a:spcBef>
                <a:spcPts val="500"/>
              </a:spcBef>
              <a:spcAft>
                <a:spcPts val="0"/>
              </a:spcAft>
              <a:buClr>
                <a:srgbClr val="005BBB"/>
              </a:buClr>
              <a:buSzPts val="1500"/>
              <a:buFont typeface="Merriweather Sans"/>
              <a:buChar char="-"/>
              <a:defRPr sz="2000" b="0" i="0" u="none" strike="noStrike" cap="none">
                <a:solidFill>
                  <a:schemeClr val="dk1"/>
                </a:solidFill>
                <a:latin typeface="Arial"/>
                <a:ea typeface="Arial"/>
                <a:cs typeface="Arial"/>
                <a:sym typeface="Arial"/>
              </a:defRPr>
            </a:lvl3pPr>
            <a:lvl4pPr marL="2438339" marR="0" lvl="3" indent="-419090" algn="l" rtl="0">
              <a:lnSpc>
                <a:spcPct val="90000"/>
              </a:lnSpc>
              <a:spcBef>
                <a:spcPts val="500"/>
              </a:spcBef>
              <a:spcAft>
                <a:spcPts val="0"/>
              </a:spcAft>
              <a:buClr>
                <a:srgbClr val="005BBB"/>
              </a:buClr>
              <a:buSzPts val="1350"/>
              <a:buFont typeface="Arial"/>
              <a:buChar char="•"/>
              <a:defRPr sz="1800" b="0" i="0" u="none" strike="noStrike" cap="none">
                <a:solidFill>
                  <a:srgbClr val="666666"/>
                </a:solidFill>
                <a:latin typeface="Arial"/>
                <a:ea typeface="Arial"/>
                <a:cs typeface="Arial"/>
                <a:sym typeface="Arial"/>
              </a:defRPr>
            </a:lvl4pPr>
            <a:lvl5pPr marL="3047924" marR="0" lvl="4" indent="-419090" algn="l" rtl="0">
              <a:lnSpc>
                <a:spcPct val="90000"/>
              </a:lnSpc>
              <a:spcBef>
                <a:spcPts val="500"/>
              </a:spcBef>
              <a:spcAft>
                <a:spcPts val="0"/>
              </a:spcAft>
              <a:buClr>
                <a:srgbClr val="005BBB"/>
              </a:buClr>
              <a:buSzPts val="1350"/>
              <a:buFont typeface="Arial"/>
              <a:buChar char="•"/>
              <a:defRPr sz="1800" b="0" i="0" u="none" strike="noStrike" cap="none">
                <a:solidFill>
                  <a:srgbClr val="666666"/>
                </a:solidFill>
                <a:latin typeface="Arial"/>
                <a:ea typeface="Arial"/>
                <a:cs typeface="Arial"/>
                <a:sym typeface="Arial"/>
              </a:defRPr>
            </a:lvl5pPr>
            <a:lvl6pPr marL="3657509" marR="0" lvl="5"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6pPr>
            <a:lvl7pPr marL="4267093" marR="0" lvl="6"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7pPr>
            <a:lvl8pPr marL="4876678" marR="0" lvl="7"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8pPr>
            <a:lvl9pPr marL="5486263" marR="0" lvl="8" indent="-419090" algn="l" rtl="0">
              <a:lnSpc>
                <a:spcPct val="90000"/>
              </a:lnSpc>
              <a:spcBef>
                <a:spcPts val="500"/>
              </a:spcBef>
              <a:spcAft>
                <a:spcPts val="0"/>
              </a:spcAft>
              <a:buClr>
                <a:schemeClr val="dk1"/>
              </a:buClr>
              <a:buSzPts val="135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74" name="Google Shape;174;p42"/>
          <p:cNvSpPr txBox="1">
            <a:spLocks noGrp="1"/>
          </p:cNvSpPr>
          <p:nvPr>
            <p:ph type="title"/>
          </p:nvPr>
        </p:nvSpPr>
        <p:spPr>
          <a:xfrm>
            <a:off x="566928" y="1316736"/>
            <a:ext cx="10515600" cy="868400"/>
          </a:xfrm>
          <a:prstGeom prst="rect">
            <a:avLst/>
          </a:prstGeom>
          <a:noFill/>
          <a:ln>
            <a:noFill/>
          </a:ln>
        </p:spPr>
        <p:txBody>
          <a:bodyPr spcFirstLastPara="1" wrap="square" lIns="91425" tIns="91425" rIns="91425" bIns="91425" anchor="t" anchorCtr="0"/>
          <a:lstStyle>
            <a:lvl1pPr marL="0" marR="0" lvl="0" indent="0" algn="l" rtl="0">
              <a:lnSpc>
                <a:spcPct val="90000"/>
              </a:lnSpc>
              <a:spcBef>
                <a:spcPts val="0"/>
              </a:spcBef>
              <a:spcAft>
                <a:spcPts val="0"/>
              </a:spcAft>
              <a:buClr>
                <a:schemeClr val="dk2"/>
              </a:buClr>
              <a:buSzPts val="1400"/>
              <a:buFont typeface="Arial"/>
              <a:buNone/>
              <a:defRPr sz="3000" b="0" i="0" u="none" strike="noStrike" cap="none">
                <a:solidFill>
                  <a:schemeClr val="dk2"/>
                </a:solidFill>
                <a:latin typeface="Arial"/>
                <a:ea typeface="Arial"/>
                <a:cs typeface="Arial"/>
                <a:sym typeface="Arial"/>
              </a:defRPr>
            </a:lvl1pPr>
            <a:lvl2pPr lvl="1" indent="0" rtl="0">
              <a:spcBef>
                <a:spcPts val="0"/>
              </a:spcBef>
              <a:spcAft>
                <a:spcPts val="0"/>
              </a:spcAft>
              <a:buSzPts val="1400"/>
              <a:buNone/>
              <a:defRPr sz="2400"/>
            </a:lvl2pPr>
            <a:lvl3pPr lvl="2" indent="0" rtl="0">
              <a:spcBef>
                <a:spcPts val="0"/>
              </a:spcBef>
              <a:spcAft>
                <a:spcPts val="0"/>
              </a:spcAft>
              <a:buSzPts val="1400"/>
              <a:buNone/>
              <a:defRPr sz="2400"/>
            </a:lvl3pPr>
            <a:lvl4pPr lvl="3" indent="0" rtl="0">
              <a:spcBef>
                <a:spcPts val="0"/>
              </a:spcBef>
              <a:spcAft>
                <a:spcPts val="0"/>
              </a:spcAft>
              <a:buSzPts val="1400"/>
              <a:buNone/>
              <a:defRPr sz="2400"/>
            </a:lvl4pPr>
            <a:lvl5pPr lvl="4" indent="0" rtl="0">
              <a:spcBef>
                <a:spcPts val="0"/>
              </a:spcBef>
              <a:spcAft>
                <a:spcPts val="0"/>
              </a:spcAft>
              <a:buSzPts val="1400"/>
              <a:buNone/>
              <a:defRPr sz="2400"/>
            </a:lvl5pPr>
            <a:lvl6pPr lvl="5" indent="0" rtl="0">
              <a:spcBef>
                <a:spcPts val="0"/>
              </a:spcBef>
              <a:spcAft>
                <a:spcPts val="0"/>
              </a:spcAft>
              <a:buSzPts val="1400"/>
              <a:buNone/>
              <a:defRPr sz="2400"/>
            </a:lvl6pPr>
            <a:lvl7pPr lvl="6" indent="0" rtl="0">
              <a:spcBef>
                <a:spcPts val="0"/>
              </a:spcBef>
              <a:spcAft>
                <a:spcPts val="0"/>
              </a:spcAft>
              <a:buSzPts val="1400"/>
              <a:buNone/>
              <a:defRPr sz="2400"/>
            </a:lvl7pPr>
            <a:lvl8pPr lvl="7" indent="0" rtl="0">
              <a:spcBef>
                <a:spcPts val="0"/>
              </a:spcBef>
              <a:spcAft>
                <a:spcPts val="0"/>
              </a:spcAft>
              <a:buSzPts val="1400"/>
              <a:buNone/>
              <a:defRPr sz="2400"/>
            </a:lvl8pPr>
            <a:lvl9pPr lvl="8" indent="0" rtl="0">
              <a:spcBef>
                <a:spcPts val="0"/>
              </a:spcBef>
              <a:spcAft>
                <a:spcPts val="0"/>
              </a:spcAft>
              <a:buSzPts val="1400"/>
              <a:buNone/>
              <a:defRPr sz="2400"/>
            </a:lvl9pPr>
          </a:lstStyle>
          <a:p>
            <a:endParaRPr/>
          </a:p>
        </p:txBody>
      </p:sp>
    </p:spTree>
    <p:extLst>
      <p:ext uri="{BB962C8B-B14F-4D97-AF65-F5344CB8AC3E}">
        <p14:creationId xmlns:p14="http://schemas.microsoft.com/office/powerpoint/2010/main" val="1017159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Slide">
  <p:cSld name="Blank Slide">
    <p:spTree>
      <p:nvGrpSpPr>
        <p:cNvPr id="1" name="Shape 146"/>
        <p:cNvGrpSpPr/>
        <p:nvPr/>
      </p:nvGrpSpPr>
      <p:grpSpPr>
        <a:xfrm>
          <a:off x="0" y="0"/>
          <a:ext cx="0" cy="0"/>
          <a:chOff x="0" y="0"/>
          <a:chExt cx="0" cy="0"/>
        </a:xfrm>
      </p:grpSpPr>
    </p:spTree>
    <p:extLst>
      <p:ext uri="{BB962C8B-B14F-4D97-AF65-F5344CB8AC3E}">
        <p14:creationId xmlns:p14="http://schemas.microsoft.com/office/powerpoint/2010/main" val="302724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F2B2C4-A775-443D-AA58-ACDA677EEC2E}" type="datetimeFigureOut">
              <a:rPr lang="en-US" smtClean="0"/>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4278974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EF2B2C4-A775-443D-AA58-ACDA677EEC2E}" type="datetimeFigureOut">
              <a:rPr lang="en-US" smtClean="0"/>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1385039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F2B2C4-A775-443D-AA58-ACDA677EEC2E}" type="datetimeFigureOut">
              <a:rPr lang="en-US" smtClean="0"/>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3791926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F2B2C4-A775-443D-AA58-ACDA677EEC2E}" type="datetimeFigureOut">
              <a:rPr lang="en-US" smtClean="0"/>
              <a:t>4/15/2019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1937087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F2B2C4-A775-443D-AA58-ACDA677EEC2E}" type="datetimeFigureOut">
              <a:rPr lang="en-US" smtClean="0"/>
              <a:t>4/15/2019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919420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2B2C4-A775-443D-AA58-ACDA677EEC2E}" type="datetimeFigureOut">
              <a:rPr lang="en-US" smtClean="0"/>
              <a:t>4/15/2019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2879865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F2B2C4-A775-443D-AA58-ACDA677EEC2E}" type="datetimeFigureOut">
              <a:rPr lang="en-US" smtClean="0"/>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594805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EF2B2C4-A775-443D-AA58-ACDA677EEC2E}" type="datetimeFigureOut">
              <a:rPr lang="en-US" smtClean="0"/>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51FA8A-C5C1-4578-92D3-BD1AF4953DA4}" type="slidenum">
              <a:rPr lang="en-US" smtClean="0"/>
              <a:t>‹#›</a:t>
            </a:fld>
            <a:endParaRPr lang="en-US"/>
          </a:p>
        </p:txBody>
      </p:sp>
    </p:spTree>
    <p:extLst>
      <p:ext uri="{BB962C8B-B14F-4D97-AF65-F5344CB8AC3E}">
        <p14:creationId xmlns:p14="http://schemas.microsoft.com/office/powerpoint/2010/main" val="671185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2B2C4-A775-443D-AA58-ACDA677EEC2E}" type="datetimeFigureOut">
              <a:rPr lang="en-US" smtClean="0"/>
              <a:t>4/15/2019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51FA8A-C5C1-4578-92D3-BD1AF4953DA4}" type="slidenum">
              <a:rPr lang="en-US" smtClean="0"/>
              <a:t>‹#›</a:t>
            </a:fld>
            <a:endParaRPr lang="en-US"/>
          </a:p>
        </p:txBody>
      </p:sp>
    </p:spTree>
    <p:extLst>
      <p:ext uri="{BB962C8B-B14F-4D97-AF65-F5344CB8AC3E}">
        <p14:creationId xmlns:p14="http://schemas.microsoft.com/office/powerpoint/2010/main" val="1724801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https://github.com/ethereum/wiki/wiki/JavaScript-API" TargetMode="External"/><Relationship Id="rId2" Type="http://schemas.openxmlformats.org/officeDocument/2006/relationships/hyperlink" Target="https://web3js.readthedocs.io/en/1.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body" idx="1"/>
          </p:nvPr>
        </p:nvSpPr>
        <p:spPr/>
        <p:txBody>
          <a:bodyPr>
            <a:normAutofit/>
          </a:bodyPr>
          <a:lstStyle/>
          <a:p>
            <a:endParaRPr lang="en-US" dirty="0"/>
          </a:p>
        </p:txBody>
      </p:sp>
      <p:sp>
        <p:nvSpPr>
          <p:cNvPr id="2" name="Title 1"/>
          <p:cNvSpPr>
            <a:spLocks noGrp="1"/>
          </p:cNvSpPr>
          <p:nvPr>
            <p:ph type="ctrTitle"/>
          </p:nvPr>
        </p:nvSpPr>
        <p:spPr/>
        <p:txBody>
          <a:bodyPr/>
          <a:lstStyle/>
          <a:p>
            <a:r>
              <a:rPr lang="en-US" dirty="0" smtClean="0"/>
              <a:t>Web3 </a:t>
            </a:r>
            <a:r>
              <a:rPr lang="en-US" dirty="0" err="1" smtClean="0"/>
              <a:t>JavasScript</a:t>
            </a:r>
            <a:r>
              <a:rPr lang="en-US" dirty="0" smtClean="0"/>
              <a:t> API </a:t>
            </a:r>
            <a:endParaRPr lang="en-US" dirty="0"/>
          </a:p>
        </p:txBody>
      </p:sp>
    </p:spTree>
    <p:extLst>
      <p:ext uri="{BB962C8B-B14F-4D97-AF65-F5344CB8AC3E}">
        <p14:creationId xmlns:p14="http://schemas.microsoft.com/office/powerpoint/2010/main" val="1035457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62"/>
          <p:cNvSpPr txBox="1">
            <a:spLocks noGrp="1"/>
          </p:cNvSpPr>
          <p:nvPr>
            <p:ph type="body" idx="1"/>
          </p:nvPr>
        </p:nvSpPr>
        <p:spPr>
          <a:xfrm>
            <a:off x="566933" y="1527267"/>
            <a:ext cx="10786000" cy="5467200"/>
          </a:xfrm>
          <a:prstGeom prst="rect">
            <a:avLst/>
          </a:prstGeom>
        </p:spPr>
        <p:txBody>
          <a:bodyPr spcFirstLastPara="1" vert="horz" wrap="square" lIns="121900" tIns="121900" rIns="121900" bIns="121900" rtlCol="0" anchor="t" anchorCtr="0">
            <a:noAutofit/>
          </a:bodyPr>
          <a:lstStyle/>
          <a:p>
            <a:pPr marL="0" indent="0"/>
            <a:r>
              <a:rPr lang="en" sz="2400" b="0">
                <a:solidFill>
                  <a:srgbClr val="000000"/>
                </a:solidFill>
              </a:rPr>
              <a:t>Dapp, a decentralized application, solves a problem that requires blockchain services and blockchain infrastructure for realizing its purpose.</a:t>
            </a:r>
            <a:endParaRPr sz="2400" b="0">
              <a:solidFill>
                <a:srgbClr val="000000"/>
              </a:solidFill>
            </a:endParaRPr>
          </a:p>
          <a:p>
            <a:pPr marL="0" indent="0"/>
            <a:r>
              <a:rPr lang="en" sz="2400" b="0">
                <a:solidFill>
                  <a:srgbClr val="000000"/>
                </a:solidFill>
              </a:rPr>
              <a:t>Typically design of a Dapp has a front-end, a blockchain back-end and the code connecting the two.</a:t>
            </a:r>
            <a:endParaRPr sz="2400" b="0">
              <a:solidFill>
                <a:srgbClr val="000000"/>
              </a:solidFill>
            </a:endParaRPr>
          </a:p>
          <a:p>
            <a:pPr marL="0" indent="0"/>
            <a:r>
              <a:rPr lang="en" sz="2400" b="0">
                <a:solidFill>
                  <a:srgbClr val="000000"/>
                </a:solidFill>
              </a:rPr>
              <a:t>In such an architecture, the front-end of the Dapp channels any external stimulus from the users to the blockchain infrastructure and returns any response back to them.</a:t>
            </a:r>
            <a:endParaRPr sz="2400" b="0">
              <a:solidFill>
                <a:srgbClr val="000000"/>
              </a:solidFill>
            </a:endParaRPr>
          </a:p>
          <a:p>
            <a:pPr indent="0"/>
            <a:r>
              <a:rPr lang="en" sz="2400" b="0">
                <a:solidFill>
                  <a:srgbClr val="000000"/>
                </a:solidFill>
              </a:rPr>
              <a:t>--It initiates transactions to invoke functions on the smart contract that in turn records the transactions, state transitions and receipts on the blockchain.</a:t>
            </a:r>
            <a:endParaRPr sz="2400" b="0">
              <a:solidFill>
                <a:srgbClr val="000000"/>
              </a:solidFill>
            </a:endParaRPr>
          </a:p>
          <a:p>
            <a:pPr marL="0" indent="0"/>
            <a:endParaRPr sz="2400" b="0">
              <a:solidFill>
                <a:srgbClr val="000000"/>
              </a:solidFill>
            </a:endParaRPr>
          </a:p>
        </p:txBody>
      </p:sp>
      <p:sp>
        <p:nvSpPr>
          <p:cNvPr id="315" name="Google Shape;315;p62"/>
          <p:cNvSpPr txBox="1">
            <a:spLocks noGrp="1"/>
          </p:cNvSpPr>
          <p:nvPr>
            <p:ph type="title"/>
          </p:nvPr>
        </p:nvSpPr>
        <p:spPr>
          <a:xfrm>
            <a:off x="566933" y="939668"/>
            <a:ext cx="10515600" cy="587600"/>
          </a:xfrm>
          <a:prstGeom prst="rect">
            <a:avLst/>
          </a:prstGeom>
        </p:spPr>
        <p:txBody>
          <a:bodyPr spcFirstLastPara="1" vert="horz" wrap="square" lIns="121900" tIns="121900" rIns="121900" bIns="121900" rtlCol="0" anchor="t" anchorCtr="0">
            <a:noAutofit/>
          </a:bodyPr>
          <a:lstStyle/>
          <a:p>
            <a:r>
              <a:rPr lang="en"/>
              <a:t>What is a Dapp?</a:t>
            </a:r>
            <a:endParaRPr/>
          </a:p>
        </p:txBody>
      </p:sp>
    </p:spTree>
    <p:extLst>
      <p:ext uri="{BB962C8B-B14F-4D97-AF65-F5344CB8AC3E}">
        <p14:creationId xmlns:p14="http://schemas.microsoft.com/office/powerpoint/2010/main" val="2938451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9"/>
        <p:cNvGrpSpPr/>
        <p:nvPr/>
      </p:nvGrpSpPr>
      <p:grpSpPr>
        <a:xfrm>
          <a:off x="0" y="0"/>
          <a:ext cx="0" cy="0"/>
          <a:chOff x="0" y="0"/>
          <a:chExt cx="0" cy="0"/>
        </a:xfrm>
      </p:grpSpPr>
      <p:sp>
        <p:nvSpPr>
          <p:cNvPr id="320" name="Google Shape;320;p63"/>
          <p:cNvSpPr txBox="1">
            <a:spLocks noGrp="1"/>
          </p:cNvSpPr>
          <p:nvPr>
            <p:ph type="body" idx="1"/>
          </p:nvPr>
        </p:nvSpPr>
        <p:spPr>
          <a:xfrm>
            <a:off x="566933" y="1867800"/>
            <a:ext cx="10515600" cy="4682000"/>
          </a:xfrm>
          <a:prstGeom prst="rect">
            <a:avLst/>
          </a:prstGeom>
        </p:spPr>
        <p:txBody>
          <a:bodyPr spcFirstLastPara="1" vert="horz" wrap="square" lIns="121900" tIns="121900" rIns="121900" bIns="121900" rtlCol="0" anchor="t" anchorCtr="0">
            <a:noAutofit/>
          </a:bodyPr>
          <a:lstStyle/>
          <a:p>
            <a:pPr marL="0" indent="0"/>
            <a:r>
              <a:rPr lang="en" sz="2400" b="0">
                <a:solidFill>
                  <a:srgbClr val="000000"/>
                </a:solidFill>
              </a:rPr>
              <a:t>Front-end of the Dapp can be as simple as a command line interface.</a:t>
            </a:r>
            <a:endParaRPr sz="2400" b="0">
              <a:solidFill>
                <a:srgbClr val="000000"/>
              </a:solidFill>
            </a:endParaRPr>
          </a:p>
          <a:p>
            <a:pPr marL="0" indent="0"/>
            <a:r>
              <a:rPr lang="en" sz="2400" b="0">
                <a:solidFill>
                  <a:srgbClr val="000000"/>
                </a:solidFill>
              </a:rPr>
              <a:t>It also can be a sophisticated web app or easy to use mobile app.</a:t>
            </a:r>
            <a:endParaRPr sz="2400" b="0">
              <a:solidFill>
                <a:srgbClr val="000000"/>
              </a:solidFill>
            </a:endParaRPr>
          </a:p>
          <a:p>
            <a:pPr marL="0" indent="0"/>
            <a:r>
              <a:rPr lang="en" sz="2400" b="0">
                <a:solidFill>
                  <a:srgbClr val="000000"/>
                </a:solidFill>
              </a:rPr>
              <a:t>Front-end development may involve  web development (html/js/css and web app frameworks such as express) for a web-client, mobile app development for a mobile client and so on. </a:t>
            </a:r>
            <a:endParaRPr sz="2400" b="0">
              <a:solidFill>
                <a:srgbClr val="000000"/>
              </a:solidFill>
            </a:endParaRPr>
          </a:p>
          <a:p>
            <a:pPr marL="0" indent="0"/>
            <a:endParaRPr sz="2400" b="0">
              <a:solidFill>
                <a:srgbClr val="000000"/>
              </a:solidFill>
            </a:endParaRPr>
          </a:p>
          <a:p>
            <a:pPr marL="0" indent="0"/>
            <a:r>
              <a:rPr lang="en" sz="2400" b="0">
                <a:solidFill>
                  <a:srgbClr val="000000"/>
                </a:solidFill>
              </a:rPr>
              <a:t>We will use a simple basic web app as frontend for the Dapps we develop in this course.</a:t>
            </a:r>
            <a:endParaRPr sz="2400" b="0">
              <a:solidFill>
                <a:srgbClr val="000000"/>
              </a:solidFill>
            </a:endParaRPr>
          </a:p>
          <a:p>
            <a:pPr marL="0" indent="0"/>
            <a:endParaRPr sz="2400" b="0">
              <a:solidFill>
                <a:srgbClr val="000000"/>
              </a:solidFill>
            </a:endParaRPr>
          </a:p>
        </p:txBody>
      </p:sp>
      <p:sp>
        <p:nvSpPr>
          <p:cNvPr id="321" name="Google Shape;321;p63"/>
          <p:cNvSpPr txBox="1">
            <a:spLocks noGrp="1"/>
          </p:cNvSpPr>
          <p:nvPr>
            <p:ph type="title"/>
          </p:nvPr>
        </p:nvSpPr>
        <p:spPr>
          <a:xfrm>
            <a:off x="566933" y="939668"/>
            <a:ext cx="10515600" cy="587600"/>
          </a:xfrm>
          <a:prstGeom prst="rect">
            <a:avLst/>
          </a:prstGeom>
        </p:spPr>
        <p:txBody>
          <a:bodyPr spcFirstLastPara="1" vert="horz" wrap="square" lIns="121900" tIns="121900" rIns="121900" bIns="121900" rtlCol="0" anchor="t" anchorCtr="0">
            <a:noAutofit/>
          </a:bodyPr>
          <a:lstStyle/>
          <a:p>
            <a:r>
              <a:rPr lang="en"/>
              <a:t>What is a Dapp? ; Front-end Design</a:t>
            </a:r>
            <a:endParaRPr/>
          </a:p>
        </p:txBody>
      </p:sp>
    </p:spTree>
    <p:extLst>
      <p:ext uri="{BB962C8B-B14F-4D97-AF65-F5344CB8AC3E}">
        <p14:creationId xmlns:p14="http://schemas.microsoft.com/office/powerpoint/2010/main" val="1310812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64"/>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Blockchain Server-Client</a:t>
            </a:r>
            <a:endParaRPr/>
          </a:p>
        </p:txBody>
      </p:sp>
      <p:sp>
        <p:nvSpPr>
          <p:cNvPr id="327" name="Google Shape;327;p64"/>
          <p:cNvSpPr txBox="1">
            <a:spLocks noGrp="1"/>
          </p:cNvSpPr>
          <p:nvPr>
            <p:ph type="body" idx="1"/>
          </p:nvPr>
        </p:nvSpPr>
        <p:spPr>
          <a:xfrm>
            <a:off x="629200" y="2558767"/>
            <a:ext cx="10962800" cy="36136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Analogy time: </a:t>
            </a:r>
            <a:endParaRPr sz="2400">
              <a:solidFill>
                <a:srgbClr val="000000"/>
              </a:solidFill>
            </a:endParaRPr>
          </a:p>
          <a:p>
            <a:pPr marL="0" indent="0">
              <a:buNone/>
            </a:pPr>
            <a:r>
              <a:rPr lang="en" sz="2400">
                <a:solidFill>
                  <a:srgbClr val="000000"/>
                </a:solidFill>
              </a:rPr>
              <a:t>You can map the blockchain architecture we discussed here to the client/server architecture we are so familiar with in the context of web applications and database server/client, mobile server/client model.</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Here blockchain server is the Ethereum “node” (not node.js) and underlying infrastructure, and client or the front-end is a web client with embedded web3.js script, communicating using JSON over RPC pipeline.</a:t>
            </a:r>
            <a:endParaRPr sz="2400">
              <a:solidFill>
                <a:srgbClr val="000000"/>
              </a:solidFill>
            </a:endParaRPr>
          </a:p>
        </p:txBody>
      </p:sp>
    </p:spTree>
    <p:extLst>
      <p:ext uri="{BB962C8B-B14F-4D97-AF65-F5344CB8AC3E}">
        <p14:creationId xmlns:p14="http://schemas.microsoft.com/office/powerpoint/2010/main" val="9763830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65"/>
          <p:cNvSpPr txBox="1">
            <a:spLocks noGrp="1"/>
          </p:cNvSpPr>
          <p:nvPr>
            <p:ph type="title"/>
          </p:nvPr>
        </p:nvSpPr>
        <p:spPr>
          <a:xfrm>
            <a:off x="322833" y="1008533"/>
            <a:ext cx="10962800" cy="1023600"/>
          </a:xfrm>
          <a:prstGeom prst="rect">
            <a:avLst/>
          </a:prstGeom>
          <a:noFill/>
          <a:ln>
            <a:noFill/>
          </a:ln>
        </p:spPr>
        <p:txBody>
          <a:bodyPr spcFirstLastPara="1" vert="horz" wrap="square" lIns="91433" tIns="91433" rIns="91433" bIns="91433" rtlCol="0" anchor="b" anchorCtr="0">
            <a:noAutofit/>
          </a:bodyPr>
          <a:lstStyle/>
          <a:p>
            <a:r>
              <a:rPr lang="en"/>
              <a:t>Web3 deploy script, </a:t>
            </a:r>
            <a:r>
              <a:rPr lang="en"/>
              <a:t>Contract Address and ABI</a:t>
            </a:r>
            <a:r>
              <a:rPr lang="en"/>
              <a:t> </a:t>
            </a:r>
            <a:endParaRPr/>
          </a:p>
        </p:txBody>
      </p:sp>
      <p:sp>
        <p:nvSpPr>
          <p:cNvPr id="333" name="Google Shape;333;p65"/>
          <p:cNvSpPr txBox="1">
            <a:spLocks noGrp="1"/>
          </p:cNvSpPr>
          <p:nvPr>
            <p:ph type="body" idx="1"/>
          </p:nvPr>
        </p:nvSpPr>
        <p:spPr>
          <a:xfrm>
            <a:off x="629200" y="2558767"/>
            <a:ext cx="10962800" cy="4129600"/>
          </a:xfrm>
          <a:prstGeom prst="rect">
            <a:avLst/>
          </a:prstGeom>
          <a:noFill/>
          <a:ln>
            <a:noFill/>
          </a:ln>
        </p:spPr>
        <p:txBody>
          <a:bodyPr spcFirstLastPara="1" vert="horz" wrap="square" lIns="91433" tIns="91433" rIns="91433" bIns="91433" rtlCol="0" anchor="t" anchorCtr="0">
            <a:noAutofit/>
          </a:bodyPr>
          <a:lstStyle/>
          <a:p>
            <a:pPr marL="220128" indent="-93131"/>
            <a:r>
              <a:rPr lang="en"/>
              <a:t>Recall from Course 2, web3Deploy script </a:t>
            </a:r>
            <a:r>
              <a:rPr lang="en"/>
              <a:t> </a:t>
            </a:r>
            <a:r>
              <a:rPr lang="en"/>
              <a:t>is an </a:t>
            </a:r>
            <a:r>
              <a:rPr lang="en"/>
              <a:t> important artifact</a:t>
            </a:r>
            <a:r>
              <a:rPr lang="en"/>
              <a:t> </a:t>
            </a:r>
            <a:r>
              <a:rPr lang="en"/>
              <a:t>generated by the remix compile process.</a:t>
            </a:r>
            <a:endParaRPr/>
          </a:p>
          <a:p>
            <a:pPr marL="220128" indent="-93131"/>
            <a:r>
              <a:rPr lang="en"/>
              <a:t> If you are programmatically assembling the Dapp without the help of any development environment</a:t>
            </a:r>
            <a:endParaRPr/>
          </a:p>
          <a:p>
            <a:pPr marL="677316" lvl="1" indent="-93131"/>
            <a:r>
              <a:rPr lang="en"/>
              <a:t> You will copy the web3deploy script into your web </a:t>
            </a:r>
            <a:r>
              <a:rPr lang="en"/>
              <a:t>app</a:t>
            </a:r>
            <a:r>
              <a:rPr lang="en"/>
              <a:t>, say  in h</a:t>
            </a:r>
            <a:r>
              <a:rPr lang="en"/>
              <a:t>tml/js file as a script,</a:t>
            </a:r>
            <a:r>
              <a:rPr lang="en"/>
              <a:t> </a:t>
            </a:r>
            <a:endParaRPr/>
          </a:p>
          <a:p>
            <a:pPr marL="677316" lvl="1" indent="-93131"/>
            <a:r>
              <a:rPr lang="en"/>
              <a:t> deploy the smart contract using the functions in the script </a:t>
            </a:r>
            <a:endParaRPr/>
          </a:p>
          <a:p>
            <a:pPr marL="677316" lvl="1" indent="-93131"/>
            <a:r>
              <a:rPr lang="en"/>
              <a:t> invoke the smart contract function using the functions </a:t>
            </a:r>
            <a:r>
              <a:rPr lang="en"/>
              <a:t>in the</a:t>
            </a:r>
            <a:r>
              <a:rPr lang="en"/>
              <a:t> script</a:t>
            </a:r>
            <a:r>
              <a:rPr lang="en"/>
              <a:t>, ABI and smart contract address</a:t>
            </a:r>
            <a:endParaRPr/>
          </a:p>
          <a:p>
            <a:pPr marL="677316" lvl="1" indent="0">
              <a:buNone/>
            </a:pPr>
            <a:endParaRPr/>
          </a:p>
          <a:p>
            <a:pPr marL="220128" indent="-93131"/>
            <a:r>
              <a:rPr lang="en"/>
              <a:t> At this time, if you are a programmer, you can review the web3deploy script generated in the Remix IDE.</a:t>
            </a:r>
            <a:endParaRPr/>
          </a:p>
          <a:p>
            <a:pPr marL="220128" indent="-93131"/>
            <a:r>
              <a:rPr lang="en"/>
              <a:t> Dont worry, we plan to use an IDE to develop the Dapp later on in Module 2 of this course.</a:t>
            </a:r>
            <a:endParaRPr/>
          </a:p>
        </p:txBody>
      </p:sp>
    </p:spTree>
    <p:extLst>
      <p:ext uri="{BB962C8B-B14F-4D97-AF65-F5344CB8AC3E}">
        <p14:creationId xmlns:p14="http://schemas.microsoft.com/office/powerpoint/2010/main" val="4003873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Google Shape;338;p66"/>
          <p:cNvSpPr/>
          <p:nvPr/>
        </p:nvSpPr>
        <p:spPr>
          <a:xfrm>
            <a:off x="3269533" y="3412500"/>
            <a:ext cx="1979600" cy="730800"/>
          </a:xfrm>
          <a:prstGeom prst="rect">
            <a:avLst/>
          </a:prstGeom>
          <a:gradFill>
            <a:gsLst>
              <a:gs pos="0">
                <a:srgbClr val="DBD4EB"/>
              </a:gs>
              <a:gs pos="100000">
                <a:srgbClr val="9180BB"/>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Remix</a:t>
            </a:r>
            <a:endParaRPr sz="2400"/>
          </a:p>
          <a:p>
            <a:r>
              <a:rPr lang="en" sz="2400"/>
              <a:t>Compile process</a:t>
            </a:r>
            <a:endParaRPr sz="2400"/>
          </a:p>
        </p:txBody>
      </p:sp>
      <p:sp>
        <p:nvSpPr>
          <p:cNvPr id="339" name="Google Shape;339;p66"/>
          <p:cNvSpPr/>
          <p:nvPr/>
        </p:nvSpPr>
        <p:spPr>
          <a:xfrm>
            <a:off x="1030668" y="3412500"/>
            <a:ext cx="1838233" cy="730800"/>
          </a:xfrm>
          <a:prstGeom prst="flowChartPunchedTape">
            <a:avLst/>
          </a:prstGeom>
          <a:gradFill>
            <a:gsLst>
              <a:gs pos="0">
                <a:srgbClr val="DFE9FB"/>
              </a:gs>
              <a:gs pos="100000">
                <a:srgbClr val="6E9BE7"/>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Smart Contract</a:t>
            </a:r>
            <a:endParaRPr sz="2400"/>
          </a:p>
        </p:txBody>
      </p:sp>
      <p:sp>
        <p:nvSpPr>
          <p:cNvPr id="340" name="Google Shape;340;p66"/>
          <p:cNvSpPr/>
          <p:nvPr/>
        </p:nvSpPr>
        <p:spPr>
          <a:xfrm>
            <a:off x="6776600" y="1998784"/>
            <a:ext cx="1249000" cy="730800"/>
          </a:xfrm>
          <a:prstGeom prst="flowChartOffpageConnector">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ContractBytecode</a:t>
            </a:r>
            <a:endParaRPr sz="2400"/>
          </a:p>
        </p:txBody>
      </p:sp>
      <p:sp>
        <p:nvSpPr>
          <p:cNvPr id="341" name="Google Shape;341;p66"/>
          <p:cNvSpPr/>
          <p:nvPr/>
        </p:nvSpPr>
        <p:spPr>
          <a:xfrm>
            <a:off x="6718867" y="5669217"/>
            <a:ext cx="1249000" cy="730800"/>
          </a:xfrm>
          <a:prstGeom prst="flowChartOffpageConnector">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InstanceBytecode</a:t>
            </a:r>
            <a:endParaRPr sz="2400"/>
          </a:p>
        </p:txBody>
      </p:sp>
      <p:sp>
        <p:nvSpPr>
          <p:cNvPr id="342" name="Google Shape;342;p66"/>
          <p:cNvSpPr/>
          <p:nvPr/>
        </p:nvSpPr>
        <p:spPr>
          <a:xfrm>
            <a:off x="6639667" y="2957133"/>
            <a:ext cx="1673200" cy="730800"/>
          </a:xfrm>
          <a:prstGeom prst="flowChartOffpageConnector">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WebDeploy</a:t>
            </a:r>
            <a:endParaRPr sz="2400"/>
          </a:p>
          <a:p>
            <a:r>
              <a:rPr lang="en" sz="2400"/>
              <a:t>script</a:t>
            </a:r>
            <a:endParaRPr sz="2400"/>
          </a:p>
        </p:txBody>
      </p:sp>
      <p:cxnSp>
        <p:nvCxnSpPr>
          <p:cNvPr id="343" name="Google Shape;343;p66"/>
          <p:cNvCxnSpPr>
            <a:stCxn id="339" idx="3"/>
            <a:endCxn id="338" idx="1"/>
          </p:cNvCxnSpPr>
          <p:nvPr/>
        </p:nvCxnSpPr>
        <p:spPr>
          <a:xfrm>
            <a:off x="2868900" y="3777900"/>
            <a:ext cx="400800" cy="0"/>
          </a:xfrm>
          <a:prstGeom prst="straightConnector1">
            <a:avLst/>
          </a:prstGeom>
          <a:noFill/>
          <a:ln w="9525" cap="flat" cmpd="sng">
            <a:solidFill>
              <a:schemeClr val="dk2"/>
            </a:solidFill>
            <a:prstDash val="solid"/>
            <a:round/>
            <a:headEnd type="none" w="med" len="med"/>
            <a:tailEnd type="triangle" w="med" len="med"/>
          </a:ln>
        </p:spPr>
      </p:cxnSp>
      <p:sp>
        <p:nvSpPr>
          <p:cNvPr id="344" name="Google Shape;344;p66"/>
          <p:cNvSpPr/>
          <p:nvPr/>
        </p:nvSpPr>
        <p:spPr>
          <a:xfrm>
            <a:off x="6557067" y="4130684"/>
            <a:ext cx="1838400" cy="488400"/>
          </a:xfrm>
          <a:prstGeom prst="rect">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Gas estimates</a:t>
            </a:r>
            <a:endParaRPr sz="2400"/>
          </a:p>
        </p:txBody>
      </p:sp>
      <p:sp>
        <p:nvSpPr>
          <p:cNvPr id="345" name="Google Shape;345;p66"/>
          <p:cNvSpPr/>
          <p:nvPr/>
        </p:nvSpPr>
        <p:spPr>
          <a:xfrm>
            <a:off x="6332500" y="1172467"/>
            <a:ext cx="2137200" cy="598800"/>
          </a:xfrm>
          <a:prstGeom prst="rect">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ABI (Application Binary Interface)</a:t>
            </a:r>
            <a:endParaRPr sz="2400"/>
          </a:p>
        </p:txBody>
      </p:sp>
      <p:cxnSp>
        <p:nvCxnSpPr>
          <p:cNvPr id="346" name="Google Shape;346;p66"/>
          <p:cNvCxnSpPr>
            <a:stCxn id="338" idx="3"/>
            <a:endCxn id="345" idx="1"/>
          </p:cNvCxnSpPr>
          <p:nvPr/>
        </p:nvCxnSpPr>
        <p:spPr>
          <a:xfrm rot="10800000" flipH="1">
            <a:off x="5249133" y="1471900"/>
            <a:ext cx="1083200" cy="2306000"/>
          </a:xfrm>
          <a:prstGeom prst="straightConnector1">
            <a:avLst/>
          </a:prstGeom>
          <a:noFill/>
          <a:ln w="9525" cap="flat" cmpd="sng">
            <a:solidFill>
              <a:schemeClr val="dk2"/>
            </a:solidFill>
            <a:prstDash val="solid"/>
            <a:round/>
            <a:headEnd type="none" w="med" len="med"/>
            <a:tailEnd type="triangle" w="med" len="med"/>
          </a:ln>
        </p:spPr>
      </p:cxnSp>
      <p:cxnSp>
        <p:nvCxnSpPr>
          <p:cNvPr id="347" name="Google Shape;347;p66"/>
          <p:cNvCxnSpPr>
            <a:stCxn id="338" idx="3"/>
            <a:endCxn id="340" idx="1"/>
          </p:cNvCxnSpPr>
          <p:nvPr/>
        </p:nvCxnSpPr>
        <p:spPr>
          <a:xfrm rot="10800000" flipH="1">
            <a:off x="5249133" y="2364300"/>
            <a:ext cx="1527600" cy="1413600"/>
          </a:xfrm>
          <a:prstGeom prst="straightConnector1">
            <a:avLst/>
          </a:prstGeom>
          <a:noFill/>
          <a:ln w="9525" cap="flat" cmpd="sng">
            <a:solidFill>
              <a:schemeClr val="dk2"/>
            </a:solidFill>
            <a:prstDash val="solid"/>
            <a:round/>
            <a:headEnd type="none" w="med" len="med"/>
            <a:tailEnd type="triangle" w="med" len="med"/>
          </a:ln>
        </p:spPr>
      </p:cxnSp>
      <p:cxnSp>
        <p:nvCxnSpPr>
          <p:cNvPr id="348" name="Google Shape;348;p66"/>
          <p:cNvCxnSpPr>
            <a:stCxn id="338" idx="3"/>
            <a:endCxn id="342" idx="1"/>
          </p:cNvCxnSpPr>
          <p:nvPr/>
        </p:nvCxnSpPr>
        <p:spPr>
          <a:xfrm rot="10800000" flipH="1">
            <a:off x="5249133" y="3322700"/>
            <a:ext cx="1390400" cy="455200"/>
          </a:xfrm>
          <a:prstGeom prst="straightConnector1">
            <a:avLst/>
          </a:prstGeom>
          <a:noFill/>
          <a:ln w="9525" cap="flat" cmpd="sng">
            <a:solidFill>
              <a:schemeClr val="dk2"/>
            </a:solidFill>
            <a:prstDash val="solid"/>
            <a:round/>
            <a:headEnd type="none" w="med" len="med"/>
            <a:tailEnd type="triangle" w="med" len="med"/>
          </a:ln>
        </p:spPr>
      </p:cxnSp>
      <p:cxnSp>
        <p:nvCxnSpPr>
          <p:cNvPr id="349" name="Google Shape;349;p66"/>
          <p:cNvCxnSpPr>
            <a:stCxn id="338" idx="3"/>
            <a:endCxn id="344" idx="1"/>
          </p:cNvCxnSpPr>
          <p:nvPr/>
        </p:nvCxnSpPr>
        <p:spPr>
          <a:xfrm>
            <a:off x="5249133" y="3777900"/>
            <a:ext cx="1308000" cy="596800"/>
          </a:xfrm>
          <a:prstGeom prst="straightConnector1">
            <a:avLst/>
          </a:prstGeom>
          <a:noFill/>
          <a:ln w="9525" cap="flat" cmpd="sng">
            <a:solidFill>
              <a:schemeClr val="dk2"/>
            </a:solidFill>
            <a:prstDash val="solid"/>
            <a:round/>
            <a:headEnd type="none" w="med" len="med"/>
            <a:tailEnd type="triangle" w="med" len="med"/>
          </a:ln>
        </p:spPr>
      </p:cxnSp>
      <p:cxnSp>
        <p:nvCxnSpPr>
          <p:cNvPr id="350" name="Google Shape;350;p66"/>
          <p:cNvCxnSpPr>
            <a:stCxn id="338" idx="3"/>
            <a:endCxn id="341" idx="1"/>
          </p:cNvCxnSpPr>
          <p:nvPr/>
        </p:nvCxnSpPr>
        <p:spPr>
          <a:xfrm>
            <a:off x="5249133" y="3777900"/>
            <a:ext cx="1469600" cy="2256800"/>
          </a:xfrm>
          <a:prstGeom prst="straightConnector1">
            <a:avLst/>
          </a:prstGeom>
          <a:noFill/>
          <a:ln w="9525" cap="flat" cmpd="sng">
            <a:solidFill>
              <a:schemeClr val="dk2"/>
            </a:solidFill>
            <a:prstDash val="solid"/>
            <a:round/>
            <a:headEnd type="none" w="med" len="med"/>
            <a:tailEnd type="triangle" w="med" len="med"/>
          </a:ln>
        </p:spPr>
      </p:cxnSp>
      <p:sp>
        <p:nvSpPr>
          <p:cNvPr id="351" name="Google Shape;351;p66"/>
          <p:cNvSpPr txBox="1"/>
          <p:nvPr/>
        </p:nvSpPr>
        <p:spPr>
          <a:xfrm>
            <a:off x="6718867" y="6285200"/>
            <a:ext cx="1673200" cy="368800"/>
          </a:xfrm>
          <a:prstGeom prst="rect">
            <a:avLst/>
          </a:prstGeom>
          <a:noFill/>
          <a:ln>
            <a:noFill/>
          </a:ln>
        </p:spPr>
        <p:txBody>
          <a:bodyPr spcFirstLastPara="1" wrap="square" lIns="121900" tIns="121900" rIns="121900" bIns="121900" anchor="t" anchorCtr="0">
            <a:noAutofit/>
          </a:bodyPr>
          <a:lstStyle/>
          <a:p>
            <a:r>
              <a:rPr lang="en" sz="2400"/>
              <a:t>….others</a:t>
            </a:r>
            <a:endParaRPr sz="2400"/>
          </a:p>
        </p:txBody>
      </p:sp>
      <p:sp>
        <p:nvSpPr>
          <p:cNvPr id="352" name="Google Shape;352;p66"/>
          <p:cNvSpPr/>
          <p:nvPr/>
        </p:nvSpPr>
        <p:spPr>
          <a:xfrm>
            <a:off x="6557067" y="4899967"/>
            <a:ext cx="2137200" cy="488400"/>
          </a:xfrm>
          <a:prstGeom prst="rect">
            <a:avLst/>
          </a:prstGeom>
          <a:gradFill>
            <a:gsLst>
              <a:gs pos="0">
                <a:srgbClr val="DCECD5"/>
              </a:gs>
              <a:gs pos="100000">
                <a:srgbClr val="93BC81"/>
              </a:gs>
            </a:gsLst>
            <a:path path="circle">
              <a:fillToRect l="50000" t="50000" r="50000" b="50000"/>
            </a:path>
            <a:tileRect/>
          </a:gra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Function Hashes</a:t>
            </a:r>
            <a:endParaRPr sz="2400"/>
          </a:p>
        </p:txBody>
      </p:sp>
      <p:cxnSp>
        <p:nvCxnSpPr>
          <p:cNvPr id="353" name="Google Shape;353;p66"/>
          <p:cNvCxnSpPr>
            <a:stCxn id="338" idx="3"/>
            <a:endCxn id="352" idx="1"/>
          </p:cNvCxnSpPr>
          <p:nvPr/>
        </p:nvCxnSpPr>
        <p:spPr>
          <a:xfrm>
            <a:off x="5249133" y="3777900"/>
            <a:ext cx="1308000" cy="1366400"/>
          </a:xfrm>
          <a:prstGeom prst="straightConnector1">
            <a:avLst/>
          </a:prstGeom>
          <a:noFill/>
          <a:ln w="9525" cap="flat" cmpd="sng">
            <a:solidFill>
              <a:schemeClr val="dk2"/>
            </a:solidFill>
            <a:prstDash val="solid"/>
            <a:round/>
            <a:headEnd type="none" w="med" len="med"/>
            <a:tailEnd type="triangle" w="med" len="med"/>
          </a:ln>
        </p:spPr>
      </p:cxnSp>
    </p:spTree>
    <p:extLst>
      <p:ext uri="{BB962C8B-B14F-4D97-AF65-F5344CB8AC3E}">
        <p14:creationId xmlns:p14="http://schemas.microsoft.com/office/powerpoint/2010/main" val="42653400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8" name="Google Shape;358;p67"/>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Dapp with command line interface (CLI)</a:t>
            </a:r>
            <a:endParaRPr/>
          </a:p>
        </p:txBody>
      </p:sp>
      <p:sp>
        <p:nvSpPr>
          <p:cNvPr id="359" name="Google Shape;359;p67"/>
          <p:cNvSpPr/>
          <p:nvPr/>
        </p:nvSpPr>
        <p:spPr>
          <a:xfrm>
            <a:off x="1384167" y="4991500"/>
            <a:ext cx="10346000" cy="51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Distributed Ethereum blockchain server and network (say, network id  15)  </a:t>
            </a:r>
            <a:endParaRPr sz="2400"/>
          </a:p>
        </p:txBody>
      </p:sp>
      <p:sp>
        <p:nvSpPr>
          <p:cNvPr id="360" name="Google Shape;360;p67"/>
          <p:cNvSpPr/>
          <p:nvPr/>
        </p:nvSpPr>
        <p:spPr>
          <a:xfrm>
            <a:off x="2256133"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Node0:geth client</a:t>
            </a:r>
            <a:endParaRPr sz="2400"/>
          </a:p>
        </p:txBody>
      </p:sp>
      <p:sp>
        <p:nvSpPr>
          <p:cNvPr id="361" name="Google Shape;361;p67"/>
          <p:cNvSpPr/>
          <p:nvPr/>
        </p:nvSpPr>
        <p:spPr>
          <a:xfrm>
            <a:off x="5437767"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Node1:geth client</a:t>
            </a:r>
            <a:endParaRPr sz="2400"/>
          </a:p>
        </p:txBody>
      </p:sp>
      <p:sp>
        <p:nvSpPr>
          <p:cNvPr id="362" name="Google Shape;362;p67"/>
          <p:cNvSpPr/>
          <p:nvPr/>
        </p:nvSpPr>
        <p:spPr>
          <a:xfrm>
            <a:off x="8318633"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NodeN:geth client</a:t>
            </a:r>
            <a:endParaRPr sz="2400"/>
          </a:p>
        </p:txBody>
      </p:sp>
      <p:sp>
        <p:nvSpPr>
          <p:cNvPr id="363" name="Google Shape;363;p67"/>
          <p:cNvSpPr txBox="1"/>
          <p:nvPr/>
        </p:nvSpPr>
        <p:spPr>
          <a:xfrm>
            <a:off x="2553967" y="2988233"/>
            <a:ext cx="8006400" cy="706800"/>
          </a:xfrm>
          <a:prstGeom prst="rect">
            <a:avLst/>
          </a:prstGeom>
          <a:noFill/>
          <a:ln>
            <a:noFill/>
          </a:ln>
        </p:spPr>
        <p:txBody>
          <a:bodyPr spcFirstLastPara="1" wrap="square" lIns="121900" tIns="121900" rIns="121900" bIns="121900" anchor="ctr" anchorCtr="0">
            <a:noAutofit/>
          </a:bodyPr>
          <a:lstStyle/>
          <a:p>
            <a:r>
              <a:rPr lang="en" sz="2400"/>
              <a:t>eth.sendTransaction({from:&lt;address&gt;, to:&lt;address&gt; , value: &lt;value&gt;})</a:t>
            </a:r>
            <a:endParaRPr sz="2400"/>
          </a:p>
        </p:txBody>
      </p:sp>
      <p:sp>
        <p:nvSpPr>
          <p:cNvPr id="364" name="Google Shape;364;p67"/>
          <p:cNvSpPr/>
          <p:nvPr/>
        </p:nvSpPr>
        <p:spPr>
          <a:xfrm>
            <a:off x="4141500" y="3601233"/>
            <a:ext cx="1932400" cy="706800"/>
          </a:xfrm>
          <a:prstGeom prst="curvedDownArrow">
            <a:avLst>
              <a:gd name="adj1" fmla="val 25000"/>
              <a:gd name="adj2" fmla="val 50000"/>
              <a:gd name="adj3" fmla="val 25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Tree>
    <p:extLst>
      <p:ext uri="{BB962C8B-B14F-4D97-AF65-F5344CB8AC3E}">
        <p14:creationId xmlns:p14="http://schemas.microsoft.com/office/powerpoint/2010/main" val="3391771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68"/>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Architecture of a Dapp</a:t>
            </a:r>
            <a:endParaRPr/>
          </a:p>
        </p:txBody>
      </p:sp>
      <p:sp>
        <p:nvSpPr>
          <p:cNvPr id="370" name="Google Shape;370;p68"/>
          <p:cNvSpPr/>
          <p:nvPr/>
        </p:nvSpPr>
        <p:spPr>
          <a:xfrm>
            <a:off x="1384167" y="4991500"/>
            <a:ext cx="10346000" cy="51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Distributed Ethereum blockchain protocol server network  </a:t>
            </a:r>
            <a:endParaRPr sz="2400"/>
          </a:p>
        </p:txBody>
      </p:sp>
      <p:sp>
        <p:nvSpPr>
          <p:cNvPr id="371" name="Google Shape;371;p68"/>
          <p:cNvSpPr/>
          <p:nvPr/>
        </p:nvSpPr>
        <p:spPr>
          <a:xfrm>
            <a:off x="2256133"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Node1:geth client</a:t>
            </a:r>
            <a:endParaRPr sz="2400"/>
          </a:p>
        </p:txBody>
      </p:sp>
      <p:sp>
        <p:nvSpPr>
          <p:cNvPr id="372" name="Google Shape;372;p68"/>
          <p:cNvSpPr/>
          <p:nvPr/>
        </p:nvSpPr>
        <p:spPr>
          <a:xfrm>
            <a:off x="5437767"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Node2:geth client</a:t>
            </a:r>
            <a:endParaRPr sz="2400"/>
          </a:p>
        </p:txBody>
      </p:sp>
      <p:sp>
        <p:nvSpPr>
          <p:cNvPr id="373" name="Google Shape;373;p68"/>
          <p:cNvSpPr/>
          <p:nvPr/>
        </p:nvSpPr>
        <p:spPr>
          <a:xfrm>
            <a:off x="8318633"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NodeN:geth client</a:t>
            </a:r>
            <a:endParaRPr sz="2400"/>
          </a:p>
        </p:txBody>
      </p:sp>
      <p:grpSp>
        <p:nvGrpSpPr>
          <p:cNvPr id="374" name="Google Shape;374;p68"/>
          <p:cNvGrpSpPr/>
          <p:nvPr/>
        </p:nvGrpSpPr>
        <p:grpSpPr>
          <a:xfrm>
            <a:off x="2256134" y="2587967"/>
            <a:ext cx="3063633" cy="1814367"/>
            <a:chOff x="1692100" y="1940975"/>
            <a:chExt cx="2297725" cy="1360775"/>
          </a:xfrm>
        </p:grpSpPr>
        <p:sp>
          <p:nvSpPr>
            <p:cNvPr id="375" name="Google Shape;375;p68"/>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 App</a:t>
              </a:r>
              <a:endParaRPr sz="2400"/>
            </a:p>
          </p:txBody>
        </p:sp>
        <p:sp>
          <p:nvSpPr>
            <p:cNvPr id="376" name="Google Shape;376;p68"/>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77" name="Google Shape;377;p68"/>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web3</a:t>
              </a:r>
              <a:endParaRPr sz="2400"/>
            </a:p>
          </p:txBody>
        </p:sp>
        <p:sp>
          <p:nvSpPr>
            <p:cNvPr id="378" name="Google Shape;378;p68"/>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400"/>
                <a:t>JSON/RPC</a:t>
              </a:r>
              <a:endParaRPr sz="2400"/>
            </a:p>
          </p:txBody>
        </p:sp>
        <p:sp>
          <p:nvSpPr>
            <p:cNvPr id="379" name="Google Shape;379;p68"/>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400"/>
                <a:t>RPC port</a:t>
              </a:r>
              <a:endParaRPr sz="2400"/>
            </a:p>
          </p:txBody>
        </p:sp>
      </p:grpSp>
      <p:grpSp>
        <p:nvGrpSpPr>
          <p:cNvPr id="380" name="Google Shape;380;p68"/>
          <p:cNvGrpSpPr/>
          <p:nvPr/>
        </p:nvGrpSpPr>
        <p:grpSpPr>
          <a:xfrm>
            <a:off x="8318634" y="2587951"/>
            <a:ext cx="3063633" cy="1814367"/>
            <a:chOff x="1692100" y="1940975"/>
            <a:chExt cx="2297725" cy="1360775"/>
          </a:xfrm>
        </p:grpSpPr>
        <p:sp>
          <p:nvSpPr>
            <p:cNvPr id="381" name="Google Shape;381;p68"/>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 App</a:t>
              </a:r>
              <a:endParaRPr sz="2400"/>
            </a:p>
          </p:txBody>
        </p:sp>
        <p:sp>
          <p:nvSpPr>
            <p:cNvPr id="382" name="Google Shape;382;p68"/>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83" name="Google Shape;383;p68"/>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web3</a:t>
              </a:r>
              <a:endParaRPr sz="2400"/>
            </a:p>
          </p:txBody>
        </p:sp>
        <p:sp>
          <p:nvSpPr>
            <p:cNvPr id="384" name="Google Shape;384;p68"/>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400"/>
                <a:t>JSON/RPC</a:t>
              </a:r>
              <a:endParaRPr sz="2400"/>
            </a:p>
          </p:txBody>
        </p:sp>
        <p:sp>
          <p:nvSpPr>
            <p:cNvPr id="385" name="Google Shape;385;p68"/>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400"/>
                <a:t>RPC port</a:t>
              </a:r>
              <a:endParaRPr sz="2400"/>
            </a:p>
          </p:txBody>
        </p:sp>
      </p:grpSp>
      <p:sp>
        <p:nvSpPr>
          <p:cNvPr id="386" name="Google Shape;386;p68"/>
          <p:cNvSpPr txBox="1"/>
          <p:nvPr/>
        </p:nvSpPr>
        <p:spPr>
          <a:xfrm>
            <a:off x="795000" y="3789567"/>
            <a:ext cx="942800" cy="329600"/>
          </a:xfrm>
          <a:prstGeom prst="rect">
            <a:avLst/>
          </a:prstGeom>
          <a:noFill/>
          <a:ln>
            <a:noFill/>
          </a:ln>
        </p:spPr>
        <p:txBody>
          <a:bodyPr spcFirstLastPara="1" wrap="square" lIns="121900" tIns="121900" rIns="121900" bIns="121900" anchor="t" anchorCtr="0">
            <a:noAutofit/>
          </a:bodyPr>
          <a:lstStyle/>
          <a:p>
            <a:r>
              <a:rPr lang="en" sz="3200"/>
              <a:t>….</a:t>
            </a:r>
            <a:endParaRPr sz="3200"/>
          </a:p>
        </p:txBody>
      </p:sp>
      <p:sp>
        <p:nvSpPr>
          <p:cNvPr id="387" name="Google Shape;387;p68"/>
          <p:cNvSpPr txBox="1"/>
          <p:nvPr/>
        </p:nvSpPr>
        <p:spPr>
          <a:xfrm>
            <a:off x="361833" y="2832833"/>
            <a:ext cx="2238800" cy="1017600"/>
          </a:xfrm>
          <a:prstGeom prst="rect">
            <a:avLst/>
          </a:prstGeom>
          <a:noFill/>
          <a:ln>
            <a:noFill/>
          </a:ln>
        </p:spPr>
        <p:txBody>
          <a:bodyPr spcFirstLastPara="1" wrap="square" lIns="121900" tIns="121900" rIns="121900" bIns="121900" anchor="ctr" anchorCtr="0">
            <a:noAutofit/>
          </a:bodyPr>
          <a:lstStyle/>
          <a:p>
            <a:r>
              <a:rPr lang="en" sz="3200"/>
              <a:t>….</a:t>
            </a:r>
            <a:endParaRPr sz="3200"/>
          </a:p>
        </p:txBody>
      </p:sp>
      <p:sp>
        <p:nvSpPr>
          <p:cNvPr id="388" name="Google Shape;388;p68"/>
          <p:cNvSpPr txBox="1"/>
          <p:nvPr/>
        </p:nvSpPr>
        <p:spPr>
          <a:xfrm>
            <a:off x="11382267" y="3955100"/>
            <a:ext cx="942800" cy="329600"/>
          </a:xfrm>
          <a:prstGeom prst="rect">
            <a:avLst/>
          </a:prstGeom>
          <a:noFill/>
          <a:ln>
            <a:noFill/>
          </a:ln>
        </p:spPr>
        <p:txBody>
          <a:bodyPr spcFirstLastPara="1" wrap="square" lIns="121900" tIns="121900" rIns="121900" bIns="121900" anchor="t" anchorCtr="0">
            <a:noAutofit/>
          </a:bodyPr>
          <a:lstStyle/>
          <a:p>
            <a:r>
              <a:rPr lang="en" sz="3200"/>
              <a:t>….</a:t>
            </a:r>
            <a:endParaRPr sz="3200"/>
          </a:p>
        </p:txBody>
      </p:sp>
      <p:sp>
        <p:nvSpPr>
          <p:cNvPr id="389" name="Google Shape;389;p68"/>
          <p:cNvSpPr txBox="1"/>
          <p:nvPr/>
        </p:nvSpPr>
        <p:spPr>
          <a:xfrm>
            <a:off x="10910933" y="2832833"/>
            <a:ext cx="2238800" cy="1017600"/>
          </a:xfrm>
          <a:prstGeom prst="rect">
            <a:avLst/>
          </a:prstGeom>
          <a:noFill/>
          <a:ln>
            <a:noFill/>
          </a:ln>
        </p:spPr>
        <p:txBody>
          <a:bodyPr spcFirstLastPara="1" wrap="square" lIns="121900" tIns="121900" rIns="121900" bIns="121900" anchor="ctr" anchorCtr="0">
            <a:noAutofit/>
          </a:bodyPr>
          <a:lstStyle/>
          <a:p>
            <a:r>
              <a:rPr lang="en" sz="3200"/>
              <a:t>….</a:t>
            </a:r>
            <a:endParaRPr sz="3200"/>
          </a:p>
        </p:txBody>
      </p:sp>
      <p:grpSp>
        <p:nvGrpSpPr>
          <p:cNvPr id="390" name="Google Shape;390;p68"/>
          <p:cNvGrpSpPr/>
          <p:nvPr/>
        </p:nvGrpSpPr>
        <p:grpSpPr>
          <a:xfrm>
            <a:off x="5543818" y="2587951"/>
            <a:ext cx="3063633" cy="1814367"/>
            <a:chOff x="1692100" y="1940975"/>
            <a:chExt cx="2297725" cy="1360775"/>
          </a:xfrm>
        </p:grpSpPr>
        <p:sp>
          <p:nvSpPr>
            <p:cNvPr id="391" name="Google Shape;391;p68"/>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 App</a:t>
              </a:r>
              <a:endParaRPr sz="2400"/>
            </a:p>
          </p:txBody>
        </p:sp>
        <p:sp>
          <p:nvSpPr>
            <p:cNvPr id="392" name="Google Shape;392;p68"/>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393" name="Google Shape;393;p68"/>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web3</a:t>
              </a:r>
              <a:endParaRPr sz="2400"/>
            </a:p>
          </p:txBody>
        </p:sp>
        <p:sp>
          <p:nvSpPr>
            <p:cNvPr id="394" name="Google Shape;394;p68"/>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400"/>
                <a:t>JSON/RPC</a:t>
              </a:r>
              <a:endParaRPr sz="2400"/>
            </a:p>
          </p:txBody>
        </p:sp>
        <p:sp>
          <p:nvSpPr>
            <p:cNvPr id="395" name="Google Shape;395;p68"/>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400"/>
                <a:t>RPC port</a:t>
              </a:r>
              <a:endParaRPr sz="2400"/>
            </a:p>
          </p:txBody>
        </p:sp>
      </p:grpSp>
      <p:sp>
        <p:nvSpPr>
          <p:cNvPr id="396" name="Google Shape;396;p68"/>
          <p:cNvSpPr txBox="1"/>
          <p:nvPr/>
        </p:nvSpPr>
        <p:spPr>
          <a:xfrm>
            <a:off x="7664667" y="4284700"/>
            <a:ext cx="942800" cy="706800"/>
          </a:xfrm>
          <a:prstGeom prst="rect">
            <a:avLst/>
          </a:prstGeom>
          <a:noFill/>
          <a:ln>
            <a:noFill/>
          </a:ln>
        </p:spPr>
        <p:txBody>
          <a:bodyPr spcFirstLastPara="1" wrap="square" lIns="121900" tIns="121900" rIns="121900" bIns="121900" anchor="ctr" anchorCtr="0">
            <a:noAutofit/>
          </a:bodyPr>
          <a:lstStyle/>
          <a:p>
            <a:r>
              <a:rPr lang="en" sz="3200"/>
              <a:t>….</a:t>
            </a:r>
            <a:endParaRPr sz="3200"/>
          </a:p>
        </p:txBody>
      </p:sp>
    </p:spTree>
    <p:extLst>
      <p:ext uri="{BB962C8B-B14F-4D97-AF65-F5344CB8AC3E}">
        <p14:creationId xmlns:p14="http://schemas.microsoft.com/office/powerpoint/2010/main" val="30421151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72"/>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What is an API?</a:t>
            </a:r>
            <a:endParaRPr/>
          </a:p>
        </p:txBody>
      </p:sp>
      <p:sp>
        <p:nvSpPr>
          <p:cNvPr id="420" name="Google Shape;420;p72"/>
          <p:cNvSpPr txBox="1">
            <a:spLocks noGrp="1"/>
          </p:cNvSpPr>
          <p:nvPr>
            <p:ph type="body" idx="1"/>
          </p:nvPr>
        </p:nvSpPr>
        <p:spPr>
          <a:xfrm>
            <a:off x="629200" y="2210600"/>
            <a:ext cx="10962800" cy="4477600"/>
          </a:xfrm>
          <a:prstGeom prst="rect">
            <a:avLst/>
          </a:prstGeom>
        </p:spPr>
        <p:txBody>
          <a:bodyPr spcFirstLastPara="1" vert="horz" wrap="square" lIns="91433" tIns="91433" rIns="91433" bIns="91433" rtlCol="0" anchor="t" anchorCtr="0">
            <a:noAutofit/>
          </a:bodyPr>
          <a:lstStyle/>
          <a:p>
            <a:pPr marL="0" indent="0">
              <a:buNone/>
            </a:pPr>
            <a:r>
              <a:rPr lang="en"/>
              <a:t>API or Application Programming Interface is a convenient and standard way to expose a set of functions related to a specific data set and related services. APIs also  lend to reusability of code. </a:t>
            </a:r>
            <a:endParaRPr/>
          </a:p>
          <a:p>
            <a:pPr marL="0" indent="0">
              <a:buNone/>
            </a:pPr>
            <a:endParaRPr/>
          </a:p>
          <a:p>
            <a:pPr marL="0" indent="0">
              <a:buNone/>
            </a:pPr>
            <a:r>
              <a:rPr lang="en"/>
              <a:t>An API publishes a set of functions or methods that can be used programmatically invoke operations, access data and store data. </a:t>
            </a:r>
            <a:endParaRPr/>
          </a:p>
          <a:p>
            <a:pPr marL="0" indent="0">
              <a:buNone/>
            </a:pPr>
            <a:endParaRPr/>
          </a:p>
          <a:p>
            <a:pPr marL="0" indent="0">
              <a:buNone/>
            </a:pPr>
            <a:r>
              <a:rPr lang="en"/>
              <a:t>Access to an API can be controlled by specific access methods, for example public keys, if so warranted by the application. </a:t>
            </a:r>
            <a:endParaRPr/>
          </a:p>
          <a:p>
            <a:pPr marL="0" indent="0">
              <a:buNone/>
            </a:pPr>
            <a:endParaRPr/>
          </a:p>
          <a:p>
            <a:pPr marL="0" indent="0">
              <a:buNone/>
            </a:pPr>
            <a:r>
              <a:rPr lang="en"/>
              <a:t>Here are some well-known examples of API: </a:t>
            </a:r>
            <a:endParaRPr/>
          </a:p>
          <a:p>
            <a:pPr marL="0" indent="0">
              <a:buNone/>
            </a:pPr>
            <a:r>
              <a:rPr lang="en"/>
              <a:t> --Twitter API to access tweets that can be filtered by query terms</a:t>
            </a:r>
            <a:endParaRPr/>
          </a:p>
          <a:p>
            <a:pPr marL="0" indent="0">
              <a:buNone/>
            </a:pPr>
            <a:r>
              <a:rPr lang="en"/>
              <a:t>--Google Maps API that allows for applications “embed” the map features such as geolocation in their own applications, leveraging and reusing the power of google map API.</a:t>
            </a:r>
            <a:endParaRPr/>
          </a:p>
        </p:txBody>
      </p:sp>
    </p:spTree>
    <p:extLst>
      <p:ext uri="{BB962C8B-B14F-4D97-AF65-F5344CB8AC3E}">
        <p14:creationId xmlns:p14="http://schemas.microsoft.com/office/powerpoint/2010/main" val="32842680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73"/>
          <p:cNvSpPr txBox="1">
            <a:spLocks noGrp="1"/>
          </p:cNvSpPr>
          <p:nvPr>
            <p:ph type="title"/>
          </p:nvPr>
        </p:nvSpPr>
        <p:spPr>
          <a:xfrm>
            <a:off x="2240700" y="207267"/>
            <a:ext cx="8970800" cy="612800"/>
          </a:xfrm>
          <a:prstGeom prst="rect">
            <a:avLst/>
          </a:prstGeom>
        </p:spPr>
        <p:txBody>
          <a:bodyPr spcFirstLastPara="1" vert="horz" wrap="square" lIns="91433" tIns="91433" rIns="91433" bIns="91433" rtlCol="0" anchor="b" anchorCtr="0">
            <a:noAutofit/>
          </a:bodyPr>
          <a:lstStyle/>
          <a:p>
            <a:r>
              <a:rPr lang="en"/>
              <a:t>Why are APIs important?</a:t>
            </a:r>
            <a:endParaRPr/>
          </a:p>
        </p:txBody>
      </p:sp>
      <p:sp>
        <p:nvSpPr>
          <p:cNvPr id="426" name="Google Shape;426;p73"/>
          <p:cNvSpPr txBox="1">
            <a:spLocks noGrp="1"/>
          </p:cNvSpPr>
          <p:nvPr>
            <p:ph type="body" idx="1"/>
          </p:nvPr>
        </p:nvSpPr>
        <p:spPr>
          <a:xfrm>
            <a:off x="0" y="1267833"/>
            <a:ext cx="12192000" cy="5844800"/>
          </a:xfrm>
          <a:prstGeom prst="rect">
            <a:avLst/>
          </a:prstGeom>
        </p:spPr>
        <p:txBody>
          <a:bodyPr spcFirstLastPara="1" vert="horz" wrap="square" lIns="91433" tIns="91433" rIns="91433" bIns="91433" rtlCol="0" anchor="t" anchorCtr="0">
            <a:noAutofit/>
          </a:bodyPr>
          <a:lstStyle/>
          <a:p>
            <a:pPr marL="0" indent="0">
              <a:buNone/>
            </a:pPr>
            <a:r>
              <a:rPr lang="en" sz="2400"/>
              <a:t>Blockchain server and node provide the blockchain functionality data structures. How do applications “call” them? Invoke them? Use them for accomplishing tasks of an application?</a:t>
            </a:r>
            <a:endParaRPr sz="2400"/>
          </a:p>
          <a:p>
            <a:pPr marL="0" indent="0">
              <a:buNone/>
            </a:pPr>
            <a:endParaRPr sz="2400"/>
          </a:p>
          <a:p>
            <a:pPr marL="0" indent="0">
              <a:buNone/>
            </a:pPr>
            <a:r>
              <a:rPr lang="en" sz="2400"/>
              <a:t>We need a well-defined standard approach to get things done for a Dapp.</a:t>
            </a:r>
            <a:endParaRPr sz="2400"/>
          </a:p>
          <a:p>
            <a:pPr marL="0" indent="0">
              <a:buNone/>
            </a:pPr>
            <a:r>
              <a:rPr lang="en" sz="2400"/>
              <a:t>Answer is in the APIs.</a:t>
            </a:r>
            <a:endParaRPr sz="2400"/>
          </a:p>
          <a:p>
            <a:pPr marL="0" indent="0">
              <a:buNone/>
            </a:pPr>
            <a:endParaRPr sz="2400"/>
          </a:p>
          <a:p>
            <a:pPr marL="0" indent="0">
              <a:buNone/>
            </a:pPr>
            <a:endParaRPr sz="2400"/>
          </a:p>
          <a:p>
            <a:pPr marL="0" indent="0">
              <a:buNone/>
            </a:pPr>
            <a:r>
              <a:rPr lang="en" sz="2400"/>
              <a:t>In our case, specific APIs expose the services of the blockchain server using standard functions. When you develop a Dapp, interaction with a geth node and blockchain server functionality is accomplished by invoking these APIs.</a:t>
            </a:r>
            <a:endParaRPr sz="2400"/>
          </a:p>
          <a:p>
            <a:pPr marL="0" indent="0">
              <a:buNone/>
            </a:pPr>
            <a:endParaRPr sz="2400"/>
          </a:p>
          <a:p>
            <a:pPr marL="0" indent="0">
              <a:buNone/>
            </a:pPr>
            <a:r>
              <a:rPr lang="en" sz="2400"/>
              <a:t>APIs</a:t>
            </a:r>
            <a:endParaRPr sz="2400"/>
          </a:p>
          <a:p>
            <a:pPr marL="0" indent="0">
              <a:buNone/>
            </a:pPr>
            <a:endParaRPr sz="2400"/>
          </a:p>
          <a:p>
            <a:pPr marL="0" indent="0">
              <a:buNone/>
            </a:pPr>
            <a:endParaRPr sz="2400"/>
          </a:p>
        </p:txBody>
      </p:sp>
    </p:spTree>
    <p:extLst>
      <p:ext uri="{BB962C8B-B14F-4D97-AF65-F5344CB8AC3E}">
        <p14:creationId xmlns:p14="http://schemas.microsoft.com/office/powerpoint/2010/main" val="1568262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74"/>
          <p:cNvSpPr txBox="1">
            <a:spLocks noGrp="1"/>
          </p:cNvSpPr>
          <p:nvPr>
            <p:ph type="title"/>
          </p:nvPr>
        </p:nvSpPr>
        <p:spPr>
          <a:xfrm>
            <a:off x="629200" y="984967"/>
            <a:ext cx="10962800" cy="848400"/>
          </a:xfrm>
          <a:prstGeom prst="rect">
            <a:avLst/>
          </a:prstGeom>
        </p:spPr>
        <p:txBody>
          <a:bodyPr spcFirstLastPara="1" vert="horz" wrap="square" lIns="91433" tIns="91433" rIns="91433" bIns="91433" rtlCol="0" anchor="b" anchorCtr="0">
            <a:noAutofit/>
          </a:bodyPr>
          <a:lstStyle/>
          <a:p>
            <a:r>
              <a:rPr lang="en"/>
              <a:t>Why in the context of Dapp are we learning APIs?</a:t>
            </a:r>
            <a:endParaRPr/>
          </a:p>
        </p:txBody>
      </p:sp>
      <p:sp>
        <p:nvSpPr>
          <p:cNvPr id="432" name="Google Shape;432;p74"/>
          <p:cNvSpPr txBox="1">
            <a:spLocks noGrp="1"/>
          </p:cNvSpPr>
          <p:nvPr>
            <p:ph type="body" idx="1"/>
          </p:nvPr>
        </p:nvSpPr>
        <p:spPr>
          <a:xfrm>
            <a:off x="629200" y="1927767"/>
            <a:ext cx="10962800" cy="4807600"/>
          </a:xfrm>
          <a:prstGeom prst="rect">
            <a:avLst/>
          </a:prstGeom>
        </p:spPr>
        <p:txBody>
          <a:bodyPr spcFirstLastPara="1" vert="horz" wrap="square" lIns="91433" tIns="91433" rIns="91433" bIns="91433" rtlCol="0" anchor="t" anchorCtr="0">
            <a:noAutofit/>
          </a:bodyPr>
          <a:lstStyle/>
          <a:p>
            <a:pPr marL="0" indent="0">
              <a:buNone/>
            </a:pPr>
            <a:r>
              <a:rPr lang="en"/>
              <a:t>Blockchain technology has ushered in a whole new culture in software and systems development and management.</a:t>
            </a:r>
            <a:endParaRPr/>
          </a:p>
          <a:p>
            <a:pPr marL="0" indent="0">
              <a:buNone/>
            </a:pPr>
            <a:endParaRPr/>
          </a:p>
          <a:p>
            <a:pPr marL="0" indent="0">
              <a:buNone/>
            </a:pPr>
            <a:r>
              <a:rPr lang="en"/>
              <a:t>Software systems in the beginning were proprietary products. Slowly they moved on to become open source, and freeware.</a:t>
            </a:r>
            <a:endParaRPr/>
          </a:p>
          <a:p>
            <a:pPr marL="0" indent="0">
              <a:buNone/>
            </a:pPr>
            <a:endParaRPr/>
          </a:p>
          <a:p>
            <a:pPr marL="0" indent="0">
              <a:buNone/>
            </a:pPr>
            <a:r>
              <a:rPr lang="en"/>
              <a:t>With blockchain technology developers are only contributors to software, many of them help to run the network by standing up nodes, mining etc.  More importantly they also propose and vote on the improvements and changes to the blockchain protocol. </a:t>
            </a:r>
            <a:endParaRPr/>
          </a:p>
          <a:p>
            <a:pPr marL="0" indent="0">
              <a:buNone/>
            </a:pPr>
            <a:endParaRPr/>
          </a:p>
          <a:p>
            <a:pPr marL="0" indent="0">
              <a:buNone/>
            </a:pPr>
            <a:r>
              <a:rPr lang="en"/>
              <a:t>Thus we  want you to be more than developers; you can be contributors and committers to code, you can help in the governance and help shape the protocol.</a:t>
            </a:r>
            <a:endParaRPr/>
          </a:p>
          <a:p>
            <a:pPr marL="0" indent="0">
              <a:buNone/>
            </a:pPr>
            <a:r>
              <a:rPr lang="en"/>
              <a:t>That is the new blockchain technology culture. </a:t>
            </a:r>
            <a:endParaRPr/>
          </a:p>
          <a:p>
            <a:pPr marL="0" indent="0">
              <a:buNone/>
            </a:pPr>
            <a:r>
              <a:rPr lang="en"/>
              <a:t>To enable you to be informed developers in this context, you need a basic knowledge of the APIs and the inner workings.</a:t>
            </a:r>
            <a:endParaRPr/>
          </a:p>
        </p:txBody>
      </p:sp>
    </p:spTree>
    <p:extLst>
      <p:ext uri="{BB962C8B-B14F-4D97-AF65-F5344CB8AC3E}">
        <p14:creationId xmlns:p14="http://schemas.microsoft.com/office/powerpoint/2010/main" val="2944430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References</a:t>
            </a:r>
            <a:endParaRPr lang="en-US" dirty="0"/>
          </a:p>
        </p:txBody>
      </p:sp>
      <p:sp>
        <p:nvSpPr>
          <p:cNvPr id="5" name="Content Placeholder 4"/>
          <p:cNvSpPr>
            <a:spLocks noGrp="1"/>
          </p:cNvSpPr>
          <p:nvPr>
            <p:ph idx="1"/>
          </p:nvPr>
        </p:nvSpPr>
        <p:spPr/>
        <p:txBody>
          <a:bodyPr/>
          <a:lstStyle/>
          <a:p>
            <a:r>
              <a:rPr lang="en-US" dirty="0" smtClean="0">
                <a:solidFill>
                  <a:schemeClr val="bg1"/>
                </a:solidFill>
                <a:hlinkClick r:id="rId2"/>
              </a:rPr>
              <a:t>https://web3js.readthedocs.io/en/1.0/</a:t>
            </a:r>
            <a:endParaRPr lang="en-US" dirty="0" smtClean="0">
              <a:solidFill>
                <a:schemeClr val="bg1"/>
              </a:solidFill>
            </a:endParaRPr>
          </a:p>
          <a:p>
            <a:r>
              <a:rPr lang="en-US" dirty="0" smtClean="0">
                <a:solidFill>
                  <a:schemeClr val="bg1"/>
                </a:solidFill>
                <a:hlinkClick r:id="rId3"/>
              </a:rPr>
              <a:t>https://github.com/ethereum/wiki/wiki/JavaScript-API</a:t>
            </a:r>
            <a:endParaRPr lang="en-US" dirty="0" smtClean="0">
              <a:solidFill>
                <a:schemeClr val="bg1"/>
              </a:solidFill>
            </a:endParaRPr>
          </a:p>
          <a:p>
            <a:endParaRPr lang="en-US" dirty="0"/>
          </a:p>
        </p:txBody>
      </p:sp>
    </p:spTree>
    <p:extLst>
      <p:ext uri="{BB962C8B-B14F-4D97-AF65-F5344CB8AC3E}">
        <p14:creationId xmlns:p14="http://schemas.microsoft.com/office/powerpoint/2010/main" val="39395245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75"/>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Ethereum APIs: So what are the APIs Ethereum provides?</a:t>
            </a:r>
            <a:endParaRPr/>
          </a:p>
        </p:txBody>
      </p:sp>
      <p:sp>
        <p:nvSpPr>
          <p:cNvPr id="438" name="Google Shape;438;p75"/>
          <p:cNvSpPr txBox="1">
            <a:spLocks noGrp="1"/>
          </p:cNvSpPr>
          <p:nvPr>
            <p:ph type="body" idx="1"/>
          </p:nvPr>
        </p:nvSpPr>
        <p:spPr>
          <a:xfrm>
            <a:off x="629200" y="2558767"/>
            <a:ext cx="10962800" cy="4082400"/>
          </a:xfrm>
          <a:prstGeom prst="rect">
            <a:avLst/>
          </a:prstGeom>
        </p:spPr>
        <p:txBody>
          <a:bodyPr spcFirstLastPara="1" vert="horz" wrap="square" lIns="91433" tIns="91433" rIns="91433" bIns="91433" rtlCol="0" anchor="t" anchorCtr="0">
            <a:noAutofit/>
          </a:bodyPr>
          <a:lstStyle/>
          <a:p>
            <a:pPr marL="0" indent="0">
              <a:buNone/>
            </a:pPr>
            <a:r>
              <a:rPr lang="en" sz="2400"/>
              <a:t>Two majors category of APIs are provided:</a:t>
            </a:r>
            <a:endParaRPr sz="2400"/>
          </a:p>
          <a:p>
            <a:pPr indent="-457189">
              <a:buSzPts val="1800"/>
              <a:buAutoNum type="arabicPeriod"/>
            </a:pPr>
            <a:r>
              <a:rPr lang="en" sz="2400"/>
              <a:t>Geth management  APIs: admin, debug, miner, personal, txpool</a:t>
            </a:r>
            <a:endParaRPr sz="2400"/>
          </a:p>
          <a:p>
            <a:pPr indent="-457189">
              <a:buClr>
                <a:schemeClr val="dk2"/>
              </a:buClr>
              <a:buSzPts val="1800"/>
              <a:buAutoNum type="arabicPeriod"/>
            </a:pPr>
            <a:r>
              <a:rPr lang="en" sz="2400"/>
              <a:t>Web3 APIs: web3, eth and net</a:t>
            </a:r>
            <a:endParaRPr sz="2400"/>
          </a:p>
          <a:p>
            <a:pPr marL="0" indent="0">
              <a:buNone/>
            </a:pPr>
            <a:endParaRPr sz="2400"/>
          </a:p>
          <a:p>
            <a:pPr marL="0" indent="0">
              <a:buNone/>
            </a:pPr>
            <a:r>
              <a:rPr lang="en" sz="2400"/>
              <a:t>Geth management APIs support methods for management of the geth node.</a:t>
            </a:r>
            <a:endParaRPr sz="2400"/>
          </a:p>
          <a:p>
            <a:pPr marL="0" indent="0">
              <a:buNone/>
            </a:pPr>
            <a:endParaRPr sz="2400"/>
          </a:p>
          <a:p>
            <a:pPr marL="0" indent="0">
              <a:buNone/>
            </a:pPr>
            <a:r>
              <a:rPr lang="en" sz="2400"/>
              <a:t>Web3 APIs support methods for development of Dapps.</a:t>
            </a:r>
            <a:endParaRPr sz="2400"/>
          </a:p>
          <a:p>
            <a:pPr marL="0" indent="0">
              <a:buNone/>
            </a:pPr>
            <a:endParaRPr sz="2400"/>
          </a:p>
          <a:p>
            <a:pPr marL="0" indent="0">
              <a:buNone/>
            </a:pPr>
            <a:endParaRPr sz="2400"/>
          </a:p>
          <a:p>
            <a:pPr marL="0" indent="0">
              <a:buNone/>
            </a:pPr>
            <a:r>
              <a:rPr lang="en" sz="2400"/>
              <a:t>Next we will examine each category of APIs in detail.</a:t>
            </a:r>
            <a:endParaRPr sz="2400"/>
          </a:p>
        </p:txBody>
      </p:sp>
    </p:spTree>
    <p:extLst>
      <p:ext uri="{BB962C8B-B14F-4D97-AF65-F5344CB8AC3E}">
        <p14:creationId xmlns:p14="http://schemas.microsoft.com/office/powerpoint/2010/main" val="2812265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Google Shape;443;p76"/>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Geth Management APIs</a:t>
            </a:r>
            <a:endParaRPr/>
          </a:p>
        </p:txBody>
      </p:sp>
      <p:sp>
        <p:nvSpPr>
          <p:cNvPr id="444" name="Google Shape;444;p76"/>
          <p:cNvSpPr txBox="1">
            <a:spLocks noGrp="1"/>
          </p:cNvSpPr>
          <p:nvPr>
            <p:ph type="body" idx="1"/>
          </p:nvPr>
        </p:nvSpPr>
        <p:spPr>
          <a:xfrm>
            <a:off x="629200" y="2558767"/>
            <a:ext cx="10962800" cy="36136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admin:</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The admin API allows you to use functions to work with your Geth instance, including network peer and RPC endpoint management. </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Examples: admin.addPeer(..)</a:t>
            </a:r>
            <a:endParaRPr sz="2400">
              <a:solidFill>
                <a:srgbClr val="000000"/>
              </a:solidFill>
            </a:endParaRPr>
          </a:p>
          <a:p>
            <a:pPr marL="0" indent="0">
              <a:buNone/>
            </a:pPr>
            <a:r>
              <a:rPr lang="en" sz="2400">
                <a:solidFill>
                  <a:srgbClr val="000000"/>
                </a:solidFill>
              </a:rPr>
              <a:t>                admin.nodeInfo()</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You can observe that “admin” supports functions for management of the node.</a:t>
            </a:r>
            <a:endParaRPr sz="2400">
              <a:solidFill>
                <a:srgbClr val="000000"/>
              </a:solidFill>
            </a:endParaRPr>
          </a:p>
          <a:p>
            <a:pPr marL="0" indent="0">
              <a:buNone/>
            </a:pPr>
            <a:endParaRPr sz="2400"/>
          </a:p>
        </p:txBody>
      </p:sp>
    </p:spTree>
    <p:extLst>
      <p:ext uri="{BB962C8B-B14F-4D97-AF65-F5344CB8AC3E}">
        <p14:creationId xmlns:p14="http://schemas.microsoft.com/office/powerpoint/2010/main" val="2143282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sp>
        <p:nvSpPr>
          <p:cNvPr id="449" name="Google Shape;449;p77"/>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Geth Management APIs</a:t>
            </a:r>
            <a:endParaRPr/>
          </a:p>
        </p:txBody>
      </p:sp>
      <p:sp>
        <p:nvSpPr>
          <p:cNvPr id="450" name="Google Shape;450;p77"/>
          <p:cNvSpPr txBox="1">
            <a:spLocks noGrp="1"/>
          </p:cNvSpPr>
          <p:nvPr>
            <p:ph type="body" idx="1"/>
          </p:nvPr>
        </p:nvSpPr>
        <p:spPr>
          <a:xfrm>
            <a:off x="629200" y="2558767"/>
            <a:ext cx="10962800" cy="40588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debug:</a:t>
            </a:r>
            <a:endParaRPr sz="2400">
              <a:solidFill>
                <a:srgbClr val="000000"/>
              </a:solidFill>
            </a:endParaRPr>
          </a:p>
          <a:p>
            <a:pPr marL="0" indent="0">
              <a:buNone/>
            </a:pP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Examples: </a:t>
            </a:r>
            <a:r>
              <a:rPr lang="en" sz="2400">
                <a:solidFill>
                  <a:srgbClr val="24292E"/>
                </a:solidFill>
                <a:highlight>
                  <a:srgbClr val="F6F8FA"/>
                </a:highlight>
              </a:rPr>
              <a:t>debug.</a:t>
            </a:r>
            <a:r>
              <a:rPr lang="en" sz="2400">
                <a:solidFill>
                  <a:srgbClr val="000000"/>
                </a:solidFill>
                <a:highlight>
                  <a:srgbClr val="F6F8FA"/>
                </a:highlight>
              </a:rPr>
              <a:t>dumpBlock(16)</a:t>
            </a:r>
            <a:endParaRPr sz="2400">
              <a:solidFill>
                <a:srgbClr val="000000"/>
              </a:solidFill>
              <a:highlight>
                <a:srgbClr val="F6F8FA"/>
              </a:highlight>
            </a:endParaRPr>
          </a:p>
          <a:p>
            <a:pPr marL="0" indent="0">
              <a:buNone/>
            </a:pPr>
            <a:r>
              <a:rPr lang="en" sz="2400">
                <a:solidFill>
                  <a:srgbClr val="000000"/>
                </a:solidFill>
              </a:rPr>
              <a:t> Will return the block header details.</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You can observe that debug object provides you the ability to peek into the blockchain, study  and debug any issues.</a:t>
            </a:r>
            <a:endParaRPr sz="2400">
              <a:solidFill>
                <a:srgbClr val="000000"/>
              </a:solidFill>
            </a:endParaRPr>
          </a:p>
        </p:txBody>
      </p:sp>
    </p:spTree>
    <p:extLst>
      <p:ext uri="{BB962C8B-B14F-4D97-AF65-F5344CB8AC3E}">
        <p14:creationId xmlns:p14="http://schemas.microsoft.com/office/powerpoint/2010/main" val="2927203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78"/>
          <p:cNvSpPr txBox="1">
            <a:spLocks noGrp="1"/>
          </p:cNvSpPr>
          <p:nvPr>
            <p:ph type="title"/>
          </p:nvPr>
        </p:nvSpPr>
        <p:spPr>
          <a:xfrm>
            <a:off x="629200" y="984967"/>
            <a:ext cx="10962800" cy="707200"/>
          </a:xfrm>
          <a:prstGeom prst="rect">
            <a:avLst/>
          </a:prstGeom>
        </p:spPr>
        <p:txBody>
          <a:bodyPr spcFirstLastPara="1" vert="horz" wrap="square" lIns="91433" tIns="91433" rIns="91433" bIns="91433" rtlCol="0" anchor="b" anchorCtr="0">
            <a:noAutofit/>
          </a:bodyPr>
          <a:lstStyle/>
          <a:p>
            <a:r>
              <a:rPr lang="en"/>
              <a:t>Geth Management APIs</a:t>
            </a:r>
            <a:endParaRPr/>
          </a:p>
        </p:txBody>
      </p:sp>
      <p:sp>
        <p:nvSpPr>
          <p:cNvPr id="456" name="Google Shape;456;p78"/>
          <p:cNvSpPr txBox="1">
            <a:spLocks noGrp="1"/>
          </p:cNvSpPr>
          <p:nvPr>
            <p:ph type="body" idx="1"/>
          </p:nvPr>
        </p:nvSpPr>
        <p:spPr>
          <a:xfrm>
            <a:off x="629200" y="2008567"/>
            <a:ext cx="10962800" cy="40588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miner:</a:t>
            </a:r>
            <a:endParaRPr sz="2400">
              <a:solidFill>
                <a:srgbClr val="000000"/>
              </a:solidFill>
            </a:endParaRPr>
          </a:p>
          <a:p>
            <a:pPr marL="0" indent="0">
              <a:buNone/>
            </a:pPr>
            <a:endParaRPr sz="1867">
              <a:solidFill>
                <a:srgbClr val="000000"/>
              </a:solidFill>
            </a:endParaRPr>
          </a:p>
          <a:p>
            <a:pPr marL="0" indent="0">
              <a:buNone/>
            </a:pPr>
            <a:r>
              <a:rPr lang="en" sz="2400">
                <a:solidFill>
                  <a:srgbClr val="000000"/>
                </a:solidFill>
              </a:rPr>
              <a:t>The miner API allows you to control the node's mining operation and set various mining specific settings.</a:t>
            </a:r>
            <a:endParaRPr sz="2400">
              <a:solidFill>
                <a:srgbClr val="000000"/>
              </a:solidFill>
            </a:endParaRPr>
          </a:p>
          <a:p>
            <a:pPr marL="0" indent="0">
              <a:buNone/>
            </a:pPr>
            <a:r>
              <a:rPr lang="en" sz="2400">
                <a:solidFill>
                  <a:srgbClr val="000000"/>
                </a:solidFill>
              </a:rPr>
              <a:t>Very easy to understand.</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Example: miner.start()</a:t>
            </a:r>
            <a:endParaRPr sz="2400">
              <a:solidFill>
                <a:srgbClr val="000000"/>
              </a:solidFill>
            </a:endParaRPr>
          </a:p>
          <a:p>
            <a:pPr marL="0" indent="0">
              <a:buNone/>
            </a:pPr>
            <a:r>
              <a:rPr lang="en" sz="2400">
                <a:solidFill>
                  <a:srgbClr val="000000"/>
                </a:solidFill>
              </a:rPr>
              <a:t>miner.stop() are sample functions that will start and stop the miner.</a:t>
            </a:r>
            <a:endParaRPr sz="2400">
              <a:solidFill>
                <a:srgbClr val="000000"/>
              </a:solidFill>
            </a:endParaRPr>
          </a:p>
          <a:p>
            <a:pPr marL="0" indent="0">
              <a:buNone/>
            </a:pPr>
            <a:r>
              <a:rPr lang="en" sz="2400">
                <a:solidFill>
                  <a:srgbClr val="000000"/>
                </a:solidFill>
              </a:rPr>
              <a:t>You can also say miner.start(6) where 6 parallel threads assigned to mining operation. </a:t>
            </a:r>
            <a:endParaRPr sz="2400">
              <a:solidFill>
                <a:srgbClr val="000000"/>
              </a:solidFill>
            </a:endParaRPr>
          </a:p>
          <a:p>
            <a:pPr marL="0" indent="0">
              <a:buNone/>
            </a:pPr>
            <a:endParaRPr sz="2400">
              <a:solidFill>
                <a:srgbClr val="000000"/>
              </a:solidFill>
            </a:endParaRPr>
          </a:p>
          <a:p>
            <a:pPr marL="0" indent="0">
              <a:buNone/>
            </a:pPr>
            <a:endParaRPr sz="2400">
              <a:solidFill>
                <a:srgbClr val="000000"/>
              </a:solidFill>
            </a:endParaRPr>
          </a:p>
        </p:txBody>
      </p:sp>
    </p:spTree>
    <p:extLst>
      <p:ext uri="{BB962C8B-B14F-4D97-AF65-F5344CB8AC3E}">
        <p14:creationId xmlns:p14="http://schemas.microsoft.com/office/powerpoint/2010/main" val="378865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461" name="Google Shape;461;p79"/>
          <p:cNvSpPr txBox="1">
            <a:spLocks noGrp="1"/>
          </p:cNvSpPr>
          <p:nvPr>
            <p:ph type="title"/>
          </p:nvPr>
        </p:nvSpPr>
        <p:spPr>
          <a:xfrm>
            <a:off x="629200" y="984967"/>
            <a:ext cx="10962800" cy="707200"/>
          </a:xfrm>
          <a:prstGeom prst="rect">
            <a:avLst/>
          </a:prstGeom>
        </p:spPr>
        <p:txBody>
          <a:bodyPr spcFirstLastPara="1" vert="horz" wrap="square" lIns="91433" tIns="91433" rIns="91433" bIns="91433" rtlCol="0" anchor="b" anchorCtr="0">
            <a:noAutofit/>
          </a:bodyPr>
          <a:lstStyle/>
          <a:p>
            <a:r>
              <a:rPr lang="en"/>
              <a:t>Geth Management APIs</a:t>
            </a:r>
            <a:endParaRPr/>
          </a:p>
        </p:txBody>
      </p:sp>
      <p:sp>
        <p:nvSpPr>
          <p:cNvPr id="462" name="Google Shape;462;p79"/>
          <p:cNvSpPr txBox="1">
            <a:spLocks noGrp="1"/>
          </p:cNvSpPr>
          <p:nvPr>
            <p:ph type="body" idx="1"/>
          </p:nvPr>
        </p:nvSpPr>
        <p:spPr>
          <a:xfrm>
            <a:off x="629200" y="2008567"/>
            <a:ext cx="10962800" cy="40588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personal:</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Deals with creation and management of accounts within a node. It also manages private keys in the key store.</a:t>
            </a:r>
            <a:endParaRPr sz="2400">
              <a:solidFill>
                <a:srgbClr val="000000"/>
              </a:solidFill>
            </a:endParaRPr>
          </a:p>
          <a:p>
            <a:pPr marL="0" indent="0">
              <a:buNone/>
            </a:pPr>
            <a:r>
              <a:rPr lang="en" sz="2400">
                <a:solidFill>
                  <a:srgbClr val="000000"/>
                </a:solidFill>
              </a:rPr>
              <a:t> </a:t>
            </a:r>
            <a:endParaRPr sz="2400">
              <a:solidFill>
                <a:srgbClr val="000000"/>
              </a:solidFill>
            </a:endParaRPr>
          </a:p>
          <a:p>
            <a:pPr marL="0" indent="0">
              <a:buNone/>
            </a:pP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Example: </a:t>
            </a:r>
            <a:endParaRPr sz="2400">
              <a:solidFill>
                <a:srgbClr val="000000"/>
              </a:solidFill>
            </a:endParaRPr>
          </a:p>
          <a:p>
            <a:pPr marL="0" indent="0">
              <a:buNone/>
            </a:pPr>
            <a:r>
              <a:rPr lang="en" sz="2400">
                <a:solidFill>
                  <a:srgbClr val="212121"/>
                </a:solidFill>
                <a:highlight>
                  <a:srgbClr val="FFFFFF"/>
                </a:highlight>
              </a:rPr>
              <a:t>personal.newAccount() will create a new account within a node.</a:t>
            </a:r>
            <a:endParaRPr sz="2400">
              <a:solidFill>
                <a:srgbClr val="000000"/>
              </a:solidFill>
            </a:endParaRPr>
          </a:p>
        </p:txBody>
      </p:sp>
    </p:spTree>
    <p:extLst>
      <p:ext uri="{BB962C8B-B14F-4D97-AF65-F5344CB8AC3E}">
        <p14:creationId xmlns:p14="http://schemas.microsoft.com/office/powerpoint/2010/main" val="1802785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sp>
        <p:nvSpPr>
          <p:cNvPr id="467" name="Google Shape;467;p80"/>
          <p:cNvSpPr txBox="1">
            <a:spLocks noGrp="1"/>
          </p:cNvSpPr>
          <p:nvPr>
            <p:ph type="title"/>
          </p:nvPr>
        </p:nvSpPr>
        <p:spPr>
          <a:xfrm>
            <a:off x="629200" y="984967"/>
            <a:ext cx="10962800" cy="707200"/>
          </a:xfrm>
          <a:prstGeom prst="rect">
            <a:avLst/>
          </a:prstGeom>
        </p:spPr>
        <p:txBody>
          <a:bodyPr spcFirstLastPara="1" vert="horz" wrap="square" lIns="91433" tIns="91433" rIns="91433" bIns="91433" rtlCol="0" anchor="b" anchorCtr="0">
            <a:noAutofit/>
          </a:bodyPr>
          <a:lstStyle/>
          <a:p>
            <a:r>
              <a:rPr lang="en"/>
              <a:t>Geth Management APIs</a:t>
            </a:r>
            <a:endParaRPr/>
          </a:p>
        </p:txBody>
      </p:sp>
      <p:sp>
        <p:nvSpPr>
          <p:cNvPr id="468" name="Google Shape;468;p80"/>
          <p:cNvSpPr txBox="1">
            <a:spLocks noGrp="1"/>
          </p:cNvSpPr>
          <p:nvPr>
            <p:ph type="body" idx="1"/>
          </p:nvPr>
        </p:nvSpPr>
        <p:spPr>
          <a:xfrm>
            <a:off x="629200" y="2008567"/>
            <a:ext cx="10962800" cy="46560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txpool:</a:t>
            </a:r>
            <a:endParaRPr sz="2400">
              <a:solidFill>
                <a:srgbClr val="000000"/>
              </a:solidFill>
            </a:endParaRPr>
          </a:p>
          <a:p>
            <a:pPr marL="0" indent="0">
              <a:buNone/>
            </a:pPr>
            <a:r>
              <a:rPr lang="en" sz="2400">
                <a:solidFill>
                  <a:srgbClr val="000000"/>
                </a:solidFill>
              </a:rPr>
              <a:t> </a:t>
            </a:r>
            <a:endParaRPr sz="2400">
              <a:solidFill>
                <a:srgbClr val="000000"/>
              </a:solidFill>
            </a:endParaRPr>
          </a:p>
          <a:p>
            <a:pPr marL="0" indent="0">
              <a:buNone/>
            </a:pPr>
            <a:r>
              <a:rPr lang="en" sz="2400">
                <a:solidFill>
                  <a:srgbClr val="000000"/>
                </a:solidFill>
              </a:rPr>
              <a:t>The txpool API gives you access to several non-standard RPC methods to inspect the contents of the transaction pool containing all the currently pending transactions as well as the ones queued for future processing.</a:t>
            </a:r>
            <a:endParaRPr sz="2400">
              <a:solidFill>
                <a:srgbClr val="000000"/>
              </a:solidFill>
            </a:endParaRPr>
          </a:p>
          <a:p>
            <a:pPr marL="0" indent="0">
              <a:buNone/>
            </a:pPr>
            <a:r>
              <a:rPr lang="en" sz="2400">
                <a:solidFill>
                  <a:srgbClr val="000000"/>
                </a:solidFill>
              </a:rPr>
              <a:t> </a:t>
            </a:r>
            <a:endParaRPr sz="2400">
              <a:solidFill>
                <a:srgbClr val="000000"/>
              </a:solidFill>
            </a:endParaRPr>
          </a:p>
          <a:p>
            <a:pPr marL="0" indent="0">
              <a:buNone/>
            </a:pP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Example: </a:t>
            </a:r>
            <a:endParaRPr sz="2400">
              <a:solidFill>
                <a:srgbClr val="000000"/>
              </a:solidFill>
            </a:endParaRPr>
          </a:p>
          <a:p>
            <a:pPr marL="0" indent="0">
              <a:buNone/>
            </a:pPr>
            <a:r>
              <a:rPr lang="en" sz="2400">
                <a:solidFill>
                  <a:srgbClr val="212121"/>
                </a:solidFill>
                <a:highlight>
                  <a:srgbClr val="FFFFFF"/>
                </a:highlight>
              </a:rPr>
              <a:t>txpool.inspect() lists you all the pending transactions for you to peruse them to identify any issues.</a:t>
            </a:r>
            <a:endParaRPr sz="2400">
              <a:solidFill>
                <a:srgbClr val="000000"/>
              </a:solidFill>
            </a:endParaRPr>
          </a:p>
        </p:txBody>
      </p:sp>
    </p:spTree>
    <p:extLst>
      <p:ext uri="{BB962C8B-B14F-4D97-AF65-F5344CB8AC3E}">
        <p14:creationId xmlns:p14="http://schemas.microsoft.com/office/powerpoint/2010/main" val="392396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72"/>
        <p:cNvGrpSpPr/>
        <p:nvPr/>
      </p:nvGrpSpPr>
      <p:grpSpPr>
        <a:xfrm>
          <a:off x="0" y="0"/>
          <a:ext cx="0" cy="0"/>
          <a:chOff x="0" y="0"/>
          <a:chExt cx="0" cy="0"/>
        </a:xfrm>
      </p:grpSpPr>
      <p:sp>
        <p:nvSpPr>
          <p:cNvPr id="473" name="Google Shape;473;p81"/>
          <p:cNvSpPr txBox="1">
            <a:spLocks noGrp="1"/>
          </p:cNvSpPr>
          <p:nvPr>
            <p:ph type="title"/>
          </p:nvPr>
        </p:nvSpPr>
        <p:spPr>
          <a:xfrm>
            <a:off x="629200" y="984967"/>
            <a:ext cx="10962800" cy="717200"/>
          </a:xfrm>
          <a:prstGeom prst="rect">
            <a:avLst/>
          </a:prstGeom>
        </p:spPr>
        <p:txBody>
          <a:bodyPr spcFirstLastPara="1" vert="horz" wrap="square" lIns="91433" tIns="91433" rIns="91433" bIns="91433" rtlCol="0" anchor="b" anchorCtr="0">
            <a:noAutofit/>
          </a:bodyPr>
          <a:lstStyle/>
          <a:p>
            <a:r>
              <a:rPr lang="en"/>
              <a:t>Web3 API</a:t>
            </a:r>
            <a:endParaRPr/>
          </a:p>
        </p:txBody>
      </p:sp>
      <p:sp>
        <p:nvSpPr>
          <p:cNvPr id="474" name="Google Shape;474;p81"/>
          <p:cNvSpPr txBox="1">
            <a:spLocks noGrp="1"/>
          </p:cNvSpPr>
          <p:nvPr>
            <p:ph type="body" idx="1"/>
          </p:nvPr>
        </p:nvSpPr>
        <p:spPr>
          <a:xfrm>
            <a:off x="614600" y="1702200"/>
            <a:ext cx="10962800" cy="4163600"/>
          </a:xfrm>
          <a:prstGeom prst="rect">
            <a:avLst/>
          </a:prstGeom>
        </p:spPr>
        <p:txBody>
          <a:bodyPr spcFirstLastPara="1" vert="horz" wrap="square" lIns="91433" tIns="91433" rIns="91433" bIns="91433" rtlCol="0" anchor="t" anchorCtr="0">
            <a:noAutofit/>
          </a:bodyPr>
          <a:lstStyle/>
          <a:p>
            <a:pPr marL="0" indent="0">
              <a:buNone/>
            </a:pPr>
            <a:r>
              <a:rPr lang="en" sz="2400">
                <a:solidFill>
                  <a:srgbClr val="000000"/>
                </a:solidFill>
              </a:rPr>
              <a:t>web3.js library when included in the Dapp </a:t>
            </a:r>
            <a:endParaRPr sz="2400">
              <a:solidFill>
                <a:srgbClr val="000000"/>
              </a:solidFill>
            </a:endParaRPr>
          </a:p>
          <a:p>
            <a:pPr marL="0" indent="0">
              <a:buNone/>
            </a:pPr>
            <a:r>
              <a:rPr lang="en" sz="2400">
                <a:solidFill>
                  <a:srgbClr val="24292E"/>
                </a:solidFill>
                <a:highlight>
                  <a:srgbClr val="FFFFFF"/>
                </a:highlight>
              </a:rPr>
              <a:t>&lt;</a:t>
            </a:r>
            <a:r>
              <a:rPr lang="en" sz="2400">
                <a:solidFill>
                  <a:srgbClr val="22863A"/>
                </a:solidFill>
                <a:highlight>
                  <a:srgbClr val="FFFFFF"/>
                </a:highlight>
              </a:rPr>
              <a:t>script</a:t>
            </a:r>
            <a:r>
              <a:rPr lang="en" sz="2400">
                <a:solidFill>
                  <a:srgbClr val="24292E"/>
                </a:solidFill>
                <a:highlight>
                  <a:srgbClr val="FFFFFF"/>
                </a:highlight>
              </a:rPr>
              <a:t> </a:t>
            </a:r>
            <a:r>
              <a:rPr lang="en" sz="2400">
                <a:solidFill>
                  <a:srgbClr val="6F42C1"/>
                </a:solidFill>
                <a:highlight>
                  <a:srgbClr val="FFFFFF"/>
                </a:highlight>
              </a:rPr>
              <a:t>type</a:t>
            </a:r>
            <a:r>
              <a:rPr lang="en" sz="2400">
                <a:solidFill>
                  <a:srgbClr val="24292E"/>
                </a:solidFill>
                <a:highlight>
                  <a:srgbClr val="FFFFFF"/>
                </a:highlight>
              </a:rPr>
              <a:t>=</a:t>
            </a:r>
            <a:r>
              <a:rPr lang="en" sz="2400">
                <a:solidFill>
                  <a:srgbClr val="032F62"/>
                </a:solidFill>
                <a:highlight>
                  <a:srgbClr val="FFFFFF"/>
                </a:highlight>
              </a:rPr>
              <a:t>"text/javascript"</a:t>
            </a:r>
            <a:r>
              <a:rPr lang="en" sz="2400">
                <a:solidFill>
                  <a:srgbClr val="24292E"/>
                </a:solidFill>
                <a:highlight>
                  <a:srgbClr val="FFFFFF"/>
                </a:highlight>
              </a:rPr>
              <a:t> </a:t>
            </a:r>
            <a:r>
              <a:rPr lang="en" sz="2400">
                <a:solidFill>
                  <a:srgbClr val="6F42C1"/>
                </a:solidFill>
                <a:highlight>
                  <a:srgbClr val="FFFFFF"/>
                </a:highlight>
              </a:rPr>
              <a:t>src</a:t>
            </a:r>
            <a:r>
              <a:rPr lang="en" sz="2400">
                <a:solidFill>
                  <a:srgbClr val="24292E"/>
                </a:solidFill>
                <a:highlight>
                  <a:srgbClr val="FFFFFF"/>
                </a:highlight>
              </a:rPr>
              <a:t>=</a:t>
            </a:r>
            <a:r>
              <a:rPr lang="en" sz="2400">
                <a:solidFill>
                  <a:srgbClr val="032F62"/>
                </a:solidFill>
                <a:highlight>
                  <a:srgbClr val="FFFFFF"/>
                </a:highlight>
              </a:rPr>
              <a:t>"../dist/web3.js"</a:t>
            </a:r>
            <a:r>
              <a:rPr lang="en" sz="2400">
                <a:solidFill>
                  <a:srgbClr val="24292E"/>
                </a:solidFill>
                <a:highlight>
                  <a:srgbClr val="FFFFFF"/>
                </a:highlight>
              </a:rPr>
              <a:t>&gt;&lt;/</a:t>
            </a:r>
            <a:r>
              <a:rPr lang="en" sz="2400">
                <a:solidFill>
                  <a:srgbClr val="22863A"/>
                </a:solidFill>
                <a:highlight>
                  <a:srgbClr val="FFFFFF"/>
                </a:highlight>
              </a:rPr>
              <a:t>script</a:t>
            </a:r>
            <a:r>
              <a:rPr lang="en" sz="2400">
                <a:solidFill>
                  <a:srgbClr val="24292E"/>
                </a:solidFill>
                <a:highlight>
                  <a:srgbClr val="FFFFFF"/>
                </a:highlight>
              </a:rPr>
              <a:t>&gt;</a:t>
            </a:r>
            <a:endParaRPr sz="2400">
              <a:solidFill>
                <a:srgbClr val="000000"/>
              </a:solidFill>
            </a:endParaRPr>
          </a:p>
          <a:p>
            <a:pPr marL="0" indent="0">
              <a:buNone/>
            </a:pPr>
            <a:endParaRPr sz="2400">
              <a:solidFill>
                <a:srgbClr val="000000"/>
              </a:solidFill>
            </a:endParaRPr>
          </a:p>
          <a:p>
            <a:pPr marL="0" indent="0">
              <a:buNone/>
            </a:pPr>
            <a:r>
              <a:rPr lang="en" sz="2400">
                <a:solidFill>
                  <a:srgbClr val="000000"/>
                </a:solidFill>
              </a:rPr>
              <a:t>Lets you  use the web3 object provided by the web3.js library and all its objects. </a:t>
            </a:r>
            <a:endParaRPr sz="2400">
              <a:solidFill>
                <a:srgbClr val="000000"/>
              </a:solidFill>
            </a:endParaRPr>
          </a:p>
          <a:p>
            <a:pPr marL="0" indent="0">
              <a:buNone/>
            </a:pPr>
            <a:r>
              <a:rPr lang="en" sz="2400">
                <a:solidFill>
                  <a:srgbClr val="000000"/>
                </a:solidFill>
              </a:rPr>
              <a:t>It also lets you communicate with the local node through the RPC port.</a:t>
            </a:r>
            <a:endParaRPr sz="2400">
              <a:solidFill>
                <a:srgbClr val="000000"/>
              </a:solidFill>
            </a:endParaRPr>
          </a:p>
          <a:p>
            <a:pPr marL="0" indent="0">
              <a:buNone/>
            </a:pPr>
            <a:r>
              <a:rPr lang="en" sz="2400">
                <a:solidFill>
                  <a:srgbClr val="000000"/>
                </a:solidFill>
              </a:rPr>
              <a:t> </a:t>
            </a:r>
            <a:endParaRPr sz="2400">
              <a:solidFill>
                <a:srgbClr val="000000"/>
              </a:solidFill>
            </a:endParaRPr>
          </a:p>
          <a:p>
            <a:pPr marL="0" indent="0">
              <a:buNone/>
            </a:pPr>
            <a:r>
              <a:rPr lang="en" sz="2400">
                <a:solidFill>
                  <a:srgbClr val="000000"/>
                </a:solidFill>
              </a:rPr>
              <a:t>It also provides access to eth object and its function via: web3.eth and </a:t>
            </a:r>
            <a:endParaRPr sz="2400">
              <a:solidFill>
                <a:srgbClr val="000000"/>
              </a:solidFill>
            </a:endParaRPr>
          </a:p>
          <a:p>
            <a:pPr marL="0" indent="0">
              <a:buNone/>
            </a:pPr>
            <a:r>
              <a:rPr lang="en" sz="2400">
                <a:solidFill>
                  <a:srgbClr val="000000"/>
                </a:solidFill>
              </a:rPr>
              <a:t>net object: web3.net and their respective functions.</a:t>
            </a:r>
            <a:endParaRPr sz="2400">
              <a:solidFill>
                <a:srgbClr val="000000"/>
              </a:solidFill>
            </a:endParaRPr>
          </a:p>
          <a:p>
            <a:pPr marL="0" indent="0">
              <a:buNone/>
            </a:pPr>
            <a:r>
              <a:rPr lang="en" sz="2400">
                <a:solidFill>
                  <a:srgbClr val="000000"/>
                </a:solidFill>
              </a:rPr>
              <a:t>Additionally to whisper API: web3.ssh is used for secure “gossiping” and enables the Whisper protocol that is a precursor for next generation Dapps.</a:t>
            </a:r>
            <a:endParaRPr sz="2400">
              <a:solidFill>
                <a:srgbClr val="000000"/>
              </a:solidFill>
            </a:endParaRPr>
          </a:p>
        </p:txBody>
      </p:sp>
    </p:spTree>
    <p:extLst>
      <p:ext uri="{BB962C8B-B14F-4D97-AF65-F5344CB8AC3E}">
        <p14:creationId xmlns:p14="http://schemas.microsoft.com/office/powerpoint/2010/main" val="2554120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78"/>
        <p:cNvGrpSpPr/>
        <p:nvPr/>
      </p:nvGrpSpPr>
      <p:grpSpPr>
        <a:xfrm>
          <a:off x="0" y="0"/>
          <a:ext cx="0" cy="0"/>
          <a:chOff x="0" y="0"/>
          <a:chExt cx="0" cy="0"/>
        </a:xfrm>
      </p:grpSpPr>
      <p:sp>
        <p:nvSpPr>
          <p:cNvPr id="479" name="Google Shape;479;p82"/>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Importance of web3</a:t>
            </a:r>
            <a:endParaRPr/>
          </a:p>
        </p:txBody>
      </p:sp>
      <p:sp>
        <p:nvSpPr>
          <p:cNvPr id="480" name="Google Shape;480;p82"/>
          <p:cNvSpPr txBox="1">
            <a:spLocks noGrp="1"/>
          </p:cNvSpPr>
          <p:nvPr>
            <p:ph type="body" idx="1"/>
          </p:nvPr>
        </p:nvSpPr>
        <p:spPr>
          <a:xfrm>
            <a:off x="629200" y="2558767"/>
            <a:ext cx="10962800" cy="3613600"/>
          </a:xfrm>
          <a:prstGeom prst="rect">
            <a:avLst/>
          </a:prstGeom>
        </p:spPr>
        <p:txBody>
          <a:bodyPr spcFirstLastPara="1" vert="horz" wrap="square" lIns="91433" tIns="91433" rIns="91433" bIns="91433" rtlCol="0" anchor="t" anchorCtr="0">
            <a:noAutofit/>
          </a:bodyPr>
          <a:lstStyle/>
          <a:p>
            <a:pPr marL="0" indent="0">
              <a:buNone/>
            </a:pPr>
            <a:r>
              <a:rPr lang="en" sz="2400"/>
              <a:t>Web3 is a javascript library that is specifically designed for use with web client of Ethereum Dapps.</a:t>
            </a:r>
            <a:endParaRPr sz="2400"/>
          </a:p>
          <a:p>
            <a:pPr marL="0" indent="0">
              <a:buNone/>
            </a:pPr>
            <a:r>
              <a:rPr lang="en" sz="2400"/>
              <a:t>It is portal through which all the underlying operations of the Ethereum node and blockchain server can be invoked.</a:t>
            </a:r>
            <a:endParaRPr sz="2400"/>
          </a:p>
          <a:p>
            <a:pPr marL="0" indent="0">
              <a:buNone/>
            </a:pPr>
            <a:endParaRPr sz="2400"/>
          </a:p>
          <a:p>
            <a:pPr marL="0" indent="0">
              <a:buNone/>
            </a:pPr>
            <a:r>
              <a:rPr lang="en" sz="2400"/>
              <a:t>For example: smart contract deployment, smart contract function invocation </a:t>
            </a:r>
            <a:endParaRPr sz="2400"/>
          </a:p>
          <a:p>
            <a:pPr marL="0" indent="0">
              <a:buNone/>
            </a:pPr>
            <a:endParaRPr sz="2400"/>
          </a:p>
          <a:p>
            <a:pPr marL="0" indent="0">
              <a:buNone/>
            </a:pPr>
            <a:r>
              <a:rPr lang="en" sz="2400"/>
              <a:t>You will use web3 in the development of the front end of the Dapp and for interacting with the blockchain.</a:t>
            </a:r>
            <a:endParaRPr sz="2400"/>
          </a:p>
        </p:txBody>
      </p:sp>
    </p:spTree>
    <p:extLst>
      <p:ext uri="{BB962C8B-B14F-4D97-AF65-F5344CB8AC3E}">
        <p14:creationId xmlns:p14="http://schemas.microsoft.com/office/powerpoint/2010/main" val="596239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Google Shape;485;p83"/>
          <p:cNvSpPr txBox="1">
            <a:spLocks noGrp="1"/>
          </p:cNvSpPr>
          <p:nvPr>
            <p:ph type="title"/>
          </p:nvPr>
        </p:nvSpPr>
        <p:spPr>
          <a:xfrm>
            <a:off x="629200" y="985067"/>
            <a:ext cx="10962800" cy="1017600"/>
          </a:xfrm>
          <a:prstGeom prst="rect">
            <a:avLst/>
          </a:prstGeom>
        </p:spPr>
        <p:txBody>
          <a:bodyPr spcFirstLastPara="1" vert="horz" wrap="square" lIns="91433" tIns="91433" rIns="91433" bIns="91433" rtlCol="0" anchor="b" anchorCtr="0">
            <a:noAutofit/>
          </a:bodyPr>
          <a:lstStyle/>
          <a:p>
            <a:r>
              <a:rPr lang="en" dirty="0"/>
              <a:t>Architecture of a Dapp: here is a revised architecture of a Dapp</a:t>
            </a:r>
            <a:endParaRPr dirty="0"/>
          </a:p>
        </p:txBody>
      </p:sp>
      <p:sp>
        <p:nvSpPr>
          <p:cNvPr id="486" name="Google Shape;486;p83"/>
          <p:cNvSpPr/>
          <p:nvPr/>
        </p:nvSpPr>
        <p:spPr>
          <a:xfrm>
            <a:off x="1315233" y="5749667"/>
            <a:ext cx="10346000" cy="51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Distributed Ethereum blockchain protocol server network  </a:t>
            </a:r>
            <a:endParaRPr sz="2000"/>
          </a:p>
        </p:txBody>
      </p:sp>
      <p:sp>
        <p:nvSpPr>
          <p:cNvPr id="487" name="Google Shape;487;p83"/>
          <p:cNvSpPr/>
          <p:nvPr/>
        </p:nvSpPr>
        <p:spPr>
          <a:xfrm>
            <a:off x="1630467"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Node1:geth client</a:t>
            </a:r>
            <a:endParaRPr sz="2000"/>
          </a:p>
        </p:txBody>
      </p:sp>
      <p:sp>
        <p:nvSpPr>
          <p:cNvPr id="488" name="Google Shape;488;p83"/>
          <p:cNvSpPr/>
          <p:nvPr/>
        </p:nvSpPr>
        <p:spPr>
          <a:xfrm>
            <a:off x="5437767"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Node2:geth client</a:t>
            </a:r>
            <a:endParaRPr sz="2000"/>
          </a:p>
        </p:txBody>
      </p:sp>
      <p:sp>
        <p:nvSpPr>
          <p:cNvPr id="489" name="Google Shape;489;p83"/>
          <p:cNvSpPr/>
          <p:nvPr/>
        </p:nvSpPr>
        <p:spPr>
          <a:xfrm>
            <a:off x="8688433"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NodeN:geth client</a:t>
            </a:r>
            <a:endParaRPr sz="2000"/>
          </a:p>
        </p:txBody>
      </p:sp>
      <p:grpSp>
        <p:nvGrpSpPr>
          <p:cNvPr id="490" name="Google Shape;490;p83"/>
          <p:cNvGrpSpPr/>
          <p:nvPr/>
        </p:nvGrpSpPr>
        <p:grpSpPr>
          <a:xfrm>
            <a:off x="1826234" y="2587967"/>
            <a:ext cx="3063633" cy="1814367"/>
            <a:chOff x="1692100" y="1940975"/>
            <a:chExt cx="2297725" cy="1360775"/>
          </a:xfrm>
        </p:grpSpPr>
        <p:sp>
          <p:nvSpPr>
            <p:cNvPr id="491" name="Google Shape;491;p83"/>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 App</a:t>
              </a:r>
              <a:endParaRPr sz="2000"/>
            </a:p>
          </p:txBody>
        </p:sp>
        <p:sp>
          <p:nvSpPr>
            <p:cNvPr id="492" name="Google Shape;492;p83"/>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000"/>
            </a:p>
          </p:txBody>
        </p:sp>
        <p:sp>
          <p:nvSpPr>
            <p:cNvPr id="493" name="Google Shape;493;p83"/>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web3</a:t>
              </a:r>
              <a:endParaRPr sz="2000"/>
            </a:p>
          </p:txBody>
        </p:sp>
        <p:sp>
          <p:nvSpPr>
            <p:cNvPr id="494" name="Google Shape;494;p83"/>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000"/>
                <a:t>RPC</a:t>
              </a:r>
              <a:endParaRPr sz="2000"/>
            </a:p>
          </p:txBody>
        </p:sp>
        <p:sp>
          <p:nvSpPr>
            <p:cNvPr id="495" name="Google Shape;495;p83"/>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000"/>
                <a:t>RPC port</a:t>
              </a:r>
              <a:endParaRPr sz="2000"/>
            </a:p>
          </p:txBody>
        </p:sp>
      </p:grpSp>
      <p:grpSp>
        <p:nvGrpSpPr>
          <p:cNvPr id="496" name="Google Shape;496;p83"/>
          <p:cNvGrpSpPr/>
          <p:nvPr/>
        </p:nvGrpSpPr>
        <p:grpSpPr>
          <a:xfrm>
            <a:off x="5543818" y="2587951"/>
            <a:ext cx="3063633" cy="1814367"/>
            <a:chOff x="1692100" y="1940975"/>
            <a:chExt cx="2297725" cy="1360775"/>
          </a:xfrm>
        </p:grpSpPr>
        <p:sp>
          <p:nvSpPr>
            <p:cNvPr id="497" name="Google Shape;497;p83"/>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 App</a:t>
              </a:r>
              <a:endParaRPr sz="2000"/>
            </a:p>
          </p:txBody>
        </p:sp>
        <p:sp>
          <p:nvSpPr>
            <p:cNvPr id="498" name="Google Shape;498;p83"/>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000"/>
            </a:p>
          </p:txBody>
        </p:sp>
        <p:sp>
          <p:nvSpPr>
            <p:cNvPr id="499" name="Google Shape;499;p83"/>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web3</a:t>
              </a:r>
              <a:endParaRPr sz="2000"/>
            </a:p>
          </p:txBody>
        </p:sp>
        <p:sp>
          <p:nvSpPr>
            <p:cNvPr id="500" name="Google Shape;500;p83"/>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000"/>
                <a:t>RPC</a:t>
              </a:r>
              <a:endParaRPr sz="2000"/>
            </a:p>
          </p:txBody>
        </p:sp>
        <p:sp>
          <p:nvSpPr>
            <p:cNvPr id="501" name="Google Shape;501;p83"/>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000"/>
                <a:t>RPC port</a:t>
              </a:r>
              <a:endParaRPr sz="2000"/>
            </a:p>
          </p:txBody>
        </p:sp>
      </p:grpSp>
      <p:grpSp>
        <p:nvGrpSpPr>
          <p:cNvPr id="502" name="Google Shape;502;p83"/>
          <p:cNvGrpSpPr/>
          <p:nvPr/>
        </p:nvGrpSpPr>
        <p:grpSpPr>
          <a:xfrm>
            <a:off x="8318634" y="2587951"/>
            <a:ext cx="3063633" cy="1814367"/>
            <a:chOff x="1692100" y="1940975"/>
            <a:chExt cx="2297725" cy="1360775"/>
          </a:xfrm>
        </p:grpSpPr>
        <p:sp>
          <p:nvSpPr>
            <p:cNvPr id="503" name="Google Shape;503;p83"/>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 App</a:t>
              </a:r>
              <a:endParaRPr sz="2000"/>
            </a:p>
          </p:txBody>
        </p:sp>
        <p:sp>
          <p:nvSpPr>
            <p:cNvPr id="504" name="Google Shape;504;p83"/>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000"/>
            </a:p>
          </p:txBody>
        </p:sp>
        <p:sp>
          <p:nvSpPr>
            <p:cNvPr id="505" name="Google Shape;505;p83"/>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web3</a:t>
              </a:r>
              <a:endParaRPr sz="2000"/>
            </a:p>
          </p:txBody>
        </p:sp>
        <p:sp>
          <p:nvSpPr>
            <p:cNvPr id="506" name="Google Shape;506;p83"/>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000"/>
                <a:t>RPC</a:t>
              </a:r>
              <a:endParaRPr sz="2000"/>
            </a:p>
          </p:txBody>
        </p:sp>
        <p:sp>
          <p:nvSpPr>
            <p:cNvPr id="507" name="Google Shape;507;p83"/>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000"/>
                <a:t>RPC port</a:t>
              </a:r>
              <a:endParaRPr sz="2000"/>
            </a:p>
          </p:txBody>
        </p:sp>
      </p:grpSp>
      <p:sp>
        <p:nvSpPr>
          <p:cNvPr id="508" name="Google Shape;508;p83"/>
          <p:cNvSpPr txBox="1"/>
          <p:nvPr/>
        </p:nvSpPr>
        <p:spPr>
          <a:xfrm>
            <a:off x="795000" y="3789567"/>
            <a:ext cx="942800" cy="329600"/>
          </a:xfrm>
          <a:prstGeom prst="rect">
            <a:avLst/>
          </a:prstGeom>
          <a:noFill/>
          <a:ln>
            <a:noFill/>
          </a:ln>
        </p:spPr>
        <p:txBody>
          <a:bodyPr spcFirstLastPara="1" wrap="square" lIns="121900" tIns="121900" rIns="121900" bIns="121900" anchor="t" anchorCtr="0">
            <a:noAutofit/>
          </a:bodyPr>
          <a:lstStyle/>
          <a:p>
            <a:r>
              <a:rPr lang="en" sz="2000"/>
              <a:t>….</a:t>
            </a:r>
            <a:endParaRPr sz="2000"/>
          </a:p>
        </p:txBody>
      </p:sp>
      <p:sp>
        <p:nvSpPr>
          <p:cNvPr id="509" name="Google Shape;509;p83"/>
          <p:cNvSpPr txBox="1"/>
          <p:nvPr/>
        </p:nvSpPr>
        <p:spPr>
          <a:xfrm>
            <a:off x="361833" y="2832833"/>
            <a:ext cx="2238800" cy="1017600"/>
          </a:xfrm>
          <a:prstGeom prst="rect">
            <a:avLst/>
          </a:prstGeom>
          <a:noFill/>
          <a:ln>
            <a:noFill/>
          </a:ln>
        </p:spPr>
        <p:txBody>
          <a:bodyPr spcFirstLastPara="1" wrap="square" lIns="121900" tIns="121900" rIns="121900" bIns="121900" anchor="ctr" anchorCtr="0">
            <a:noAutofit/>
          </a:bodyPr>
          <a:lstStyle/>
          <a:p>
            <a:r>
              <a:rPr lang="en" sz="2000"/>
              <a:t>….</a:t>
            </a:r>
            <a:endParaRPr sz="2000"/>
          </a:p>
        </p:txBody>
      </p:sp>
      <p:sp>
        <p:nvSpPr>
          <p:cNvPr id="510" name="Google Shape;510;p83"/>
          <p:cNvSpPr txBox="1"/>
          <p:nvPr/>
        </p:nvSpPr>
        <p:spPr>
          <a:xfrm>
            <a:off x="11382267" y="3955100"/>
            <a:ext cx="942800" cy="329600"/>
          </a:xfrm>
          <a:prstGeom prst="rect">
            <a:avLst/>
          </a:prstGeom>
          <a:noFill/>
          <a:ln>
            <a:noFill/>
          </a:ln>
        </p:spPr>
        <p:txBody>
          <a:bodyPr spcFirstLastPara="1" wrap="square" lIns="121900" tIns="121900" rIns="121900" bIns="121900" anchor="t" anchorCtr="0">
            <a:noAutofit/>
          </a:bodyPr>
          <a:lstStyle/>
          <a:p>
            <a:r>
              <a:rPr lang="en" sz="2000"/>
              <a:t>….</a:t>
            </a:r>
            <a:endParaRPr sz="2000"/>
          </a:p>
        </p:txBody>
      </p:sp>
      <p:sp>
        <p:nvSpPr>
          <p:cNvPr id="511" name="Google Shape;511;p83"/>
          <p:cNvSpPr txBox="1"/>
          <p:nvPr/>
        </p:nvSpPr>
        <p:spPr>
          <a:xfrm>
            <a:off x="10910933" y="2832833"/>
            <a:ext cx="2238800" cy="1017600"/>
          </a:xfrm>
          <a:prstGeom prst="rect">
            <a:avLst/>
          </a:prstGeom>
          <a:noFill/>
          <a:ln>
            <a:noFill/>
          </a:ln>
        </p:spPr>
        <p:txBody>
          <a:bodyPr spcFirstLastPara="1" wrap="square" lIns="121900" tIns="121900" rIns="121900" bIns="121900" anchor="ctr" anchorCtr="0">
            <a:noAutofit/>
          </a:bodyPr>
          <a:lstStyle/>
          <a:p>
            <a:r>
              <a:rPr lang="en" sz="3200"/>
              <a:t>….</a:t>
            </a:r>
            <a:endParaRPr sz="3200"/>
          </a:p>
        </p:txBody>
      </p:sp>
      <p:sp>
        <p:nvSpPr>
          <p:cNvPr id="512" name="Google Shape;512;p83"/>
          <p:cNvSpPr txBox="1"/>
          <p:nvPr/>
        </p:nvSpPr>
        <p:spPr>
          <a:xfrm>
            <a:off x="7664667" y="4284700"/>
            <a:ext cx="942800" cy="706800"/>
          </a:xfrm>
          <a:prstGeom prst="rect">
            <a:avLst/>
          </a:prstGeom>
          <a:noFill/>
          <a:ln>
            <a:noFill/>
          </a:ln>
        </p:spPr>
        <p:txBody>
          <a:bodyPr spcFirstLastPara="1" wrap="square" lIns="121900" tIns="121900" rIns="121900" bIns="121900" anchor="ctr" anchorCtr="0">
            <a:noAutofit/>
          </a:bodyPr>
          <a:lstStyle/>
          <a:p>
            <a:r>
              <a:rPr lang="en" sz="2000"/>
              <a:t>….</a:t>
            </a:r>
            <a:endParaRPr sz="2000"/>
          </a:p>
        </p:txBody>
      </p:sp>
      <p:sp>
        <p:nvSpPr>
          <p:cNvPr id="513" name="Google Shape;513;p83"/>
          <p:cNvSpPr/>
          <p:nvPr/>
        </p:nvSpPr>
        <p:spPr>
          <a:xfrm>
            <a:off x="841700" y="4991500"/>
            <a:ext cx="3653200" cy="75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eth net ssh admin debug miner</a:t>
            </a:r>
            <a:endParaRPr sz="2000"/>
          </a:p>
          <a:p>
            <a:r>
              <a:rPr lang="en" sz="2000"/>
              <a:t>txpool personal APIs</a:t>
            </a:r>
            <a:endParaRPr sz="2000"/>
          </a:p>
        </p:txBody>
      </p:sp>
      <p:sp>
        <p:nvSpPr>
          <p:cNvPr id="514" name="Google Shape;514;p83"/>
          <p:cNvSpPr/>
          <p:nvPr/>
        </p:nvSpPr>
        <p:spPr>
          <a:xfrm>
            <a:off x="4580200" y="4991500"/>
            <a:ext cx="3653200" cy="75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eth net ssh admin debug miner</a:t>
            </a:r>
            <a:endParaRPr sz="2000"/>
          </a:p>
          <a:p>
            <a:r>
              <a:rPr lang="en" sz="2000"/>
              <a:t>txpool personal APIs</a:t>
            </a:r>
            <a:endParaRPr sz="2000"/>
          </a:p>
        </p:txBody>
      </p:sp>
      <p:sp>
        <p:nvSpPr>
          <p:cNvPr id="515" name="Google Shape;515;p83"/>
          <p:cNvSpPr/>
          <p:nvPr/>
        </p:nvSpPr>
        <p:spPr>
          <a:xfrm>
            <a:off x="8318684" y="4991500"/>
            <a:ext cx="3653200" cy="75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eth net ssh admin debug miner</a:t>
            </a:r>
            <a:endParaRPr sz="2000"/>
          </a:p>
          <a:p>
            <a:r>
              <a:rPr lang="en" sz="2000"/>
              <a:t>txpool personal APIs</a:t>
            </a:r>
            <a:endParaRPr sz="2000"/>
          </a:p>
        </p:txBody>
      </p:sp>
    </p:spTree>
    <p:extLst>
      <p:ext uri="{BB962C8B-B14F-4D97-AF65-F5344CB8AC3E}">
        <p14:creationId xmlns:p14="http://schemas.microsoft.com/office/powerpoint/2010/main" val="24764447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0" name="Google Shape;520;p84"/>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Tracing a call/request from a web front of Dapp (request-response.. )</a:t>
            </a:r>
            <a:endParaRPr/>
          </a:p>
        </p:txBody>
      </p:sp>
      <p:sp>
        <p:nvSpPr>
          <p:cNvPr id="521" name="Google Shape;521;p84"/>
          <p:cNvSpPr txBox="1">
            <a:spLocks noGrp="1"/>
          </p:cNvSpPr>
          <p:nvPr>
            <p:ph type="body" idx="1"/>
          </p:nvPr>
        </p:nvSpPr>
        <p:spPr>
          <a:xfrm>
            <a:off x="629200" y="2163467"/>
            <a:ext cx="10962800" cy="4694400"/>
          </a:xfrm>
          <a:prstGeom prst="rect">
            <a:avLst/>
          </a:prstGeom>
        </p:spPr>
        <p:txBody>
          <a:bodyPr spcFirstLastPara="1" vert="horz" wrap="square" lIns="91433" tIns="91433" rIns="91433" bIns="91433" rtlCol="0" anchor="t" anchorCtr="0">
            <a:noAutofit/>
          </a:bodyPr>
          <a:lstStyle/>
          <a:p>
            <a:pPr marL="0" indent="0">
              <a:buNone/>
            </a:pPr>
            <a:r>
              <a:rPr lang="en"/>
              <a:t>So far we discussed structural and API details.</a:t>
            </a:r>
            <a:endParaRPr/>
          </a:p>
          <a:p>
            <a:pPr marL="0" indent="0">
              <a:buNone/>
            </a:pPr>
            <a:r>
              <a:rPr lang="en"/>
              <a:t>When a web request is initiated by a user, if it is regular web app request, it is directed to the http endpoint (say, port 8080)  and to the web server to be executed.</a:t>
            </a:r>
            <a:endParaRPr/>
          </a:p>
          <a:p>
            <a:pPr marL="0" indent="0">
              <a:buNone/>
            </a:pPr>
            <a:endParaRPr/>
          </a:p>
          <a:p>
            <a:pPr marL="0" indent="0">
              <a:buNone/>
            </a:pPr>
            <a:r>
              <a:rPr lang="en"/>
              <a:t>For a Dapp:</a:t>
            </a:r>
            <a:endParaRPr/>
          </a:p>
          <a:p>
            <a:pPr marL="0" indent="0">
              <a:buNone/>
            </a:pPr>
            <a:endParaRPr/>
          </a:p>
          <a:p>
            <a:pPr marL="0" indent="0">
              <a:buNone/>
            </a:pPr>
            <a:r>
              <a:rPr lang="en"/>
              <a:t>--geth client has to expose a RPC endpoint using the command --rpcport XXXX where XXXX is the RPCport.</a:t>
            </a:r>
            <a:endParaRPr/>
          </a:p>
          <a:p>
            <a:pPr marL="0" indent="0">
              <a:buNone/>
            </a:pPr>
            <a:r>
              <a:rPr lang="en"/>
              <a:t>--A web3 object instantiated in the web page script (recall that web3.js is a javascript library)</a:t>
            </a:r>
            <a:endParaRPr/>
          </a:p>
          <a:p>
            <a:pPr marL="0" indent="0">
              <a:buNone/>
            </a:pPr>
            <a:r>
              <a:rPr lang="en"/>
              <a:t>--Requests/Calls on invoked on this web3 object</a:t>
            </a:r>
            <a:endParaRPr/>
          </a:p>
          <a:p>
            <a:pPr marL="0" indent="0">
              <a:buNone/>
            </a:pPr>
            <a:r>
              <a:rPr lang="en"/>
              <a:t>--Requests are transmitted as JSON over the RPC pipeline between the web client and the geth client </a:t>
            </a:r>
            <a:endParaRPr/>
          </a:p>
          <a:p>
            <a:pPr marL="0" indent="0">
              <a:buNone/>
            </a:pPr>
            <a:r>
              <a:rPr lang="en"/>
              <a:t>--requested call/function is executed using appropriate API and the results returned through the RPC pipeline.</a:t>
            </a:r>
            <a:endParaRPr/>
          </a:p>
        </p:txBody>
      </p:sp>
    </p:spTree>
    <p:extLst>
      <p:ext uri="{BB962C8B-B14F-4D97-AF65-F5344CB8AC3E}">
        <p14:creationId xmlns:p14="http://schemas.microsoft.com/office/powerpoint/2010/main" val="207795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49"/>
          <p:cNvSpPr/>
          <p:nvPr/>
        </p:nvSpPr>
        <p:spPr>
          <a:xfrm>
            <a:off x="1007100" y="3695667"/>
            <a:ext cx="10584800" cy="3040000"/>
          </a:xfrm>
          <a:prstGeom prst="rect">
            <a:avLst/>
          </a:prstGeom>
          <a:solidFill>
            <a:srgbClr val="FFF2C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07" name="Google Shape;207;p49"/>
          <p:cNvSpPr txBox="1">
            <a:spLocks noGrp="1"/>
          </p:cNvSpPr>
          <p:nvPr>
            <p:ph type="title"/>
          </p:nvPr>
        </p:nvSpPr>
        <p:spPr>
          <a:xfrm>
            <a:off x="629200" y="984967"/>
            <a:ext cx="10962800" cy="471600"/>
          </a:xfrm>
          <a:prstGeom prst="rect">
            <a:avLst/>
          </a:prstGeom>
          <a:noFill/>
          <a:ln>
            <a:noFill/>
          </a:ln>
        </p:spPr>
        <p:txBody>
          <a:bodyPr spcFirstLastPara="1" vert="horz" wrap="square" lIns="91433" tIns="91433" rIns="91433" bIns="91433" rtlCol="0" anchor="b" anchorCtr="0">
            <a:noAutofit/>
          </a:bodyPr>
          <a:lstStyle/>
          <a:p>
            <a:r>
              <a:rPr lang="en"/>
              <a:t>Introduction </a:t>
            </a:r>
            <a:endParaRPr/>
          </a:p>
        </p:txBody>
      </p:sp>
      <p:sp>
        <p:nvSpPr>
          <p:cNvPr id="208" name="Google Shape;208;p49"/>
          <p:cNvSpPr txBox="1">
            <a:spLocks noGrp="1"/>
          </p:cNvSpPr>
          <p:nvPr>
            <p:ph type="body" idx="1"/>
          </p:nvPr>
        </p:nvSpPr>
        <p:spPr>
          <a:xfrm>
            <a:off x="545000" y="1456567"/>
            <a:ext cx="11102000" cy="5434000"/>
          </a:xfrm>
          <a:prstGeom prst="rect">
            <a:avLst/>
          </a:prstGeom>
          <a:noFill/>
          <a:ln w="9525" cap="flat" cmpd="sng">
            <a:solidFill>
              <a:srgbClr val="000000"/>
            </a:solidFill>
            <a:prstDash val="solid"/>
            <a:round/>
            <a:headEnd type="none" w="sm" len="sm"/>
            <a:tailEnd type="none" w="sm" len="sm"/>
          </a:ln>
        </p:spPr>
        <p:txBody>
          <a:bodyPr spcFirstLastPara="1" vert="horz" wrap="square" lIns="91433" tIns="91433" rIns="91433" bIns="91433" rtlCol="0" anchor="t" anchorCtr="0">
            <a:noAutofit/>
          </a:bodyPr>
          <a:lstStyle/>
          <a:p>
            <a:pPr marL="220128" indent="-126997">
              <a:buClr>
                <a:schemeClr val="dk1"/>
              </a:buClr>
              <a:buSzPts val="1500"/>
              <a:buFont typeface="Arial"/>
              <a:buChar char="▪"/>
            </a:pPr>
            <a:r>
              <a:rPr lang="en"/>
              <a:t> </a:t>
            </a:r>
            <a:r>
              <a:rPr lang="en" sz="1867"/>
              <a:t>A Dapp or a decentralized application depends on the functionality of a blockchain for its infrastructure and operations.</a:t>
            </a:r>
            <a:endParaRPr sz="1867"/>
          </a:p>
          <a:p>
            <a:pPr marL="220128" indent="-118530">
              <a:buClr>
                <a:schemeClr val="dk1"/>
              </a:buClr>
              <a:buSzPts val="1400"/>
              <a:buFont typeface="Arial"/>
              <a:buChar char="▪"/>
            </a:pPr>
            <a:r>
              <a:rPr lang="en" sz="1867"/>
              <a:t> A Dapp in its simplest form has a client  interface as a frontend and a back-end that includes the blockchain and the smart contracts. </a:t>
            </a:r>
            <a:endParaRPr sz="1867"/>
          </a:p>
          <a:p>
            <a:pPr marL="220128" indent="-118530">
              <a:buSzPts val="1400"/>
              <a:buFont typeface="Noto Sans Symbols"/>
              <a:buChar char="▪"/>
            </a:pPr>
            <a:r>
              <a:rPr lang="en" sz="1867"/>
              <a:t>Consider, For example, consider simple wallet application client and Bitcoin blockchain backend decentralized  infrastructure. This is similar to the architecture of a web client and web browser but with one significant difference, the blockchain enables a decentralization infrastructure.</a:t>
            </a:r>
            <a:endParaRPr sz="1867"/>
          </a:p>
          <a:p>
            <a:pPr marL="0" indent="0">
              <a:buNone/>
            </a:pPr>
            <a:endParaRPr sz="1867"/>
          </a:p>
          <a:p>
            <a:pPr marL="0" indent="0">
              <a:buNone/>
            </a:pPr>
            <a:endParaRPr sz="1867"/>
          </a:p>
        </p:txBody>
      </p:sp>
      <p:pic>
        <p:nvPicPr>
          <p:cNvPr id="209" name="Google Shape;209;p49"/>
          <p:cNvPicPr preferRelativeResize="0"/>
          <p:nvPr/>
        </p:nvPicPr>
        <p:blipFill>
          <a:blip r:embed="rId3">
            <a:alphaModFix/>
          </a:blip>
          <a:stretch>
            <a:fillRect/>
          </a:stretch>
        </p:blipFill>
        <p:spPr>
          <a:xfrm>
            <a:off x="2727433" y="3995333"/>
            <a:ext cx="2545336" cy="1590832"/>
          </a:xfrm>
          <a:prstGeom prst="rect">
            <a:avLst/>
          </a:prstGeom>
          <a:noFill/>
          <a:ln>
            <a:noFill/>
          </a:ln>
        </p:spPr>
      </p:pic>
      <p:sp>
        <p:nvSpPr>
          <p:cNvPr id="210" name="Google Shape;210;p49"/>
          <p:cNvSpPr/>
          <p:nvPr/>
        </p:nvSpPr>
        <p:spPr>
          <a:xfrm>
            <a:off x="8336433" y="6172567"/>
            <a:ext cx="3040000" cy="586400"/>
          </a:xfrm>
          <a:prstGeom prst="roundRect">
            <a:avLst>
              <a:gd name="adj" fmla="val 16667"/>
            </a:avLst>
          </a:prstGeom>
          <a:solidFill>
            <a:srgbClr val="00FF00"/>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Bitcoin Blockchain Full Nodes</a:t>
            </a:r>
            <a:endParaRPr sz="2400"/>
          </a:p>
        </p:txBody>
      </p:sp>
      <p:sp>
        <p:nvSpPr>
          <p:cNvPr id="211" name="Google Shape;211;p49"/>
          <p:cNvSpPr/>
          <p:nvPr/>
        </p:nvSpPr>
        <p:spPr>
          <a:xfrm>
            <a:off x="3575900" y="5586167"/>
            <a:ext cx="306400" cy="5864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pic>
        <p:nvPicPr>
          <p:cNvPr id="212" name="Google Shape;212;p49"/>
          <p:cNvPicPr preferRelativeResize="0"/>
          <p:nvPr/>
        </p:nvPicPr>
        <p:blipFill>
          <a:blip r:embed="rId4">
            <a:alphaModFix/>
          </a:blip>
          <a:stretch>
            <a:fillRect/>
          </a:stretch>
        </p:blipFill>
        <p:spPr>
          <a:xfrm>
            <a:off x="8993600" y="3695667"/>
            <a:ext cx="1166001" cy="2073900"/>
          </a:xfrm>
          <a:prstGeom prst="rect">
            <a:avLst/>
          </a:prstGeom>
          <a:noFill/>
          <a:ln>
            <a:noFill/>
          </a:ln>
        </p:spPr>
      </p:pic>
      <p:sp>
        <p:nvSpPr>
          <p:cNvPr id="213" name="Google Shape;213;p49"/>
          <p:cNvSpPr/>
          <p:nvPr/>
        </p:nvSpPr>
        <p:spPr>
          <a:xfrm>
            <a:off x="9293800" y="5586167"/>
            <a:ext cx="306400" cy="5864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400"/>
          </a:p>
        </p:txBody>
      </p:sp>
      <p:sp>
        <p:nvSpPr>
          <p:cNvPr id="214" name="Google Shape;214;p49"/>
          <p:cNvSpPr/>
          <p:nvPr/>
        </p:nvSpPr>
        <p:spPr>
          <a:xfrm>
            <a:off x="300100" y="3442665"/>
            <a:ext cx="2333160" cy="1152000"/>
          </a:xfrm>
          <a:prstGeom prst="irregularSeal2">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DApp</a:t>
            </a:r>
            <a:endParaRPr sz="2400"/>
          </a:p>
        </p:txBody>
      </p:sp>
      <p:sp>
        <p:nvSpPr>
          <p:cNvPr id="215" name="Google Shape;215;p49"/>
          <p:cNvSpPr/>
          <p:nvPr/>
        </p:nvSpPr>
        <p:spPr>
          <a:xfrm>
            <a:off x="2161633" y="6172567"/>
            <a:ext cx="2742000" cy="586400"/>
          </a:xfrm>
          <a:prstGeom prst="roundRect">
            <a:avLst>
              <a:gd name="adj" fmla="val 16667"/>
            </a:avLst>
          </a:prstGeom>
          <a:solidFill>
            <a:srgbClr val="00FF00"/>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Bitcoin Blockchain Full Nodes</a:t>
            </a:r>
            <a:endParaRPr sz="2400"/>
          </a:p>
        </p:txBody>
      </p:sp>
      <p:sp>
        <p:nvSpPr>
          <p:cNvPr id="216" name="Google Shape;216;p49"/>
          <p:cNvSpPr/>
          <p:nvPr/>
        </p:nvSpPr>
        <p:spPr>
          <a:xfrm>
            <a:off x="5433600" y="6172567"/>
            <a:ext cx="2545200" cy="586400"/>
          </a:xfrm>
          <a:prstGeom prst="roundRect">
            <a:avLst>
              <a:gd name="adj" fmla="val 16667"/>
            </a:avLst>
          </a:prstGeom>
          <a:solidFill>
            <a:srgbClr val="00FF00"/>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Bitcoin Blockchain Full Nodes</a:t>
            </a:r>
            <a:endParaRPr sz="2400"/>
          </a:p>
        </p:txBody>
      </p:sp>
      <p:cxnSp>
        <p:nvCxnSpPr>
          <p:cNvPr id="217" name="Google Shape;217;p49"/>
          <p:cNvCxnSpPr/>
          <p:nvPr/>
        </p:nvCxnSpPr>
        <p:spPr>
          <a:xfrm>
            <a:off x="14546200" y="423533"/>
            <a:ext cx="1865200" cy="1865200"/>
          </a:xfrm>
          <a:prstGeom prst="straightConnector1">
            <a:avLst/>
          </a:prstGeom>
          <a:noFill/>
          <a:ln w="9525" cap="flat" cmpd="sng">
            <a:solidFill>
              <a:schemeClr val="dk2"/>
            </a:solidFill>
            <a:prstDash val="solid"/>
            <a:round/>
            <a:headEnd type="none" w="med" len="med"/>
            <a:tailEnd type="none" w="med" len="med"/>
          </a:ln>
        </p:spPr>
      </p:cxnSp>
      <p:cxnSp>
        <p:nvCxnSpPr>
          <p:cNvPr id="218" name="Google Shape;218;p49"/>
          <p:cNvCxnSpPr>
            <a:stCxn id="216" idx="1"/>
            <a:endCxn id="216" idx="1"/>
          </p:cNvCxnSpPr>
          <p:nvPr/>
        </p:nvCxnSpPr>
        <p:spPr>
          <a:xfrm>
            <a:off x="5433600" y="6465767"/>
            <a:ext cx="0" cy="0"/>
          </a:xfrm>
          <a:prstGeom prst="straightConnector1">
            <a:avLst/>
          </a:prstGeom>
          <a:noFill/>
          <a:ln w="9525" cap="flat" cmpd="sng">
            <a:solidFill>
              <a:schemeClr val="dk2"/>
            </a:solidFill>
            <a:prstDash val="solid"/>
            <a:round/>
            <a:headEnd type="none" w="med" len="med"/>
            <a:tailEnd type="none" w="med" len="med"/>
          </a:ln>
        </p:spPr>
      </p:cxnSp>
      <p:cxnSp>
        <p:nvCxnSpPr>
          <p:cNvPr id="219" name="Google Shape;219;p49"/>
          <p:cNvCxnSpPr>
            <a:stCxn id="215" idx="3"/>
            <a:endCxn id="216" idx="1"/>
          </p:cNvCxnSpPr>
          <p:nvPr/>
        </p:nvCxnSpPr>
        <p:spPr>
          <a:xfrm>
            <a:off x="4903633" y="6465767"/>
            <a:ext cx="530000" cy="0"/>
          </a:xfrm>
          <a:prstGeom prst="straightConnector1">
            <a:avLst/>
          </a:prstGeom>
          <a:noFill/>
          <a:ln w="9525" cap="flat" cmpd="sng">
            <a:solidFill>
              <a:schemeClr val="dk2"/>
            </a:solidFill>
            <a:prstDash val="solid"/>
            <a:round/>
            <a:headEnd type="triangle" w="med" len="med"/>
            <a:tailEnd type="triangle" w="med" len="med"/>
          </a:ln>
        </p:spPr>
      </p:cxnSp>
      <p:cxnSp>
        <p:nvCxnSpPr>
          <p:cNvPr id="220" name="Google Shape;220;p49"/>
          <p:cNvCxnSpPr>
            <a:stCxn id="216" idx="3"/>
            <a:endCxn id="210" idx="1"/>
          </p:cNvCxnSpPr>
          <p:nvPr/>
        </p:nvCxnSpPr>
        <p:spPr>
          <a:xfrm>
            <a:off x="7978800" y="6465767"/>
            <a:ext cx="357600" cy="0"/>
          </a:xfrm>
          <a:prstGeom prst="straightConnector1">
            <a:avLst/>
          </a:prstGeom>
          <a:noFill/>
          <a:ln w="9525" cap="flat" cmpd="sng">
            <a:solidFill>
              <a:schemeClr val="dk2"/>
            </a:solidFill>
            <a:prstDash val="solid"/>
            <a:round/>
            <a:headEnd type="triangle" w="med" len="med"/>
            <a:tailEnd type="triangle" w="med" len="med"/>
          </a:ln>
        </p:spPr>
      </p:cxnSp>
    </p:spTree>
    <p:extLst>
      <p:ext uri="{BB962C8B-B14F-4D97-AF65-F5344CB8AC3E}">
        <p14:creationId xmlns:p14="http://schemas.microsoft.com/office/powerpoint/2010/main" val="7775334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p85"/>
          <p:cNvSpPr txBox="1">
            <a:spLocks noGrp="1"/>
          </p:cNvSpPr>
          <p:nvPr>
            <p:ph type="title"/>
          </p:nvPr>
        </p:nvSpPr>
        <p:spPr>
          <a:xfrm>
            <a:off x="4889867" y="529800"/>
            <a:ext cx="5802400" cy="803600"/>
          </a:xfrm>
          <a:prstGeom prst="rect">
            <a:avLst/>
          </a:prstGeom>
        </p:spPr>
        <p:txBody>
          <a:bodyPr spcFirstLastPara="1" vert="horz" wrap="square" lIns="91433" tIns="91433" rIns="91433" bIns="91433" rtlCol="0" anchor="ctr" anchorCtr="0">
            <a:noAutofit/>
          </a:bodyPr>
          <a:lstStyle/>
          <a:p>
            <a:pPr>
              <a:spcBef>
                <a:spcPts val="0"/>
              </a:spcBef>
            </a:pPr>
            <a:r>
              <a:rPr lang="en" dirty="0" smtClean="0"/>
              <a:t>Summary</a:t>
            </a:r>
            <a:endParaRPr dirty="0"/>
          </a:p>
        </p:txBody>
      </p:sp>
      <p:sp>
        <p:nvSpPr>
          <p:cNvPr id="527" name="Google Shape;527;p85"/>
          <p:cNvSpPr/>
          <p:nvPr/>
        </p:nvSpPr>
        <p:spPr>
          <a:xfrm>
            <a:off x="1630467" y="4284700"/>
            <a:ext cx="2238800" cy="706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Node1:geth client</a:t>
            </a:r>
            <a:endParaRPr sz="2000"/>
          </a:p>
        </p:txBody>
      </p:sp>
      <p:grpSp>
        <p:nvGrpSpPr>
          <p:cNvPr id="528" name="Google Shape;528;p85"/>
          <p:cNvGrpSpPr/>
          <p:nvPr/>
        </p:nvGrpSpPr>
        <p:grpSpPr>
          <a:xfrm>
            <a:off x="1826234" y="2587967"/>
            <a:ext cx="3063633" cy="1814367"/>
            <a:chOff x="1692100" y="1940975"/>
            <a:chExt cx="2297725" cy="1360775"/>
          </a:xfrm>
        </p:grpSpPr>
        <p:sp>
          <p:nvSpPr>
            <p:cNvPr id="529" name="Google Shape;529;p85"/>
            <p:cNvSpPr/>
            <p:nvPr/>
          </p:nvSpPr>
          <p:spPr>
            <a:xfrm>
              <a:off x="1692100" y="1940975"/>
              <a:ext cx="1926600" cy="530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 App</a:t>
              </a:r>
              <a:endParaRPr sz="2000"/>
            </a:p>
          </p:txBody>
        </p:sp>
        <p:sp>
          <p:nvSpPr>
            <p:cNvPr id="530" name="Google Shape;530;p85"/>
            <p:cNvSpPr/>
            <p:nvPr/>
          </p:nvSpPr>
          <p:spPr>
            <a:xfrm>
              <a:off x="2540525" y="2471075"/>
              <a:ext cx="229800" cy="742500"/>
            </a:xfrm>
            <a:prstGeom prst="up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endParaRPr sz="2000"/>
            </a:p>
          </p:txBody>
        </p:sp>
        <p:sp>
          <p:nvSpPr>
            <p:cNvPr id="531" name="Google Shape;531;p85"/>
            <p:cNvSpPr/>
            <p:nvPr/>
          </p:nvSpPr>
          <p:spPr>
            <a:xfrm>
              <a:off x="2540525" y="2188200"/>
              <a:ext cx="689400" cy="282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web3</a:t>
              </a:r>
              <a:endParaRPr sz="2000"/>
            </a:p>
          </p:txBody>
        </p:sp>
        <p:sp>
          <p:nvSpPr>
            <p:cNvPr id="532" name="Google Shape;532;p85"/>
            <p:cNvSpPr txBox="1"/>
            <p:nvPr/>
          </p:nvSpPr>
          <p:spPr>
            <a:xfrm>
              <a:off x="2770325" y="2596675"/>
              <a:ext cx="1219500" cy="388800"/>
            </a:xfrm>
            <a:prstGeom prst="rect">
              <a:avLst/>
            </a:prstGeom>
            <a:noFill/>
            <a:ln>
              <a:noFill/>
            </a:ln>
          </p:spPr>
          <p:txBody>
            <a:bodyPr spcFirstLastPara="1" wrap="square" lIns="121900" tIns="121900" rIns="121900" bIns="121900" anchor="t" anchorCtr="0">
              <a:noAutofit/>
            </a:bodyPr>
            <a:lstStyle/>
            <a:p>
              <a:r>
                <a:rPr lang="en" sz="2000"/>
                <a:t>RPC</a:t>
              </a:r>
              <a:endParaRPr sz="2000"/>
            </a:p>
          </p:txBody>
        </p:sp>
        <p:sp>
          <p:nvSpPr>
            <p:cNvPr id="533" name="Google Shape;533;p85"/>
            <p:cNvSpPr txBox="1"/>
            <p:nvPr/>
          </p:nvSpPr>
          <p:spPr>
            <a:xfrm>
              <a:off x="1692100" y="2912950"/>
              <a:ext cx="1219500" cy="388800"/>
            </a:xfrm>
            <a:prstGeom prst="rect">
              <a:avLst/>
            </a:prstGeom>
            <a:noFill/>
            <a:ln>
              <a:noFill/>
            </a:ln>
          </p:spPr>
          <p:txBody>
            <a:bodyPr spcFirstLastPara="1" wrap="square" lIns="121900" tIns="121900" rIns="121900" bIns="121900" anchor="t" anchorCtr="0">
              <a:noAutofit/>
            </a:bodyPr>
            <a:lstStyle/>
            <a:p>
              <a:r>
                <a:rPr lang="en" sz="2000"/>
                <a:t>RPC port</a:t>
              </a:r>
              <a:endParaRPr sz="2000"/>
            </a:p>
          </p:txBody>
        </p:sp>
      </p:grpSp>
      <p:sp>
        <p:nvSpPr>
          <p:cNvPr id="534" name="Google Shape;534;p85"/>
          <p:cNvSpPr txBox="1"/>
          <p:nvPr/>
        </p:nvSpPr>
        <p:spPr>
          <a:xfrm>
            <a:off x="795000" y="3789567"/>
            <a:ext cx="942800" cy="329600"/>
          </a:xfrm>
          <a:prstGeom prst="rect">
            <a:avLst/>
          </a:prstGeom>
          <a:noFill/>
          <a:ln>
            <a:noFill/>
          </a:ln>
        </p:spPr>
        <p:txBody>
          <a:bodyPr spcFirstLastPara="1" wrap="square" lIns="121900" tIns="121900" rIns="121900" bIns="121900" anchor="t" anchorCtr="0">
            <a:noAutofit/>
          </a:bodyPr>
          <a:lstStyle/>
          <a:p>
            <a:r>
              <a:rPr lang="en" sz="2000"/>
              <a:t>….</a:t>
            </a:r>
            <a:endParaRPr sz="2000"/>
          </a:p>
        </p:txBody>
      </p:sp>
      <p:sp>
        <p:nvSpPr>
          <p:cNvPr id="535" name="Google Shape;535;p85"/>
          <p:cNvSpPr txBox="1"/>
          <p:nvPr/>
        </p:nvSpPr>
        <p:spPr>
          <a:xfrm>
            <a:off x="361833" y="2832833"/>
            <a:ext cx="2238800" cy="1017600"/>
          </a:xfrm>
          <a:prstGeom prst="rect">
            <a:avLst/>
          </a:prstGeom>
          <a:noFill/>
          <a:ln>
            <a:noFill/>
          </a:ln>
        </p:spPr>
        <p:txBody>
          <a:bodyPr spcFirstLastPara="1" wrap="square" lIns="121900" tIns="121900" rIns="121900" bIns="121900" anchor="ctr" anchorCtr="0">
            <a:noAutofit/>
          </a:bodyPr>
          <a:lstStyle/>
          <a:p>
            <a:r>
              <a:rPr lang="en" sz="2000"/>
              <a:t>….</a:t>
            </a:r>
            <a:endParaRPr sz="2000"/>
          </a:p>
        </p:txBody>
      </p:sp>
      <p:sp>
        <p:nvSpPr>
          <p:cNvPr id="536" name="Google Shape;536;p85"/>
          <p:cNvSpPr/>
          <p:nvPr/>
        </p:nvSpPr>
        <p:spPr>
          <a:xfrm>
            <a:off x="841700" y="4991500"/>
            <a:ext cx="3653200" cy="758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000"/>
              <a:t>eth net ssh admin debug miner</a:t>
            </a:r>
            <a:endParaRPr sz="2000"/>
          </a:p>
          <a:p>
            <a:r>
              <a:rPr lang="en" sz="2000"/>
              <a:t>txpool personal APIs</a:t>
            </a:r>
            <a:endParaRPr sz="2000"/>
          </a:p>
        </p:txBody>
      </p:sp>
      <p:sp>
        <p:nvSpPr>
          <p:cNvPr id="2" name="TextBox 1"/>
          <p:cNvSpPr txBox="1"/>
          <p:nvPr/>
        </p:nvSpPr>
        <p:spPr>
          <a:xfrm>
            <a:off x="6003636" y="2262909"/>
            <a:ext cx="5807872" cy="1754326"/>
          </a:xfrm>
          <a:prstGeom prst="rect">
            <a:avLst/>
          </a:prstGeom>
          <a:noFill/>
        </p:spPr>
        <p:txBody>
          <a:bodyPr wrap="none" rtlCol="0">
            <a:spAutoFit/>
          </a:bodyPr>
          <a:lstStyle/>
          <a:p>
            <a:r>
              <a:rPr lang="en-US" dirty="0" smtClean="0"/>
              <a:t>Our goal d=going forward is to take apart web3 and </a:t>
            </a:r>
          </a:p>
          <a:p>
            <a:r>
              <a:rPr lang="en-US" dirty="0" smtClean="0"/>
              <a:t>learn to program it well</a:t>
            </a:r>
          </a:p>
          <a:p>
            <a:endParaRPr lang="en-US" dirty="0"/>
          </a:p>
          <a:p>
            <a:r>
              <a:rPr lang="en-US" dirty="0" smtClean="0"/>
              <a:t>This is the crucial part of a Dapp.</a:t>
            </a:r>
          </a:p>
          <a:p>
            <a:endParaRPr lang="en-US" dirty="0"/>
          </a:p>
          <a:p>
            <a:r>
              <a:rPr lang="en-US" dirty="0" smtClean="0"/>
              <a:t>Lets learn fundamentals of web3 and to program with web3</a:t>
            </a:r>
            <a:endParaRPr lang="en-US" dirty="0"/>
          </a:p>
        </p:txBody>
      </p:sp>
    </p:spTree>
    <p:extLst>
      <p:ext uri="{BB962C8B-B14F-4D97-AF65-F5344CB8AC3E}">
        <p14:creationId xmlns:p14="http://schemas.microsoft.com/office/powerpoint/2010/main" val="336619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50"/>
          <p:cNvSpPr txBox="1">
            <a:spLocks noGrp="1"/>
          </p:cNvSpPr>
          <p:nvPr>
            <p:ph type="title"/>
          </p:nvPr>
        </p:nvSpPr>
        <p:spPr>
          <a:xfrm>
            <a:off x="629200" y="984967"/>
            <a:ext cx="10962800" cy="1023600"/>
          </a:xfrm>
          <a:prstGeom prst="rect">
            <a:avLst/>
          </a:prstGeom>
        </p:spPr>
        <p:txBody>
          <a:bodyPr spcFirstLastPara="1" vert="horz" wrap="square" lIns="91433" tIns="91433" rIns="91433" bIns="91433" rtlCol="0" anchor="b" anchorCtr="0">
            <a:noAutofit/>
          </a:bodyPr>
          <a:lstStyle/>
          <a:p>
            <a:r>
              <a:rPr lang="en"/>
              <a:t>Hmm..</a:t>
            </a:r>
            <a:endParaRPr/>
          </a:p>
        </p:txBody>
      </p:sp>
      <p:sp>
        <p:nvSpPr>
          <p:cNvPr id="226" name="Google Shape;226;p50"/>
          <p:cNvSpPr txBox="1">
            <a:spLocks noGrp="1"/>
          </p:cNvSpPr>
          <p:nvPr>
            <p:ph type="body" idx="1"/>
          </p:nvPr>
        </p:nvSpPr>
        <p:spPr>
          <a:xfrm>
            <a:off x="369967" y="2008567"/>
            <a:ext cx="10962800" cy="4849600"/>
          </a:xfrm>
          <a:prstGeom prst="rect">
            <a:avLst/>
          </a:prstGeom>
        </p:spPr>
        <p:txBody>
          <a:bodyPr spcFirstLastPara="1" vert="horz" wrap="square" lIns="91433" tIns="91433" rIns="91433" bIns="91433" rtlCol="0" anchor="t" anchorCtr="0">
            <a:noAutofit/>
          </a:bodyPr>
          <a:lstStyle/>
          <a:p>
            <a:pPr marL="220128" indent="-152396">
              <a:buClr>
                <a:schemeClr val="dk2"/>
              </a:buClr>
              <a:buSzPts val="1800"/>
              <a:buFont typeface="Noto Sans Symbols"/>
              <a:buChar char="▪"/>
            </a:pPr>
            <a:r>
              <a:rPr lang="en" sz="2400"/>
              <a:t> The client or front-end can be a web app (HTML and JS framework), command-line interface (CLI), desktop application, mobile application or even IOTs. Understand web front-end is outside the blockchain protocol and only link into the blockchain/smart contract using the artifacts generated by the smart contract compile process. Recall we discussed these artifacts generated by Remix IDE in Course 2.</a:t>
            </a:r>
            <a:endParaRPr sz="2400"/>
          </a:p>
          <a:p>
            <a:pPr marL="220128" indent="-152396">
              <a:buClr>
                <a:schemeClr val="dk2"/>
              </a:buClr>
              <a:buSzPts val="1800"/>
              <a:buFont typeface="Noto Sans Symbols"/>
              <a:buChar char="▪"/>
            </a:pPr>
            <a:r>
              <a:rPr lang="en" sz="2400"/>
              <a:t> Moreover a decentralized application can be created with non-blockchain back-end. IPFS (Interplanetary file system) is a an example of such an architecture. We will learn about IPFS in the next course.</a:t>
            </a:r>
            <a:endParaRPr sz="2400"/>
          </a:p>
          <a:p>
            <a:pPr marL="220128" indent="-152396">
              <a:buClr>
                <a:schemeClr val="dk2"/>
              </a:buClr>
              <a:buSzPts val="1800"/>
              <a:buFont typeface="Noto Sans Symbols"/>
              <a:buChar char="▪"/>
            </a:pPr>
            <a:r>
              <a:rPr lang="en" sz="2400"/>
              <a:t> We are familiar with web server-client, database server-client, how about a Dapp? What is the architecture of a Dapp? How do you develop one?</a:t>
            </a:r>
            <a:endParaRPr sz="2400"/>
          </a:p>
          <a:p>
            <a:pPr marL="220128" indent="-152396">
              <a:buClr>
                <a:schemeClr val="dk2"/>
              </a:buClr>
              <a:buSzPts val="1800"/>
              <a:buFont typeface="Noto Sans Symbols"/>
              <a:buChar char="▪"/>
            </a:pPr>
            <a:r>
              <a:rPr lang="en" sz="2400"/>
              <a:t> These are the questions we try to answer in this course.</a:t>
            </a:r>
            <a:endParaRPr sz="2400"/>
          </a:p>
          <a:p>
            <a:pPr marL="0" indent="0">
              <a:buNone/>
            </a:pPr>
            <a:endParaRPr sz="2400"/>
          </a:p>
        </p:txBody>
      </p:sp>
    </p:spTree>
    <p:extLst>
      <p:ext uri="{BB962C8B-B14F-4D97-AF65-F5344CB8AC3E}">
        <p14:creationId xmlns:p14="http://schemas.microsoft.com/office/powerpoint/2010/main" val="2531931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54"/>
          <p:cNvSpPr txBox="1">
            <a:spLocks noGrp="1"/>
          </p:cNvSpPr>
          <p:nvPr>
            <p:ph type="title"/>
          </p:nvPr>
        </p:nvSpPr>
        <p:spPr>
          <a:xfrm>
            <a:off x="119161" y="986803"/>
            <a:ext cx="10515600" cy="868400"/>
          </a:xfrm>
          <a:prstGeom prst="rect">
            <a:avLst/>
          </a:prstGeom>
        </p:spPr>
        <p:txBody>
          <a:bodyPr spcFirstLastPara="1" vert="horz" wrap="square" lIns="121900" tIns="121900" rIns="121900" bIns="121900" rtlCol="0" anchor="t" anchorCtr="0">
            <a:noAutofit/>
          </a:bodyPr>
          <a:lstStyle/>
          <a:p>
            <a:r>
              <a:rPr lang="en"/>
              <a:t>Recap of DApp Stack</a:t>
            </a:r>
            <a:endParaRPr/>
          </a:p>
        </p:txBody>
      </p:sp>
      <p:pic>
        <p:nvPicPr>
          <p:cNvPr id="250" name="Google Shape;250;p54"/>
          <p:cNvPicPr preferRelativeResize="0"/>
          <p:nvPr/>
        </p:nvPicPr>
        <p:blipFill>
          <a:blip r:embed="rId3">
            <a:alphaModFix/>
          </a:blip>
          <a:stretch>
            <a:fillRect/>
          </a:stretch>
        </p:blipFill>
        <p:spPr>
          <a:xfrm>
            <a:off x="3104537" y="1676867"/>
            <a:ext cx="6476400" cy="5181133"/>
          </a:xfrm>
          <a:prstGeom prst="rect">
            <a:avLst/>
          </a:prstGeom>
          <a:noFill/>
          <a:ln>
            <a:noFill/>
          </a:ln>
        </p:spPr>
      </p:pic>
    </p:spTree>
    <p:extLst>
      <p:ext uri="{BB962C8B-B14F-4D97-AF65-F5344CB8AC3E}">
        <p14:creationId xmlns:p14="http://schemas.microsoft.com/office/powerpoint/2010/main" val="51671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55"/>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The Blockchain Server</a:t>
            </a:r>
            <a:endParaRPr/>
          </a:p>
        </p:txBody>
      </p:sp>
      <p:sp>
        <p:nvSpPr>
          <p:cNvPr id="256" name="Google Shape;256;p55"/>
          <p:cNvSpPr/>
          <p:nvPr/>
        </p:nvSpPr>
        <p:spPr>
          <a:xfrm>
            <a:off x="3458067" y="5241833"/>
            <a:ext cx="5844800" cy="706800"/>
          </a:xfrm>
          <a:prstGeom prst="rect">
            <a:avLst/>
          </a:prstGeom>
          <a:solidFill>
            <a:srgbClr val="B6D7A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Ethereum blockchain protocol  services: Blockchain Server </a:t>
            </a:r>
            <a:endParaRPr sz="2400"/>
          </a:p>
        </p:txBody>
      </p:sp>
      <p:sp>
        <p:nvSpPr>
          <p:cNvPr id="257" name="Google Shape;257;p55"/>
          <p:cNvSpPr/>
          <p:nvPr/>
        </p:nvSpPr>
        <p:spPr>
          <a:xfrm>
            <a:off x="3033900" y="2516967"/>
            <a:ext cx="7353200" cy="2097600"/>
          </a:xfrm>
          <a:prstGeom prst="rect">
            <a:avLst/>
          </a:prstGeom>
          <a:solidFill>
            <a:srgbClr val="FFF2C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pPr>
              <a:lnSpc>
                <a:spcPct val="115000"/>
              </a:lnSpc>
            </a:pPr>
            <a:r>
              <a:rPr lang="en" sz="2400">
                <a:solidFill>
                  <a:srgbClr val="24292E"/>
                </a:solidFill>
                <a:highlight>
                  <a:srgbClr val="F6F8FA"/>
                </a:highlight>
              </a:rPr>
              <a:t>sudo apt-get install software-properties-common</a:t>
            </a:r>
            <a:endParaRPr sz="2400">
              <a:solidFill>
                <a:srgbClr val="24292E"/>
              </a:solidFill>
              <a:highlight>
                <a:srgbClr val="F6F8FA"/>
              </a:highlight>
            </a:endParaRPr>
          </a:p>
          <a:p>
            <a:pPr>
              <a:lnSpc>
                <a:spcPct val="115000"/>
              </a:lnSpc>
            </a:pPr>
            <a:r>
              <a:rPr lang="en" sz="2400">
                <a:solidFill>
                  <a:srgbClr val="24292E"/>
                </a:solidFill>
                <a:highlight>
                  <a:srgbClr val="F6F8FA"/>
                </a:highlight>
              </a:rPr>
              <a:t>sudo add-apt-repository -y ppa:ethereum/ethereum</a:t>
            </a:r>
            <a:endParaRPr sz="2400">
              <a:solidFill>
                <a:srgbClr val="24292E"/>
              </a:solidFill>
              <a:highlight>
                <a:srgbClr val="F6F8FA"/>
              </a:highlight>
            </a:endParaRPr>
          </a:p>
          <a:p>
            <a:pPr>
              <a:lnSpc>
                <a:spcPct val="115000"/>
              </a:lnSpc>
            </a:pPr>
            <a:r>
              <a:rPr lang="en" sz="2400">
                <a:solidFill>
                  <a:srgbClr val="24292E"/>
                </a:solidFill>
                <a:highlight>
                  <a:srgbClr val="F6F8FA"/>
                </a:highlight>
              </a:rPr>
              <a:t>sudo apt-get update</a:t>
            </a:r>
            <a:endParaRPr sz="2400">
              <a:solidFill>
                <a:srgbClr val="24292E"/>
              </a:solidFill>
              <a:highlight>
                <a:srgbClr val="F6F8FA"/>
              </a:highlight>
            </a:endParaRPr>
          </a:p>
          <a:p>
            <a:pPr>
              <a:lnSpc>
                <a:spcPct val="115000"/>
              </a:lnSpc>
            </a:pPr>
            <a:r>
              <a:rPr lang="en" sz="2400">
                <a:solidFill>
                  <a:srgbClr val="24292E"/>
                </a:solidFill>
                <a:highlight>
                  <a:srgbClr val="F6F8FA"/>
                </a:highlight>
              </a:rPr>
              <a:t>sudo apt-get install ethereum</a:t>
            </a:r>
            <a:endParaRPr sz="2400">
              <a:solidFill>
                <a:srgbClr val="24292E"/>
              </a:solidFill>
              <a:highlight>
                <a:srgbClr val="F6F8FA"/>
              </a:highlight>
            </a:endParaRPr>
          </a:p>
          <a:p>
            <a:pPr>
              <a:lnSpc>
                <a:spcPct val="115000"/>
              </a:lnSpc>
            </a:pPr>
            <a:r>
              <a:rPr lang="en" sz="2400">
                <a:solidFill>
                  <a:srgbClr val="222222"/>
                </a:solidFill>
                <a:highlight>
                  <a:srgbClr val="FFFFFF"/>
                </a:highlight>
              </a:rPr>
              <a:t> </a:t>
            </a:r>
            <a:endParaRPr sz="2400">
              <a:solidFill>
                <a:srgbClr val="222222"/>
              </a:solidFill>
              <a:highlight>
                <a:srgbClr val="FFFFFF"/>
              </a:highlight>
            </a:endParaRPr>
          </a:p>
        </p:txBody>
      </p:sp>
      <p:cxnSp>
        <p:nvCxnSpPr>
          <p:cNvPr id="258" name="Google Shape;258;p55"/>
          <p:cNvCxnSpPr>
            <a:stCxn id="257" idx="2"/>
          </p:cNvCxnSpPr>
          <p:nvPr/>
        </p:nvCxnSpPr>
        <p:spPr>
          <a:xfrm flipH="1">
            <a:off x="6710100" y="4614567"/>
            <a:ext cx="400" cy="565600"/>
          </a:xfrm>
          <a:prstGeom prst="straightConnector1">
            <a:avLst/>
          </a:prstGeom>
          <a:noFill/>
          <a:ln w="9525" cap="flat" cmpd="sng">
            <a:solidFill>
              <a:schemeClr val="dk2"/>
            </a:solidFill>
            <a:prstDash val="solid"/>
            <a:round/>
            <a:headEnd type="none" w="med" len="med"/>
            <a:tailEnd type="triangle" w="med" len="med"/>
          </a:ln>
        </p:spPr>
      </p:cxnSp>
    </p:spTree>
    <p:extLst>
      <p:ext uri="{BB962C8B-B14F-4D97-AF65-F5344CB8AC3E}">
        <p14:creationId xmlns:p14="http://schemas.microsoft.com/office/powerpoint/2010/main" val="1157911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57"/>
                                        </p:tgtEl>
                                        <p:attrNameLst>
                                          <p:attrName>style.visibility</p:attrName>
                                        </p:attrNameLst>
                                      </p:cBhvr>
                                      <p:to>
                                        <p:strVal val="visible"/>
                                      </p:to>
                                    </p:set>
                                    <p:anim calcmode="lin" valueType="num">
                                      <p:cBhvr additive="base">
                                        <p:cTn id="7" dur="3300"/>
                                        <p:tgtEl>
                                          <p:spTgt spid="257"/>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256"/>
                                        </p:tgtEl>
                                        <p:attrNameLst>
                                          <p:attrName>style.visibility</p:attrName>
                                        </p:attrNameLst>
                                      </p:cBhvr>
                                      <p:to>
                                        <p:strVal val="visible"/>
                                      </p:to>
                                    </p:set>
                                    <p:anim calcmode="lin" valueType="num">
                                      <p:cBhvr additive="base">
                                        <p:cTn id="12" dur="1000"/>
                                        <p:tgtEl>
                                          <p:spTgt spid="256"/>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56"/>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The Blockchain Node</a:t>
            </a:r>
            <a:endParaRPr/>
          </a:p>
        </p:txBody>
      </p:sp>
      <p:sp>
        <p:nvSpPr>
          <p:cNvPr id="264" name="Google Shape;264;p56"/>
          <p:cNvSpPr txBox="1"/>
          <p:nvPr/>
        </p:nvSpPr>
        <p:spPr>
          <a:xfrm>
            <a:off x="4518567" y="2045600"/>
            <a:ext cx="7470400" cy="1814800"/>
          </a:xfrm>
          <a:prstGeom prst="rect">
            <a:avLst/>
          </a:prstGeom>
          <a:solidFill>
            <a:srgbClr val="FFF2CC"/>
          </a:solidFill>
          <a:ln>
            <a:noFill/>
          </a:ln>
        </p:spPr>
        <p:txBody>
          <a:bodyPr spcFirstLastPara="1" wrap="square" lIns="121900" tIns="121900" rIns="121900" bIns="121900" anchor="ctr" anchorCtr="0">
            <a:noAutofit/>
          </a:bodyPr>
          <a:lstStyle/>
          <a:p>
            <a:pPr>
              <a:lnSpc>
                <a:spcPct val="115000"/>
              </a:lnSpc>
            </a:pPr>
            <a:r>
              <a:rPr lang="en" sz="2400">
                <a:solidFill>
                  <a:srgbClr val="24292E"/>
                </a:solidFill>
                <a:highlight>
                  <a:srgbClr val="FFFFFF"/>
                </a:highlight>
              </a:rPr>
              <a:t>geth --datadir ./ account new</a:t>
            </a:r>
            <a:endParaRPr sz="2400">
              <a:solidFill>
                <a:srgbClr val="24292E"/>
              </a:solidFill>
              <a:highlight>
                <a:srgbClr val="FFFFFF"/>
              </a:highlight>
            </a:endParaRPr>
          </a:p>
          <a:p>
            <a:pPr>
              <a:lnSpc>
                <a:spcPct val="115000"/>
              </a:lnSpc>
            </a:pPr>
            <a:r>
              <a:rPr lang="en" sz="2400">
                <a:solidFill>
                  <a:srgbClr val="24292E"/>
                </a:solidFill>
                <a:highlight>
                  <a:srgbClr val="FFFFFF"/>
                </a:highlight>
              </a:rPr>
              <a:t>geth --datadir ./ init customgenesis.json</a:t>
            </a:r>
            <a:endParaRPr sz="2400">
              <a:solidFill>
                <a:srgbClr val="24292E"/>
              </a:solidFill>
              <a:highlight>
                <a:srgbClr val="FFFFFF"/>
              </a:highlight>
            </a:endParaRPr>
          </a:p>
          <a:p>
            <a:pPr>
              <a:lnSpc>
                <a:spcPct val="115000"/>
              </a:lnSpc>
            </a:pPr>
            <a:r>
              <a:rPr lang="en" sz="2400">
                <a:solidFill>
                  <a:srgbClr val="212121"/>
                </a:solidFill>
                <a:highlight>
                  <a:schemeClr val="lt1"/>
                </a:highlight>
              </a:rPr>
              <a:t>geth --datadir ./ --maxpeers 95 --networkid 15 --port 303xx console</a:t>
            </a:r>
            <a:r>
              <a:rPr lang="en" sz="2400">
                <a:solidFill>
                  <a:srgbClr val="24292E"/>
                </a:solidFill>
                <a:highlight>
                  <a:srgbClr val="FFFFFF"/>
                </a:highlight>
              </a:rPr>
              <a:t> </a:t>
            </a:r>
            <a:endParaRPr sz="2400">
              <a:solidFill>
                <a:srgbClr val="24292E"/>
              </a:solidFill>
              <a:highlight>
                <a:srgbClr val="FFFFFF"/>
              </a:highlight>
            </a:endParaRPr>
          </a:p>
          <a:p>
            <a:pPr>
              <a:lnSpc>
                <a:spcPct val="115000"/>
              </a:lnSpc>
            </a:pPr>
            <a:endParaRPr sz="1533">
              <a:solidFill>
                <a:srgbClr val="212121"/>
              </a:solidFill>
              <a:highlight>
                <a:srgbClr val="FFFFFF"/>
              </a:highlight>
            </a:endParaRPr>
          </a:p>
        </p:txBody>
      </p:sp>
      <p:sp>
        <p:nvSpPr>
          <p:cNvPr id="265" name="Google Shape;265;p56"/>
          <p:cNvSpPr/>
          <p:nvPr/>
        </p:nvSpPr>
        <p:spPr>
          <a:xfrm>
            <a:off x="298467" y="3365433"/>
            <a:ext cx="2757200" cy="1272800"/>
          </a:xfrm>
          <a:prstGeom prst="rect">
            <a:avLst/>
          </a:prstGeom>
          <a:solidFill>
            <a:srgbClr val="F9CB9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 0: Bootnode:: Node, Accounts, EVM for smart contracts</a:t>
            </a:r>
            <a:endParaRPr sz="2400"/>
          </a:p>
        </p:txBody>
      </p:sp>
      <p:cxnSp>
        <p:nvCxnSpPr>
          <p:cNvPr id="266" name="Google Shape;266;p56"/>
          <p:cNvCxnSpPr>
            <a:stCxn id="264" idx="1"/>
            <a:endCxn id="265" idx="3"/>
          </p:cNvCxnSpPr>
          <p:nvPr/>
        </p:nvCxnSpPr>
        <p:spPr>
          <a:xfrm flipH="1">
            <a:off x="3055767" y="2953000"/>
            <a:ext cx="1462800" cy="1048800"/>
          </a:xfrm>
          <a:prstGeom prst="bentConnector3">
            <a:avLst>
              <a:gd name="adj1" fmla="val 50003"/>
            </a:avLst>
          </a:prstGeom>
          <a:noFill/>
          <a:ln w="9525" cap="flat" cmpd="sng">
            <a:solidFill>
              <a:schemeClr val="dk2"/>
            </a:solidFill>
            <a:prstDash val="solid"/>
            <a:round/>
            <a:headEnd type="none" w="med" len="med"/>
            <a:tailEnd type="triangle" w="med" len="med"/>
          </a:ln>
        </p:spPr>
      </p:cxnSp>
      <p:sp>
        <p:nvSpPr>
          <p:cNvPr id="267" name="Google Shape;267;p56"/>
          <p:cNvSpPr txBox="1"/>
          <p:nvPr/>
        </p:nvSpPr>
        <p:spPr>
          <a:xfrm>
            <a:off x="1327900" y="2259000"/>
            <a:ext cx="3359600" cy="539200"/>
          </a:xfrm>
          <a:prstGeom prst="rect">
            <a:avLst/>
          </a:prstGeom>
          <a:noFill/>
          <a:ln>
            <a:noFill/>
          </a:ln>
        </p:spPr>
        <p:txBody>
          <a:bodyPr spcFirstLastPara="1" wrap="square" lIns="121900" tIns="121900" rIns="121900" bIns="121900" anchor="t" anchorCtr="0">
            <a:noAutofit/>
          </a:bodyPr>
          <a:lstStyle/>
          <a:p>
            <a:r>
              <a:rPr lang="en" sz="2400"/>
              <a:t>Initialize geth client “NODE”</a:t>
            </a:r>
            <a:endParaRPr sz="2400"/>
          </a:p>
        </p:txBody>
      </p:sp>
      <p:sp>
        <p:nvSpPr>
          <p:cNvPr id="268" name="Google Shape;268;p56"/>
          <p:cNvSpPr txBox="1"/>
          <p:nvPr/>
        </p:nvSpPr>
        <p:spPr>
          <a:xfrm>
            <a:off x="3951567" y="4638233"/>
            <a:ext cx="7640400" cy="1720000"/>
          </a:xfrm>
          <a:prstGeom prst="rect">
            <a:avLst/>
          </a:prstGeom>
          <a:noFill/>
          <a:ln>
            <a:noFill/>
          </a:ln>
        </p:spPr>
        <p:txBody>
          <a:bodyPr spcFirstLastPara="1" wrap="square" lIns="121900" tIns="121900" rIns="121900" bIns="121900" anchor="ctr" anchorCtr="0">
            <a:noAutofit/>
          </a:bodyPr>
          <a:lstStyle/>
          <a:p>
            <a:pPr>
              <a:lnSpc>
                <a:spcPct val="115000"/>
              </a:lnSpc>
            </a:pPr>
            <a:r>
              <a:rPr lang="en" sz="2400">
                <a:solidFill>
                  <a:srgbClr val="222222"/>
                </a:solidFill>
                <a:highlight>
                  <a:schemeClr val="lt1"/>
                </a:highlight>
              </a:rPr>
              <a:t>enode://</a:t>
            </a:r>
            <a:r>
              <a:rPr lang="en" sz="2400" u="sng">
                <a:solidFill>
                  <a:srgbClr val="1155CC"/>
                </a:solidFill>
                <a:highlight>
                  <a:schemeClr val="lt1"/>
                </a:highlight>
                <a:hlinkClick r:id="rId3"/>
              </a:rPr>
              <a:t>d66cfcd40b21fddb538272106cc7f08d4c8879df308c3e22d924de4771a315c1e21c84bf05107da739025d81d71f1006e7c1a5e3279d0a370d7bcfa4f6c1b38c</a:t>
            </a:r>
            <a:endParaRPr sz="2400"/>
          </a:p>
        </p:txBody>
      </p:sp>
    </p:spTree>
    <p:extLst>
      <p:ext uri="{BB962C8B-B14F-4D97-AF65-F5344CB8AC3E}">
        <p14:creationId xmlns:p14="http://schemas.microsoft.com/office/powerpoint/2010/main" val="1278189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57"/>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Single Peer Node Creation and Connection Commands</a:t>
            </a:r>
            <a:endParaRPr/>
          </a:p>
        </p:txBody>
      </p:sp>
      <p:sp>
        <p:nvSpPr>
          <p:cNvPr id="274" name="Google Shape;274;p57"/>
          <p:cNvSpPr txBox="1"/>
          <p:nvPr/>
        </p:nvSpPr>
        <p:spPr>
          <a:xfrm>
            <a:off x="4518567" y="1691767"/>
            <a:ext cx="7470400" cy="2545600"/>
          </a:xfrm>
          <a:prstGeom prst="rect">
            <a:avLst/>
          </a:prstGeom>
          <a:solidFill>
            <a:srgbClr val="FFF2CC"/>
          </a:solidFill>
          <a:ln>
            <a:noFill/>
          </a:ln>
        </p:spPr>
        <p:txBody>
          <a:bodyPr spcFirstLastPara="1" wrap="square" lIns="121900" tIns="121900" rIns="121900" bIns="121900" anchor="ctr" anchorCtr="0">
            <a:noAutofit/>
          </a:bodyPr>
          <a:lstStyle/>
          <a:p>
            <a:pPr>
              <a:lnSpc>
                <a:spcPct val="115000"/>
              </a:lnSpc>
            </a:pPr>
            <a:r>
              <a:rPr lang="en" sz="2400">
                <a:solidFill>
                  <a:srgbClr val="24292E"/>
                </a:solidFill>
                <a:highlight>
                  <a:srgbClr val="FFFFFF"/>
                </a:highlight>
              </a:rPr>
              <a:t>geth --datadir ./ account new</a:t>
            </a:r>
            <a:endParaRPr sz="2400">
              <a:solidFill>
                <a:srgbClr val="24292E"/>
              </a:solidFill>
              <a:highlight>
                <a:srgbClr val="FFFFFF"/>
              </a:highlight>
            </a:endParaRPr>
          </a:p>
          <a:p>
            <a:pPr>
              <a:lnSpc>
                <a:spcPct val="115000"/>
              </a:lnSpc>
            </a:pPr>
            <a:r>
              <a:rPr lang="en" sz="2400">
                <a:solidFill>
                  <a:srgbClr val="24292E"/>
                </a:solidFill>
                <a:highlight>
                  <a:srgbClr val="FFFFFF"/>
                </a:highlight>
              </a:rPr>
              <a:t>geth --datadir ./ init customgenesis.json</a:t>
            </a:r>
            <a:endParaRPr sz="2400">
              <a:solidFill>
                <a:srgbClr val="24292E"/>
              </a:solidFill>
              <a:highlight>
                <a:srgbClr val="FFFFFF"/>
              </a:highlight>
            </a:endParaRPr>
          </a:p>
          <a:p>
            <a:pPr>
              <a:lnSpc>
                <a:spcPct val="115000"/>
              </a:lnSpc>
            </a:pPr>
            <a:r>
              <a:rPr lang="en" sz="2400">
                <a:solidFill>
                  <a:srgbClr val="212121"/>
                </a:solidFill>
                <a:highlight>
                  <a:schemeClr val="lt1"/>
                </a:highlight>
              </a:rPr>
              <a:t>geth --datadir ./ --networkid 15 --port 303xy console</a:t>
            </a:r>
            <a:r>
              <a:rPr lang="en" sz="2400">
                <a:solidFill>
                  <a:srgbClr val="24292E"/>
                </a:solidFill>
                <a:highlight>
                  <a:srgbClr val="FFFFFF"/>
                </a:highlight>
              </a:rPr>
              <a:t> </a:t>
            </a:r>
            <a:endParaRPr sz="2400">
              <a:solidFill>
                <a:srgbClr val="24292E"/>
              </a:solidFill>
              <a:highlight>
                <a:srgbClr val="FFFFFF"/>
              </a:highlight>
            </a:endParaRPr>
          </a:p>
          <a:p>
            <a:pPr>
              <a:lnSpc>
                <a:spcPct val="115000"/>
              </a:lnSpc>
            </a:pPr>
            <a:r>
              <a:rPr lang="en" sz="2400">
                <a:solidFill>
                  <a:srgbClr val="212121"/>
                </a:solidFill>
                <a:highlight>
                  <a:schemeClr val="lt1"/>
                </a:highlight>
              </a:rPr>
              <a:t>admin.addPeer(" </a:t>
            </a:r>
            <a:r>
              <a:rPr lang="en" sz="2400">
                <a:solidFill>
                  <a:srgbClr val="222222"/>
                </a:solidFill>
                <a:highlight>
                  <a:schemeClr val="lt1"/>
                </a:highlight>
              </a:rPr>
              <a:t>enode://</a:t>
            </a:r>
            <a:r>
              <a:rPr lang="en" sz="2400" u="sng">
                <a:solidFill>
                  <a:srgbClr val="1155CC"/>
                </a:solidFill>
                <a:highlight>
                  <a:schemeClr val="lt1"/>
                </a:highlight>
                <a:hlinkClick r:id="rId3"/>
              </a:rPr>
              <a:t>d66cfcd40b21fddb538272106cc7f08d4c8879df308c3e22d924de4771a315c1e21c84bf05107da739025d81d71f1006e7c1a5e3279d0a370d7bcfa4f6c1b38c@199.109.195.123:303</a:t>
            </a:r>
            <a:r>
              <a:rPr lang="en" sz="2400">
                <a:solidFill>
                  <a:srgbClr val="212121"/>
                </a:solidFill>
                <a:highlight>
                  <a:schemeClr val="lt1"/>
                </a:highlight>
              </a:rPr>
              <a:t>xx ")</a:t>
            </a:r>
            <a:endParaRPr sz="2400">
              <a:solidFill>
                <a:srgbClr val="212121"/>
              </a:solidFill>
              <a:highlight>
                <a:schemeClr val="lt1"/>
              </a:highlight>
            </a:endParaRPr>
          </a:p>
          <a:p>
            <a:pPr>
              <a:lnSpc>
                <a:spcPct val="115000"/>
              </a:lnSpc>
            </a:pPr>
            <a:endParaRPr sz="1533">
              <a:solidFill>
                <a:srgbClr val="212121"/>
              </a:solidFill>
              <a:highlight>
                <a:srgbClr val="FFFFFF"/>
              </a:highlight>
            </a:endParaRPr>
          </a:p>
        </p:txBody>
      </p:sp>
      <p:sp>
        <p:nvSpPr>
          <p:cNvPr id="275" name="Google Shape;275;p57"/>
          <p:cNvSpPr/>
          <p:nvPr/>
        </p:nvSpPr>
        <p:spPr>
          <a:xfrm>
            <a:off x="298467" y="3365433"/>
            <a:ext cx="2757200" cy="1272800"/>
          </a:xfrm>
          <a:prstGeom prst="rect">
            <a:avLst/>
          </a:prstGeom>
          <a:solidFill>
            <a:srgbClr val="F9CB9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 1: Node, Accounts, EVM for smart contracts</a:t>
            </a:r>
            <a:endParaRPr sz="2400"/>
          </a:p>
        </p:txBody>
      </p:sp>
      <p:cxnSp>
        <p:nvCxnSpPr>
          <p:cNvPr id="276" name="Google Shape;276;p57"/>
          <p:cNvCxnSpPr>
            <a:stCxn id="274" idx="1"/>
            <a:endCxn id="275" idx="3"/>
          </p:cNvCxnSpPr>
          <p:nvPr/>
        </p:nvCxnSpPr>
        <p:spPr>
          <a:xfrm flipH="1">
            <a:off x="3055767" y="2964567"/>
            <a:ext cx="1462800" cy="1037200"/>
          </a:xfrm>
          <a:prstGeom prst="bentConnector3">
            <a:avLst>
              <a:gd name="adj1" fmla="val 50003"/>
            </a:avLst>
          </a:prstGeom>
          <a:noFill/>
          <a:ln w="9525" cap="flat" cmpd="sng">
            <a:solidFill>
              <a:schemeClr val="dk2"/>
            </a:solidFill>
            <a:prstDash val="solid"/>
            <a:round/>
            <a:headEnd type="none" w="med" len="med"/>
            <a:tailEnd type="triangle" w="med" len="med"/>
          </a:ln>
        </p:spPr>
      </p:cxnSp>
      <p:sp>
        <p:nvSpPr>
          <p:cNvPr id="277" name="Google Shape;277;p57"/>
          <p:cNvSpPr txBox="1"/>
          <p:nvPr/>
        </p:nvSpPr>
        <p:spPr>
          <a:xfrm>
            <a:off x="1327900" y="2259000"/>
            <a:ext cx="3359600" cy="539200"/>
          </a:xfrm>
          <a:prstGeom prst="rect">
            <a:avLst/>
          </a:prstGeom>
          <a:noFill/>
          <a:ln>
            <a:noFill/>
          </a:ln>
        </p:spPr>
        <p:txBody>
          <a:bodyPr spcFirstLastPara="1" wrap="square" lIns="121900" tIns="121900" rIns="121900" bIns="121900" anchor="t" anchorCtr="0">
            <a:noAutofit/>
          </a:bodyPr>
          <a:lstStyle/>
          <a:p>
            <a:r>
              <a:rPr lang="en" sz="2400"/>
              <a:t>Initialize geth client “NODE1”</a:t>
            </a:r>
            <a:endParaRPr sz="2400"/>
          </a:p>
          <a:p>
            <a:endParaRPr sz="2400"/>
          </a:p>
        </p:txBody>
      </p:sp>
      <p:sp>
        <p:nvSpPr>
          <p:cNvPr id="278" name="Google Shape;278;p57"/>
          <p:cNvSpPr txBox="1"/>
          <p:nvPr/>
        </p:nvSpPr>
        <p:spPr>
          <a:xfrm>
            <a:off x="1431333" y="2683400"/>
            <a:ext cx="2757200" cy="539200"/>
          </a:xfrm>
          <a:prstGeom prst="rect">
            <a:avLst/>
          </a:prstGeom>
          <a:noFill/>
          <a:ln>
            <a:noFill/>
          </a:ln>
        </p:spPr>
        <p:txBody>
          <a:bodyPr spcFirstLastPara="1" wrap="square" lIns="121900" tIns="121900" rIns="121900" bIns="121900" anchor="t" anchorCtr="0">
            <a:noAutofit/>
          </a:bodyPr>
          <a:lstStyle/>
          <a:p>
            <a:r>
              <a:rPr lang="en" sz="2400"/>
              <a:t>“Add peer to bootnode”</a:t>
            </a:r>
            <a:endParaRPr sz="2400"/>
          </a:p>
        </p:txBody>
      </p:sp>
      <p:sp>
        <p:nvSpPr>
          <p:cNvPr id="279" name="Google Shape;279;p57"/>
          <p:cNvSpPr txBox="1"/>
          <p:nvPr/>
        </p:nvSpPr>
        <p:spPr>
          <a:xfrm>
            <a:off x="2444700" y="5745633"/>
            <a:ext cx="7352800" cy="895600"/>
          </a:xfrm>
          <a:prstGeom prst="rect">
            <a:avLst/>
          </a:prstGeom>
          <a:noFill/>
          <a:ln>
            <a:noFill/>
          </a:ln>
        </p:spPr>
        <p:txBody>
          <a:bodyPr spcFirstLastPara="1" wrap="square" lIns="121900" tIns="121900" rIns="121900" bIns="121900" anchor="t" anchorCtr="0">
            <a:noAutofit/>
          </a:bodyPr>
          <a:lstStyle/>
          <a:p>
            <a:r>
              <a:rPr lang="en" sz="2400"/>
              <a:t>Peer nodes connect to blockchain server identified by networkid 15 to form the decentralized peer-to-to peer network.</a:t>
            </a:r>
            <a:endParaRPr sz="2400"/>
          </a:p>
        </p:txBody>
      </p:sp>
    </p:spTree>
    <p:extLst>
      <p:ext uri="{BB962C8B-B14F-4D97-AF65-F5344CB8AC3E}">
        <p14:creationId xmlns:p14="http://schemas.microsoft.com/office/powerpoint/2010/main" val="2950531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58"/>
          <p:cNvSpPr txBox="1">
            <a:spLocks noGrp="1"/>
          </p:cNvSpPr>
          <p:nvPr>
            <p:ph type="title"/>
          </p:nvPr>
        </p:nvSpPr>
        <p:spPr>
          <a:xfrm>
            <a:off x="629200" y="984967"/>
            <a:ext cx="10962800" cy="706800"/>
          </a:xfrm>
          <a:prstGeom prst="rect">
            <a:avLst/>
          </a:prstGeom>
        </p:spPr>
        <p:txBody>
          <a:bodyPr spcFirstLastPara="1" vert="horz" wrap="square" lIns="91433" tIns="91433" rIns="91433" bIns="91433" rtlCol="0" anchor="b" anchorCtr="0">
            <a:noAutofit/>
          </a:bodyPr>
          <a:lstStyle/>
          <a:p>
            <a:r>
              <a:rPr lang="en"/>
              <a:t>Multiple Peer Nodes</a:t>
            </a:r>
            <a:endParaRPr/>
          </a:p>
        </p:txBody>
      </p:sp>
      <p:sp>
        <p:nvSpPr>
          <p:cNvPr id="285" name="Google Shape;285;p58"/>
          <p:cNvSpPr/>
          <p:nvPr/>
        </p:nvSpPr>
        <p:spPr>
          <a:xfrm>
            <a:off x="0" y="2846833"/>
            <a:ext cx="2757200" cy="1272800"/>
          </a:xfrm>
          <a:prstGeom prst="rect">
            <a:avLst/>
          </a:prstGeom>
          <a:solidFill>
            <a:srgbClr val="F9CB9C"/>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 1: Node, Accounts, EVM for smart contracts</a:t>
            </a:r>
            <a:endParaRPr sz="2400"/>
          </a:p>
        </p:txBody>
      </p:sp>
      <p:cxnSp>
        <p:nvCxnSpPr>
          <p:cNvPr id="286" name="Google Shape;286;p58"/>
          <p:cNvCxnSpPr>
            <a:stCxn id="287" idx="1"/>
            <a:endCxn id="285" idx="3"/>
          </p:cNvCxnSpPr>
          <p:nvPr/>
        </p:nvCxnSpPr>
        <p:spPr>
          <a:xfrm rot="10800000">
            <a:off x="2757000" y="3483317"/>
            <a:ext cx="1067600" cy="1000800"/>
          </a:xfrm>
          <a:prstGeom prst="bentConnector3">
            <a:avLst>
              <a:gd name="adj1" fmla="val 49991"/>
            </a:avLst>
          </a:prstGeom>
          <a:noFill/>
          <a:ln w="9525" cap="flat" cmpd="sng">
            <a:solidFill>
              <a:schemeClr val="dk2"/>
            </a:solidFill>
            <a:prstDash val="solid"/>
            <a:round/>
            <a:headEnd type="triangle" w="med" len="med"/>
            <a:tailEnd type="triangle" w="med" len="med"/>
          </a:ln>
        </p:spPr>
      </p:cxnSp>
      <p:sp>
        <p:nvSpPr>
          <p:cNvPr id="288" name="Google Shape;288;p58"/>
          <p:cNvSpPr txBox="1"/>
          <p:nvPr/>
        </p:nvSpPr>
        <p:spPr>
          <a:xfrm>
            <a:off x="2495400" y="5274700"/>
            <a:ext cx="4086400" cy="539200"/>
          </a:xfrm>
          <a:prstGeom prst="rect">
            <a:avLst/>
          </a:prstGeom>
          <a:noFill/>
          <a:ln>
            <a:noFill/>
          </a:ln>
        </p:spPr>
        <p:txBody>
          <a:bodyPr spcFirstLastPara="1" wrap="square" lIns="121900" tIns="121900" rIns="121900" bIns="121900" anchor="t" anchorCtr="0">
            <a:noAutofit/>
          </a:bodyPr>
          <a:lstStyle/>
          <a:p>
            <a:r>
              <a:rPr lang="en" sz="2400"/>
              <a:t>Initialize node &amp; add peer node</a:t>
            </a:r>
            <a:endParaRPr sz="2400"/>
          </a:p>
          <a:p>
            <a:endParaRPr sz="2400"/>
          </a:p>
        </p:txBody>
      </p:sp>
      <p:sp>
        <p:nvSpPr>
          <p:cNvPr id="289" name="Google Shape;289;p58"/>
          <p:cNvSpPr txBox="1"/>
          <p:nvPr/>
        </p:nvSpPr>
        <p:spPr>
          <a:xfrm>
            <a:off x="2444700" y="5745633"/>
            <a:ext cx="7352800" cy="895600"/>
          </a:xfrm>
          <a:prstGeom prst="rect">
            <a:avLst/>
          </a:prstGeom>
          <a:noFill/>
          <a:ln>
            <a:noFill/>
          </a:ln>
        </p:spPr>
        <p:txBody>
          <a:bodyPr spcFirstLastPara="1" wrap="square" lIns="121900" tIns="121900" rIns="121900" bIns="121900" anchor="t" anchorCtr="0">
            <a:noAutofit/>
          </a:bodyPr>
          <a:lstStyle/>
          <a:p>
            <a:r>
              <a:rPr lang="en" sz="2400"/>
              <a:t>Peer nodes connect to blockchain server identified by networkid 15 to form the decentralized peer-to-to peer network.</a:t>
            </a:r>
            <a:endParaRPr sz="2400"/>
          </a:p>
        </p:txBody>
      </p:sp>
      <p:sp>
        <p:nvSpPr>
          <p:cNvPr id="287" name="Google Shape;287;p58"/>
          <p:cNvSpPr/>
          <p:nvPr/>
        </p:nvSpPr>
        <p:spPr>
          <a:xfrm>
            <a:off x="3824600" y="3847717"/>
            <a:ext cx="2757200" cy="1272800"/>
          </a:xfrm>
          <a:prstGeom prst="rect">
            <a:avLst/>
          </a:prstGeom>
          <a:solidFill>
            <a:srgbClr val="B6D7A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 2: Node, Accounts, EVM for smart contracts</a:t>
            </a:r>
            <a:endParaRPr sz="2400"/>
          </a:p>
        </p:txBody>
      </p:sp>
      <p:sp>
        <p:nvSpPr>
          <p:cNvPr id="290" name="Google Shape;290;p58"/>
          <p:cNvSpPr/>
          <p:nvPr/>
        </p:nvSpPr>
        <p:spPr>
          <a:xfrm>
            <a:off x="9188967" y="3082300"/>
            <a:ext cx="2757200" cy="1272800"/>
          </a:xfrm>
          <a:prstGeom prst="rect">
            <a:avLst/>
          </a:prstGeom>
          <a:solidFill>
            <a:srgbClr val="9FC5E8"/>
          </a:solidFill>
          <a:ln w="9525" cap="flat" cmpd="sng">
            <a:solidFill>
              <a:schemeClr val="dk2"/>
            </a:solidFill>
            <a:prstDash val="solid"/>
            <a:round/>
            <a:headEnd type="none" w="sm" len="sm"/>
            <a:tailEnd type="none" w="sm" len="sm"/>
          </a:ln>
        </p:spPr>
        <p:txBody>
          <a:bodyPr spcFirstLastPara="1" wrap="square" lIns="121900" tIns="121900" rIns="121900" bIns="121900" anchor="ctr" anchorCtr="0">
            <a:noAutofit/>
          </a:bodyPr>
          <a:lstStyle/>
          <a:p>
            <a:r>
              <a:rPr lang="en" sz="2400"/>
              <a:t>Node n: Node, Accounts, EVM for smart contracts</a:t>
            </a:r>
            <a:endParaRPr sz="2400"/>
          </a:p>
        </p:txBody>
      </p:sp>
      <p:cxnSp>
        <p:nvCxnSpPr>
          <p:cNvPr id="291" name="Google Shape;291;p58"/>
          <p:cNvCxnSpPr>
            <a:stCxn id="287" idx="3"/>
            <a:endCxn id="290" idx="1"/>
          </p:cNvCxnSpPr>
          <p:nvPr/>
        </p:nvCxnSpPr>
        <p:spPr>
          <a:xfrm rot="10800000" flipH="1">
            <a:off x="6581800" y="3718517"/>
            <a:ext cx="2607200" cy="765600"/>
          </a:xfrm>
          <a:prstGeom prst="straightConnector1">
            <a:avLst/>
          </a:prstGeom>
          <a:noFill/>
          <a:ln w="9525" cap="flat" cmpd="sng">
            <a:solidFill>
              <a:schemeClr val="dk2"/>
            </a:solidFill>
            <a:prstDash val="lgDash"/>
            <a:round/>
            <a:headEnd type="triangle" w="med" len="med"/>
            <a:tailEnd type="triangle" w="med" len="med"/>
          </a:ln>
        </p:spPr>
      </p:cxnSp>
    </p:spTree>
    <p:extLst>
      <p:ext uri="{BB962C8B-B14F-4D97-AF65-F5344CB8AC3E}">
        <p14:creationId xmlns:p14="http://schemas.microsoft.com/office/powerpoint/2010/main" val="613258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3603</Words>
  <Application>Microsoft Office PowerPoint</Application>
  <PresentationFormat>Widescreen</PresentationFormat>
  <Paragraphs>330</Paragraphs>
  <Slides>30</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Calibri Light</vt:lpstr>
      <vt:lpstr>Merriweather Sans</vt:lpstr>
      <vt:lpstr>Noto Sans Symbols</vt:lpstr>
      <vt:lpstr>Times New Roman</vt:lpstr>
      <vt:lpstr>Office Theme</vt:lpstr>
      <vt:lpstr>Web3 JavasScript API </vt:lpstr>
      <vt:lpstr>References</vt:lpstr>
      <vt:lpstr>Introduction </vt:lpstr>
      <vt:lpstr>Hmm..</vt:lpstr>
      <vt:lpstr>Recap of DApp Stack</vt:lpstr>
      <vt:lpstr>The Blockchain Server</vt:lpstr>
      <vt:lpstr>The Blockchain Node</vt:lpstr>
      <vt:lpstr>Single Peer Node Creation and Connection Commands</vt:lpstr>
      <vt:lpstr>Multiple Peer Nodes</vt:lpstr>
      <vt:lpstr>What is a Dapp?</vt:lpstr>
      <vt:lpstr>What is a Dapp? ; Front-end Design</vt:lpstr>
      <vt:lpstr>Blockchain Server-Client</vt:lpstr>
      <vt:lpstr>Web3 deploy script, Contract Address and ABI </vt:lpstr>
      <vt:lpstr>PowerPoint Presentation</vt:lpstr>
      <vt:lpstr>Dapp with command line interface (CLI)</vt:lpstr>
      <vt:lpstr>Architecture of a Dapp</vt:lpstr>
      <vt:lpstr>What is an API?</vt:lpstr>
      <vt:lpstr>Why are APIs important?</vt:lpstr>
      <vt:lpstr>Why in the context of Dapp are we learning APIs?</vt:lpstr>
      <vt:lpstr>Ethereum APIs: So what are the APIs Ethereum provides?</vt:lpstr>
      <vt:lpstr>Geth Management APIs</vt:lpstr>
      <vt:lpstr>Geth Management APIs</vt:lpstr>
      <vt:lpstr>Geth Management APIs</vt:lpstr>
      <vt:lpstr>Geth Management APIs</vt:lpstr>
      <vt:lpstr>Geth Management APIs</vt:lpstr>
      <vt:lpstr>Web3 API</vt:lpstr>
      <vt:lpstr>Importance of web3</vt:lpstr>
      <vt:lpstr>Architecture of a Dapp: here is a revised architecture of a Dapp</vt:lpstr>
      <vt:lpstr>Tracing a call/request from a web front of Dapp (request-response.. )</vt:lpstr>
      <vt:lpstr>Summary</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Web3 JavasScript API</dc:title>
  <dc:creator>Bina Ramamurthy</dc:creator>
  <cp:lastModifiedBy>Bina Ramamurthy</cp:lastModifiedBy>
  <cp:revision>2</cp:revision>
  <dcterms:created xsi:type="dcterms:W3CDTF">2019-04-15T12:57:37Z</dcterms:created>
  <dcterms:modified xsi:type="dcterms:W3CDTF">2019-04-15T13:09:24Z</dcterms:modified>
</cp:coreProperties>
</file>