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80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4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5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Blue">
  <p:cSld name="Title Slide Blue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4" y="1"/>
            <a:ext cx="12010179" cy="6842912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32"/>
          <p:cNvSpPr txBox="1">
            <a:spLocks noGrp="1"/>
          </p:cNvSpPr>
          <p:nvPr>
            <p:ph type="body" idx="1"/>
          </p:nvPr>
        </p:nvSpPr>
        <p:spPr>
          <a:xfrm>
            <a:off x="658368" y="3968496"/>
            <a:ext cx="6638400" cy="16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31789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1909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8" name="Google Shape;138;p32"/>
          <p:cNvSpPr txBox="1">
            <a:spLocks noGrp="1"/>
          </p:cNvSpPr>
          <p:nvPr>
            <p:ph type="ctrTitle"/>
          </p:nvPr>
        </p:nvSpPr>
        <p:spPr>
          <a:xfrm>
            <a:off x="658368" y="1490472"/>
            <a:ext cx="6638400" cy="23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9666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6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pic>
        <p:nvPicPr>
          <p:cNvPr id="139" name="Google Shape;139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8368" y="5438781"/>
            <a:ext cx="2862600" cy="6158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1531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Title and bod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9200" y="984967"/>
            <a:ext cx="109628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30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  <a:defRPr sz="2400"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9200" y="2558767"/>
            <a:ext cx="10962800" cy="36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609585" marR="0" lvl="0" indent="-3979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1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39792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1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38945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000"/>
              <a:buFont typeface="Merriweather Sans"/>
              <a:buChar char="-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38945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38945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BBB"/>
              </a:buClr>
              <a:buSzPts val="1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38945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38945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38945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38945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11364721" y="6260831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0000"/>
              </a:buClr>
              <a:buSzPts val="14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2"/>
          </p:nvPr>
        </p:nvSpPr>
        <p:spPr>
          <a:xfrm>
            <a:off x="6927851" y="4885267"/>
            <a:ext cx="12192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/>
          <a:lstStyle>
            <a:lvl1pPr marL="609585" marR="0" lvl="0" indent="-397923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5BBB"/>
              </a:buClr>
              <a:buSzPts val="1100"/>
              <a:buFont typeface="Arial"/>
              <a:buChar char="•"/>
              <a:defRPr sz="1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39792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5BBB"/>
              </a:buClr>
              <a:buSzPts val="1100"/>
              <a:buFont typeface="Arial"/>
              <a:buChar char="•"/>
              <a:defRPr sz="14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38945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5BBB"/>
              </a:buClr>
              <a:buSzPts val="1000"/>
              <a:buFont typeface="Merriweather Sans"/>
              <a:buChar char="-"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38945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BBB"/>
              </a:buClr>
              <a:buSzPts val="1000"/>
              <a:buFont typeface="Arial"/>
              <a:buChar char="•"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38945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BBB"/>
              </a:buClr>
              <a:buSzPts val="1000"/>
              <a:buFont typeface="Arial"/>
              <a:buChar char="•"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38945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38945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38945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38945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3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2845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3 level Bullet List">
  <p:cSld name=" 3 level Bullet Lis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2"/>
          <p:cNvSpPr txBox="1">
            <a:spLocks noGrp="1"/>
          </p:cNvSpPr>
          <p:nvPr>
            <p:ph type="body" idx="1"/>
          </p:nvPr>
        </p:nvSpPr>
        <p:spPr>
          <a:xfrm>
            <a:off x="566929" y="2185416"/>
            <a:ext cx="9678800" cy="38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30479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None/>
              <a:defRPr sz="1700" b="1" i="0" u="none" strike="noStrike" cap="none">
                <a:solidFill>
                  <a:srgbClr val="005BBB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31789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31789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500"/>
              <a:buFont typeface="Merriweather Sans"/>
              <a:buChar char="-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5BBB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190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4" name="Google Shape;174;p42"/>
          <p:cNvSpPr txBox="1">
            <a:spLocks noGrp="1"/>
          </p:cNvSpPr>
          <p:nvPr>
            <p:ph type="title"/>
          </p:nvPr>
        </p:nvSpPr>
        <p:spPr>
          <a:xfrm>
            <a:off x="566928" y="1316736"/>
            <a:ext cx="10515600" cy="8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indent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8088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 Slide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8449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2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9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4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0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2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9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591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2B2C4-A775-443D-AA58-ACDA677EEC2E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1FA8A-C5C1-4578-92D3-BD1AF495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9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eb3js.readthedocs.io/en/1.0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Digging deeper into web3  (bina-map)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4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const</a:t>
            </a:r>
            <a:r>
              <a:rPr lang="en-US" dirty="0"/>
              <a:t> contract1 = new </a:t>
            </a:r>
            <a:r>
              <a:rPr lang="en-US" dirty="0" err="1"/>
              <a:t>eth.Contract</a:t>
            </a:r>
            <a:r>
              <a:rPr lang="en-US" dirty="0"/>
              <a:t>(</a:t>
            </a:r>
            <a:r>
              <a:rPr lang="en-US" dirty="0" err="1"/>
              <a:t>abi</a:t>
            </a:r>
            <a:r>
              <a:rPr lang="en-US" dirty="0"/>
              <a:t>, address, {</a:t>
            </a:r>
            <a:r>
              <a:rPr lang="en-US" dirty="0" err="1"/>
              <a:t>gasPrice</a:t>
            </a:r>
            <a:r>
              <a:rPr lang="en-US" dirty="0"/>
              <a:t>: '12345678', </a:t>
            </a:r>
            <a:r>
              <a:rPr lang="en-US" dirty="0" err="1"/>
              <a:t>defaultAccount</a:t>
            </a:r>
            <a:r>
              <a:rPr lang="en-US" dirty="0"/>
              <a:t>: </a:t>
            </a:r>
            <a:r>
              <a:rPr lang="en-US" dirty="0" err="1"/>
              <a:t>fromAddress</a:t>
            </a:r>
            <a:r>
              <a:rPr lang="en-US" dirty="0" smtClean="0"/>
              <a:t>});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Contract object is returned in contract1, if this call is successful.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711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Instantiate web3 object </a:t>
            </a:r>
            <a:r>
              <a:rPr lang="en-US" dirty="0" smtClean="0">
                <a:sym typeface="Wingdings" panose="05000000000000000000" pitchFamily="2" charset="2"/>
              </a:rPr>
              <a:t> instantiate Contract object we got web3 object and from it a contract1 object</a:t>
            </a:r>
          </a:p>
          <a:p>
            <a:r>
              <a:rPr lang="en-US" dirty="0">
                <a:sym typeface="Wingdings" panose="05000000000000000000" pitchFamily="2" charset="2"/>
              </a:rPr>
              <a:t>what do you think we can do next?</a:t>
            </a:r>
            <a:endParaRPr lang="en-US" dirty="0" smtClean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664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course, invoke a method on the contract object. Many roads to Rome..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name: </a:t>
            </a:r>
            <a:r>
              <a:rPr lang="en-US" dirty="0" err="1"/>
              <a:t>myContract.methods.myMethod</a:t>
            </a:r>
            <a:r>
              <a:rPr lang="en-US" dirty="0"/>
              <a:t>(123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2.  The </a:t>
            </a:r>
            <a:r>
              <a:rPr lang="en-US" dirty="0"/>
              <a:t>name with parameters: </a:t>
            </a:r>
            <a:r>
              <a:rPr lang="en-US" dirty="0" err="1"/>
              <a:t>myContract.methods</a:t>
            </a:r>
            <a:r>
              <a:rPr lang="en-US" dirty="0"/>
              <a:t>['</a:t>
            </a:r>
            <a:r>
              <a:rPr lang="en-US" dirty="0" err="1"/>
              <a:t>myMethod</a:t>
            </a:r>
            <a:r>
              <a:rPr lang="en-US" dirty="0"/>
              <a:t>(uint256)'](123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3. The </a:t>
            </a:r>
            <a:r>
              <a:rPr lang="en-US" dirty="0"/>
              <a:t>signature: </a:t>
            </a:r>
            <a:r>
              <a:rPr lang="en-US" dirty="0" err="1"/>
              <a:t>myContract.methods</a:t>
            </a:r>
            <a:r>
              <a:rPr lang="en-US" dirty="0"/>
              <a:t>['0x58cf5f10'](123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You can call, send, </a:t>
            </a:r>
            <a:r>
              <a:rPr lang="en-US" dirty="0" err="1" smtClean="0"/>
              <a:t>extimateGas</a:t>
            </a:r>
            <a:r>
              <a:rPr lang="en-US" dirty="0" smtClean="0"/>
              <a:t> etc. for a method invocation. At this point, we’ll use just one way: #1 above by its names </a:t>
            </a:r>
            <a:r>
              <a:rPr lang="en-US" smtClean="0"/>
              <a:t>and parameters.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909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by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6934"/>
            <a:ext cx="10515600" cy="4351338"/>
          </a:xfrm>
        </p:spPr>
        <p:txBody>
          <a:bodyPr>
            <a:noAutofit/>
          </a:bodyPr>
          <a:lstStyle/>
          <a:p>
            <a:r>
              <a:rPr lang="en-US" sz="2000" dirty="0" smtClean="0"/>
              <a:t>Lets use call by name</a:t>
            </a:r>
          </a:p>
          <a:p>
            <a:r>
              <a:rPr lang="en-US" sz="2000" dirty="0" smtClean="0"/>
              <a:t>You can get a return value through a callback.</a:t>
            </a:r>
          </a:p>
          <a:p>
            <a:r>
              <a:rPr lang="en-US" sz="2000" dirty="0" smtClean="0"/>
              <a:t>Why callback? Why not return value?</a:t>
            </a:r>
          </a:p>
          <a:p>
            <a:endParaRPr lang="en-US" sz="2000" dirty="0" smtClean="0"/>
          </a:p>
          <a:p>
            <a:r>
              <a:rPr lang="en-US" sz="2000" dirty="0" smtClean="0"/>
              <a:t>How to specify callback?</a:t>
            </a:r>
          </a:p>
          <a:p>
            <a:pPr marL="0" indent="0">
              <a:buNone/>
            </a:pPr>
            <a:r>
              <a:rPr lang="en-US" sz="2000" dirty="0" err="1"/>
              <a:t>myContract.methods.myMethod</a:t>
            </a:r>
            <a:r>
              <a:rPr lang="en-US" sz="2000" dirty="0"/>
              <a:t>(123).call({from: '0xde0B295669a9FD93d5F28D9Ec85E40f4cb697BAe'}, (error, result) =&gt; {</a:t>
            </a:r>
          </a:p>
          <a:p>
            <a:pPr marL="0" indent="0">
              <a:buNone/>
            </a:pPr>
            <a:r>
              <a:rPr lang="en-US" sz="2000" dirty="0"/>
              <a:t>    ...</a:t>
            </a:r>
          </a:p>
          <a:p>
            <a:pPr marL="0" indent="0">
              <a:buNone/>
            </a:pPr>
            <a:r>
              <a:rPr lang="en-US" sz="2000" dirty="0" smtClean="0"/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3918857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0509" y="326470"/>
            <a:ext cx="955963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// Solidity</a:t>
            </a:r>
          </a:p>
          <a:p>
            <a:r>
              <a:rPr lang="en-US" sz="2000" dirty="0"/>
              <a:t>contract </a:t>
            </a:r>
            <a:r>
              <a:rPr lang="en-US" sz="2000" dirty="0" err="1"/>
              <a:t>MyContract</a:t>
            </a:r>
            <a:r>
              <a:rPr lang="en-US" sz="2000" dirty="0"/>
              <a:t> {</a:t>
            </a:r>
          </a:p>
          <a:p>
            <a:r>
              <a:rPr lang="en-US" sz="2000" dirty="0"/>
              <a:t>    function </a:t>
            </a:r>
            <a:r>
              <a:rPr lang="en-US" sz="2000" dirty="0" err="1"/>
              <a:t>myFunction</a:t>
            </a:r>
            <a:r>
              <a:rPr lang="en-US" sz="2000" dirty="0"/>
              <a:t>() returns(uint256 </a:t>
            </a:r>
            <a:r>
              <a:rPr lang="en-US" sz="2000" dirty="0" err="1"/>
              <a:t>myNumber</a:t>
            </a:r>
            <a:r>
              <a:rPr lang="en-US" sz="2000" dirty="0"/>
              <a:t>, string </a:t>
            </a:r>
            <a:r>
              <a:rPr lang="en-US" sz="2000" dirty="0" err="1"/>
              <a:t>myString</a:t>
            </a:r>
            <a:r>
              <a:rPr lang="en-US" sz="2000" dirty="0"/>
              <a:t>) {</a:t>
            </a:r>
          </a:p>
          <a:p>
            <a:r>
              <a:rPr lang="en-US" sz="2000" dirty="0"/>
              <a:t>        return (23456, "Hello!%");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}</a:t>
            </a:r>
          </a:p>
          <a:p>
            <a:endParaRPr lang="en-US" sz="2000" dirty="0"/>
          </a:p>
          <a:p>
            <a:r>
              <a:rPr lang="en-US" sz="2000" dirty="0"/>
              <a:t>// web3.js</a:t>
            </a:r>
          </a:p>
          <a:p>
            <a:r>
              <a:rPr lang="en-US" sz="2000" dirty="0" err="1"/>
              <a:t>const</a:t>
            </a:r>
            <a:r>
              <a:rPr lang="en-US" sz="2000" dirty="0"/>
              <a:t> </a:t>
            </a:r>
            <a:r>
              <a:rPr lang="en-US" sz="2000" dirty="0" err="1"/>
              <a:t>MyContract</a:t>
            </a:r>
            <a:r>
              <a:rPr lang="en-US" sz="2000" dirty="0"/>
              <a:t> = new web3.eth.Contract(</a:t>
            </a:r>
            <a:r>
              <a:rPr lang="en-US" sz="2000" dirty="0" err="1"/>
              <a:t>abi</a:t>
            </a:r>
            <a:r>
              <a:rPr lang="en-US" sz="2000" dirty="0"/>
              <a:t>, address);</a:t>
            </a:r>
          </a:p>
          <a:p>
            <a:r>
              <a:rPr lang="en-US" sz="2000" dirty="0" err="1"/>
              <a:t>MyContract.methods.myFunction</a:t>
            </a:r>
            <a:r>
              <a:rPr lang="en-US" sz="2000" dirty="0"/>
              <a:t>().call()</a:t>
            </a:r>
          </a:p>
          <a:p>
            <a:r>
              <a:rPr lang="en-US" sz="2000" dirty="0"/>
              <a:t>.then(console.log);</a:t>
            </a:r>
          </a:p>
          <a:p>
            <a:r>
              <a:rPr lang="en-US" sz="2000" dirty="0"/>
              <a:t>&gt; Result {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myNumber</a:t>
            </a:r>
            <a:r>
              <a:rPr lang="en-US" sz="2000" dirty="0"/>
              <a:t>: '23456',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myString</a:t>
            </a:r>
            <a:r>
              <a:rPr lang="en-US" sz="2000" dirty="0"/>
              <a:t>: 'Hello!%',</a:t>
            </a:r>
          </a:p>
          <a:p>
            <a:r>
              <a:rPr lang="en-US" sz="2000" dirty="0"/>
              <a:t>    0: '23456', // these are here as fallbacks if the name is not know or given</a:t>
            </a:r>
          </a:p>
          <a:p>
            <a:r>
              <a:rPr lang="en-US" sz="2000" dirty="0"/>
              <a:t>    1: 'Hello!%'</a:t>
            </a:r>
          </a:p>
          <a:p>
            <a:r>
              <a:rPr lang="en-US" sz="2000" dirty="0" smtClean="0"/>
              <a:t>}</a:t>
            </a:r>
          </a:p>
          <a:p>
            <a:endParaRPr lang="en-US" sz="2000" dirty="0"/>
          </a:p>
          <a:p>
            <a:r>
              <a:rPr lang="en-US" sz="2000" dirty="0" smtClean="0"/>
              <a:t>“then” is a new JS, promise API, for handling synchronous calls, after the call returns “then” do the next action! How cool is “then” 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6493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to get gas estimates!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myContract.methods.myMethod</a:t>
            </a:r>
            <a:r>
              <a:rPr lang="en-US" dirty="0"/>
              <a:t>(123).</a:t>
            </a:r>
            <a:r>
              <a:rPr lang="en-US" dirty="0" err="1"/>
              <a:t>estimateGas</a:t>
            </a:r>
            <a:r>
              <a:rPr lang="en-US" dirty="0"/>
              <a:t>({gas: 5000000}, function(error, </a:t>
            </a:r>
            <a:r>
              <a:rPr lang="en-US" dirty="0" err="1"/>
              <a:t>gasAmount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    if(</a:t>
            </a:r>
            <a:r>
              <a:rPr lang="en-US" dirty="0" err="1"/>
              <a:t>gasAmount</a:t>
            </a:r>
            <a:r>
              <a:rPr lang="en-US" dirty="0"/>
              <a:t> == 5000000)</a:t>
            </a:r>
          </a:p>
          <a:p>
            <a:pPr marL="0" indent="0">
              <a:buNone/>
            </a:pPr>
            <a:r>
              <a:rPr lang="en-US" dirty="0"/>
              <a:t>        console.log('Method ran out of gas');</a:t>
            </a:r>
          </a:p>
          <a:p>
            <a:pPr marL="0" indent="0">
              <a:buNone/>
            </a:pPr>
            <a:r>
              <a:rPr lang="en-US" dirty="0" smtClean="0"/>
              <a:t>});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Why did they not use “then” here?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186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Invoke using send and (</a:t>
            </a:r>
            <a:r>
              <a:rPr lang="en-US" dirty="0" err="1" smtClean="0"/>
              <a:t>i</a:t>
            </a:r>
            <a:r>
              <a:rPr lang="en-US" dirty="0" smtClean="0"/>
              <a:t>) callback, (ii) promise)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// using the callback</a:t>
            </a:r>
          </a:p>
          <a:p>
            <a:pPr marL="0" indent="0">
              <a:buNone/>
            </a:pPr>
            <a:r>
              <a:rPr lang="en-US" dirty="0" err="1"/>
              <a:t>myContract.methods.myMethod</a:t>
            </a:r>
            <a:r>
              <a:rPr lang="en-US" dirty="0"/>
              <a:t>(123).send({from: '0xde0B295669a9FD93d5F28D9Ec85E40f4cb697BAe'}, (error, </a:t>
            </a:r>
            <a:r>
              <a:rPr lang="en-US" dirty="0" err="1"/>
              <a:t>transactionHash</a:t>
            </a:r>
            <a:r>
              <a:rPr lang="en-US" dirty="0"/>
              <a:t>) =&gt; {</a:t>
            </a:r>
          </a:p>
          <a:p>
            <a:pPr marL="0" indent="0">
              <a:buNone/>
            </a:pPr>
            <a:r>
              <a:rPr lang="en-US" dirty="0"/>
              <a:t>    ...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using the promise</a:t>
            </a:r>
          </a:p>
          <a:p>
            <a:pPr marL="0" indent="0">
              <a:buNone/>
            </a:pPr>
            <a:r>
              <a:rPr lang="en-US" dirty="0" err="1"/>
              <a:t>myContract.methods.myMethod</a:t>
            </a:r>
            <a:r>
              <a:rPr lang="en-US" dirty="0"/>
              <a:t>(123).send({from: '0xde0B295669a9FD93d5F28D9Ec85E40f4cb697BAe'})</a:t>
            </a:r>
          </a:p>
          <a:p>
            <a:pPr marL="0" indent="0">
              <a:buNone/>
            </a:pPr>
            <a:r>
              <a:rPr lang="en-US" dirty="0"/>
              <a:t>.then((receipt) =&gt; {</a:t>
            </a:r>
          </a:p>
          <a:p>
            <a:pPr marL="0" indent="0">
              <a:buNone/>
            </a:pPr>
            <a:r>
              <a:rPr lang="en-US" dirty="0"/>
              <a:t>    // receipt can also be a new contract instance, when coming from a "</a:t>
            </a:r>
            <a:r>
              <a:rPr lang="en-US" dirty="0" err="1"/>
              <a:t>contract.deploy</a:t>
            </a:r>
            <a:r>
              <a:rPr lang="en-US" dirty="0"/>
              <a:t>({...}).send()"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375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Emitter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You can also use event </a:t>
            </a:r>
            <a:r>
              <a:rPr lang="en-US" dirty="0" err="1" smtClean="0"/>
              <a:t>emitter..explore</a:t>
            </a:r>
            <a:r>
              <a:rPr lang="en-US" dirty="0" smtClean="0"/>
              <a:t> this later?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/>
              <a:t>myContract.methods.myMethod</a:t>
            </a:r>
            <a:r>
              <a:rPr lang="en-US" dirty="0"/>
              <a:t>(123).send({from: '0xde0B295669a9FD93d5F28D9Ec85E40f4cb697BAe'})</a:t>
            </a:r>
          </a:p>
          <a:p>
            <a:pPr marL="0" indent="0">
              <a:buNone/>
            </a:pPr>
            <a:r>
              <a:rPr lang="en-US" dirty="0"/>
              <a:t>.on('</a:t>
            </a:r>
            <a:r>
              <a:rPr lang="en-US" dirty="0" err="1"/>
              <a:t>transactionHash</a:t>
            </a:r>
            <a:r>
              <a:rPr lang="en-US" dirty="0"/>
              <a:t>', (hash) =&gt; {</a:t>
            </a:r>
          </a:p>
          <a:p>
            <a:pPr marL="0" indent="0">
              <a:buNone/>
            </a:pPr>
            <a:r>
              <a:rPr lang="en-US" dirty="0"/>
              <a:t>    ...</a:t>
            </a:r>
          </a:p>
          <a:p>
            <a:pPr marL="0" indent="0">
              <a:buNone/>
            </a:pPr>
            <a:r>
              <a:rPr lang="en-US" dirty="0"/>
              <a:t>})</a:t>
            </a:r>
          </a:p>
          <a:p>
            <a:pPr marL="0" indent="0">
              <a:buNone/>
            </a:pPr>
            <a:r>
              <a:rPr lang="en-US" dirty="0"/>
              <a:t>.on('confirmation', (</a:t>
            </a:r>
            <a:r>
              <a:rPr lang="en-US" dirty="0" err="1"/>
              <a:t>confirmationNumber</a:t>
            </a:r>
            <a:r>
              <a:rPr lang="en-US" dirty="0"/>
              <a:t>, receipt) =&gt; {</a:t>
            </a:r>
          </a:p>
          <a:p>
            <a:pPr marL="0" indent="0">
              <a:buNone/>
            </a:pPr>
            <a:r>
              <a:rPr lang="en-US" dirty="0"/>
              <a:t>    ...</a:t>
            </a:r>
          </a:p>
          <a:p>
            <a:pPr marL="0" indent="0">
              <a:buNone/>
            </a:pPr>
            <a:r>
              <a:rPr lang="en-US" dirty="0"/>
              <a:t>})</a:t>
            </a:r>
          </a:p>
          <a:p>
            <a:pPr marL="0" indent="0">
              <a:buNone/>
            </a:pPr>
            <a:r>
              <a:rPr lang="en-US" dirty="0"/>
              <a:t>.on('receipt', (receipt) =&gt; {</a:t>
            </a:r>
          </a:p>
          <a:p>
            <a:pPr marL="0" indent="0">
              <a:buNone/>
            </a:pPr>
            <a:r>
              <a:rPr lang="en-US" dirty="0"/>
              <a:t>    // receipt example</a:t>
            </a:r>
          </a:p>
          <a:p>
            <a:pPr marL="0" indent="0">
              <a:buNone/>
            </a:pPr>
            <a:r>
              <a:rPr lang="en-US" dirty="0"/>
              <a:t>    console.log(receipt);</a:t>
            </a:r>
          </a:p>
        </p:txBody>
      </p:sp>
    </p:spTree>
    <p:extLst>
      <p:ext uri="{BB962C8B-B14F-4D97-AF65-F5344CB8AC3E}">
        <p14:creationId xmlns:p14="http://schemas.microsoft.com/office/powerpoint/2010/main" val="2322916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thing: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myContract.events.MyEvent</a:t>
            </a:r>
            <a:r>
              <a:rPr lang="en-US" dirty="0"/>
              <a:t>({</a:t>
            </a:r>
          </a:p>
          <a:p>
            <a:pPr marL="0" indent="0">
              <a:buNone/>
            </a:pPr>
            <a:r>
              <a:rPr lang="en-US" dirty="0"/>
              <a:t>    filter: {</a:t>
            </a:r>
            <a:r>
              <a:rPr lang="en-US" dirty="0" err="1"/>
              <a:t>myIndexedParam</a:t>
            </a:r>
            <a:r>
              <a:rPr lang="en-US" dirty="0"/>
              <a:t>: [20,23], </a:t>
            </a:r>
            <a:r>
              <a:rPr lang="en-US" dirty="0" err="1"/>
              <a:t>myOtherIndexedParam</a:t>
            </a:r>
            <a:r>
              <a:rPr lang="en-US" dirty="0"/>
              <a:t>: '0x123456789...'}, // Using an array means OR: e.g. 20 or 23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fromBlock</a:t>
            </a:r>
            <a:r>
              <a:rPr lang="en-US" dirty="0"/>
              <a:t>: 0</a:t>
            </a:r>
          </a:p>
          <a:p>
            <a:pPr marL="0" indent="0">
              <a:buNone/>
            </a:pPr>
            <a:r>
              <a:rPr lang="en-US" dirty="0"/>
              <a:t>}, (error, event) =&gt; { console.log(event); })</a:t>
            </a:r>
          </a:p>
          <a:p>
            <a:pPr marL="0" indent="0">
              <a:buNone/>
            </a:pPr>
            <a:r>
              <a:rPr lang="en-US" dirty="0"/>
              <a:t>.on('data', (event) =&gt; {</a:t>
            </a:r>
          </a:p>
          <a:p>
            <a:pPr marL="0" indent="0">
              <a:buNone/>
            </a:pPr>
            <a:r>
              <a:rPr lang="en-US" dirty="0"/>
              <a:t>    console.log(event); // same results as the optional callback above</a:t>
            </a:r>
          </a:p>
          <a:p>
            <a:pPr marL="0" indent="0">
              <a:buNone/>
            </a:pPr>
            <a:r>
              <a:rPr lang="en-US" dirty="0"/>
              <a:t>})</a:t>
            </a:r>
          </a:p>
          <a:p>
            <a:pPr marL="0" indent="0">
              <a:buNone/>
            </a:pPr>
            <a:r>
              <a:rPr lang="en-US" dirty="0"/>
              <a:t>.on('changed', (event) =&gt; {</a:t>
            </a:r>
          </a:p>
          <a:p>
            <a:pPr marL="0" indent="0">
              <a:buNone/>
            </a:pPr>
            <a:r>
              <a:rPr lang="en-US" dirty="0"/>
              <a:t>    // remove event from local database</a:t>
            </a:r>
          </a:p>
          <a:p>
            <a:pPr marL="0" indent="0">
              <a:buNone/>
            </a:pPr>
            <a:r>
              <a:rPr lang="en-US" dirty="0"/>
              <a:t>})</a:t>
            </a:r>
          </a:p>
          <a:p>
            <a:pPr marL="0" indent="0">
              <a:buNone/>
            </a:pPr>
            <a:r>
              <a:rPr lang="en-US" dirty="0"/>
              <a:t>.on('error', </a:t>
            </a:r>
            <a:r>
              <a:rPr lang="en-US" dirty="0" err="1"/>
              <a:t>console.error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755956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get all the earthquakes since the genesis (block)?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myContract.getPastEvents</a:t>
            </a:r>
            <a:r>
              <a:rPr lang="en-US" sz="2400" dirty="0"/>
              <a:t>('</a:t>
            </a:r>
            <a:r>
              <a:rPr lang="en-US" sz="2400" dirty="0" err="1"/>
              <a:t>MyEvent</a:t>
            </a:r>
            <a:r>
              <a:rPr lang="en-US" sz="2400" dirty="0"/>
              <a:t>', {</a:t>
            </a:r>
          </a:p>
          <a:p>
            <a:pPr marL="0" indent="0">
              <a:buNone/>
            </a:pPr>
            <a:r>
              <a:rPr lang="en-US" sz="2400" dirty="0"/>
              <a:t>    filter: {</a:t>
            </a:r>
            <a:r>
              <a:rPr lang="en-US" sz="2400" dirty="0" err="1"/>
              <a:t>myIndexedParam</a:t>
            </a:r>
            <a:r>
              <a:rPr lang="en-US" sz="2400" dirty="0"/>
              <a:t>: [20,23], </a:t>
            </a:r>
            <a:r>
              <a:rPr lang="en-US" sz="2400" dirty="0" err="1"/>
              <a:t>myOtherIndexedParam</a:t>
            </a:r>
            <a:r>
              <a:rPr lang="en-US" sz="2400" dirty="0"/>
              <a:t>: '0x123456789...'},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// </a:t>
            </a:r>
            <a:r>
              <a:rPr lang="en-US" sz="2400" dirty="0"/>
              <a:t>Using an array means OR: e.g. 20 or 23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fromBlock</a:t>
            </a:r>
            <a:r>
              <a:rPr lang="en-US" sz="2400" dirty="0"/>
              <a:t>: 0,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toBlock</a:t>
            </a:r>
            <a:r>
              <a:rPr lang="en-US" sz="2400" dirty="0"/>
              <a:t>: 'latest'</a:t>
            </a:r>
          </a:p>
          <a:p>
            <a:pPr marL="0" indent="0">
              <a:buNone/>
            </a:pPr>
            <a:r>
              <a:rPr lang="en-US" sz="2400" dirty="0"/>
              <a:t>}, (error, events) =&gt; { console.log(events); })</a:t>
            </a:r>
          </a:p>
          <a:p>
            <a:pPr marL="0" indent="0">
              <a:buNone/>
            </a:pPr>
            <a:r>
              <a:rPr lang="en-US" sz="2400" dirty="0"/>
              <a:t>.then((events) =&gt; {</a:t>
            </a:r>
          </a:p>
          <a:p>
            <a:pPr marL="0" indent="0">
              <a:buNone/>
            </a:pPr>
            <a:r>
              <a:rPr lang="en-US" sz="2400" dirty="0"/>
              <a:t>    console.log(events) // same results as the optional callback above</a:t>
            </a:r>
          </a:p>
          <a:p>
            <a:pPr marL="0" indent="0">
              <a:buNone/>
            </a:pPr>
            <a:r>
              <a:rPr lang="en-US" sz="2400" dirty="0"/>
              <a:t>});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260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16389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Web3 plays an important role connecting the external decentralized participants to smart contract functions (verification, validation) and blockchain recording</a:t>
            </a:r>
          </a:p>
          <a:p>
            <a:r>
              <a:rPr lang="en-US" dirty="0" smtClean="0"/>
              <a:t>It is an API that provides functions to facilitate the critical role</a:t>
            </a:r>
          </a:p>
          <a:p>
            <a:r>
              <a:rPr lang="en-US" dirty="0" smtClean="0"/>
              <a:t>It connects to the contract functions directly</a:t>
            </a:r>
          </a:p>
          <a:p>
            <a:r>
              <a:rPr lang="en-US" dirty="0" smtClean="0"/>
              <a:t>It connects to blockchain function through other API such as eth, miner etc.</a:t>
            </a:r>
          </a:p>
          <a:p>
            <a:r>
              <a:rPr lang="en-US" dirty="0" smtClean="0"/>
              <a:t>Lets work directly on the blockchain (Ganache) console and explore its role first.</a:t>
            </a:r>
          </a:p>
          <a:p>
            <a:r>
              <a:rPr lang="en-US" dirty="0" smtClean="0"/>
              <a:t>Then we’ll rise up to web server level and examine the various pieces of web3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932218" y="2096655"/>
            <a:ext cx="3500582" cy="10621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690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Summarizing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Web3 object</a:t>
            </a:r>
            <a:r>
              <a:rPr lang="en-US" dirty="0" smtClean="0">
                <a:sym typeface="Wingdings" panose="05000000000000000000" pitchFamily="2" charset="2"/>
              </a:rPr>
              <a:t> contract object function call, send, </a:t>
            </a:r>
            <a:r>
              <a:rPr lang="en-US" dirty="0" err="1" smtClean="0">
                <a:sym typeface="Wingdings" panose="05000000000000000000" pitchFamily="2" charset="2"/>
              </a:rPr>
              <a:t>gasEstimate</a:t>
            </a:r>
            <a:r>
              <a:rPr lang="en-US" dirty="0" smtClean="0">
                <a:sym typeface="Wingdings" panose="05000000000000000000" pitchFamily="2" charset="2"/>
              </a:rPr>
              <a:t> callback or promise get events emitted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Explore all these examples in the Read the docs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Motivation 1: good stuff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Motivation 2: helps in Dapp development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Motivation 3: Final </a:t>
            </a:r>
            <a:r>
              <a:rPr lang="en-US" smtClean="0">
                <a:sym typeface="Wingdings" panose="05000000000000000000" pitchFamily="2" charset="2"/>
              </a:rPr>
              <a:t>exam question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43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Web3 Read the docs: </a:t>
            </a:r>
            <a:r>
              <a:rPr lang="en-US" dirty="0">
                <a:hlinkClick r:id="rId2"/>
              </a:rPr>
              <a:t>https://web3js.readthedocs.io/en/1.0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“web3.js </a:t>
            </a:r>
            <a:r>
              <a:rPr lang="en-US" dirty="0"/>
              <a:t>is a collection of libraries which allow you to interact with a local or remote Ethereum node, using an HTTP, </a:t>
            </a:r>
            <a:r>
              <a:rPr lang="en-US" dirty="0" err="1"/>
              <a:t>WebSocket</a:t>
            </a:r>
            <a:r>
              <a:rPr lang="en-US" dirty="0"/>
              <a:t> or IPC connection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84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Installing web3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we are using Metamask</a:t>
            </a:r>
          </a:p>
          <a:p>
            <a:pPr marL="0" indent="0">
              <a:buNone/>
            </a:pPr>
            <a:r>
              <a:rPr lang="en-US" dirty="0"/>
              <a:t>// use the given Provider, </a:t>
            </a:r>
            <a:r>
              <a:rPr lang="en-US" dirty="0" err="1"/>
              <a:t>e.g</a:t>
            </a:r>
            <a:r>
              <a:rPr lang="en-US" dirty="0"/>
              <a:t> in the browser with </a:t>
            </a:r>
            <a:r>
              <a:rPr lang="en-US" dirty="0" smtClean="0"/>
              <a:t>Metamask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const</a:t>
            </a:r>
            <a:r>
              <a:rPr lang="en-US" dirty="0"/>
              <a:t> web3 = new Web3(Web3.givenProvider || </a:t>
            </a:r>
            <a:r>
              <a:rPr lang="en-US" dirty="0" smtClean="0"/>
              <a:t>‘https://localhost:7545', </a:t>
            </a:r>
            <a:r>
              <a:rPr lang="en-US" dirty="0"/>
              <a:t>null, </a:t>
            </a:r>
            <a:r>
              <a:rPr lang="en-US" dirty="0" smtClean="0"/>
              <a:t>{});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We are connecting to the underlying Ganache; establishing the port 7545 as the bridge between web and blockchain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Now you can access the blockchain artifacts through web3 object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2179782" y="3158836"/>
            <a:ext cx="6631709" cy="26785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61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Since we are all Computer Scientists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inquiring mind wants to know here are more details  </a:t>
            </a:r>
            <a:r>
              <a:rPr lang="en-US" dirty="0" smtClean="0">
                <a:sym typeface="Wingdings" panose="05000000000000000000" pitchFamily="2" charset="2"/>
              </a:rPr>
              <a:t>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41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Web3 object and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import Web3 from 'web3';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const</a:t>
            </a:r>
            <a:r>
              <a:rPr lang="en-US" dirty="0"/>
              <a:t> options =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defaultAccount</a:t>
            </a:r>
            <a:r>
              <a:rPr lang="en-US" dirty="0"/>
              <a:t>: '0x0',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defaultBlock</a:t>
            </a:r>
            <a:r>
              <a:rPr lang="en-US" dirty="0"/>
              <a:t>: 'latest',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defaultGas</a:t>
            </a:r>
            <a:r>
              <a:rPr lang="en-US" dirty="0"/>
              <a:t>: 1,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defaultGasPrice</a:t>
            </a:r>
            <a:r>
              <a:rPr lang="en-US" dirty="0"/>
              <a:t>: 0,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transactionBlockTimeout</a:t>
            </a:r>
            <a:r>
              <a:rPr lang="en-US" dirty="0"/>
              <a:t>: 50,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transactionConfirmationBlocks</a:t>
            </a:r>
            <a:r>
              <a:rPr lang="en-US" dirty="0"/>
              <a:t>: 24,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transactionPollingTimeout</a:t>
            </a:r>
            <a:r>
              <a:rPr lang="en-US" dirty="0"/>
              <a:t>: 480,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transactionSigner</a:t>
            </a:r>
            <a:r>
              <a:rPr lang="en-US" dirty="0"/>
              <a:t>: new </a:t>
            </a:r>
            <a:r>
              <a:rPr lang="en-US" dirty="0" err="1"/>
              <a:t>CustomTransactionSigner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const</a:t>
            </a:r>
            <a:r>
              <a:rPr lang="en-US" dirty="0"/>
              <a:t> web3 = new Web3('http://localhost:8545', null, options);</a:t>
            </a:r>
          </a:p>
        </p:txBody>
      </p:sp>
    </p:spTree>
    <p:extLst>
      <p:ext uri="{BB962C8B-B14F-4D97-AF65-F5344CB8AC3E}">
        <p14:creationId xmlns:p14="http://schemas.microsoft.com/office/powerpoint/2010/main" val="4177851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Shall we now connect to the contract?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web3.eth.Contract(</a:t>
            </a:r>
            <a:r>
              <a:rPr lang="en-US" dirty="0" err="1"/>
              <a:t>jsonInterface</a:t>
            </a:r>
            <a:r>
              <a:rPr lang="en-US" dirty="0"/>
              <a:t>, address, options)</a:t>
            </a:r>
          </a:p>
        </p:txBody>
      </p:sp>
    </p:spTree>
    <p:extLst>
      <p:ext uri="{BB962C8B-B14F-4D97-AF65-F5344CB8AC3E}">
        <p14:creationId xmlns:p14="http://schemas.microsoft.com/office/powerpoint/2010/main" val="2039829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for contract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37" y="2576213"/>
            <a:ext cx="11223056" cy="3439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const</a:t>
            </a:r>
            <a:r>
              <a:rPr lang="en-US" sz="2400" dirty="0"/>
              <a:t> </a:t>
            </a:r>
            <a:r>
              <a:rPr lang="en-US" sz="2400" dirty="0" err="1"/>
              <a:t>myContract</a:t>
            </a:r>
            <a:r>
              <a:rPr lang="en-US" sz="2400" dirty="0"/>
              <a:t> = new web3.eth.Contract([...], '0xde0B295669a9FD93d5F28D9Ec85E40f4cb697BAe', {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defaultAccount</a:t>
            </a:r>
            <a:r>
              <a:rPr lang="en-US" sz="2400" dirty="0"/>
              <a:t>: '0x1234567890123456789012345678901234567891', // default from address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defaultGasPrice</a:t>
            </a:r>
            <a:r>
              <a:rPr lang="en-US" sz="2400" dirty="0"/>
              <a:t>: '20000000000' // default gas price in </a:t>
            </a:r>
            <a:r>
              <a:rPr lang="en-US" sz="2400" dirty="0" err="1"/>
              <a:t>wei</a:t>
            </a:r>
            <a:r>
              <a:rPr lang="en-US" sz="2400" dirty="0"/>
              <a:t>, 20 </a:t>
            </a:r>
            <a:r>
              <a:rPr lang="en-US" sz="2400" dirty="0" err="1"/>
              <a:t>gwei</a:t>
            </a:r>
            <a:r>
              <a:rPr lang="en-US" sz="2400" dirty="0"/>
              <a:t> in this case</a:t>
            </a:r>
          </a:p>
          <a:p>
            <a:pPr marL="0" indent="0">
              <a:buNone/>
            </a:pPr>
            <a:r>
              <a:rPr lang="en-US" sz="2400" dirty="0"/>
              <a:t>});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16304" y="1506022"/>
            <a:ext cx="1863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Contract ABI code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739739" y="2041118"/>
            <a:ext cx="176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Contract address</a:t>
            </a:r>
            <a:endParaRPr lang="en-US" dirty="0"/>
          </a:p>
        </p:txBody>
      </p:sp>
      <p:cxnSp>
        <p:nvCxnSpPr>
          <p:cNvPr id="8" name="Curved Connector 7"/>
          <p:cNvCxnSpPr>
            <a:stCxn id="5" idx="2"/>
          </p:cNvCxnSpPr>
          <p:nvPr/>
        </p:nvCxnSpPr>
        <p:spPr>
          <a:xfrm rot="5400000">
            <a:off x="6403963" y="1689311"/>
            <a:ext cx="858221" cy="1230306"/>
          </a:xfrm>
          <a:prstGeom prst="curvedConnector2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6" idx="2"/>
          </p:cNvCxnSpPr>
          <p:nvPr/>
        </p:nvCxnSpPr>
        <p:spPr>
          <a:xfrm rot="5400000">
            <a:off x="8004355" y="1480663"/>
            <a:ext cx="688885" cy="2548458"/>
          </a:xfrm>
          <a:prstGeom prst="curvedConnector2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77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Hmm.. I wonder what others options I have?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Here are all the parameters for Contract function:</a:t>
            </a:r>
          </a:p>
          <a:p>
            <a:pPr lvl="1"/>
            <a:r>
              <a:rPr lang="en-US" dirty="0" smtClean="0"/>
              <a:t>data </a:t>
            </a:r>
            <a:r>
              <a:rPr lang="en-US" dirty="0"/>
              <a:t>- String: The byte code of the contract. </a:t>
            </a:r>
            <a:r>
              <a:rPr lang="en-US" dirty="0" smtClean="0"/>
              <a:t> (Used </a:t>
            </a:r>
            <a:r>
              <a:rPr lang="en-US" dirty="0"/>
              <a:t>when the contract gets deployed</a:t>
            </a:r>
            <a:r>
              <a:rPr lang="en-US" dirty="0" smtClean="0"/>
              <a:t>.)</a:t>
            </a:r>
          </a:p>
          <a:p>
            <a:pPr lvl="1"/>
            <a:r>
              <a:rPr lang="en-US" dirty="0" smtClean="0"/>
              <a:t>address </a:t>
            </a:r>
            <a:r>
              <a:rPr lang="en-US" dirty="0"/>
              <a:t>- String: The address where the contract is deployed. </a:t>
            </a:r>
          </a:p>
          <a:p>
            <a:pPr lvl="1"/>
            <a:r>
              <a:rPr lang="en-US" dirty="0" err="1"/>
              <a:t>defaultAccount</a:t>
            </a:r>
            <a:endParaRPr lang="en-US" dirty="0"/>
          </a:p>
          <a:p>
            <a:pPr lvl="1"/>
            <a:r>
              <a:rPr lang="en-US" dirty="0" err="1"/>
              <a:t>defaultBlock</a:t>
            </a:r>
            <a:endParaRPr lang="en-US" dirty="0"/>
          </a:p>
          <a:p>
            <a:pPr lvl="1"/>
            <a:r>
              <a:rPr lang="en-US" dirty="0" err="1"/>
              <a:t>defaultGas</a:t>
            </a:r>
            <a:endParaRPr lang="en-US" dirty="0"/>
          </a:p>
          <a:p>
            <a:pPr lvl="1"/>
            <a:r>
              <a:rPr lang="en-US" dirty="0" err="1"/>
              <a:t>defaultGasPrice</a:t>
            </a:r>
            <a:endParaRPr lang="en-US" dirty="0"/>
          </a:p>
          <a:p>
            <a:pPr lvl="1"/>
            <a:r>
              <a:rPr lang="en-US" dirty="0" err="1"/>
              <a:t>transactionBlockTimeout</a:t>
            </a:r>
            <a:endParaRPr lang="en-US" dirty="0"/>
          </a:p>
          <a:p>
            <a:pPr lvl="1"/>
            <a:r>
              <a:rPr lang="en-US" dirty="0" err="1"/>
              <a:t>transactionConfirmationBlocks</a:t>
            </a:r>
            <a:endParaRPr lang="en-US" dirty="0"/>
          </a:p>
          <a:p>
            <a:pPr lvl="1"/>
            <a:r>
              <a:rPr lang="en-US" dirty="0" err="1"/>
              <a:t>transactionPollingTimeout</a:t>
            </a:r>
            <a:endParaRPr lang="en-US" dirty="0"/>
          </a:p>
          <a:p>
            <a:pPr lvl="1"/>
            <a:r>
              <a:rPr lang="en-US" dirty="0" err="1"/>
              <a:t>transactionSigner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323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1116</Words>
  <Application>Microsoft Office PowerPoint</Application>
  <PresentationFormat>Widescreen</PresentationFormat>
  <Paragraphs>159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Merriweather Sans</vt:lpstr>
      <vt:lpstr>Wingdings</vt:lpstr>
      <vt:lpstr>1_Office Theme</vt:lpstr>
      <vt:lpstr>Digging deeper into web3  (bina-map)</vt:lpstr>
      <vt:lpstr>Motivation</vt:lpstr>
      <vt:lpstr>Reference</vt:lpstr>
      <vt:lpstr>Installing web3</vt:lpstr>
      <vt:lpstr>Since we are all Computer Scientists</vt:lpstr>
      <vt:lpstr>Web3 object and options</vt:lpstr>
      <vt:lpstr>Shall we now connect to the contract? </vt:lpstr>
      <vt:lpstr>Example for contract object</vt:lpstr>
      <vt:lpstr>Hmm.. I wonder what others options I have?</vt:lpstr>
      <vt:lpstr>Example statement</vt:lpstr>
      <vt:lpstr>Lets review:</vt:lpstr>
      <vt:lpstr>Of course, invoke a method on the contract object. Many roads to Rome..</vt:lpstr>
      <vt:lpstr>Call by name</vt:lpstr>
      <vt:lpstr>PowerPoint Presentation</vt:lpstr>
      <vt:lpstr>Call to get gas estimates!</vt:lpstr>
      <vt:lpstr>Invoke using send and (i) callback, (ii) promise)</vt:lpstr>
      <vt:lpstr>Event Emitter</vt:lpstr>
      <vt:lpstr>One more thing: events</vt:lpstr>
      <vt:lpstr>Can we get all the earthquakes since the genesis (block)?</vt:lpstr>
      <vt:lpstr>Summarizing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Digging deeper into web3</dc:title>
  <dc:creator>Bina Ramamurthy</dc:creator>
  <cp:lastModifiedBy>Bina Ramamurthy</cp:lastModifiedBy>
  <cp:revision>17</cp:revision>
  <dcterms:created xsi:type="dcterms:W3CDTF">2019-04-17T12:35:42Z</dcterms:created>
  <dcterms:modified xsi:type="dcterms:W3CDTF">2019-04-17T15:38:09Z</dcterms:modified>
</cp:coreProperties>
</file>