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5" r:id="rId8"/>
    <p:sldId id="267" r:id="rId9"/>
    <p:sldId id="268" r:id="rId10"/>
    <p:sldId id="258" r:id="rId11"/>
    <p:sldId id="261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2A10-4997-4EB8-8C47-C9A95B9D30D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C63E-2DCE-4CCF-81A7-E1499291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p#/media/File:HH1883_pg125_Hafen_von_Jap.jpg" TargetMode="External"/><Relationship Id="rId2" Type="http://schemas.openxmlformats.org/officeDocument/2006/relationships/hyperlink" Target="http://www.slate.com/blogs/atlas_obscura/2013/10/15/cash_card_or_car_sized_stone_payment_options_on_the_island_of_y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mg.csail.mit.edu/papers/bft-tocs.pdf" TargetMode="External"/><Relationship Id="rId5" Type="http://schemas.openxmlformats.org/officeDocument/2006/relationships/hyperlink" Target="https://www.npr.org/sections/money/2011/02/15/131934618/the-island-of-stone-money" TargetMode="External"/><Relationship Id="rId4" Type="http://schemas.openxmlformats.org/officeDocument/2006/relationships/hyperlink" Target="http://www2003.org/cdrom/papers/alternate/P712/p712-vogel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mport.azurewebsites.net/pubs/reachin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Consensus and Related Problems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15 Only 15.5</a:t>
            </a:r>
            <a:endParaRPr lang="en-US" dirty="0" smtClean="0"/>
          </a:p>
          <a:p>
            <a:r>
              <a:rPr lang="en-US" dirty="0" smtClean="0"/>
              <a:t>Bina Ramamurthy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04800"/>
            <a:ext cx="8763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0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92" y="617009"/>
            <a:ext cx="8063344" cy="60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two diagram and tracing the </a:t>
            </a:r>
            <a:r>
              <a:rPr lang="en-US" smtClean="0"/>
              <a:t>BFT majority.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http://www.slate.com/blogs/atlas_obscura/2013/10/15/cash_card_or_car_sized_stone_payment_options_on_the_island_of_yap.html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https://en.wikipedia.org/wiki/Yap#/media/File:HH1883_pg125_Hafen_von_Jap.jpg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http://www2003.org/cdrom/papers/alternate/P712/p712-vogels.html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www.npr.org/sections/money/2011/02/15/131934618/the-island-of-stone-money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www.pmg.csail.mit.edu/papers/bft-tocs.pdf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4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</a:t>
            </a:r>
            <a:r>
              <a:rPr lang="en-US" dirty="0" smtClean="0"/>
              <a:t>consensus</a:t>
            </a:r>
          </a:p>
          <a:p>
            <a:pPr lvl="1"/>
            <a:r>
              <a:rPr lang="en-US" dirty="0" smtClean="0"/>
              <a:t>Reaching consensus in the presence of faults (Pease et al.)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lamport.azurewebsites.net/pubs/reaching.pdf</a:t>
            </a:r>
            <a:endParaRPr lang="en-US" dirty="0"/>
          </a:p>
          <a:p>
            <a:pPr lvl="1"/>
            <a:r>
              <a:rPr lang="en-US" dirty="0" smtClean="0"/>
              <a:t>Leslie </a:t>
            </a:r>
            <a:r>
              <a:rPr lang="en-US" dirty="0" err="1" smtClean="0"/>
              <a:t>Lamport</a:t>
            </a:r>
            <a:r>
              <a:rPr lang="en-US" dirty="0" smtClean="0"/>
              <a:t>: Byzantine General Problem and Interactive Consistency (1982)</a:t>
            </a:r>
          </a:p>
          <a:p>
            <a:pPr lvl="1"/>
            <a:r>
              <a:rPr lang="en-US" dirty="0"/>
              <a:t>https://people.eecs.berkeley.edu/~luca/cs174/byzantine.pdf</a:t>
            </a:r>
            <a:endParaRPr lang="en-US" dirty="0" smtClean="0"/>
          </a:p>
          <a:p>
            <a:r>
              <a:rPr lang="en-US" dirty="0" smtClean="0"/>
              <a:t>Yap island stone money and consensus</a:t>
            </a:r>
          </a:p>
          <a:p>
            <a:r>
              <a:rPr lang="en-US" dirty="0" smtClean="0"/>
              <a:t>Leader-based </a:t>
            </a:r>
            <a:r>
              <a:rPr lang="en-US" dirty="0" smtClean="0"/>
              <a:t>algorithms and how to elect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9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Problems of agreement are eternal problems.. </a:t>
            </a:r>
            <a:endParaRPr lang="en-US" dirty="0"/>
          </a:p>
          <a:p>
            <a:pPr lvl="1"/>
            <a:r>
              <a:rPr lang="en-US" dirty="0" smtClean="0"/>
              <a:t>Reaching a consensus on your holiday menu to numerous issues under consideration in your government bodies such as the US congress and US senate.</a:t>
            </a:r>
          </a:p>
          <a:p>
            <a:r>
              <a:rPr lang="en-US" dirty="0" smtClean="0"/>
              <a:t>We refer to these collectively as problems of agreement.</a:t>
            </a:r>
          </a:p>
          <a:p>
            <a:pPr lvl="1"/>
            <a:r>
              <a:rPr lang="en-US" dirty="0" smtClean="0"/>
              <a:t>The problem is for processes to agree on a value after one or more of the processes  has proposed what the value should be.</a:t>
            </a:r>
          </a:p>
          <a:p>
            <a:r>
              <a:rPr lang="en-US" dirty="0" smtClean="0"/>
              <a:t>Example 1: Two armies (separated) decide consistently to attack the common enemy or retreat. </a:t>
            </a:r>
          </a:p>
          <a:p>
            <a:r>
              <a:rPr lang="en-US" dirty="0" smtClean="0"/>
              <a:t>Example 2: We may require that all the correct processes controlling a spaceship’s engines should decide to either “proceed” or “abort” after each has proposed one action or other.</a:t>
            </a:r>
          </a:p>
          <a:p>
            <a:r>
              <a:rPr lang="en-US" dirty="0" smtClean="0"/>
              <a:t>Example 3: In a transaction to transfer funds from one account to another the processes involved must consistently agree to perform the respective debit and credit.</a:t>
            </a:r>
          </a:p>
          <a:p>
            <a:r>
              <a:rPr lang="en-US" dirty="0" smtClean="0"/>
              <a:t>We will focus only one of them today: Byzantine generals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2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506788" y="6330950"/>
            <a:ext cx="556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 anchor="b"/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500"/>
              </a:spcBef>
            </a:pPr>
            <a:r>
              <a:rPr lang="en-US" altLang="en-US" sz="800">
                <a:cs typeface="Times" panose="02020603050405020304" pitchFamily="18" charset="0"/>
              </a:rPr>
              <a:t>Instructor’s Guide for  Coulouris, Dollimore, Kindberg and Blair,  Distributed Systems: Concepts and Design   Edn. 5   </a:t>
            </a:r>
            <a:br>
              <a:rPr lang="en-US" altLang="en-US" sz="800">
                <a:cs typeface="Times" panose="02020603050405020304" pitchFamily="18" charset="0"/>
              </a:rPr>
            </a:br>
            <a:r>
              <a:rPr lang="en-US" altLang="en-US" sz="800">
                <a:cs typeface="Times" panose="02020603050405020304" pitchFamily="18" charset="0"/>
              </a:rPr>
              <a:t>©  Pearson Education 2012 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981200" y="1143000"/>
            <a:ext cx="8153400" cy="1588"/>
          </a:xfrm>
          <a:prstGeom prst="line">
            <a:avLst/>
          </a:prstGeom>
          <a:noFill/>
          <a:ln w="12700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/>
              <a:t>Figure 15.18</a:t>
            </a:r>
            <a:br>
              <a:rPr lang="en-US" altLang="en-US"/>
            </a:br>
            <a:r>
              <a:rPr lang="en-US" altLang="en-US"/>
              <a:t>Three Byzantine generals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219325" y="2205039"/>
            <a:ext cx="7905750" cy="2557463"/>
            <a:chOff x="0" y="0"/>
            <a:chExt cx="4980" cy="1611"/>
          </a:xfrm>
        </p:grpSpPr>
        <p:sp>
          <p:nvSpPr>
            <p:cNvPr id="21509" name="Rectangle 5"/>
            <p:cNvSpPr>
              <a:spLocks/>
            </p:cNvSpPr>
            <p:nvPr/>
          </p:nvSpPr>
          <p:spPr bwMode="auto">
            <a:xfrm>
              <a:off x="0" y="0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73" y="85"/>
              <a:ext cx="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 </a:t>
              </a:r>
            </a:p>
          </p:txBody>
        </p:sp>
        <p:sp>
          <p:nvSpPr>
            <p:cNvPr id="21511" name="Rectangle 7"/>
            <p:cNvSpPr>
              <a:spLocks/>
            </p:cNvSpPr>
            <p:nvPr/>
          </p:nvSpPr>
          <p:spPr bwMode="auto">
            <a:xfrm>
              <a:off x="150" y="30"/>
              <a:ext cx="7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(Commander)</a:t>
              </a:r>
            </a:p>
          </p:txBody>
        </p:sp>
        <p:sp>
          <p:nvSpPr>
            <p:cNvPr id="21512" name="Rectangle 8"/>
            <p:cNvSpPr>
              <a:spLocks/>
            </p:cNvSpPr>
            <p:nvPr/>
          </p:nvSpPr>
          <p:spPr bwMode="auto">
            <a:xfrm>
              <a:off x="80" y="8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1513" name="Rectangle 9"/>
            <p:cNvSpPr>
              <a:spLocks/>
            </p:cNvSpPr>
            <p:nvPr/>
          </p:nvSpPr>
          <p:spPr bwMode="auto">
            <a:xfrm>
              <a:off x="153" y="98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2200" y="8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1515" name="Rectangle 11"/>
            <p:cNvSpPr>
              <a:spLocks/>
            </p:cNvSpPr>
            <p:nvPr/>
          </p:nvSpPr>
          <p:spPr bwMode="auto">
            <a:xfrm>
              <a:off x="2272" y="98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1516" name="Oval 12"/>
            <p:cNvSpPr>
              <a:spLocks/>
            </p:cNvSpPr>
            <p:nvPr/>
          </p:nvSpPr>
          <p:spPr bwMode="auto">
            <a:xfrm>
              <a:off x="965" y="38"/>
              <a:ext cx="493" cy="515"/>
            </a:xfrm>
            <a:prstGeom prst="ellipse">
              <a:avLst/>
            </a:prstGeom>
            <a:solidFill>
              <a:srgbClr val="FFFFFF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7" name="Oval 13"/>
            <p:cNvSpPr>
              <a:spLocks/>
            </p:cNvSpPr>
            <p:nvPr/>
          </p:nvSpPr>
          <p:spPr bwMode="auto">
            <a:xfrm>
              <a:off x="297" y="720"/>
              <a:ext cx="493" cy="516"/>
            </a:xfrm>
            <a:prstGeom prst="ellipse">
              <a:avLst/>
            </a:prstGeom>
            <a:solidFill>
              <a:srgbClr val="FFFFFF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8" name="Oval 14"/>
            <p:cNvSpPr>
              <a:spLocks/>
            </p:cNvSpPr>
            <p:nvPr/>
          </p:nvSpPr>
          <p:spPr bwMode="auto">
            <a:xfrm>
              <a:off x="1617" y="720"/>
              <a:ext cx="493" cy="516"/>
            </a:xfrm>
            <a:prstGeom prst="ellipse">
              <a:avLst/>
            </a:prstGeom>
            <a:solidFill>
              <a:srgbClr val="FFDC99"/>
            </a:solidFill>
            <a:ln w="36513" cap="flat">
              <a:solidFill>
                <a:srgbClr val="FFD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718" y="736"/>
              <a:ext cx="57" cy="61"/>
            </a:xfrm>
            <a:custGeom>
              <a:avLst/>
              <a:gdLst>
                <a:gd name="T0" fmla="*/ 16374 w 21600"/>
                <a:gd name="T1" fmla="*/ 10629 h 21600"/>
                <a:gd name="T2" fmla="*/ 21600 w 21600"/>
                <a:gd name="T3" fmla="*/ 16114 h 21600"/>
                <a:gd name="T4" fmla="*/ 0 w 21600"/>
                <a:gd name="T5" fmla="*/ 21600 h 21600"/>
                <a:gd name="T6" fmla="*/ 5226 w 21600"/>
                <a:gd name="T7" fmla="*/ 0 h 21600"/>
                <a:gd name="T8" fmla="*/ 16374 w 21600"/>
                <a:gd name="T9" fmla="*/ 10629 h 21600"/>
                <a:gd name="T10" fmla="*/ 16374 w 21600"/>
                <a:gd name="T11" fmla="*/ 106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374" y="10629"/>
                  </a:moveTo>
                  <a:lnTo>
                    <a:pt x="21600" y="16114"/>
                  </a:lnTo>
                  <a:lnTo>
                    <a:pt x="0" y="21600"/>
                  </a:lnTo>
                  <a:lnTo>
                    <a:pt x="5226" y="0"/>
                  </a:lnTo>
                  <a:lnTo>
                    <a:pt x="16374" y="10629"/>
                  </a:lnTo>
                  <a:close/>
                  <a:moveTo>
                    <a:pt x="16374" y="10629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 flipH="1">
              <a:off x="762" y="463"/>
              <a:ext cx="275" cy="288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1631" y="736"/>
              <a:ext cx="58" cy="61"/>
            </a:xfrm>
            <a:custGeom>
              <a:avLst/>
              <a:gdLst>
                <a:gd name="T0" fmla="*/ 5486 w 21600"/>
                <a:gd name="T1" fmla="*/ 10629 h 21600"/>
                <a:gd name="T2" fmla="*/ 16114 w 21600"/>
                <a:gd name="T3" fmla="*/ 0 h 21600"/>
                <a:gd name="T4" fmla="*/ 21600 w 21600"/>
                <a:gd name="T5" fmla="*/ 21600 h 21600"/>
                <a:gd name="T6" fmla="*/ 0 w 21600"/>
                <a:gd name="T7" fmla="*/ 16114 h 21600"/>
                <a:gd name="T8" fmla="*/ 5486 w 21600"/>
                <a:gd name="T9" fmla="*/ 10629 h 21600"/>
                <a:gd name="T10" fmla="*/ 5486 w 21600"/>
                <a:gd name="T11" fmla="*/ 106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86" y="10629"/>
                  </a:moveTo>
                  <a:lnTo>
                    <a:pt x="16114" y="0"/>
                  </a:lnTo>
                  <a:lnTo>
                    <a:pt x="21600" y="21600"/>
                  </a:lnTo>
                  <a:lnTo>
                    <a:pt x="0" y="16114"/>
                  </a:lnTo>
                  <a:lnTo>
                    <a:pt x="5486" y="10629"/>
                  </a:lnTo>
                  <a:close/>
                  <a:moveTo>
                    <a:pt x="5486" y="10629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1371" y="463"/>
              <a:ext cx="275" cy="288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1544" y="872"/>
              <a:ext cx="58" cy="61"/>
            </a:xfrm>
            <a:custGeom>
              <a:avLst/>
              <a:gdLst>
                <a:gd name="T0" fmla="*/ 0 w 21600"/>
                <a:gd name="T1" fmla="*/ 10971 h 21600"/>
                <a:gd name="T2" fmla="*/ 0 w 21600"/>
                <a:gd name="T3" fmla="*/ 0 h 21600"/>
                <a:gd name="T4" fmla="*/ 21600 w 21600"/>
                <a:gd name="T5" fmla="*/ 10971 h 21600"/>
                <a:gd name="T6" fmla="*/ 0 w 21600"/>
                <a:gd name="T7" fmla="*/ 21600 h 21600"/>
                <a:gd name="T8" fmla="*/ 0 w 21600"/>
                <a:gd name="T9" fmla="*/ 10971 h 21600"/>
                <a:gd name="T10" fmla="*/ 0 w 21600"/>
                <a:gd name="T11" fmla="*/ 109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971"/>
                  </a:moveTo>
                  <a:lnTo>
                    <a:pt x="0" y="0"/>
                  </a:lnTo>
                  <a:lnTo>
                    <a:pt x="21600" y="10971"/>
                  </a:lnTo>
                  <a:lnTo>
                    <a:pt x="0" y="21600"/>
                  </a:lnTo>
                  <a:lnTo>
                    <a:pt x="0" y="10971"/>
                  </a:lnTo>
                  <a:close/>
                  <a:moveTo>
                    <a:pt x="0" y="10971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790" y="903"/>
              <a:ext cx="754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805" y="1055"/>
              <a:ext cx="58" cy="61"/>
            </a:xfrm>
            <a:custGeom>
              <a:avLst/>
              <a:gdLst>
                <a:gd name="T0" fmla="*/ 21600 w 21600"/>
                <a:gd name="T1" fmla="*/ 10629 h 21600"/>
                <a:gd name="T2" fmla="*/ 21600 w 21600"/>
                <a:gd name="T3" fmla="*/ 21600 h 21600"/>
                <a:gd name="T4" fmla="*/ 0 w 21600"/>
                <a:gd name="T5" fmla="*/ 10629 h 21600"/>
                <a:gd name="T6" fmla="*/ 21600 w 21600"/>
                <a:gd name="T7" fmla="*/ 0 h 21600"/>
                <a:gd name="T8" fmla="*/ 21600 w 21600"/>
                <a:gd name="T9" fmla="*/ 10629 h 21600"/>
                <a:gd name="T10" fmla="*/ 21600 w 21600"/>
                <a:gd name="T11" fmla="*/ 106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29"/>
                  </a:moveTo>
                  <a:lnTo>
                    <a:pt x="21600" y="21600"/>
                  </a:lnTo>
                  <a:lnTo>
                    <a:pt x="0" y="10629"/>
                  </a:lnTo>
                  <a:lnTo>
                    <a:pt x="21600" y="0"/>
                  </a:lnTo>
                  <a:lnTo>
                    <a:pt x="21600" y="10629"/>
                  </a:lnTo>
                  <a:close/>
                  <a:moveTo>
                    <a:pt x="21600" y="10629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 flipH="1">
              <a:off x="863" y="1085"/>
              <a:ext cx="754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7" name="Rectangle 23"/>
            <p:cNvSpPr>
              <a:spLocks/>
            </p:cNvSpPr>
            <p:nvPr/>
          </p:nvSpPr>
          <p:spPr bwMode="auto">
            <a:xfrm>
              <a:off x="1524" y="494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1:v</a:t>
              </a:r>
            </a:p>
          </p:txBody>
        </p:sp>
        <p:sp>
          <p:nvSpPr>
            <p:cNvPr id="21528" name="Rectangle 24"/>
            <p:cNvSpPr>
              <a:spLocks/>
            </p:cNvSpPr>
            <p:nvPr/>
          </p:nvSpPr>
          <p:spPr bwMode="auto">
            <a:xfrm>
              <a:off x="664" y="503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1:v</a:t>
              </a:r>
            </a:p>
          </p:txBody>
        </p:sp>
        <p:sp>
          <p:nvSpPr>
            <p:cNvPr id="21529" name="Rectangle 25"/>
            <p:cNvSpPr>
              <a:spLocks/>
            </p:cNvSpPr>
            <p:nvPr/>
          </p:nvSpPr>
          <p:spPr bwMode="auto">
            <a:xfrm>
              <a:off x="1094" y="758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2:1:v</a:t>
              </a:r>
            </a:p>
          </p:txBody>
        </p:sp>
        <p:sp>
          <p:nvSpPr>
            <p:cNvPr id="21530" name="Rectangle 26"/>
            <p:cNvSpPr>
              <a:spLocks/>
            </p:cNvSpPr>
            <p:nvPr/>
          </p:nvSpPr>
          <p:spPr bwMode="auto">
            <a:xfrm>
              <a:off x="1086" y="1122"/>
              <a:ext cx="2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3:1:u</a:t>
              </a:r>
            </a:p>
          </p:txBody>
        </p:sp>
        <p:sp>
          <p:nvSpPr>
            <p:cNvPr id="21531" name="Rectangle 27"/>
            <p:cNvSpPr>
              <a:spLocks/>
            </p:cNvSpPr>
            <p:nvPr/>
          </p:nvSpPr>
          <p:spPr bwMode="auto">
            <a:xfrm>
              <a:off x="2638" y="0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1532" name="Rectangle 28"/>
            <p:cNvSpPr>
              <a:spLocks/>
            </p:cNvSpPr>
            <p:nvPr/>
          </p:nvSpPr>
          <p:spPr bwMode="auto">
            <a:xfrm>
              <a:off x="2710" y="85"/>
              <a:ext cx="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 </a:t>
              </a:r>
            </a:p>
          </p:txBody>
        </p:sp>
        <p:sp>
          <p:nvSpPr>
            <p:cNvPr id="21533" name="Rectangle 29"/>
            <p:cNvSpPr>
              <a:spLocks/>
            </p:cNvSpPr>
            <p:nvPr/>
          </p:nvSpPr>
          <p:spPr bwMode="auto">
            <a:xfrm>
              <a:off x="2788" y="30"/>
              <a:ext cx="7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(Commander)</a:t>
              </a:r>
            </a:p>
          </p:txBody>
        </p:sp>
        <p:sp>
          <p:nvSpPr>
            <p:cNvPr id="21534" name="Rectangle 30"/>
            <p:cNvSpPr>
              <a:spLocks/>
            </p:cNvSpPr>
            <p:nvPr/>
          </p:nvSpPr>
          <p:spPr bwMode="auto">
            <a:xfrm>
              <a:off x="2729" y="8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1535" name="Rectangle 31"/>
            <p:cNvSpPr>
              <a:spLocks/>
            </p:cNvSpPr>
            <p:nvPr/>
          </p:nvSpPr>
          <p:spPr bwMode="auto">
            <a:xfrm>
              <a:off x="2801" y="98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32"/>
            <p:cNvSpPr>
              <a:spLocks/>
            </p:cNvSpPr>
            <p:nvPr/>
          </p:nvSpPr>
          <p:spPr bwMode="auto">
            <a:xfrm>
              <a:off x="4849" y="8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1537" name="Rectangle 33"/>
            <p:cNvSpPr>
              <a:spLocks/>
            </p:cNvSpPr>
            <p:nvPr/>
          </p:nvSpPr>
          <p:spPr bwMode="auto">
            <a:xfrm>
              <a:off x="4921" y="980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1538" name="Oval 34"/>
            <p:cNvSpPr>
              <a:spLocks/>
            </p:cNvSpPr>
            <p:nvPr/>
          </p:nvSpPr>
          <p:spPr bwMode="auto">
            <a:xfrm>
              <a:off x="3604" y="38"/>
              <a:ext cx="493" cy="515"/>
            </a:xfrm>
            <a:prstGeom prst="ellipse">
              <a:avLst/>
            </a:prstGeom>
            <a:solidFill>
              <a:srgbClr val="FFDC99"/>
            </a:solidFill>
            <a:ln w="36513" cap="flat">
              <a:solidFill>
                <a:srgbClr val="FFD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9" name="Oval 35"/>
            <p:cNvSpPr>
              <a:spLocks/>
            </p:cNvSpPr>
            <p:nvPr/>
          </p:nvSpPr>
          <p:spPr bwMode="auto">
            <a:xfrm>
              <a:off x="2951" y="720"/>
              <a:ext cx="493" cy="516"/>
            </a:xfrm>
            <a:prstGeom prst="ellipse">
              <a:avLst/>
            </a:prstGeom>
            <a:solidFill>
              <a:srgbClr val="FFFFFF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0" name="Oval 36"/>
            <p:cNvSpPr>
              <a:spLocks/>
            </p:cNvSpPr>
            <p:nvPr/>
          </p:nvSpPr>
          <p:spPr bwMode="auto">
            <a:xfrm>
              <a:off x="4270" y="720"/>
              <a:ext cx="494" cy="516"/>
            </a:xfrm>
            <a:prstGeom prst="ellipse">
              <a:avLst/>
            </a:prstGeom>
            <a:solidFill>
              <a:srgbClr val="FFFFFF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auto">
            <a:xfrm>
              <a:off x="3371" y="736"/>
              <a:ext cx="58" cy="61"/>
            </a:xfrm>
            <a:custGeom>
              <a:avLst/>
              <a:gdLst>
                <a:gd name="T0" fmla="*/ 16457 w 21600"/>
                <a:gd name="T1" fmla="*/ 10629 h 21600"/>
                <a:gd name="T2" fmla="*/ 21600 w 21600"/>
                <a:gd name="T3" fmla="*/ 16114 h 21600"/>
                <a:gd name="T4" fmla="*/ 0 w 21600"/>
                <a:gd name="T5" fmla="*/ 21600 h 21600"/>
                <a:gd name="T6" fmla="*/ 5486 w 21600"/>
                <a:gd name="T7" fmla="*/ 0 h 21600"/>
                <a:gd name="T8" fmla="*/ 16457 w 21600"/>
                <a:gd name="T9" fmla="*/ 10629 h 21600"/>
                <a:gd name="T10" fmla="*/ 16457 w 21600"/>
                <a:gd name="T11" fmla="*/ 106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457" y="10629"/>
                  </a:moveTo>
                  <a:lnTo>
                    <a:pt x="21600" y="16114"/>
                  </a:lnTo>
                  <a:lnTo>
                    <a:pt x="0" y="21600"/>
                  </a:lnTo>
                  <a:lnTo>
                    <a:pt x="5486" y="0"/>
                  </a:lnTo>
                  <a:lnTo>
                    <a:pt x="16457" y="10629"/>
                  </a:lnTo>
                  <a:close/>
                  <a:moveTo>
                    <a:pt x="16457" y="10629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3415" y="463"/>
              <a:ext cx="275" cy="288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auto">
            <a:xfrm>
              <a:off x="4270" y="736"/>
              <a:ext cx="73" cy="61"/>
            </a:xfrm>
            <a:custGeom>
              <a:avLst/>
              <a:gdLst>
                <a:gd name="T0" fmla="*/ 8749 w 21600"/>
                <a:gd name="T1" fmla="*/ 10629 h 21600"/>
                <a:gd name="T2" fmla="*/ 13124 w 21600"/>
                <a:gd name="T3" fmla="*/ 0 h 21600"/>
                <a:gd name="T4" fmla="*/ 21600 w 21600"/>
                <a:gd name="T5" fmla="*/ 21600 h 21600"/>
                <a:gd name="T6" fmla="*/ 0 w 21600"/>
                <a:gd name="T7" fmla="*/ 16114 h 21600"/>
                <a:gd name="T8" fmla="*/ 8749 w 21600"/>
                <a:gd name="T9" fmla="*/ 10629 h 21600"/>
                <a:gd name="T10" fmla="*/ 8749 w 21600"/>
                <a:gd name="T11" fmla="*/ 106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8749" y="10629"/>
                  </a:moveTo>
                  <a:lnTo>
                    <a:pt x="13124" y="0"/>
                  </a:lnTo>
                  <a:lnTo>
                    <a:pt x="21600" y="21600"/>
                  </a:lnTo>
                  <a:lnTo>
                    <a:pt x="0" y="16114"/>
                  </a:lnTo>
                  <a:lnTo>
                    <a:pt x="8749" y="10629"/>
                  </a:lnTo>
                  <a:close/>
                  <a:moveTo>
                    <a:pt x="8749" y="10629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4024" y="463"/>
              <a:ext cx="276" cy="288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>
              <a:off x="4198" y="872"/>
              <a:ext cx="58" cy="61"/>
            </a:xfrm>
            <a:custGeom>
              <a:avLst/>
              <a:gdLst>
                <a:gd name="T0" fmla="*/ 0 w 21600"/>
                <a:gd name="T1" fmla="*/ 10971 h 21600"/>
                <a:gd name="T2" fmla="*/ 0 w 21600"/>
                <a:gd name="T3" fmla="*/ 0 h 21600"/>
                <a:gd name="T4" fmla="*/ 21600 w 21600"/>
                <a:gd name="T5" fmla="*/ 10971 h 21600"/>
                <a:gd name="T6" fmla="*/ 0 w 21600"/>
                <a:gd name="T7" fmla="*/ 21600 h 21600"/>
                <a:gd name="T8" fmla="*/ 0 w 21600"/>
                <a:gd name="T9" fmla="*/ 10971 h 21600"/>
                <a:gd name="T10" fmla="*/ 0 w 21600"/>
                <a:gd name="T11" fmla="*/ 109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971"/>
                  </a:moveTo>
                  <a:lnTo>
                    <a:pt x="0" y="0"/>
                  </a:lnTo>
                  <a:lnTo>
                    <a:pt x="21600" y="10971"/>
                  </a:lnTo>
                  <a:lnTo>
                    <a:pt x="0" y="21600"/>
                  </a:lnTo>
                  <a:lnTo>
                    <a:pt x="0" y="10971"/>
                  </a:lnTo>
                  <a:close/>
                  <a:moveTo>
                    <a:pt x="0" y="10971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3444" y="903"/>
              <a:ext cx="739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3459" y="1055"/>
              <a:ext cx="58" cy="61"/>
            </a:xfrm>
            <a:custGeom>
              <a:avLst/>
              <a:gdLst>
                <a:gd name="T0" fmla="*/ 21600 w 21600"/>
                <a:gd name="T1" fmla="*/ 10629 h 21600"/>
                <a:gd name="T2" fmla="*/ 21600 w 21600"/>
                <a:gd name="T3" fmla="*/ 21600 h 21600"/>
                <a:gd name="T4" fmla="*/ 0 w 21600"/>
                <a:gd name="T5" fmla="*/ 10629 h 21600"/>
                <a:gd name="T6" fmla="*/ 21600 w 21600"/>
                <a:gd name="T7" fmla="*/ 0 h 21600"/>
                <a:gd name="T8" fmla="*/ 21600 w 21600"/>
                <a:gd name="T9" fmla="*/ 10629 h 21600"/>
                <a:gd name="T10" fmla="*/ 21600 w 21600"/>
                <a:gd name="T11" fmla="*/ 106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29"/>
                  </a:moveTo>
                  <a:lnTo>
                    <a:pt x="21600" y="21600"/>
                  </a:lnTo>
                  <a:lnTo>
                    <a:pt x="0" y="10629"/>
                  </a:lnTo>
                  <a:lnTo>
                    <a:pt x="21600" y="0"/>
                  </a:lnTo>
                  <a:lnTo>
                    <a:pt x="21600" y="10629"/>
                  </a:lnTo>
                  <a:close/>
                  <a:moveTo>
                    <a:pt x="21600" y="10629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 flipH="1">
              <a:off x="3517" y="1085"/>
              <a:ext cx="753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9" name="Rectangle 45"/>
            <p:cNvSpPr>
              <a:spLocks/>
            </p:cNvSpPr>
            <p:nvPr/>
          </p:nvSpPr>
          <p:spPr bwMode="auto">
            <a:xfrm>
              <a:off x="4173" y="494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1:x</a:t>
              </a:r>
            </a:p>
          </p:txBody>
        </p:sp>
        <p:sp>
          <p:nvSpPr>
            <p:cNvPr id="21550" name="Rectangle 46"/>
            <p:cNvSpPr>
              <a:spLocks/>
            </p:cNvSpPr>
            <p:nvPr/>
          </p:nvSpPr>
          <p:spPr bwMode="auto">
            <a:xfrm>
              <a:off x="3313" y="503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1:w</a:t>
              </a:r>
            </a:p>
          </p:txBody>
        </p:sp>
        <p:sp>
          <p:nvSpPr>
            <p:cNvPr id="21551" name="Rectangle 47"/>
            <p:cNvSpPr>
              <a:spLocks/>
            </p:cNvSpPr>
            <p:nvPr/>
          </p:nvSpPr>
          <p:spPr bwMode="auto">
            <a:xfrm>
              <a:off x="3742" y="758"/>
              <a:ext cx="3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2:1:w</a:t>
              </a:r>
            </a:p>
          </p:txBody>
        </p:sp>
        <p:sp>
          <p:nvSpPr>
            <p:cNvPr id="21552" name="Rectangle 48"/>
            <p:cNvSpPr>
              <a:spLocks/>
            </p:cNvSpPr>
            <p:nvPr/>
          </p:nvSpPr>
          <p:spPr bwMode="auto">
            <a:xfrm>
              <a:off x="3736" y="1122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3:1:x</a:t>
              </a:r>
            </a:p>
          </p:txBody>
        </p:sp>
        <p:sp>
          <p:nvSpPr>
            <p:cNvPr id="21553" name="Rectangle 49"/>
            <p:cNvSpPr>
              <a:spLocks/>
            </p:cNvSpPr>
            <p:nvPr/>
          </p:nvSpPr>
          <p:spPr bwMode="auto">
            <a:xfrm>
              <a:off x="1458" y="1456"/>
              <a:ext cx="21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Faulty processes are shown coloured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40237" y="5246688"/>
            <a:ext cx="30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3:1:u  is read “3 says 1 says  u”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4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no ways to come to consensus with the simplistic scenarios above.</a:t>
            </a:r>
          </a:p>
          <a:p>
            <a:r>
              <a:rPr lang="en-US" dirty="0" smtClean="0"/>
              <a:t>Ah! There is a </a:t>
            </a:r>
            <a:r>
              <a:rPr lang="en-US" dirty="0" err="1" smtClean="0"/>
              <a:t>way..Byzantine</a:t>
            </a:r>
            <a:r>
              <a:rPr lang="en-US" dirty="0" smtClean="0"/>
              <a:t> agreement can be reached for three generals, with one of them faulty, if the generals digitally sign their messages.</a:t>
            </a:r>
          </a:p>
          <a:p>
            <a:r>
              <a:rPr lang="en-US" dirty="0" smtClean="0"/>
              <a:t>Pease et all, generalized the 3-process solution to a theorem: It is impossible to come to consensus among N processes if </a:t>
            </a:r>
          </a:p>
          <a:p>
            <a:pPr marL="0" indent="0">
              <a:buNone/>
            </a:pPr>
            <a:r>
              <a:rPr lang="en-US" dirty="0" smtClean="0"/>
              <a:t>N &lt;= 3*f  where f is the number of faulty process.</a:t>
            </a:r>
          </a:p>
          <a:p>
            <a:pPr marL="0" indent="0">
              <a:buNone/>
            </a:pPr>
            <a:r>
              <a:rPr lang="en-US" dirty="0" smtClean="0"/>
              <a:t>In the three process case: N = 3, f = 1, N =3*f</a:t>
            </a:r>
          </a:p>
          <a:p>
            <a:pPr marL="0" indent="0">
              <a:buNone/>
            </a:pPr>
            <a:r>
              <a:rPr lang="en-US" dirty="0" smtClean="0"/>
              <a:t>Apply this rule to the next diagram: </a:t>
            </a:r>
            <a:r>
              <a:rPr lang="en-US" dirty="0" err="1" smtClean="0"/>
              <a:t>Conider</a:t>
            </a:r>
            <a:r>
              <a:rPr lang="en-US" dirty="0" smtClean="0"/>
              <a:t> multiple rounds P.667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09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3506788" y="6330950"/>
            <a:ext cx="556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 anchor="b"/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500"/>
              </a:spcBef>
            </a:pPr>
            <a:r>
              <a:rPr lang="en-US" altLang="en-US" sz="800">
                <a:cs typeface="Times" panose="02020603050405020304" pitchFamily="18" charset="0"/>
              </a:rPr>
              <a:t>Instructor’s Guide for  Coulouris, Dollimore, Kindberg and Blair,  Distributed Systems: Concepts and Design   Edn. 5   </a:t>
            </a:r>
            <a:br>
              <a:rPr lang="en-US" altLang="en-US" sz="800">
                <a:cs typeface="Times" panose="02020603050405020304" pitchFamily="18" charset="0"/>
              </a:rPr>
            </a:br>
            <a:r>
              <a:rPr lang="en-US" altLang="en-US" sz="800">
                <a:cs typeface="Times" panose="02020603050405020304" pitchFamily="18" charset="0"/>
              </a:rPr>
              <a:t>©  Pearson Education 2012 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1981200" y="1143000"/>
            <a:ext cx="8153400" cy="1588"/>
          </a:xfrm>
          <a:prstGeom prst="line">
            <a:avLst/>
          </a:prstGeom>
          <a:noFill/>
          <a:ln w="127000" cap="flat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/>
              <a:t>Figure 15.19</a:t>
            </a:r>
            <a:br>
              <a:rPr lang="en-US" altLang="en-US"/>
            </a:br>
            <a:r>
              <a:rPr lang="en-US" altLang="en-US"/>
              <a:t>Four Byzantine generals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141538" y="1785939"/>
            <a:ext cx="8032750" cy="3833813"/>
            <a:chOff x="0" y="0"/>
            <a:chExt cx="5060" cy="2415"/>
          </a:xfrm>
        </p:grpSpPr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0" y="3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34" name="Rectangle 6"/>
            <p:cNvSpPr>
              <a:spLocks/>
            </p:cNvSpPr>
            <p:nvPr/>
          </p:nvSpPr>
          <p:spPr bwMode="auto">
            <a:xfrm>
              <a:off x="74" y="126"/>
              <a:ext cx="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 </a:t>
              </a:r>
            </a:p>
          </p:txBody>
        </p:sp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153" y="69"/>
              <a:ext cx="7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(Commander)</a:t>
              </a:r>
            </a:p>
          </p:txBody>
        </p:sp>
        <p:sp>
          <p:nvSpPr>
            <p:cNvPr id="22536" name="Rectangle 8"/>
            <p:cNvSpPr>
              <a:spLocks/>
            </p:cNvSpPr>
            <p:nvPr/>
          </p:nvSpPr>
          <p:spPr bwMode="auto">
            <a:xfrm>
              <a:off x="95" y="887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37" name="Rectangle 9"/>
            <p:cNvSpPr>
              <a:spLocks/>
            </p:cNvSpPr>
            <p:nvPr/>
          </p:nvSpPr>
          <p:spPr bwMode="auto">
            <a:xfrm>
              <a:off x="169" y="97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2538" name="Rectangle 10"/>
            <p:cNvSpPr>
              <a:spLocks/>
            </p:cNvSpPr>
            <p:nvPr/>
          </p:nvSpPr>
          <p:spPr bwMode="auto">
            <a:xfrm>
              <a:off x="2249" y="887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39" name="Rectangle 11"/>
            <p:cNvSpPr>
              <a:spLocks/>
            </p:cNvSpPr>
            <p:nvPr/>
          </p:nvSpPr>
          <p:spPr bwMode="auto">
            <a:xfrm>
              <a:off x="2322" y="97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2540" name="Oval 12"/>
            <p:cNvSpPr>
              <a:spLocks/>
            </p:cNvSpPr>
            <p:nvPr/>
          </p:nvSpPr>
          <p:spPr bwMode="auto">
            <a:xfrm>
              <a:off x="316" y="710"/>
              <a:ext cx="500" cy="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1" name="Oval 13"/>
            <p:cNvSpPr>
              <a:spLocks/>
            </p:cNvSpPr>
            <p:nvPr/>
          </p:nvSpPr>
          <p:spPr bwMode="auto">
            <a:xfrm>
              <a:off x="1657" y="710"/>
              <a:ext cx="501" cy="525"/>
            </a:xfrm>
            <a:prstGeom prst="ellipse">
              <a:avLst/>
            </a:prstGeom>
            <a:solidFill>
              <a:srgbClr val="FFDC99"/>
            </a:solidFill>
            <a:ln w="36513" cap="flat">
              <a:solidFill>
                <a:srgbClr val="FFD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auto">
            <a:xfrm>
              <a:off x="743" y="725"/>
              <a:ext cx="59" cy="62"/>
            </a:xfrm>
            <a:custGeom>
              <a:avLst/>
              <a:gdLst>
                <a:gd name="T0" fmla="*/ 16374 w 21600"/>
                <a:gd name="T1" fmla="*/ 5574 h 21600"/>
                <a:gd name="T2" fmla="*/ 21600 w 21600"/>
                <a:gd name="T3" fmla="*/ 16374 h 21600"/>
                <a:gd name="T4" fmla="*/ 0 w 21600"/>
                <a:gd name="T5" fmla="*/ 21600 h 21600"/>
                <a:gd name="T6" fmla="*/ 5574 w 21600"/>
                <a:gd name="T7" fmla="*/ 0 h 21600"/>
                <a:gd name="T8" fmla="*/ 16374 w 21600"/>
                <a:gd name="T9" fmla="*/ 5574 h 21600"/>
                <a:gd name="T10" fmla="*/ 16374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374" y="5574"/>
                  </a:moveTo>
                  <a:lnTo>
                    <a:pt x="21600" y="16374"/>
                  </a:lnTo>
                  <a:lnTo>
                    <a:pt x="0" y="21600"/>
                  </a:lnTo>
                  <a:lnTo>
                    <a:pt x="5574" y="0"/>
                  </a:lnTo>
                  <a:lnTo>
                    <a:pt x="16374" y="5574"/>
                  </a:lnTo>
                  <a:close/>
                  <a:moveTo>
                    <a:pt x="16374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788" y="448"/>
              <a:ext cx="280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auto">
            <a:xfrm>
              <a:off x="1671" y="725"/>
              <a:ext cx="59" cy="62"/>
            </a:xfrm>
            <a:custGeom>
              <a:avLst/>
              <a:gdLst>
                <a:gd name="T0" fmla="*/ 5574 w 21600"/>
                <a:gd name="T1" fmla="*/ 5574 h 21600"/>
                <a:gd name="T2" fmla="*/ 16374 w 21600"/>
                <a:gd name="T3" fmla="*/ 0 h 21600"/>
                <a:gd name="T4" fmla="*/ 21600 w 21600"/>
                <a:gd name="T5" fmla="*/ 21600 h 21600"/>
                <a:gd name="T6" fmla="*/ 0 w 21600"/>
                <a:gd name="T7" fmla="*/ 16374 h 21600"/>
                <a:gd name="T8" fmla="*/ 5574 w 21600"/>
                <a:gd name="T9" fmla="*/ 5574 h 21600"/>
                <a:gd name="T10" fmla="*/ 5574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574" y="5574"/>
                  </a:moveTo>
                  <a:lnTo>
                    <a:pt x="16374" y="0"/>
                  </a:lnTo>
                  <a:lnTo>
                    <a:pt x="21600" y="21600"/>
                  </a:lnTo>
                  <a:lnTo>
                    <a:pt x="0" y="16374"/>
                  </a:lnTo>
                  <a:lnTo>
                    <a:pt x="5574" y="5574"/>
                  </a:lnTo>
                  <a:close/>
                  <a:moveTo>
                    <a:pt x="5574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1407" y="448"/>
              <a:ext cx="279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auto">
            <a:xfrm>
              <a:off x="1583" y="864"/>
              <a:ext cx="58" cy="62"/>
            </a:xfrm>
            <a:custGeom>
              <a:avLst/>
              <a:gdLst>
                <a:gd name="T0" fmla="*/ 0 w 21600"/>
                <a:gd name="T1" fmla="*/ 10800 h 21600"/>
                <a:gd name="T2" fmla="*/ 0 w 21600"/>
                <a:gd name="T3" fmla="*/ 0 h 21600"/>
                <a:gd name="T4" fmla="*/ 21600 w 21600"/>
                <a:gd name="T5" fmla="*/ 10800 h 21600"/>
                <a:gd name="T6" fmla="*/ 0 w 21600"/>
                <a:gd name="T7" fmla="*/ 21600 h 21600"/>
                <a:gd name="T8" fmla="*/ 0 w 21600"/>
                <a:gd name="T9" fmla="*/ 1080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0"/>
                  </a:lnTo>
                  <a:lnTo>
                    <a:pt x="21600" y="10800"/>
                  </a:lnTo>
                  <a:lnTo>
                    <a:pt x="0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816" y="895"/>
              <a:ext cx="767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auto">
            <a:xfrm>
              <a:off x="832" y="1049"/>
              <a:ext cx="59" cy="62"/>
            </a:xfrm>
            <a:custGeom>
              <a:avLst/>
              <a:gdLst>
                <a:gd name="T0" fmla="*/ 21600 w 21600"/>
                <a:gd name="T1" fmla="*/ 10800 h 21600"/>
                <a:gd name="T2" fmla="*/ 21600 w 21600"/>
                <a:gd name="T3" fmla="*/ 21600 h 21600"/>
                <a:gd name="T4" fmla="*/ 0 w 21600"/>
                <a:gd name="T5" fmla="*/ 10800 h 21600"/>
                <a:gd name="T6" fmla="*/ 216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21600"/>
                  </a:lnTo>
                  <a:lnTo>
                    <a:pt x="0" y="10800"/>
                  </a:lnTo>
                  <a:lnTo>
                    <a:pt x="21600" y="0"/>
                  </a:lnTo>
                  <a:lnTo>
                    <a:pt x="21600" y="10800"/>
                  </a:lnTo>
                  <a:close/>
                  <a:moveTo>
                    <a:pt x="21600" y="1080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 flipH="1">
              <a:off x="891" y="1080"/>
              <a:ext cx="766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0" name="Rectangle 22"/>
            <p:cNvSpPr>
              <a:spLocks/>
            </p:cNvSpPr>
            <p:nvPr/>
          </p:nvSpPr>
          <p:spPr bwMode="auto">
            <a:xfrm>
              <a:off x="1562" y="501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1:v</a:t>
              </a:r>
            </a:p>
          </p:txBody>
        </p:sp>
        <p:sp>
          <p:nvSpPr>
            <p:cNvPr id="22551" name="Rectangle 23"/>
            <p:cNvSpPr>
              <a:spLocks/>
            </p:cNvSpPr>
            <p:nvPr/>
          </p:nvSpPr>
          <p:spPr bwMode="auto">
            <a:xfrm>
              <a:off x="734" y="501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1:v</a:t>
              </a:r>
            </a:p>
          </p:txBody>
        </p:sp>
        <p:sp>
          <p:nvSpPr>
            <p:cNvPr id="22552" name="Rectangle 24"/>
            <p:cNvSpPr>
              <a:spLocks/>
            </p:cNvSpPr>
            <p:nvPr/>
          </p:nvSpPr>
          <p:spPr bwMode="auto">
            <a:xfrm>
              <a:off x="913" y="747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2:1:v</a:t>
              </a:r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1286" y="932"/>
              <a:ext cx="2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3:1:u</a:t>
              </a:r>
            </a:p>
          </p:txBody>
        </p:sp>
        <p:sp>
          <p:nvSpPr>
            <p:cNvPr id="22554" name="Rectangle 26"/>
            <p:cNvSpPr>
              <a:spLocks/>
            </p:cNvSpPr>
            <p:nvPr/>
          </p:nvSpPr>
          <p:spPr bwMode="auto">
            <a:xfrm>
              <a:off x="1537" y="2260"/>
              <a:ext cx="21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Faulty processes are shown coloured</a:t>
              </a:r>
            </a:p>
          </p:txBody>
        </p:sp>
        <p:sp>
          <p:nvSpPr>
            <p:cNvPr id="22555" name="Oval 27"/>
            <p:cNvSpPr>
              <a:spLocks/>
            </p:cNvSpPr>
            <p:nvPr/>
          </p:nvSpPr>
          <p:spPr bwMode="auto">
            <a:xfrm>
              <a:off x="994" y="1435"/>
              <a:ext cx="500" cy="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6" name="Rectangle 28"/>
            <p:cNvSpPr>
              <a:spLocks/>
            </p:cNvSpPr>
            <p:nvPr/>
          </p:nvSpPr>
          <p:spPr bwMode="auto">
            <a:xfrm>
              <a:off x="1180" y="202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1254" y="2116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auto">
            <a:xfrm>
              <a:off x="1215" y="1373"/>
              <a:ext cx="59" cy="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10800 w 21600"/>
                <a:gd name="T5" fmla="*/ 21600 h 21600"/>
                <a:gd name="T6" fmla="*/ 0 w 21600"/>
                <a:gd name="T7" fmla="*/ 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10800" y="21600"/>
                  </a:lnTo>
                  <a:lnTo>
                    <a:pt x="0" y="0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1244" y="479"/>
              <a:ext cx="1" cy="879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1265" y="625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1:v</a:t>
              </a:r>
            </a:p>
          </p:txBody>
        </p:sp>
        <p:sp>
          <p:nvSpPr>
            <p:cNvPr id="22561" name="Rectangle 33"/>
            <p:cNvSpPr>
              <a:spLocks/>
            </p:cNvSpPr>
            <p:nvPr/>
          </p:nvSpPr>
          <p:spPr bwMode="auto">
            <a:xfrm>
              <a:off x="903" y="1211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4:1:v</a:t>
              </a:r>
            </a:p>
          </p:txBody>
        </p:sp>
        <p:sp>
          <p:nvSpPr>
            <p:cNvPr id="22562" name="Rectangle 34"/>
            <p:cNvSpPr>
              <a:spLocks/>
            </p:cNvSpPr>
            <p:nvPr/>
          </p:nvSpPr>
          <p:spPr bwMode="auto">
            <a:xfrm>
              <a:off x="565" y="1427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2:1:v</a:t>
              </a:r>
            </a:p>
          </p:txBody>
        </p:sp>
        <p:sp>
          <p:nvSpPr>
            <p:cNvPr id="22563" name="Rectangle 35"/>
            <p:cNvSpPr>
              <a:spLocks/>
            </p:cNvSpPr>
            <p:nvPr/>
          </p:nvSpPr>
          <p:spPr bwMode="auto">
            <a:xfrm>
              <a:off x="1680" y="1427"/>
              <a:ext cx="3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3:1:w</a:t>
              </a:r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auto">
            <a:xfrm>
              <a:off x="1671" y="1173"/>
              <a:ext cx="59" cy="62"/>
            </a:xfrm>
            <a:custGeom>
              <a:avLst/>
              <a:gdLst>
                <a:gd name="T0" fmla="*/ 10800 w 21600"/>
                <a:gd name="T1" fmla="*/ 16026 h 21600"/>
                <a:gd name="T2" fmla="*/ 0 w 21600"/>
                <a:gd name="T3" fmla="*/ 5226 h 21600"/>
                <a:gd name="T4" fmla="*/ 21600 w 21600"/>
                <a:gd name="T5" fmla="*/ 0 h 21600"/>
                <a:gd name="T6" fmla="*/ 16374 w 21600"/>
                <a:gd name="T7" fmla="*/ 21600 h 21600"/>
                <a:gd name="T8" fmla="*/ 10800 w 21600"/>
                <a:gd name="T9" fmla="*/ 16026 h 21600"/>
                <a:gd name="T10" fmla="*/ 10800 w 21600"/>
                <a:gd name="T11" fmla="*/ 160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16026"/>
                  </a:moveTo>
                  <a:lnTo>
                    <a:pt x="0" y="5226"/>
                  </a:lnTo>
                  <a:lnTo>
                    <a:pt x="21600" y="0"/>
                  </a:lnTo>
                  <a:lnTo>
                    <a:pt x="16374" y="21600"/>
                  </a:lnTo>
                  <a:lnTo>
                    <a:pt x="10800" y="16026"/>
                  </a:lnTo>
                  <a:close/>
                  <a:moveTo>
                    <a:pt x="10800" y="16026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 rot="10800000" flipH="1">
              <a:off x="1407" y="1219"/>
              <a:ext cx="279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auto">
            <a:xfrm>
              <a:off x="1465" y="1543"/>
              <a:ext cx="59" cy="62"/>
            </a:xfrm>
            <a:custGeom>
              <a:avLst/>
              <a:gdLst>
                <a:gd name="T0" fmla="*/ 10800 w 21600"/>
                <a:gd name="T1" fmla="*/ 5574 h 21600"/>
                <a:gd name="T2" fmla="*/ 21600 w 21600"/>
                <a:gd name="T3" fmla="*/ 16026 h 21600"/>
                <a:gd name="T4" fmla="*/ 0 w 21600"/>
                <a:gd name="T5" fmla="*/ 21600 h 21600"/>
                <a:gd name="T6" fmla="*/ 5574 w 21600"/>
                <a:gd name="T7" fmla="*/ 0 h 21600"/>
                <a:gd name="T8" fmla="*/ 10800 w 21600"/>
                <a:gd name="T9" fmla="*/ 5574 h 21600"/>
                <a:gd name="T10" fmla="*/ 10800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5574"/>
                  </a:moveTo>
                  <a:lnTo>
                    <a:pt x="21600" y="16026"/>
                  </a:lnTo>
                  <a:lnTo>
                    <a:pt x="0" y="21600"/>
                  </a:lnTo>
                  <a:lnTo>
                    <a:pt x="5574" y="0"/>
                  </a:lnTo>
                  <a:lnTo>
                    <a:pt x="10800" y="5574"/>
                  </a:lnTo>
                  <a:close/>
                  <a:moveTo>
                    <a:pt x="10800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 flipH="1">
              <a:off x="1494" y="1204"/>
              <a:ext cx="339" cy="355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8" name="Rectangle 40"/>
            <p:cNvSpPr>
              <a:spLocks/>
            </p:cNvSpPr>
            <p:nvPr/>
          </p:nvSpPr>
          <p:spPr bwMode="auto">
            <a:xfrm>
              <a:off x="1315" y="1211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4:1:v</a:t>
              </a:r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auto">
            <a:xfrm>
              <a:off x="743" y="1173"/>
              <a:ext cx="73" cy="62"/>
            </a:xfrm>
            <a:custGeom>
              <a:avLst/>
              <a:gdLst>
                <a:gd name="T0" fmla="*/ 13184 w 21600"/>
                <a:gd name="T1" fmla="*/ 10800 h 21600"/>
                <a:gd name="T2" fmla="*/ 8696 w 21600"/>
                <a:gd name="T3" fmla="*/ 21600 h 21600"/>
                <a:gd name="T4" fmla="*/ 0 w 21600"/>
                <a:gd name="T5" fmla="*/ 0 h 21600"/>
                <a:gd name="T6" fmla="*/ 21600 w 21600"/>
                <a:gd name="T7" fmla="*/ 5226 h 21600"/>
                <a:gd name="T8" fmla="*/ 13184 w 21600"/>
                <a:gd name="T9" fmla="*/ 10800 h 21600"/>
                <a:gd name="T10" fmla="*/ 13184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3184" y="10800"/>
                  </a:moveTo>
                  <a:lnTo>
                    <a:pt x="8696" y="21600"/>
                  </a:lnTo>
                  <a:lnTo>
                    <a:pt x="0" y="0"/>
                  </a:lnTo>
                  <a:lnTo>
                    <a:pt x="21600" y="5226"/>
                  </a:lnTo>
                  <a:lnTo>
                    <a:pt x="13184" y="10800"/>
                  </a:lnTo>
                  <a:close/>
                  <a:moveTo>
                    <a:pt x="13184" y="1080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 rot="10800000">
              <a:off x="788" y="1219"/>
              <a:ext cx="294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auto">
            <a:xfrm>
              <a:off x="964" y="1543"/>
              <a:ext cx="59" cy="62"/>
            </a:xfrm>
            <a:custGeom>
              <a:avLst/>
              <a:gdLst>
                <a:gd name="T0" fmla="*/ 10977 w 21600"/>
                <a:gd name="T1" fmla="*/ 5574 h 21600"/>
                <a:gd name="T2" fmla="*/ 16289 w 21600"/>
                <a:gd name="T3" fmla="*/ 0 h 21600"/>
                <a:gd name="T4" fmla="*/ 21600 w 21600"/>
                <a:gd name="T5" fmla="*/ 21600 h 21600"/>
                <a:gd name="T6" fmla="*/ 0 w 21600"/>
                <a:gd name="T7" fmla="*/ 16026 h 21600"/>
                <a:gd name="T8" fmla="*/ 10977 w 21600"/>
                <a:gd name="T9" fmla="*/ 5574 h 21600"/>
                <a:gd name="T10" fmla="*/ 10977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977" y="5574"/>
                  </a:moveTo>
                  <a:lnTo>
                    <a:pt x="16289" y="0"/>
                  </a:lnTo>
                  <a:lnTo>
                    <a:pt x="21600" y="21600"/>
                  </a:lnTo>
                  <a:lnTo>
                    <a:pt x="0" y="16026"/>
                  </a:lnTo>
                  <a:lnTo>
                    <a:pt x="10977" y="5574"/>
                  </a:lnTo>
                  <a:close/>
                  <a:moveTo>
                    <a:pt x="10977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655" y="1204"/>
              <a:ext cx="339" cy="355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3" name="Rectangle 45"/>
            <p:cNvSpPr>
              <a:spLocks/>
            </p:cNvSpPr>
            <p:nvPr/>
          </p:nvSpPr>
          <p:spPr bwMode="auto">
            <a:xfrm>
              <a:off x="2678" y="3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74" name="Rectangle 46"/>
            <p:cNvSpPr>
              <a:spLocks/>
            </p:cNvSpPr>
            <p:nvPr/>
          </p:nvSpPr>
          <p:spPr bwMode="auto">
            <a:xfrm>
              <a:off x="2752" y="126"/>
              <a:ext cx="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 </a:t>
              </a:r>
            </a:p>
          </p:txBody>
        </p:sp>
        <p:sp>
          <p:nvSpPr>
            <p:cNvPr id="22575" name="Rectangle 47"/>
            <p:cNvSpPr>
              <a:spLocks/>
            </p:cNvSpPr>
            <p:nvPr/>
          </p:nvSpPr>
          <p:spPr bwMode="auto">
            <a:xfrm>
              <a:off x="2830" y="69"/>
              <a:ext cx="7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(Commander)</a:t>
              </a:r>
            </a:p>
          </p:txBody>
        </p:sp>
        <p:sp>
          <p:nvSpPr>
            <p:cNvPr id="22576" name="Rectangle 48"/>
            <p:cNvSpPr>
              <a:spLocks/>
            </p:cNvSpPr>
            <p:nvPr/>
          </p:nvSpPr>
          <p:spPr bwMode="auto">
            <a:xfrm>
              <a:off x="2773" y="887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77" name="Rectangle 49"/>
            <p:cNvSpPr>
              <a:spLocks/>
            </p:cNvSpPr>
            <p:nvPr/>
          </p:nvSpPr>
          <p:spPr bwMode="auto">
            <a:xfrm>
              <a:off x="2847" y="97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2578" name="Rectangle 50"/>
            <p:cNvSpPr>
              <a:spLocks/>
            </p:cNvSpPr>
            <p:nvPr/>
          </p:nvSpPr>
          <p:spPr bwMode="auto">
            <a:xfrm>
              <a:off x="4926" y="887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79" name="Rectangle 51"/>
            <p:cNvSpPr>
              <a:spLocks/>
            </p:cNvSpPr>
            <p:nvPr/>
          </p:nvSpPr>
          <p:spPr bwMode="auto">
            <a:xfrm>
              <a:off x="5001" y="97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2580" name="Oval 52"/>
            <p:cNvSpPr>
              <a:spLocks/>
            </p:cNvSpPr>
            <p:nvPr/>
          </p:nvSpPr>
          <p:spPr bwMode="auto">
            <a:xfrm>
              <a:off x="2997" y="710"/>
              <a:ext cx="502" cy="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1" name="Oval 53"/>
            <p:cNvSpPr>
              <a:spLocks/>
            </p:cNvSpPr>
            <p:nvPr/>
          </p:nvSpPr>
          <p:spPr bwMode="auto">
            <a:xfrm>
              <a:off x="4338" y="710"/>
              <a:ext cx="501" cy="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2" name="Freeform 54"/>
            <p:cNvSpPr>
              <a:spLocks/>
            </p:cNvSpPr>
            <p:nvPr/>
          </p:nvSpPr>
          <p:spPr bwMode="auto">
            <a:xfrm>
              <a:off x="3425" y="725"/>
              <a:ext cx="58" cy="62"/>
            </a:xfrm>
            <a:custGeom>
              <a:avLst/>
              <a:gdLst>
                <a:gd name="T0" fmla="*/ 16289 w 21600"/>
                <a:gd name="T1" fmla="*/ 5574 h 21600"/>
                <a:gd name="T2" fmla="*/ 21600 w 21600"/>
                <a:gd name="T3" fmla="*/ 16374 h 21600"/>
                <a:gd name="T4" fmla="*/ 0 w 21600"/>
                <a:gd name="T5" fmla="*/ 21600 h 21600"/>
                <a:gd name="T6" fmla="*/ 5311 w 21600"/>
                <a:gd name="T7" fmla="*/ 0 h 21600"/>
                <a:gd name="T8" fmla="*/ 16289 w 21600"/>
                <a:gd name="T9" fmla="*/ 5574 h 21600"/>
                <a:gd name="T10" fmla="*/ 16289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289" y="5574"/>
                  </a:moveTo>
                  <a:lnTo>
                    <a:pt x="21600" y="16374"/>
                  </a:lnTo>
                  <a:lnTo>
                    <a:pt x="0" y="21600"/>
                  </a:lnTo>
                  <a:lnTo>
                    <a:pt x="5311" y="0"/>
                  </a:lnTo>
                  <a:lnTo>
                    <a:pt x="16289" y="5574"/>
                  </a:lnTo>
                  <a:close/>
                  <a:moveTo>
                    <a:pt x="16289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 flipH="1">
              <a:off x="3469" y="448"/>
              <a:ext cx="280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4" name="Freeform 56"/>
            <p:cNvSpPr>
              <a:spLocks/>
            </p:cNvSpPr>
            <p:nvPr/>
          </p:nvSpPr>
          <p:spPr bwMode="auto">
            <a:xfrm>
              <a:off x="4353" y="725"/>
              <a:ext cx="59" cy="62"/>
            </a:xfrm>
            <a:custGeom>
              <a:avLst/>
              <a:gdLst>
                <a:gd name="T0" fmla="*/ 5311 w 21600"/>
                <a:gd name="T1" fmla="*/ 5574 h 21600"/>
                <a:gd name="T2" fmla="*/ 16289 w 21600"/>
                <a:gd name="T3" fmla="*/ 0 h 21600"/>
                <a:gd name="T4" fmla="*/ 21600 w 21600"/>
                <a:gd name="T5" fmla="*/ 21600 h 21600"/>
                <a:gd name="T6" fmla="*/ 0 w 21600"/>
                <a:gd name="T7" fmla="*/ 16374 h 21600"/>
                <a:gd name="T8" fmla="*/ 5311 w 21600"/>
                <a:gd name="T9" fmla="*/ 5574 h 21600"/>
                <a:gd name="T10" fmla="*/ 5311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311" y="5574"/>
                  </a:moveTo>
                  <a:lnTo>
                    <a:pt x="16289" y="0"/>
                  </a:lnTo>
                  <a:lnTo>
                    <a:pt x="21600" y="21600"/>
                  </a:lnTo>
                  <a:lnTo>
                    <a:pt x="0" y="16374"/>
                  </a:lnTo>
                  <a:lnTo>
                    <a:pt x="5311" y="5574"/>
                  </a:lnTo>
                  <a:close/>
                  <a:moveTo>
                    <a:pt x="5311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088" y="448"/>
              <a:ext cx="280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6" name="Freeform 58"/>
            <p:cNvSpPr>
              <a:spLocks/>
            </p:cNvSpPr>
            <p:nvPr/>
          </p:nvSpPr>
          <p:spPr bwMode="auto">
            <a:xfrm>
              <a:off x="4265" y="864"/>
              <a:ext cx="59" cy="62"/>
            </a:xfrm>
            <a:custGeom>
              <a:avLst/>
              <a:gdLst>
                <a:gd name="T0" fmla="*/ 0 w 21600"/>
                <a:gd name="T1" fmla="*/ 10800 h 21600"/>
                <a:gd name="T2" fmla="*/ 0 w 21600"/>
                <a:gd name="T3" fmla="*/ 0 h 21600"/>
                <a:gd name="T4" fmla="*/ 21600 w 21600"/>
                <a:gd name="T5" fmla="*/ 10800 h 21600"/>
                <a:gd name="T6" fmla="*/ 0 w 21600"/>
                <a:gd name="T7" fmla="*/ 21600 h 21600"/>
                <a:gd name="T8" fmla="*/ 0 w 21600"/>
                <a:gd name="T9" fmla="*/ 1080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0"/>
                  </a:lnTo>
                  <a:lnTo>
                    <a:pt x="21600" y="10800"/>
                  </a:lnTo>
                  <a:lnTo>
                    <a:pt x="0" y="21600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3499" y="895"/>
              <a:ext cx="766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8" name="Freeform 60"/>
            <p:cNvSpPr>
              <a:spLocks/>
            </p:cNvSpPr>
            <p:nvPr/>
          </p:nvSpPr>
          <p:spPr bwMode="auto">
            <a:xfrm>
              <a:off x="3513" y="1049"/>
              <a:ext cx="59" cy="62"/>
            </a:xfrm>
            <a:custGeom>
              <a:avLst/>
              <a:gdLst>
                <a:gd name="T0" fmla="*/ 21600 w 21600"/>
                <a:gd name="T1" fmla="*/ 10800 h 21600"/>
                <a:gd name="T2" fmla="*/ 21600 w 21600"/>
                <a:gd name="T3" fmla="*/ 21600 h 21600"/>
                <a:gd name="T4" fmla="*/ 0 w 21600"/>
                <a:gd name="T5" fmla="*/ 10800 h 21600"/>
                <a:gd name="T6" fmla="*/ 216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21600"/>
                  </a:lnTo>
                  <a:lnTo>
                    <a:pt x="0" y="10800"/>
                  </a:lnTo>
                  <a:lnTo>
                    <a:pt x="21600" y="0"/>
                  </a:lnTo>
                  <a:lnTo>
                    <a:pt x="21600" y="10800"/>
                  </a:lnTo>
                  <a:close/>
                  <a:moveTo>
                    <a:pt x="21600" y="1080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H="1">
              <a:off x="3572" y="1080"/>
              <a:ext cx="766" cy="1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90" name="Rectangle 62"/>
            <p:cNvSpPr>
              <a:spLocks/>
            </p:cNvSpPr>
            <p:nvPr/>
          </p:nvSpPr>
          <p:spPr bwMode="auto">
            <a:xfrm>
              <a:off x="4242" y="501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1:w</a:t>
              </a:r>
            </a:p>
          </p:txBody>
        </p:sp>
        <p:sp>
          <p:nvSpPr>
            <p:cNvPr id="22591" name="Rectangle 63"/>
            <p:cNvSpPr>
              <a:spLocks/>
            </p:cNvSpPr>
            <p:nvPr/>
          </p:nvSpPr>
          <p:spPr bwMode="auto">
            <a:xfrm>
              <a:off x="3414" y="50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1:u</a:t>
              </a:r>
            </a:p>
          </p:txBody>
        </p:sp>
        <p:sp>
          <p:nvSpPr>
            <p:cNvPr id="22592" name="Rectangle 64"/>
            <p:cNvSpPr>
              <a:spLocks/>
            </p:cNvSpPr>
            <p:nvPr/>
          </p:nvSpPr>
          <p:spPr bwMode="auto">
            <a:xfrm>
              <a:off x="3590" y="747"/>
              <a:ext cx="2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2:1:u</a:t>
              </a:r>
            </a:p>
          </p:txBody>
        </p:sp>
        <p:sp>
          <p:nvSpPr>
            <p:cNvPr id="22593" name="Rectangle 65"/>
            <p:cNvSpPr>
              <a:spLocks/>
            </p:cNvSpPr>
            <p:nvPr/>
          </p:nvSpPr>
          <p:spPr bwMode="auto">
            <a:xfrm>
              <a:off x="3964" y="932"/>
              <a:ext cx="3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3:1:w</a:t>
              </a:r>
            </a:p>
          </p:txBody>
        </p:sp>
        <p:sp>
          <p:nvSpPr>
            <p:cNvPr id="22594" name="Oval 66"/>
            <p:cNvSpPr>
              <a:spLocks/>
            </p:cNvSpPr>
            <p:nvPr/>
          </p:nvSpPr>
          <p:spPr bwMode="auto">
            <a:xfrm>
              <a:off x="3660" y="1451"/>
              <a:ext cx="501" cy="52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95" name="Rectangle 67"/>
            <p:cNvSpPr>
              <a:spLocks/>
            </p:cNvSpPr>
            <p:nvPr/>
          </p:nvSpPr>
          <p:spPr bwMode="auto">
            <a:xfrm>
              <a:off x="3858" y="202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2000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2596" name="Rectangle 68"/>
            <p:cNvSpPr>
              <a:spLocks/>
            </p:cNvSpPr>
            <p:nvPr/>
          </p:nvSpPr>
          <p:spPr bwMode="auto">
            <a:xfrm>
              <a:off x="3931" y="2116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3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2597" name="Freeform 69"/>
            <p:cNvSpPr>
              <a:spLocks/>
            </p:cNvSpPr>
            <p:nvPr/>
          </p:nvSpPr>
          <p:spPr bwMode="auto">
            <a:xfrm>
              <a:off x="3882" y="1373"/>
              <a:ext cx="73" cy="62"/>
            </a:xfrm>
            <a:custGeom>
              <a:avLst/>
              <a:gdLst>
                <a:gd name="T0" fmla="*/ 8696 w 21600"/>
                <a:gd name="T1" fmla="*/ 0 h 21600"/>
                <a:gd name="T2" fmla="*/ 21600 w 21600"/>
                <a:gd name="T3" fmla="*/ 0 h 21600"/>
                <a:gd name="T4" fmla="*/ 8696 w 21600"/>
                <a:gd name="T5" fmla="*/ 21600 h 21600"/>
                <a:gd name="T6" fmla="*/ 0 w 21600"/>
                <a:gd name="T7" fmla="*/ 0 h 21600"/>
                <a:gd name="T8" fmla="*/ 8696 w 21600"/>
                <a:gd name="T9" fmla="*/ 0 h 21600"/>
                <a:gd name="T10" fmla="*/ 8696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8696" y="0"/>
                  </a:moveTo>
                  <a:lnTo>
                    <a:pt x="21600" y="0"/>
                  </a:lnTo>
                  <a:lnTo>
                    <a:pt x="8696" y="21600"/>
                  </a:lnTo>
                  <a:lnTo>
                    <a:pt x="0" y="0"/>
                  </a:lnTo>
                  <a:lnTo>
                    <a:pt x="8696" y="0"/>
                  </a:lnTo>
                  <a:close/>
                  <a:moveTo>
                    <a:pt x="8696" y="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98" name="Line 70"/>
            <p:cNvSpPr>
              <a:spLocks noChangeShapeType="1"/>
            </p:cNvSpPr>
            <p:nvPr/>
          </p:nvSpPr>
          <p:spPr bwMode="auto">
            <a:xfrm>
              <a:off x="3911" y="479"/>
              <a:ext cx="1" cy="879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99" name="Rectangle 71"/>
            <p:cNvSpPr>
              <a:spLocks/>
            </p:cNvSpPr>
            <p:nvPr/>
          </p:nvSpPr>
          <p:spPr bwMode="auto">
            <a:xfrm>
              <a:off x="3925" y="625"/>
              <a:ext cx="1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1:v</a:t>
              </a:r>
            </a:p>
          </p:txBody>
        </p:sp>
        <p:sp>
          <p:nvSpPr>
            <p:cNvPr id="22600" name="Rectangle 72"/>
            <p:cNvSpPr>
              <a:spLocks/>
            </p:cNvSpPr>
            <p:nvPr/>
          </p:nvSpPr>
          <p:spPr bwMode="auto">
            <a:xfrm>
              <a:off x="3582" y="1211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4:1:v</a:t>
              </a:r>
            </a:p>
          </p:txBody>
        </p:sp>
        <p:sp>
          <p:nvSpPr>
            <p:cNvPr id="22601" name="Rectangle 73"/>
            <p:cNvSpPr>
              <a:spLocks/>
            </p:cNvSpPr>
            <p:nvPr/>
          </p:nvSpPr>
          <p:spPr bwMode="auto">
            <a:xfrm>
              <a:off x="3243" y="1427"/>
              <a:ext cx="2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2:1:u</a:t>
              </a:r>
            </a:p>
          </p:txBody>
        </p:sp>
        <p:sp>
          <p:nvSpPr>
            <p:cNvPr id="22602" name="Rectangle 74"/>
            <p:cNvSpPr>
              <a:spLocks/>
            </p:cNvSpPr>
            <p:nvPr/>
          </p:nvSpPr>
          <p:spPr bwMode="auto">
            <a:xfrm>
              <a:off x="4356" y="1427"/>
              <a:ext cx="3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3:1:w</a:t>
              </a:r>
            </a:p>
          </p:txBody>
        </p:sp>
        <p:sp>
          <p:nvSpPr>
            <p:cNvPr id="22603" name="Freeform 75"/>
            <p:cNvSpPr>
              <a:spLocks/>
            </p:cNvSpPr>
            <p:nvPr/>
          </p:nvSpPr>
          <p:spPr bwMode="auto">
            <a:xfrm>
              <a:off x="4353" y="1173"/>
              <a:ext cx="59" cy="62"/>
            </a:xfrm>
            <a:custGeom>
              <a:avLst/>
              <a:gdLst>
                <a:gd name="T0" fmla="*/ 5311 w 21600"/>
                <a:gd name="T1" fmla="*/ 16026 h 21600"/>
                <a:gd name="T2" fmla="*/ 0 w 21600"/>
                <a:gd name="T3" fmla="*/ 5226 h 21600"/>
                <a:gd name="T4" fmla="*/ 21600 w 21600"/>
                <a:gd name="T5" fmla="*/ 0 h 21600"/>
                <a:gd name="T6" fmla="*/ 16289 w 21600"/>
                <a:gd name="T7" fmla="*/ 21600 h 21600"/>
                <a:gd name="T8" fmla="*/ 5311 w 21600"/>
                <a:gd name="T9" fmla="*/ 16026 h 21600"/>
                <a:gd name="T10" fmla="*/ 5311 w 21600"/>
                <a:gd name="T11" fmla="*/ 160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311" y="16026"/>
                  </a:moveTo>
                  <a:lnTo>
                    <a:pt x="0" y="5226"/>
                  </a:lnTo>
                  <a:lnTo>
                    <a:pt x="21600" y="0"/>
                  </a:lnTo>
                  <a:lnTo>
                    <a:pt x="16289" y="21600"/>
                  </a:lnTo>
                  <a:lnTo>
                    <a:pt x="5311" y="16026"/>
                  </a:lnTo>
                  <a:close/>
                  <a:moveTo>
                    <a:pt x="5311" y="16026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04" name="Line 76"/>
            <p:cNvSpPr>
              <a:spLocks noChangeShapeType="1"/>
            </p:cNvSpPr>
            <p:nvPr/>
          </p:nvSpPr>
          <p:spPr bwMode="auto">
            <a:xfrm rot="10800000" flipH="1">
              <a:off x="4073" y="1219"/>
              <a:ext cx="295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05" name="Freeform 77"/>
            <p:cNvSpPr>
              <a:spLocks/>
            </p:cNvSpPr>
            <p:nvPr/>
          </p:nvSpPr>
          <p:spPr bwMode="auto">
            <a:xfrm>
              <a:off x="4132" y="1543"/>
              <a:ext cx="59" cy="62"/>
            </a:xfrm>
            <a:custGeom>
              <a:avLst/>
              <a:gdLst>
                <a:gd name="T0" fmla="*/ 16026 w 21600"/>
                <a:gd name="T1" fmla="*/ 5574 h 21600"/>
                <a:gd name="T2" fmla="*/ 21600 w 21600"/>
                <a:gd name="T3" fmla="*/ 16026 h 21600"/>
                <a:gd name="T4" fmla="*/ 0 w 21600"/>
                <a:gd name="T5" fmla="*/ 21600 h 21600"/>
                <a:gd name="T6" fmla="*/ 5574 w 21600"/>
                <a:gd name="T7" fmla="*/ 0 h 21600"/>
                <a:gd name="T8" fmla="*/ 16026 w 21600"/>
                <a:gd name="T9" fmla="*/ 5574 h 21600"/>
                <a:gd name="T10" fmla="*/ 16026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026" y="5574"/>
                  </a:moveTo>
                  <a:lnTo>
                    <a:pt x="21600" y="16026"/>
                  </a:lnTo>
                  <a:lnTo>
                    <a:pt x="0" y="21600"/>
                  </a:lnTo>
                  <a:lnTo>
                    <a:pt x="5574" y="0"/>
                  </a:lnTo>
                  <a:lnTo>
                    <a:pt x="16026" y="5574"/>
                  </a:lnTo>
                  <a:close/>
                  <a:moveTo>
                    <a:pt x="16026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 flipH="1">
              <a:off x="4176" y="1204"/>
              <a:ext cx="324" cy="355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07" name="Rectangle 79"/>
            <p:cNvSpPr>
              <a:spLocks/>
            </p:cNvSpPr>
            <p:nvPr/>
          </p:nvSpPr>
          <p:spPr bwMode="auto">
            <a:xfrm>
              <a:off x="3992" y="1211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4:1:v</a:t>
              </a:r>
            </a:p>
          </p:txBody>
        </p:sp>
        <p:sp>
          <p:nvSpPr>
            <p:cNvPr id="22608" name="Freeform 80"/>
            <p:cNvSpPr>
              <a:spLocks/>
            </p:cNvSpPr>
            <p:nvPr/>
          </p:nvSpPr>
          <p:spPr bwMode="auto">
            <a:xfrm>
              <a:off x="3425" y="1173"/>
              <a:ext cx="58" cy="62"/>
            </a:xfrm>
            <a:custGeom>
              <a:avLst/>
              <a:gdLst>
                <a:gd name="T0" fmla="*/ 16289 w 21600"/>
                <a:gd name="T1" fmla="*/ 10800 h 21600"/>
                <a:gd name="T2" fmla="*/ 5311 w 21600"/>
                <a:gd name="T3" fmla="*/ 21600 h 21600"/>
                <a:gd name="T4" fmla="*/ 0 w 21600"/>
                <a:gd name="T5" fmla="*/ 0 h 21600"/>
                <a:gd name="T6" fmla="*/ 21600 w 21600"/>
                <a:gd name="T7" fmla="*/ 5226 h 21600"/>
                <a:gd name="T8" fmla="*/ 16289 w 21600"/>
                <a:gd name="T9" fmla="*/ 10800 h 21600"/>
                <a:gd name="T10" fmla="*/ 16289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289" y="10800"/>
                  </a:moveTo>
                  <a:lnTo>
                    <a:pt x="5311" y="21600"/>
                  </a:lnTo>
                  <a:lnTo>
                    <a:pt x="0" y="0"/>
                  </a:lnTo>
                  <a:lnTo>
                    <a:pt x="21600" y="5226"/>
                  </a:lnTo>
                  <a:lnTo>
                    <a:pt x="16289" y="10800"/>
                  </a:lnTo>
                  <a:close/>
                  <a:moveTo>
                    <a:pt x="16289" y="10800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09" name="Line 81"/>
            <p:cNvSpPr>
              <a:spLocks noChangeShapeType="1"/>
            </p:cNvSpPr>
            <p:nvPr/>
          </p:nvSpPr>
          <p:spPr bwMode="auto">
            <a:xfrm rot="10800000">
              <a:off x="3469" y="1219"/>
              <a:ext cx="294" cy="293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10" name="Freeform 82"/>
            <p:cNvSpPr>
              <a:spLocks/>
            </p:cNvSpPr>
            <p:nvPr/>
          </p:nvSpPr>
          <p:spPr bwMode="auto">
            <a:xfrm>
              <a:off x="3637" y="1525"/>
              <a:ext cx="59" cy="62"/>
            </a:xfrm>
            <a:custGeom>
              <a:avLst/>
              <a:gdLst>
                <a:gd name="T0" fmla="*/ 10800 w 21600"/>
                <a:gd name="T1" fmla="*/ 5574 h 21600"/>
                <a:gd name="T2" fmla="*/ 16026 w 21600"/>
                <a:gd name="T3" fmla="*/ 0 h 21600"/>
                <a:gd name="T4" fmla="*/ 21600 w 21600"/>
                <a:gd name="T5" fmla="*/ 21600 h 21600"/>
                <a:gd name="T6" fmla="*/ 0 w 21600"/>
                <a:gd name="T7" fmla="*/ 16026 h 21600"/>
                <a:gd name="T8" fmla="*/ 10800 w 21600"/>
                <a:gd name="T9" fmla="*/ 5574 h 21600"/>
                <a:gd name="T10" fmla="*/ 10800 w 21600"/>
                <a:gd name="T11" fmla="*/ 55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5574"/>
                  </a:moveTo>
                  <a:lnTo>
                    <a:pt x="16026" y="0"/>
                  </a:lnTo>
                  <a:lnTo>
                    <a:pt x="21600" y="21600"/>
                  </a:lnTo>
                  <a:lnTo>
                    <a:pt x="0" y="16026"/>
                  </a:lnTo>
                  <a:lnTo>
                    <a:pt x="10800" y="5574"/>
                  </a:lnTo>
                  <a:close/>
                  <a:moveTo>
                    <a:pt x="10800" y="5574"/>
                  </a:moveTo>
                </a:path>
              </a:pathLst>
            </a:custGeom>
            <a:solidFill>
              <a:srgbClr val="000000"/>
            </a:solidFill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11" name="Line 83"/>
            <p:cNvSpPr>
              <a:spLocks noChangeShapeType="1"/>
            </p:cNvSpPr>
            <p:nvPr/>
          </p:nvSpPr>
          <p:spPr bwMode="auto">
            <a:xfrm>
              <a:off x="3336" y="1204"/>
              <a:ext cx="324" cy="337"/>
            </a:xfrm>
            <a:prstGeom prst="line">
              <a:avLst/>
            </a:prstGeom>
            <a:noFill/>
            <a:ln w="365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12" name="Oval 84"/>
            <p:cNvSpPr>
              <a:spLocks/>
            </p:cNvSpPr>
            <p:nvPr/>
          </p:nvSpPr>
          <p:spPr bwMode="auto">
            <a:xfrm>
              <a:off x="994" y="0"/>
              <a:ext cx="500" cy="52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613" name="Oval 85"/>
            <p:cNvSpPr>
              <a:spLocks/>
            </p:cNvSpPr>
            <p:nvPr/>
          </p:nvSpPr>
          <p:spPr bwMode="auto">
            <a:xfrm>
              <a:off x="3660" y="0"/>
              <a:ext cx="501" cy="525"/>
            </a:xfrm>
            <a:prstGeom prst="ellipse">
              <a:avLst/>
            </a:prstGeom>
            <a:solidFill>
              <a:srgbClr val="FFDC99"/>
            </a:solidFill>
            <a:ln w="36513" cap="flat">
              <a:solidFill>
                <a:srgbClr val="FFD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80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5.19 N =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rounds:</a:t>
            </a:r>
          </a:p>
          <a:p>
            <a:pPr lvl="1"/>
            <a:r>
              <a:rPr lang="en-US" dirty="0" smtClean="0"/>
              <a:t>First round from commander to all generals</a:t>
            </a:r>
          </a:p>
          <a:p>
            <a:pPr lvl="1"/>
            <a:r>
              <a:rPr lang="en-US" dirty="0" smtClean="0"/>
              <a:t>From each general to others</a:t>
            </a:r>
          </a:p>
          <a:p>
            <a:pPr lvl="1"/>
            <a:r>
              <a:rPr lang="en-US" dirty="0" smtClean="0"/>
              <a:t>Each applies majority function and know what the decision is</a:t>
            </a:r>
          </a:p>
          <a:p>
            <a:pPr lvl="1"/>
            <a:r>
              <a:rPr lang="en-US" dirty="0" smtClean="0"/>
              <a:t>Lets check it out for the graph on the left:</a:t>
            </a:r>
          </a:p>
          <a:p>
            <a:pPr lvl="2"/>
            <a:r>
              <a:rPr lang="en-US" dirty="0" smtClean="0"/>
              <a:t>P2 decides majority (</a:t>
            </a:r>
            <a:r>
              <a:rPr lang="en-US" dirty="0" err="1" smtClean="0"/>
              <a:t>v,u,v</a:t>
            </a:r>
            <a:r>
              <a:rPr lang="en-US" dirty="0" smtClean="0"/>
              <a:t>) = v</a:t>
            </a:r>
          </a:p>
          <a:p>
            <a:pPr lvl="2"/>
            <a:r>
              <a:rPr lang="en-US" dirty="0" smtClean="0"/>
              <a:t>P4 decides majority (</a:t>
            </a:r>
            <a:r>
              <a:rPr lang="en-US" dirty="0" err="1" smtClean="0"/>
              <a:t>v,v,w</a:t>
            </a:r>
            <a:r>
              <a:rPr lang="en-US" dirty="0" smtClean="0"/>
              <a:t>) = v</a:t>
            </a:r>
          </a:p>
          <a:p>
            <a:pPr lvl="1"/>
            <a:r>
              <a:rPr lang="en-US" dirty="0" smtClean="0"/>
              <a:t>In the right graph: P2, P3 and P4</a:t>
            </a:r>
          </a:p>
          <a:p>
            <a:pPr lvl="1"/>
            <a:r>
              <a:rPr lang="en-US" dirty="0" smtClean="0"/>
              <a:t>For p2, p3, and p4 majority (</a:t>
            </a:r>
            <a:r>
              <a:rPr lang="en-US" dirty="0" err="1" smtClean="0"/>
              <a:t>u,v,w</a:t>
            </a:r>
            <a:r>
              <a:rPr lang="en-US" dirty="0" smtClean="0"/>
              <a:t>) = T , they all agree there is no majority and possibly the leader is faulty/culprit.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5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case, for unsigned messages f+1 rounds of messages</a:t>
            </a:r>
          </a:p>
          <a:p>
            <a:r>
              <a:rPr lang="en-US" dirty="0" smtClean="0"/>
              <a:t>Next one to study is Barbara </a:t>
            </a:r>
            <a:r>
              <a:rPr lang="en-US" dirty="0" err="1" smtClean="0"/>
              <a:t>Liskov’s</a:t>
            </a:r>
            <a:r>
              <a:rPr lang="en-US" dirty="0" smtClean="0"/>
              <a:t> Practical Byzantine Fault Tolerant (PBFT) : We will not consider it now. Winter reading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623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Office Theme</vt:lpstr>
      <vt:lpstr>Consensus and Related Problems </vt:lpstr>
      <vt:lpstr>References</vt:lpstr>
      <vt:lpstr>Topics</vt:lpstr>
      <vt:lpstr>Consensus</vt:lpstr>
      <vt:lpstr>Figure 15.18 Three Byzantine generals</vt:lpstr>
      <vt:lpstr>Three Processes</vt:lpstr>
      <vt:lpstr>Figure 15.19 Four Byzantine generals</vt:lpstr>
      <vt:lpstr>Figure 5.19 N = 4</vt:lpstr>
      <vt:lpstr>Lamport’s Algorithm</vt:lpstr>
      <vt:lpstr>PowerPoint Presentation</vt:lpstr>
      <vt:lpstr>PowerPoint Presentation</vt:lpstr>
      <vt:lpstr>Summary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 Ramamurthy</dc:creator>
  <cp:lastModifiedBy>Bina Ramamurthy</cp:lastModifiedBy>
  <cp:revision>14</cp:revision>
  <dcterms:created xsi:type="dcterms:W3CDTF">2018-12-03T14:12:08Z</dcterms:created>
  <dcterms:modified xsi:type="dcterms:W3CDTF">2018-12-03T16:13:54Z</dcterms:modified>
</cp:coreProperties>
</file>