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9"/>
  </p:notesMasterIdLst>
  <p:sldIdLst>
    <p:sldId id="256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93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56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8F71B9-8958-4549-9917-C0779CEE07F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45D9B87-3698-4947-87B7-895DE2D10B66}">
      <dgm:prSet/>
      <dgm:spPr/>
      <dgm:t>
        <a:bodyPr/>
        <a:lstStyle/>
        <a:p>
          <a:pPr rtl="0"/>
          <a:r>
            <a:rPr lang="en-US" smtClean="0"/>
            <a:t>Manual file system – paper ledgers</a:t>
          </a:r>
          <a:endParaRPr lang="en-US"/>
        </a:p>
      </dgm:t>
    </dgm:pt>
    <dgm:pt modelId="{155AB01B-AF37-4598-ACFC-E946C8A82739}" type="parTrans" cxnId="{0BBBA83C-A826-4848-B1E7-A09AD2E784C6}">
      <dgm:prSet/>
      <dgm:spPr/>
      <dgm:t>
        <a:bodyPr/>
        <a:lstStyle/>
        <a:p>
          <a:endParaRPr lang="en-US"/>
        </a:p>
      </dgm:t>
    </dgm:pt>
    <dgm:pt modelId="{569F1057-4DCC-459C-8D4E-FB4C912EEF4C}" type="sibTrans" cxnId="{0BBBA83C-A826-4848-B1E7-A09AD2E784C6}">
      <dgm:prSet/>
      <dgm:spPr/>
      <dgm:t>
        <a:bodyPr/>
        <a:lstStyle/>
        <a:p>
          <a:endParaRPr lang="en-US"/>
        </a:p>
      </dgm:t>
    </dgm:pt>
    <dgm:pt modelId="{8D963E59-C8D6-4543-AB04-FB048FA1A7B8}">
      <dgm:prSet/>
      <dgm:spPr/>
      <dgm:t>
        <a:bodyPr/>
        <a:lstStyle/>
        <a:p>
          <a:pPr rtl="0"/>
          <a:r>
            <a:rPr lang="en-US" smtClean="0"/>
            <a:t>Centralized file system</a:t>
          </a:r>
          <a:endParaRPr lang="en-US"/>
        </a:p>
      </dgm:t>
    </dgm:pt>
    <dgm:pt modelId="{9318AC2E-8F51-4F97-8B04-D97468EFD133}" type="parTrans" cxnId="{DA5F03E4-46A3-474A-AA8F-8E453EF10191}">
      <dgm:prSet/>
      <dgm:spPr/>
      <dgm:t>
        <a:bodyPr/>
        <a:lstStyle/>
        <a:p>
          <a:endParaRPr lang="en-US"/>
        </a:p>
      </dgm:t>
    </dgm:pt>
    <dgm:pt modelId="{C14C4197-E0A8-4A1F-B8C4-743417BBC609}" type="sibTrans" cxnId="{DA5F03E4-46A3-474A-AA8F-8E453EF10191}">
      <dgm:prSet/>
      <dgm:spPr/>
      <dgm:t>
        <a:bodyPr/>
        <a:lstStyle/>
        <a:p>
          <a:endParaRPr lang="en-US"/>
        </a:p>
      </dgm:t>
    </dgm:pt>
    <dgm:pt modelId="{0D6E5C33-BBC2-428C-86C0-DF0D2EA61770}">
      <dgm:prSet/>
      <dgm:spPr/>
      <dgm:t>
        <a:bodyPr/>
        <a:lstStyle/>
        <a:p>
          <a:pPr rtl="0"/>
          <a:r>
            <a:rPr lang="en-US" smtClean="0"/>
            <a:t>Distributed file system</a:t>
          </a:r>
          <a:endParaRPr lang="en-US"/>
        </a:p>
      </dgm:t>
    </dgm:pt>
    <dgm:pt modelId="{D23FAE7A-E728-4D60-8066-0C159546C0F4}" type="parTrans" cxnId="{9E5B447F-7665-45C2-951D-5B44EC389AFB}">
      <dgm:prSet/>
      <dgm:spPr/>
      <dgm:t>
        <a:bodyPr/>
        <a:lstStyle/>
        <a:p>
          <a:endParaRPr lang="en-US"/>
        </a:p>
      </dgm:t>
    </dgm:pt>
    <dgm:pt modelId="{7DE11740-2997-4EC1-8024-948DFFB465D5}" type="sibTrans" cxnId="{9E5B447F-7665-45C2-951D-5B44EC389AFB}">
      <dgm:prSet/>
      <dgm:spPr/>
      <dgm:t>
        <a:bodyPr/>
        <a:lstStyle/>
        <a:p>
          <a:endParaRPr lang="en-US"/>
        </a:p>
      </dgm:t>
    </dgm:pt>
    <dgm:pt modelId="{2156C72E-7C6C-4D87-B25B-54E4C27C6861}">
      <dgm:prSet/>
      <dgm:spPr/>
      <dgm:t>
        <a:bodyPr/>
        <a:lstStyle/>
        <a:p>
          <a:pPr rtl="0"/>
          <a:r>
            <a:rPr lang="en-US" smtClean="0"/>
            <a:t>Decentralized file system</a:t>
          </a:r>
          <a:endParaRPr lang="en-US"/>
        </a:p>
      </dgm:t>
    </dgm:pt>
    <dgm:pt modelId="{62313C79-48E6-442F-8408-713F333A1D93}" type="parTrans" cxnId="{18FE938A-DC56-47D8-88F3-10C14232633B}">
      <dgm:prSet/>
      <dgm:spPr/>
      <dgm:t>
        <a:bodyPr/>
        <a:lstStyle/>
        <a:p>
          <a:endParaRPr lang="en-US"/>
        </a:p>
      </dgm:t>
    </dgm:pt>
    <dgm:pt modelId="{5AA89288-4E07-4E13-949D-3FDB10BD9E30}" type="sibTrans" cxnId="{18FE938A-DC56-47D8-88F3-10C14232633B}">
      <dgm:prSet/>
      <dgm:spPr/>
      <dgm:t>
        <a:bodyPr/>
        <a:lstStyle/>
        <a:p>
          <a:endParaRPr lang="en-US"/>
        </a:p>
      </dgm:t>
    </dgm:pt>
    <dgm:pt modelId="{FAB3E8B6-179E-4F02-BED2-55A0373A06C2}" type="pres">
      <dgm:prSet presAssocID="{F98F71B9-8958-4549-9917-C0779CEE07F9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02EAEEA-3EEB-4C6C-85E1-84007E434FD4}" type="pres">
      <dgm:prSet presAssocID="{F98F71B9-8958-4549-9917-C0779CEE07F9}" presName="arrow" presStyleLbl="bgShp" presStyleIdx="0" presStyleCnt="1"/>
      <dgm:spPr/>
    </dgm:pt>
    <dgm:pt modelId="{C010D463-73A0-477D-B93D-001878F88C91}" type="pres">
      <dgm:prSet presAssocID="{F98F71B9-8958-4549-9917-C0779CEE07F9}" presName="linearProcess" presStyleCnt="0"/>
      <dgm:spPr/>
    </dgm:pt>
    <dgm:pt modelId="{A351623B-6146-4042-B87D-82AEC3B46E54}" type="pres">
      <dgm:prSet presAssocID="{A45D9B87-3698-4947-87B7-895DE2D10B66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5434B3-4D16-4E51-AA95-8C861CD38B83}" type="pres">
      <dgm:prSet presAssocID="{569F1057-4DCC-459C-8D4E-FB4C912EEF4C}" presName="sibTrans" presStyleCnt="0"/>
      <dgm:spPr/>
    </dgm:pt>
    <dgm:pt modelId="{45EEC0BC-869A-49B0-BBFE-B84A4F04E2B9}" type="pres">
      <dgm:prSet presAssocID="{8D963E59-C8D6-4543-AB04-FB048FA1A7B8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FE8976-D6BC-458A-A26C-5C6417991021}" type="pres">
      <dgm:prSet presAssocID="{C14C4197-E0A8-4A1F-B8C4-743417BBC609}" presName="sibTrans" presStyleCnt="0"/>
      <dgm:spPr/>
    </dgm:pt>
    <dgm:pt modelId="{423ABF24-B78A-4748-87A6-55859D717DBD}" type="pres">
      <dgm:prSet presAssocID="{0D6E5C33-BBC2-428C-86C0-DF0D2EA61770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716D9E-690B-417D-9DD1-0BF13F64A414}" type="pres">
      <dgm:prSet presAssocID="{7DE11740-2997-4EC1-8024-948DFFB465D5}" presName="sibTrans" presStyleCnt="0"/>
      <dgm:spPr/>
    </dgm:pt>
    <dgm:pt modelId="{CE20B0AC-30F9-49F9-8BFC-220389852A0C}" type="pres">
      <dgm:prSet presAssocID="{2156C72E-7C6C-4D87-B25B-54E4C27C6861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D078D3A-BCD6-42B3-AED7-F95292361B33}" type="presOf" srcId="{A45D9B87-3698-4947-87B7-895DE2D10B66}" destId="{A351623B-6146-4042-B87D-82AEC3B46E54}" srcOrd="0" destOrd="0" presId="urn:microsoft.com/office/officeart/2005/8/layout/hProcess9"/>
    <dgm:cxn modelId="{DA5F03E4-46A3-474A-AA8F-8E453EF10191}" srcId="{F98F71B9-8958-4549-9917-C0779CEE07F9}" destId="{8D963E59-C8D6-4543-AB04-FB048FA1A7B8}" srcOrd="1" destOrd="0" parTransId="{9318AC2E-8F51-4F97-8B04-D97468EFD133}" sibTransId="{C14C4197-E0A8-4A1F-B8C4-743417BBC609}"/>
    <dgm:cxn modelId="{18FE938A-DC56-47D8-88F3-10C14232633B}" srcId="{F98F71B9-8958-4549-9917-C0779CEE07F9}" destId="{2156C72E-7C6C-4D87-B25B-54E4C27C6861}" srcOrd="3" destOrd="0" parTransId="{62313C79-48E6-442F-8408-713F333A1D93}" sibTransId="{5AA89288-4E07-4E13-949D-3FDB10BD9E30}"/>
    <dgm:cxn modelId="{90DBFE22-6129-4A22-B32E-A294B9C20D3E}" type="presOf" srcId="{8D963E59-C8D6-4543-AB04-FB048FA1A7B8}" destId="{45EEC0BC-869A-49B0-BBFE-B84A4F04E2B9}" srcOrd="0" destOrd="0" presId="urn:microsoft.com/office/officeart/2005/8/layout/hProcess9"/>
    <dgm:cxn modelId="{C807EF8B-CAB6-4CE0-B542-727E922C7CDD}" type="presOf" srcId="{0D6E5C33-BBC2-428C-86C0-DF0D2EA61770}" destId="{423ABF24-B78A-4748-87A6-55859D717DBD}" srcOrd="0" destOrd="0" presId="urn:microsoft.com/office/officeart/2005/8/layout/hProcess9"/>
    <dgm:cxn modelId="{12CA069E-17B8-4A97-B8BE-C36B7A87C15B}" type="presOf" srcId="{F98F71B9-8958-4549-9917-C0779CEE07F9}" destId="{FAB3E8B6-179E-4F02-BED2-55A0373A06C2}" srcOrd="0" destOrd="0" presId="urn:microsoft.com/office/officeart/2005/8/layout/hProcess9"/>
    <dgm:cxn modelId="{9E5B447F-7665-45C2-951D-5B44EC389AFB}" srcId="{F98F71B9-8958-4549-9917-C0779CEE07F9}" destId="{0D6E5C33-BBC2-428C-86C0-DF0D2EA61770}" srcOrd="2" destOrd="0" parTransId="{D23FAE7A-E728-4D60-8066-0C159546C0F4}" sibTransId="{7DE11740-2997-4EC1-8024-948DFFB465D5}"/>
    <dgm:cxn modelId="{119B1DAD-5446-4DC8-89C2-94380144CEFB}" type="presOf" srcId="{2156C72E-7C6C-4D87-B25B-54E4C27C6861}" destId="{CE20B0AC-30F9-49F9-8BFC-220389852A0C}" srcOrd="0" destOrd="0" presId="urn:microsoft.com/office/officeart/2005/8/layout/hProcess9"/>
    <dgm:cxn modelId="{0BBBA83C-A826-4848-B1E7-A09AD2E784C6}" srcId="{F98F71B9-8958-4549-9917-C0779CEE07F9}" destId="{A45D9B87-3698-4947-87B7-895DE2D10B66}" srcOrd="0" destOrd="0" parTransId="{155AB01B-AF37-4598-ACFC-E946C8A82739}" sibTransId="{569F1057-4DCC-459C-8D4E-FB4C912EEF4C}"/>
    <dgm:cxn modelId="{F2FEF109-3DD1-408C-9545-C0E8D7189EF6}" type="presParOf" srcId="{FAB3E8B6-179E-4F02-BED2-55A0373A06C2}" destId="{C02EAEEA-3EEB-4C6C-85E1-84007E434FD4}" srcOrd="0" destOrd="0" presId="urn:microsoft.com/office/officeart/2005/8/layout/hProcess9"/>
    <dgm:cxn modelId="{407F15BC-990F-471B-A3CD-A0BCD545ACF8}" type="presParOf" srcId="{FAB3E8B6-179E-4F02-BED2-55A0373A06C2}" destId="{C010D463-73A0-477D-B93D-001878F88C91}" srcOrd="1" destOrd="0" presId="urn:microsoft.com/office/officeart/2005/8/layout/hProcess9"/>
    <dgm:cxn modelId="{98F7784A-FDA8-4985-9BCA-2201E4EB77F2}" type="presParOf" srcId="{C010D463-73A0-477D-B93D-001878F88C91}" destId="{A351623B-6146-4042-B87D-82AEC3B46E54}" srcOrd="0" destOrd="0" presId="urn:microsoft.com/office/officeart/2005/8/layout/hProcess9"/>
    <dgm:cxn modelId="{B8949D6A-3F5D-49D5-8C55-C51CD1FB8CA1}" type="presParOf" srcId="{C010D463-73A0-477D-B93D-001878F88C91}" destId="{515434B3-4D16-4E51-AA95-8C861CD38B83}" srcOrd="1" destOrd="0" presId="urn:microsoft.com/office/officeart/2005/8/layout/hProcess9"/>
    <dgm:cxn modelId="{8BA9662C-FFE6-4574-933C-988EBD8D9EC7}" type="presParOf" srcId="{C010D463-73A0-477D-B93D-001878F88C91}" destId="{45EEC0BC-869A-49B0-BBFE-B84A4F04E2B9}" srcOrd="2" destOrd="0" presId="urn:microsoft.com/office/officeart/2005/8/layout/hProcess9"/>
    <dgm:cxn modelId="{B8540BDF-1CA5-4B6D-9597-DA2428DC65C6}" type="presParOf" srcId="{C010D463-73A0-477D-B93D-001878F88C91}" destId="{21FE8976-D6BC-458A-A26C-5C6417991021}" srcOrd="3" destOrd="0" presId="urn:microsoft.com/office/officeart/2005/8/layout/hProcess9"/>
    <dgm:cxn modelId="{2EC3C668-6042-4C98-8C6D-9B2E9EEA601B}" type="presParOf" srcId="{C010D463-73A0-477D-B93D-001878F88C91}" destId="{423ABF24-B78A-4748-87A6-55859D717DBD}" srcOrd="4" destOrd="0" presId="urn:microsoft.com/office/officeart/2005/8/layout/hProcess9"/>
    <dgm:cxn modelId="{96ACD7EF-61D4-463F-B2AF-6E9030B31ECE}" type="presParOf" srcId="{C010D463-73A0-477D-B93D-001878F88C91}" destId="{E0716D9E-690B-417D-9DD1-0BF13F64A414}" srcOrd="5" destOrd="0" presId="urn:microsoft.com/office/officeart/2005/8/layout/hProcess9"/>
    <dgm:cxn modelId="{CA920131-9C86-4CDD-9CCF-3EF2F716E980}" type="presParOf" srcId="{C010D463-73A0-477D-B93D-001878F88C91}" destId="{CE20B0AC-30F9-49F9-8BFC-220389852A0C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54A960-1215-4366-8ED4-61AE474A181A}" type="doc">
      <dgm:prSet loTypeId="urn:microsoft.com/office/officeart/2005/8/layout/pyramid1" loCatId="pyramid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F81E18-FE3D-43EA-A8FC-7E3317300B24}">
      <dgm:prSet/>
      <dgm:spPr/>
      <dgm:t>
        <a:bodyPr/>
        <a:lstStyle/>
        <a:p>
          <a:pPr rtl="0"/>
          <a:r>
            <a:rPr lang="en-US" dirty="0" smtClean="0"/>
            <a:t>Single-core</a:t>
          </a:r>
          <a:endParaRPr lang="en-US" dirty="0"/>
        </a:p>
      </dgm:t>
    </dgm:pt>
    <dgm:pt modelId="{F10DE51F-11B4-491A-8811-D4C980D8E6DD}" type="parTrans" cxnId="{D0DE58BD-F6CF-4390-B36F-E2BD78C8315F}">
      <dgm:prSet/>
      <dgm:spPr/>
      <dgm:t>
        <a:bodyPr/>
        <a:lstStyle/>
        <a:p>
          <a:endParaRPr lang="en-US"/>
        </a:p>
      </dgm:t>
    </dgm:pt>
    <dgm:pt modelId="{544A819E-8E17-4AFF-973C-ADBC65E4E61E}" type="sibTrans" cxnId="{D0DE58BD-F6CF-4390-B36F-E2BD78C8315F}">
      <dgm:prSet/>
      <dgm:spPr/>
      <dgm:t>
        <a:bodyPr/>
        <a:lstStyle/>
        <a:p>
          <a:endParaRPr lang="en-US"/>
        </a:p>
      </dgm:t>
    </dgm:pt>
    <dgm:pt modelId="{812AFBC5-0E21-4396-86BE-2A961FE17EE8}">
      <dgm:prSet custT="1"/>
      <dgm:spPr/>
      <dgm:t>
        <a:bodyPr/>
        <a:lstStyle/>
        <a:p>
          <a:pPr rtl="0"/>
          <a:r>
            <a:rPr lang="en-US" sz="1400" b="1" dirty="0" smtClean="0"/>
            <a:t>Single-core, single processor</a:t>
          </a:r>
          <a:endParaRPr lang="en-US" sz="1400" b="1" dirty="0"/>
        </a:p>
      </dgm:t>
    </dgm:pt>
    <dgm:pt modelId="{E775EB4C-DA17-40C9-9D32-DD7CEB4BB649}" type="parTrans" cxnId="{2316D752-DD0C-4DD2-B3F2-21FFA17445AF}">
      <dgm:prSet/>
      <dgm:spPr/>
      <dgm:t>
        <a:bodyPr/>
        <a:lstStyle/>
        <a:p>
          <a:endParaRPr lang="en-US"/>
        </a:p>
      </dgm:t>
    </dgm:pt>
    <dgm:pt modelId="{ACF1C97E-1B53-4C37-AE6F-1E77BACC087C}" type="sibTrans" cxnId="{2316D752-DD0C-4DD2-B3F2-21FFA17445AF}">
      <dgm:prSet/>
      <dgm:spPr/>
      <dgm:t>
        <a:bodyPr/>
        <a:lstStyle/>
        <a:p>
          <a:endParaRPr lang="en-US"/>
        </a:p>
      </dgm:t>
    </dgm:pt>
    <dgm:pt modelId="{5CCCC9BB-1155-4C7C-A86B-4200A316398B}">
      <dgm:prSet custT="1"/>
      <dgm:spPr/>
      <dgm:t>
        <a:bodyPr/>
        <a:lstStyle/>
        <a:p>
          <a:pPr rtl="0"/>
          <a:r>
            <a:rPr lang="en-US" sz="1400" b="1" dirty="0" smtClean="0"/>
            <a:t>Single-core, multi-processor</a:t>
          </a:r>
          <a:endParaRPr lang="en-US" sz="1400" b="1" dirty="0"/>
        </a:p>
      </dgm:t>
    </dgm:pt>
    <dgm:pt modelId="{E15CE5D2-72AB-4FF5-A106-20D4302732F7}" type="parTrans" cxnId="{1CFD3BF7-3EC2-48B9-B920-092255477AA7}">
      <dgm:prSet/>
      <dgm:spPr/>
      <dgm:t>
        <a:bodyPr/>
        <a:lstStyle/>
        <a:p>
          <a:endParaRPr lang="en-US"/>
        </a:p>
      </dgm:t>
    </dgm:pt>
    <dgm:pt modelId="{0A887544-7981-4395-8AD9-377DAF4B6F1F}" type="sibTrans" cxnId="{1CFD3BF7-3EC2-48B9-B920-092255477AA7}">
      <dgm:prSet/>
      <dgm:spPr/>
      <dgm:t>
        <a:bodyPr/>
        <a:lstStyle/>
        <a:p>
          <a:endParaRPr lang="en-US"/>
        </a:p>
      </dgm:t>
    </dgm:pt>
    <dgm:pt modelId="{C6D7C83A-D6A3-4537-A42F-0825C963AFE4}">
      <dgm:prSet/>
      <dgm:spPr/>
      <dgm:t>
        <a:bodyPr/>
        <a:lstStyle/>
        <a:p>
          <a:pPr rtl="0"/>
          <a:r>
            <a:rPr lang="en-US" dirty="0" smtClean="0"/>
            <a:t>Multi-core</a:t>
          </a:r>
          <a:endParaRPr lang="en-US" dirty="0"/>
        </a:p>
      </dgm:t>
    </dgm:pt>
    <dgm:pt modelId="{8D29028F-9614-4922-A3B9-C1825D29728C}" type="parTrans" cxnId="{E928E27C-8A61-450E-8167-BF3E06CC8498}">
      <dgm:prSet/>
      <dgm:spPr/>
      <dgm:t>
        <a:bodyPr/>
        <a:lstStyle/>
        <a:p>
          <a:endParaRPr lang="en-US"/>
        </a:p>
      </dgm:t>
    </dgm:pt>
    <dgm:pt modelId="{1C25A5E6-E8D6-4394-B4BA-BD5C0E229799}" type="sibTrans" cxnId="{E928E27C-8A61-450E-8167-BF3E06CC8498}">
      <dgm:prSet/>
      <dgm:spPr/>
      <dgm:t>
        <a:bodyPr/>
        <a:lstStyle/>
        <a:p>
          <a:endParaRPr lang="en-US"/>
        </a:p>
      </dgm:t>
    </dgm:pt>
    <dgm:pt modelId="{E8EEA71C-68AE-4424-AEA0-39F3AD9DEADB}">
      <dgm:prSet custT="1"/>
      <dgm:spPr/>
      <dgm:t>
        <a:bodyPr/>
        <a:lstStyle/>
        <a:p>
          <a:pPr rtl="0"/>
          <a:r>
            <a:rPr lang="en-US" sz="1400" b="1" dirty="0" smtClean="0"/>
            <a:t>Multi-core, single processor</a:t>
          </a:r>
          <a:endParaRPr lang="en-US" sz="1400" b="1" dirty="0"/>
        </a:p>
      </dgm:t>
    </dgm:pt>
    <dgm:pt modelId="{6D0EB2D1-AAE5-47FE-91B7-59A8ED863B56}" type="parTrans" cxnId="{D337EA3B-1F69-4837-BF45-25EF19AA6372}">
      <dgm:prSet/>
      <dgm:spPr/>
      <dgm:t>
        <a:bodyPr/>
        <a:lstStyle/>
        <a:p>
          <a:endParaRPr lang="en-US"/>
        </a:p>
      </dgm:t>
    </dgm:pt>
    <dgm:pt modelId="{7523EB61-4E2E-41FC-AF03-7A6C38D92ABF}" type="sibTrans" cxnId="{D337EA3B-1F69-4837-BF45-25EF19AA6372}">
      <dgm:prSet/>
      <dgm:spPr/>
      <dgm:t>
        <a:bodyPr/>
        <a:lstStyle/>
        <a:p>
          <a:endParaRPr lang="en-US"/>
        </a:p>
      </dgm:t>
    </dgm:pt>
    <dgm:pt modelId="{4AFA1815-C028-4AEC-A2FF-6FF6DCF5081A}">
      <dgm:prSet custT="1"/>
      <dgm:spPr/>
      <dgm:t>
        <a:bodyPr/>
        <a:lstStyle/>
        <a:p>
          <a:pPr rtl="0"/>
          <a:r>
            <a:rPr lang="en-US" sz="1400" b="1" dirty="0" smtClean="0"/>
            <a:t>Multi-core, multi-processor</a:t>
          </a:r>
          <a:endParaRPr lang="en-US" sz="1400" b="1" dirty="0"/>
        </a:p>
      </dgm:t>
    </dgm:pt>
    <dgm:pt modelId="{3486106C-F93C-4215-8498-C5C61315A674}" type="parTrans" cxnId="{3FFBA289-D4C0-4375-B690-1D46DF94DDCD}">
      <dgm:prSet/>
      <dgm:spPr/>
      <dgm:t>
        <a:bodyPr/>
        <a:lstStyle/>
        <a:p>
          <a:endParaRPr lang="en-US"/>
        </a:p>
      </dgm:t>
    </dgm:pt>
    <dgm:pt modelId="{39485860-D1BA-4E8A-A715-AAED1025C9AB}" type="sibTrans" cxnId="{3FFBA289-D4C0-4375-B690-1D46DF94DDCD}">
      <dgm:prSet/>
      <dgm:spPr/>
      <dgm:t>
        <a:bodyPr/>
        <a:lstStyle/>
        <a:p>
          <a:endParaRPr lang="en-US"/>
        </a:p>
      </dgm:t>
    </dgm:pt>
    <dgm:pt modelId="{4C3B23DD-4688-46B9-836F-999E26315EC3}">
      <dgm:prSet/>
      <dgm:spPr/>
      <dgm:t>
        <a:bodyPr/>
        <a:lstStyle/>
        <a:p>
          <a:pPr rtl="0"/>
          <a:r>
            <a:rPr lang="en-US" dirty="0" smtClean="0"/>
            <a:t>Cluster</a:t>
          </a:r>
          <a:endParaRPr lang="en-US" dirty="0"/>
        </a:p>
      </dgm:t>
    </dgm:pt>
    <dgm:pt modelId="{4DD53096-2BDD-41B0-BA2A-793C31B3DC36}" type="parTrans" cxnId="{36B6EA67-2306-429B-956F-AE341CA0CA94}">
      <dgm:prSet/>
      <dgm:spPr/>
      <dgm:t>
        <a:bodyPr/>
        <a:lstStyle/>
        <a:p>
          <a:endParaRPr lang="en-US"/>
        </a:p>
      </dgm:t>
    </dgm:pt>
    <dgm:pt modelId="{98DB7D58-ECFF-4220-B25D-DF587ADCE8C3}" type="sibTrans" cxnId="{36B6EA67-2306-429B-956F-AE341CA0CA94}">
      <dgm:prSet/>
      <dgm:spPr/>
      <dgm:t>
        <a:bodyPr/>
        <a:lstStyle/>
        <a:p>
          <a:endParaRPr lang="en-US"/>
        </a:p>
      </dgm:t>
    </dgm:pt>
    <dgm:pt modelId="{36946566-1E2F-4A33-84CE-3EB65C8990CF}">
      <dgm:prSet custT="1"/>
      <dgm:spPr/>
      <dgm:t>
        <a:bodyPr/>
        <a:lstStyle/>
        <a:p>
          <a:pPr rtl="0"/>
          <a:r>
            <a:rPr lang="en-US" sz="1400" b="0" dirty="0" smtClean="0"/>
            <a:t>Cluster of processors (single or multi-core) with shared memory</a:t>
          </a:r>
          <a:endParaRPr lang="en-US" sz="1400" b="0" dirty="0"/>
        </a:p>
      </dgm:t>
    </dgm:pt>
    <dgm:pt modelId="{E35536B8-A491-4344-9AE2-D88794D452B5}" type="parTrans" cxnId="{1CA471EA-D208-4170-BC2A-31A7A33F811F}">
      <dgm:prSet/>
      <dgm:spPr/>
      <dgm:t>
        <a:bodyPr/>
        <a:lstStyle/>
        <a:p>
          <a:endParaRPr lang="en-US"/>
        </a:p>
      </dgm:t>
    </dgm:pt>
    <dgm:pt modelId="{8E361275-483F-403A-B7EF-F0B59785B910}" type="sibTrans" cxnId="{1CA471EA-D208-4170-BC2A-31A7A33F811F}">
      <dgm:prSet/>
      <dgm:spPr/>
      <dgm:t>
        <a:bodyPr/>
        <a:lstStyle/>
        <a:p>
          <a:endParaRPr lang="en-US"/>
        </a:p>
      </dgm:t>
    </dgm:pt>
    <dgm:pt modelId="{57D965AA-8BF2-4963-A3D5-154C2F7E6A59}">
      <dgm:prSet custT="1"/>
      <dgm:spPr/>
      <dgm:t>
        <a:bodyPr/>
        <a:lstStyle/>
        <a:p>
          <a:pPr rtl="0"/>
          <a:r>
            <a:rPr lang="en-US" sz="1400" b="0" dirty="0" smtClean="0"/>
            <a:t>Cluster of processors with distributed memory</a:t>
          </a:r>
          <a:endParaRPr lang="en-US" sz="1400" b="0" dirty="0"/>
        </a:p>
      </dgm:t>
    </dgm:pt>
    <dgm:pt modelId="{EA6DE68C-9546-4BA9-A28C-547246D95857}" type="parTrans" cxnId="{D81063EA-7D2E-4B83-B29A-6EFA4E4BC08D}">
      <dgm:prSet/>
      <dgm:spPr/>
      <dgm:t>
        <a:bodyPr/>
        <a:lstStyle/>
        <a:p>
          <a:endParaRPr lang="en-US"/>
        </a:p>
      </dgm:t>
    </dgm:pt>
    <dgm:pt modelId="{5FCE0EE2-7375-495A-AE7A-8728701A8170}" type="sibTrans" cxnId="{D81063EA-7D2E-4B83-B29A-6EFA4E4BC08D}">
      <dgm:prSet/>
      <dgm:spPr/>
      <dgm:t>
        <a:bodyPr/>
        <a:lstStyle/>
        <a:p>
          <a:endParaRPr lang="en-US"/>
        </a:p>
      </dgm:t>
    </dgm:pt>
    <dgm:pt modelId="{9553BCBB-7684-4345-B8FD-E8FCA7D16FE1}">
      <dgm:prSet/>
      <dgm:spPr/>
      <dgm:t>
        <a:bodyPr/>
        <a:lstStyle/>
        <a:p>
          <a:pPr rtl="0"/>
          <a:r>
            <a:rPr lang="en-US" dirty="0" smtClean="0"/>
            <a:t>Grid of clusters</a:t>
          </a:r>
          <a:endParaRPr lang="en-US" dirty="0"/>
        </a:p>
      </dgm:t>
    </dgm:pt>
    <dgm:pt modelId="{7BB0A092-0844-488D-953B-7E647F817171}" type="parTrans" cxnId="{0560C684-7ECB-4BC0-8DB7-6B6C5222F6FD}">
      <dgm:prSet/>
      <dgm:spPr/>
      <dgm:t>
        <a:bodyPr/>
        <a:lstStyle/>
        <a:p>
          <a:endParaRPr lang="en-US"/>
        </a:p>
      </dgm:t>
    </dgm:pt>
    <dgm:pt modelId="{4FE51CAE-A443-4890-8EA8-039D80D6E7EC}" type="sibTrans" cxnId="{0560C684-7ECB-4BC0-8DB7-6B6C5222F6FD}">
      <dgm:prSet/>
      <dgm:spPr/>
      <dgm:t>
        <a:bodyPr/>
        <a:lstStyle/>
        <a:p>
          <a:endParaRPr lang="en-US"/>
        </a:p>
      </dgm:t>
    </dgm:pt>
    <dgm:pt modelId="{B5EEE805-D100-483E-BE8C-B3D69415D918}">
      <dgm:prSet/>
      <dgm:spPr/>
      <dgm:t>
        <a:bodyPr/>
        <a:lstStyle/>
        <a:p>
          <a:pPr rtl="0"/>
          <a:r>
            <a:rPr lang="en-US" dirty="0" smtClean="0"/>
            <a:t>Embarrassingly parallel processing  </a:t>
          </a:r>
          <a:endParaRPr lang="en-US" dirty="0"/>
        </a:p>
      </dgm:t>
    </dgm:pt>
    <dgm:pt modelId="{588A7BD4-1D0F-439A-9304-4AE141075E98}" type="parTrans" cxnId="{BE96BE2D-101E-44CB-A64E-C63E2930431F}">
      <dgm:prSet/>
      <dgm:spPr/>
      <dgm:t>
        <a:bodyPr/>
        <a:lstStyle/>
        <a:p>
          <a:endParaRPr lang="en-US"/>
        </a:p>
      </dgm:t>
    </dgm:pt>
    <dgm:pt modelId="{2EA787B6-3EFB-4090-B3E5-FB082FFF9BD2}" type="sibTrans" cxnId="{BE96BE2D-101E-44CB-A64E-C63E2930431F}">
      <dgm:prSet/>
      <dgm:spPr/>
      <dgm:t>
        <a:bodyPr/>
        <a:lstStyle/>
        <a:p>
          <a:endParaRPr lang="en-US"/>
        </a:p>
      </dgm:t>
    </dgm:pt>
    <dgm:pt modelId="{E55AA7A1-A350-4F8E-8D91-6141D651C140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rtl="0"/>
          <a:r>
            <a:rPr lang="en-US" dirty="0" smtClean="0"/>
            <a:t>MapReduce, distributed file system</a:t>
          </a:r>
          <a:endParaRPr lang="en-US" dirty="0"/>
        </a:p>
      </dgm:t>
    </dgm:pt>
    <dgm:pt modelId="{0A69F08C-AB98-436C-AC4F-896EE6A8BFCE}" type="parTrans" cxnId="{66ED32CA-9D94-4DA8-9674-80CE99F0BA6A}">
      <dgm:prSet/>
      <dgm:spPr/>
      <dgm:t>
        <a:bodyPr/>
        <a:lstStyle/>
        <a:p>
          <a:endParaRPr lang="en-US"/>
        </a:p>
      </dgm:t>
    </dgm:pt>
    <dgm:pt modelId="{5D606EC6-203C-4D9E-B1B8-BF8D4A1CB822}" type="sibTrans" cxnId="{66ED32CA-9D94-4DA8-9674-80CE99F0BA6A}">
      <dgm:prSet/>
      <dgm:spPr/>
      <dgm:t>
        <a:bodyPr/>
        <a:lstStyle/>
        <a:p>
          <a:endParaRPr lang="en-US"/>
        </a:p>
      </dgm:t>
    </dgm:pt>
    <dgm:pt modelId="{02604432-3FC3-47E4-8A7B-BE3E4FC0C930}">
      <dgm:prSet/>
      <dgm:spPr/>
      <dgm:t>
        <a:bodyPr/>
        <a:lstStyle/>
        <a:p>
          <a:pPr rtl="0"/>
          <a:r>
            <a:rPr lang="en-US" dirty="0" smtClean="0"/>
            <a:t>Cloud computing: google, box, </a:t>
          </a:r>
          <a:r>
            <a:rPr lang="en-US" dirty="0" err="1" smtClean="0"/>
            <a:t>aws</a:t>
          </a:r>
          <a:r>
            <a:rPr lang="en-US" dirty="0" smtClean="0"/>
            <a:t> S3</a:t>
          </a:r>
          <a:endParaRPr lang="en-US" dirty="0"/>
        </a:p>
      </dgm:t>
    </dgm:pt>
    <dgm:pt modelId="{DB5107C2-05A3-44B0-BEE0-0B101FAD9082}" type="parTrans" cxnId="{75B06A34-9690-4B75-9D94-5273B4E87906}">
      <dgm:prSet/>
      <dgm:spPr/>
      <dgm:t>
        <a:bodyPr/>
        <a:lstStyle/>
        <a:p>
          <a:endParaRPr lang="en-US"/>
        </a:p>
      </dgm:t>
    </dgm:pt>
    <dgm:pt modelId="{0BC7BE3B-F5E2-47C7-AB04-EF96ABE80885}" type="sibTrans" cxnId="{75B06A34-9690-4B75-9D94-5273B4E87906}">
      <dgm:prSet/>
      <dgm:spPr/>
      <dgm:t>
        <a:bodyPr/>
        <a:lstStyle/>
        <a:p>
          <a:endParaRPr lang="en-US"/>
        </a:p>
      </dgm:t>
    </dgm:pt>
    <dgm:pt modelId="{6ABF14D7-475F-447B-9A53-575F74916893}" type="pres">
      <dgm:prSet presAssocID="{FA54A960-1215-4366-8ED4-61AE474A181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057560-EB9D-4163-877E-EC6A8CF2C25F}" type="pres">
      <dgm:prSet presAssocID="{5CF81E18-FE3D-43EA-A8FC-7E3317300B24}" presName="Name8" presStyleCnt="0"/>
      <dgm:spPr/>
    </dgm:pt>
    <dgm:pt modelId="{2327EF0E-72E3-49AA-85BC-A37C6A9B00BF}" type="pres">
      <dgm:prSet presAssocID="{5CF81E18-FE3D-43EA-A8FC-7E3317300B24}" presName="acctBkgd" presStyleLbl="alignAcc1" presStyleIdx="0" presStyleCnt="3"/>
      <dgm:spPr/>
      <dgm:t>
        <a:bodyPr/>
        <a:lstStyle/>
        <a:p>
          <a:endParaRPr lang="en-US"/>
        </a:p>
      </dgm:t>
    </dgm:pt>
    <dgm:pt modelId="{B5FD5D8F-8560-4BDA-B0A3-50C548079610}" type="pres">
      <dgm:prSet presAssocID="{5CF81E18-FE3D-43EA-A8FC-7E3317300B24}" presName="acctTx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582123-D9A6-43F2-A536-8F3BF9E65845}" type="pres">
      <dgm:prSet presAssocID="{5CF81E18-FE3D-43EA-A8FC-7E3317300B24}" presName="level" presStyleLbl="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F417E6-EF64-44D0-9192-4E8F12D53DD7}" type="pres">
      <dgm:prSet presAssocID="{5CF81E18-FE3D-43EA-A8FC-7E3317300B2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7E09CF-84A2-434B-A7CB-F89DF3EDD337}" type="pres">
      <dgm:prSet presAssocID="{C6D7C83A-D6A3-4537-A42F-0825C963AFE4}" presName="Name8" presStyleCnt="0"/>
      <dgm:spPr/>
    </dgm:pt>
    <dgm:pt modelId="{E871F7FD-B157-4241-A05C-9CD7010D9ED7}" type="pres">
      <dgm:prSet presAssocID="{C6D7C83A-D6A3-4537-A42F-0825C963AFE4}" presName="acctBkgd" presStyleLbl="alignAcc1" presStyleIdx="1" presStyleCnt="3"/>
      <dgm:spPr/>
      <dgm:t>
        <a:bodyPr/>
        <a:lstStyle/>
        <a:p>
          <a:endParaRPr lang="en-US"/>
        </a:p>
      </dgm:t>
    </dgm:pt>
    <dgm:pt modelId="{9E1BD763-8EA6-4F63-B6C1-08A298547048}" type="pres">
      <dgm:prSet presAssocID="{C6D7C83A-D6A3-4537-A42F-0825C963AFE4}" presName="acctTx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E60179-5752-4405-BB84-C889651728B6}" type="pres">
      <dgm:prSet presAssocID="{C6D7C83A-D6A3-4537-A42F-0825C963AFE4}" presName="level" presStyleLbl="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729894-BC49-4BAF-9F3D-FA97D6BC3299}" type="pres">
      <dgm:prSet presAssocID="{C6D7C83A-D6A3-4537-A42F-0825C963AFE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2A6C87-7B43-4746-803B-BA335A10FB6D}" type="pres">
      <dgm:prSet presAssocID="{4C3B23DD-4688-46B9-836F-999E26315EC3}" presName="Name8" presStyleCnt="0"/>
      <dgm:spPr/>
    </dgm:pt>
    <dgm:pt modelId="{DAEAF672-49E3-495C-BFDD-B15045BEA09A}" type="pres">
      <dgm:prSet presAssocID="{4C3B23DD-4688-46B9-836F-999E26315EC3}" presName="acctBkgd" presStyleLbl="alignAcc1" presStyleIdx="2" presStyleCnt="3"/>
      <dgm:spPr/>
      <dgm:t>
        <a:bodyPr/>
        <a:lstStyle/>
        <a:p>
          <a:endParaRPr lang="en-US"/>
        </a:p>
      </dgm:t>
    </dgm:pt>
    <dgm:pt modelId="{097DE51B-D2C4-44DC-A257-2EF15C5CF7BA}" type="pres">
      <dgm:prSet presAssocID="{4C3B23DD-4688-46B9-836F-999E26315EC3}" presName="acct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4A12E3-E8C9-400F-A07A-2258A0E14964}" type="pres">
      <dgm:prSet presAssocID="{4C3B23DD-4688-46B9-836F-999E26315EC3}" presName="level" presStyleLbl="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841B02-9977-4BCB-B913-DD2895232E7F}" type="pres">
      <dgm:prSet presAssocID="{4C3B23DD-4688-46B9-836F-999E26315EC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FAC2DF-8E4A-45C1-9AA7-4AE92325A560}" type="pres">
      <dgm:prSet presAssocID="{9553BCBB-7684-4345-B8FD-E8FCA7D16FE1}" presName="Name8" presStyleCnt="0"/>
      <dgm:spPr/>
    </dgm:pt>
    <dgm:pt modelId="{8CE4AC21-127B-4F0E-B917-D6758919ADCC}" type="pres">
      <dgm:prSet presAssocID="{9553BCBB-7684-4345-B8FD-E8FCA7D16FE1}" presName="level" presStyleLbl="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606362-D0E5-4FBF-81C6-7BD82EDBB370}" type="pres">
      <dgm:prSet presAssocID="{9553BCBB-7684-4345-B8FD-E8FCA7D16FE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20E371-D87A-46A8-BE62-7BE62EF3C24D}" type="pres">
      <dgm:prSet presAssocID="{B5EEE805-D100-483E-BE8C-B3D69415D918}" presName="Name8" presStyleCnt="0"/>
      <dgm:spPr/>
    </dgm:pt>
    <dgm:pt modelId="{2EDF1451-45FB-4337-B50C-68C7BB985FE7}" type="pres">
      <dgm:prSet presAssocID="{B5EEE805-D100-483E-BE8C-B3D69415D918}" presName="level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8ECC9A-5767-4C10-BE7A-E5CA52647E76}" type="pres">
      <dgm:prSet presAssocID="{B5EEE805-D100-483E-BE8C-B3D69415D91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AED34F-930B-4879-9000-27B665B5DE0C}" type="pres">
      <dgm:prSet presAssocID="{E55AA7A1-A350-4F8E-8D91-6141D651C140}" presName="Name8" presStyleCnt="0"/>
      <dgm:spPr/>
    </dgm:pt>
    <dgm:pt modelId="{A93400CB-AF11-4EDD-B316-3BD3AA10777B}" type="pres">
      <dgm:prSet presAssocID="{E55AA7A1-A350-4F8E-8D91-6141D651C140}" presName="level" presStyleLbl="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099C9F-0E4E-4D7F-81B3-9F05D8319199}" type="pres">
      <dgm:prSet presAssocID="{E55AA7A1-A350-4F8E-8D91-6141D651C14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985A64-D62A-46F9-B4BC-1E090DF260FF}" type="pres">
      <dgm:prSet presAssocID="{02604432-3FC3-47E4-8A7B-BE3E4FC0C930}" presName="Name8" presStyleCnt="0"/>
      <dgm:spPr/>
    </dgm:pt>
    <dgm:pt modelId="{ABA5C59B-E1C4-4D45-B179-1CF0529E7787}" type="pres">
      <dgm:prSet presAssocID="{02604432-3FC3-47E4-8A7B-BE3E4FC0C930}" presName="level" presStyleLbl="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D10D75-D156-43AB-8445-C314BB968A88}" type="pres">
      <dgm:prSet presAssocID="{02604432-3FC3-47E4-8A7B-BE3E4FC0C93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B7885D-A9AF-49AE-A7AF-62E4DD76EF29}" type="presOf" srcId="{B5EEE805-D100-483E-BE8C-B3D69415D918}" destId="{2EDF1451-45FB-4337-B50C-68C7BB985FE7}" srcOrd="0" destOrd="0" presId="urn:microsoft.com/office/officeart/2005/8/layout/pyramid1"/>
    <dgm:cxn modelId="{BE96BE2D-101E-44CB-A64E-C63E2930431F}" srcId="{FA54A960-1215-4366-8ED4-61AE474A181A}" destId="{B5EEE805-D100-483E-BE8C-B3D69415D918}" srcOrd="4" destOrd="0" parTransId="{588A7BD4-1D0F-439A-9304-4AE141075E98}" sibTransId="{2EA787B6-3EFB-4090-B3E5-FB082FFF9BD2}"/>
    <dgm:cxn modelId="{E928E27C-8A61-450E-8167-BF3E06CC8498}" srcId="{FA54A960-1215-4366-8ED4-61AE474A181A}" destId="{C6D7C83A-D6A3-4537-A42F-0825C963AFE4}" srcOrd="1" destOrd="0" parTransId="{8D29028F-9614-4922-A3B9-C1825D29728C}" sibTransId="{1C25A5E6-E8D6-4394-B4BA-BD5C0E229799}"/>
    <dgm:cxn modelId="{8B79C205-B13D-4D7E-A39B-1457C9814D71}" type="presOf" srcId="{4AFA1815-C028-4AEC-A2FF-6FF6DCF5081A}" destId="{E871F7FD-B157-4241-A05C-9CD7010D9ED7}" srcOrd="0" destOrd="1" presId="urn:microsoft.com/office/officeart/2005/8/layout/pyramid1"/>
    <dgm:cxn modelId="{00132604-7DA2-430C-838A-4AC15F6867B2}" type="presOf" srcId="{B5EEE805-D100-483E-BE8C-B3D69415D918}" destId="{0D8ECC9A-5767-4C10-BE7A-E5CA52647E76}" srcOrd="1" destOrd="0" presId="urn:microsoft.com/office/officeart/2005/8/layout/pyramid1"/>
    <dgm:cxn modelId="{D457C530-66B8-4D86-9DE7-4086CA06141D}" type="presOf" srcId="{C6D7C83A-D6A3-4537-A42F-0825C963AFE4}" destId="{6BE60179-5752-4405-BB84-C889651728B6}" srcOrd="0" destOrd="0" presId="urn:microsoft.com/office/officeart/2005/8/layout/pyramid1"/>
    <dgm:cxn modelId="{2316D752-DD0C-4DD2-B3F2-21FFA17445AF}" srcId="{5CF81E18-FE3D-43EA-A8FC-7E3317300B24}" destId="{812AFBC5-0E21-4396-86BE-2A961FE17EE8}" srcOrd="0" destOrd="0" parTransId="{E775EB4C-DA17-40C9-9D32-DD7CEB4BB649}" sibTransId="{ACF1C97E-1B53-4C37-AE6F-1E77BACC087C}"/>
    <dgm:cxn modelId="{63A4A5E8-553F-40C0-9D19-3B2A2ACF5CBE}" type="presOf" srcId="{02604432-3FC3-47E4-8A7B-BE3E4FC0C930}" destId="{ABA5C59B-E1C4-4D45-B179-1CF0529E7787}" srcOrd="0" destOrd="0" presId="urn:microsoft.com/office/officeart/2005/8/layout/pyramid1"/>
    <dgm:cxn modelId="{F6A929D3-F827-42E5-9967-D4ADE8A539F4}" type="presOf" srcId="{C6D7C83A-D6A3-4537-A42F-0825C963AFE4}" destId="{4F729894-BC49-4BAF-9F3D-FA97D6BC3299}" srcOrd="1" destOrd="0" presId="urn:microsoft.com/office/officeart/2005/8/layout/pyramid1"/>
    <dgm:cxn modelId="{2921FB68-088E-4BBE-A637-7CBA5C31000E}" type="presOf" srcId="{4C3B23DD-4688-46B9-836F-999E26315EC3}" destId="{C2841B02-9977-4BCB-B913-DD2895232E7F}" srcOrd="1" destOrd="0" presId="urn:microsoft.com/office/officeart/2005/8/layout/pyramid1"/>
    <dgm:cxn modelId="{D0C00544-DC51-4C8C-B5A1-B75B02767583}" type="presOf" srcId="{36946566-1E2F-4A33-84CE-3EB65C8990CF}" destId="{097DE51B-D2C4-44DC-A257-2EF15C5CF7BA}" srcOrd="1" destOrd="0" presId="urn:microsoft.com/office/officeart/2005/8/layout/pyramid1"/>
    <dgm:cxn modelId="{9BA9DCEE-7A89-41EE-B65A-1B1892C451A9}" type="presOf" srcId="{E55AA7A1-A350-4F8E-8D91-6141D651C140}" destId="{1E099C9F-0E4E-4D7F-81B3-9F05D8319199}" srcOrd="1" destOrd="0" presId="urn:microsoft.com/office/officeart/2005/8/layout/pyramid1"/>
    <dgm:cxn modelId="{36B6EA67-2306-429B-956F-AE341CA0CA94}" srcId="{FA54A960-1215-4366-8ED4-61AE474A181A}" destId="{4C3B23DD-4688-46B9-836F-999E26315EC3}" srcOrd="2" destOrd="0" parTransId="{4DD53096-2BDD-41B0-BA2A-793C31B3DC36}" sibTransId="{98DB7D58-ECFF-4220-B25D-DF587ADCE8C3}"/>
    <dgm:cxn modelId="{4BF783ED-98BD-4A32-ADAF-B3EA96C8DE1C}" type="presOf" srcId="{812AFBC5-0E21-4396-86BE-2A961FE17EE8}" destId="{2327EF0E-72E3-49AA-85BC-A37C6A9B00BF}" srcOrd="0" destOrd="0" presId="urn:microsoft.com/office/officeart/2005/8/layout/pyramid1"/>
    <dgm:cxn modelId="{31E57511-BF29-49AF-A9B6-D12B33484FC8}" type="presOf" srcId="{57D965AA-8BF2-4963-A3D5-154C2F7E6A59}" destId="{097DE51B-D2C4-44DC-A257-2EF15C5CF7BA}" srcOrd="1" destOrd="1" presId="urn:microsoft.com/office/officeart/2005/8/layout/pyramid1"/>
    <dgm:cxn modelId="{12FE3349-315A-4EE1-B2A3-4B2DDDDC6A68}" type="presOf" srcId="{9553BCBB-7684-4345-B8FD-E8FCA7D16FE1}" destId="{D5606362-D0E5-4FBF-81C6-7BD82EDBB370}" srcOrd="1" destOrd="0" presId="urn:microsoft.com/office/officeart/2005/8/layout/pyramid1"/>
    <dgm:cxn modelId="{D90F14EA-F1C2-42FF-A3D2-99D6A2555BC3}" type="presOf" srcId="{4C3B23DD-4688-46B9-836F-999E26315EC3}" destId="{994A12E3-E8C9-400F-A07A-2258A0E14964}" srcOrd="0" destOrd="0" presId="urn:microsoft.com/office/officeart/2005/8/layout/pyramid1"/>
    <dgm:cxn modelId="{9D54F000-D408-438A-89C5-0587689B5A7A}" type="presOf" srcId="{FA54A960-1215-4366-8ED4-61AE474A181A}" destId="{6ABF14D7-475F-447B-9A53-575F74916893}" srcOrd="0" destOrd="0" presId="urn:microsoft.com/office/officeart/2005/8/layout/pyramid1"/>
    <dgm:cxn modelId="{63FBB772-328E-4965-9D38-F5D43C329C40}" type="presOf" srcId="{5CF81E18-FE3D-43EA-A8FC-7E3317300B24}" destId="{E6582123-D9A6-43F2-A536-8F3BF9E65845}" srcOrd="0" destOrd="0" presId="urn:microsoft.com/office/officeart/2005/8/layout/pyramid1"/>
    <dgm:cxn modelId="{FB6443A0-EA06-4CA3-B752-F8B18CB51642}" type="presOf" srcId="{9553BCBB-7684-4345-B8FD-E8FCA7D16FE1}" destId="{8CE4AC21-127B-4F0E-B917-D6758919ADCC}" srcOrd="0" destOrd="0" presId="urn:microsoft.com/office/officeart/2005/8/layout/pyramid1"/>
    <dgm:cxn modelId="{926D852B-58EC-4542-A55D-ECC9A08F91B8}" type="presOf" srcId="{36946566-1E2F-4A33-84CE-3EB65C8990CF}" destId="{DAEAF672-49E3-495C-BFDD-B15045BEA09A}" srcOrd="0" destOrd="0" presId="urn:microsoft.com/office/officeart/2005/8/layout/pyramid1"/>
    <dgm:cxn modelId="{66ED32CA-9D94-4DA8-9674-80CE99F0BA6A}" srcId="{FA54A960-1215-4366-8ED4-61AE474A181A}" destId="{E55AA7A1-A350-4F8E-8D91-6141D651C140}" srcOrd="5" destOrd="0" parTransId="{0A69F08C-AB98-436C-AC4F-896EE6A8BFCE}" sibTransId="{5D606EC6-203C-4D9E-B1B8-BF8D4A1CB822}"/>
    <dgm:cxn modelId="{9AE46BA1-8DF7-438B-89EB-026CE2E24AD4}" type="presOf" srcId="{E55AA7A1-A350-4F8E-8D91-6141D651C140}" destId="{A93400CB-AF11-4EDD-B316-3BD3AA10777B}" srcOrd="0" destOrd="0" presId="urn:microsoft.com/office/officeart/2005/8/layout/pyramid1"/>
    <dgm:cxn modelId="{D81063EA-7D2E-4B83-B29A-6EFA4E4BC08D}" srcId="{4C3B23DD-4688-46B9-836F-999E26315EC3}" destId="{57D965AA-8BF2-4963-A3D5-154C2F7E6A59}" srcOrd="1" destOrd="0" parTransId="{EA6DE68C-9546-4BA9-A28C-547246D95857}" sibTransId="{5FCE0EE2-7375-495A-AE7A-8728701A8170}"/>
    <dgm:cxn modelId="{0560C684-7ECB-4BC0-8DB7-6B6C5222F6FD}" srcId="{FA54A960-1215-4366-8ED4-61AE474A181A}" destId="{9553BCBB-7684-4345-B8FD-E8FCA7D16FE1}" srcOrd="3" destOrd="0" parTransId="{7BB0A092-0844-488D-953B-7E647F817171}" sibTransId="{4FE51CAE-A443-4890-8EA8-039D80D6E7EC}"/>
    <dgm:cxn modelId="{D1536264-A138-408D-970B-9A41E864A5F6}" type="presOf" srcId="{5CCCC9BB-1155-4C7C-A86B-4200A316398B}" destId="{B5FD5D8F-8560-4BDA-B0A3-50C548079610}" srcOrd="1" destOrd="1" presId="urn:microsoft.com/office/officeart/2005/8/layout/pyramid1"/>
    <dgm:cxn modelId="{8B61A546-A9C5-461D-B784-B16EE75F4AD3}" type="presOf" srcId="{5CF81E18-FE3D-43EA-A8FC-7E3317300B24}" destId="{EFF417E6-EF64-44D0-9192-4E8F12D53DD7}" srcOrd="1" destOrd="0" presId="urn:microsoft.com/office/officeart/2005/8/layout/pyramid1"/>
    <dgm:cxn modelId="{20EC9958-EC89-4106-8768-968AA95CCFC8}" type="presOf" srcId="{812AFBC5-0E21-4396-86BE-2A961FE17EE8}" destId="{B5FD5D8F-8560-4BDA-B0A3-50C548079610}" srcOrd="1" destOrd="0" presId="urn:microsoft.com/office/officeart/2005/8/layout/pyramid1"/>
    <dgm:cxn modelId="{D0DE58BD-F6CF-4390-B36F-E2BD78C8315F}" srcId="{FA54A960-1215-4366-8ED4-61AE474A181A}" destId="{5CF81E18-FE3D-43EA-A8FC-7E3317300B24}" srcOrd="0" destOrd="0" parTransId="{F10DE51F-11B4-491A-8811-D4C980D8E6DD}" sibTransId="{544A819E-8E17-4AFF-973C-ADBC65E4E61E}"/>
    <dgm:cxn modelId="{75B06A34-9690-4B75-9D94-5273B4E87906}" srcId="{FA54A960-1215-4366-8ED4-61AE474A181A}" destId="{02604432-3FC3-47E4-8A7B-BE3E4FC0C930}" srcOrd="6" destOrd="0" parTransId="{DB5107C2-05A3-44B0-BEE0-0B101FAD9082}" sibTransId="{0BC7BE3B-F5E2-47C7-AB04-EF96ABE80885}"/>
    <dgm:cxn modelId="{3FFBA289-D4C0-4375-B690-1D46DF94DDCD}" srcId="{C6D7C83A-D6A3-4537-A42F-0825C963AFE4}" destId="{4AFA1815-C028-4AEC-A2FF-6FF6DCF5081A}" srcOrd="1" destOrd="0" parTransId="{3486106C-F93C-4215-8498-C5C61315A674}" sibTransId="{39485860-D1BA-4E8A-A715-AAED1025C9AB}"/>
    <dgm:cxn modelId="{1CA471EA-D208-4170-BC2A-31A7A33F811F}" srcId="{4C3B23DD-4688-46B9-836F-999E26315EC3}" destId="{36946566-1E2F-4A33-84CE-3EB65C8990CF}" srcOrd="0" destOrd="0" parTransId="{E35536B8-A491-4344-9AE2-D88794D452B5}" sibTransId="{8E361275-483F-403A-B7EF-F0B59785B910}"/>
    <dgm:cxn modelId="{F7BAD51D-5FF0-432A-B268-4E8BC0D1A736}" type="presOf" srcId="{E8EEA71C-68AE-4424-AEA0-39F3AD9DEADB}" destId="{9E1BD763-8EA6-4F63-B6C1-08A298547048}" srcOrd="1" destOrd="0" presId="urn:microsoft.com/office/officeart/2005/8/layout/pyramid1"/>
    <dgm:cxn modelId="{40E65600-0AE6-46EA-B4D3-8F49213364AD}" type="presOf" srcId="{5CCCC9BB-1155-4C7C-A86B-4200A316398B}" destId="{2327EF0E-72E3-49AA-85BC-A37C6A9B00BF}" srcOrd="0" destOrd="1" presId="urn:microsoft.com/office/officeart/2005/8/layout/pyramid1"/>
    <dgm:cxn modelId="{3AA81C96-5EA1-4FFD-8C14-63BEF97F9376}" type="presOf" srcId="{57D965AA-8BF2-4963-A3D5-154C2F7E6A59}" destId="{DAEAF672-49E3-495C-BFDD-B15045BEA09A}" srcOrd="0" destOrd="1" presId="urn:microsoft.com/office/officeart/2005/8/layout/pyramid1"/>
    <dgm:cxn modelId="{D337EA3B-1F69-4837-BF45-25EF19AA6372}" srcId="{C6D7C83A-D6A3-4537-A42F-0825C963AFE4}" destId="{E8EEA71C-68AE-4424-AEA0-39F3AD9DEADB}" srcOrd="0" destOrd="0" parTransId="{6D0EB2D1-AAE5-47FE-91B7-59A8ED863B56}" sibTransId="{7523EB61-4E2E-41FC-AF03-7A6C38D92ABF}"/>
    <dgm:cxn modelId="{1CFD3BF7-3EC2-48B9-B920-092255477AA7}" srcId="{5CF81E18-FE3D-43EA-A8FC-7E3317300B24}" destId="{5CCCC9BB-1155-4C7C-A86B-4200A316398B}" srcOrd="1" destOrd="0" parTransId="{E15CE5D2-72AB-4FF5-A106-20D4302732F7}" sibTransId="{0A887544-7981-4395-8AD9-377DAF4B6F1F}"/>
    <dgm:cxn modelId="{F128D700-783E-4023-8EA9-3FB393576CEA}" type="presOf" srcId="{02604432-3FC3-47E4-8A7B-BE3E4FC0C930}" destId="{3DD10D75-D156-43AB-8445-C314BB968A88}" srcOrd="1" destOrd="0" presId="urn:microsoft.com/office/officeart/2005/8/layout/pyramid1"/>
    <dgm:cxn modelId="{5D6ADE07-6D4B-4A63-A610-C1D34DEEC082}" type="presOf" srcId="{E8EEA71C-68AE-4424-AEA0-39F3AD9DEADB}" destId="{E871F7FD-B157-4241-A05C-9CD7010D9ED7}" srcOrd="0" destOrd="0" presId="urn:microsoft.com/office/officeart/2005/8/layout/pyramid1"/>
    <dgm:cxn modelId="{3FFAACDD-1B06-488E-833C-02316B7D78B3}" type="presOf" srcId="{4AFA1815-C028-4AEC-A2FF-6FF6DCF5081A}" destId="{9E1BD763-8EA6-4F63-B6C1-08A298547048}" srcOrd="1" destOrd="1" presId="urn:microsoft.com/office/officeart/2005/8/layout/pyramid1"/>
    <dgm:cxn modelId="{2EDED44B-051F-4708-A52D-BDC4E78AD197}" type="presParOf" srcId="{6ABF14D7-475F-447B-9A53-575F74916893}" destId="{FD057560-EB9D-4163-877E-EC6A8CF2C25F}" srcOrd="0" destOrd="0" presId="urn:microsoft.com/office/officeart/2005/8/layout/pyramid1"/>
    <dgm:cxn modelId="{79E284DE-DA41-4DF3-9467-2BC0C8093CB2}" type="presParOf" srcId="{FD057560-EB9D-4163-877E-EC6A8CF2C25F}" destId="{2327EF0E-72E3-49AA-85BC-A37C6A9B00BF}" srcOrd="0" destOrd="0" presId="urn:microsoft.com/office/officeart/2005/8/layout/pyramid1"/>
    <dgm:cxn modelId="{B1D7E66F-600B-4FF1-B72C-FB292E018361}" type="presParOf" srcId="{FD057560-EB9D-4163-877E-EC6A8CF2C25F}" destId="{B5FD5D8F-8560-4BDA-B0A3-50C548079610}" srcOrd="1" destOrd="0" presId="urn:microsoft.com/office/officeart/2005/8/layout/pyramid1"/>
    <dgm:cxn modelId="{ADD202E9-7554-4904-807D-CF1BFCA656D4}" type="presParOf" srcId="{FD057560-EB9D-4163-877E-EC6A8CF2C25F}" destId="{E6582123-D9A6-43F2-A536-8F3BF9E65845}" srcOrd="2" destOrd="0" presId="urn:microsoft.com/office/officeart/2005/8/layout/pyramid1"/>
    <dgm:cxn modelId="{A372FC1E-8503-4BC3-8638-14E0C9EA5F16}" type="presParOf" srcId="{FD057560-EB9D-4163-877E-EC6A8CF2C25F}" destId="{EFF417E6-EF64-44D0-9192-4E8F12D53DD7}" srcOrd="3" destOrd="0" presId="urn:microsoft.com/office/officeart/2005/8/layout/pyramid1"/>
    <dgm:cxn modelId="{103CE6A5-4457-4000-AD53-D990985DCE47}" type="presParOf" srcId="{6ABF14D7-475F-447B-9A53-575F74916893}" destId="{A27E09CF-84A2-434B-A7CB-F89DF3EDD337}" srcOrd="1" destOrd="0" presId="urn:microsoft.com/office/officeart/2005/8/layout/pyramid1"/>
    <dgm:cxn modelId="{46C2A7BE-4170-49AC-9865-95AF71F630D0}" type="presParOf" srcId="{A27E09CF-84A2-434B-A7CB-F89DF3EDD337}" destId="{E871F7FD-B157-4241-A05C-9CD7010D9ED7}" srcOrd="0" destOrd="0" presId="urn:microsoft.com/office/officeart/2005/8/layout/pyramid1"/>
    <dgm:cxn modelId="{B12F5417-0114-4890-8646-1E63F1843C08}" type="presParOf" srcId="{A27E09CF-84A2-434B-A7CB-F89DF3EDD337}" destId="{9E1BD763-8EA6-4F63-B6C1-08A298547048}" srcOrd="1" destOrd="0" presId="urn:microsoft.com/office/officeart/2005/8/layout/pyramid1"/>
    <dgm:cxn modelId="{E3D14E1C-C9C1-4718-85CD-5F684CFBA62E}" type="presParOf" srcId="{A27E09CF-84A2-434B-A7CB-F89DF3EDD337}" destId="{6BE60179-5752-4405-BB84-C889651728B6}" srcOrd="2" destOrd="0" presId="urn:microsoft.com/office/officeart/2005/8/layout/pyramid1"/>
    <dgm:cxn modelId="{5D4FAA14-2740-47A9-9AD6-40DB28C385BF}" type="presParOf" srcId="{A27E09CF-84A2-434B-A7CB-F89DF3EDD337}" destId="{4F729894-BC49-4BAF-9F3D-FA97D6BC3299}" srcOrd="3" destOrd="0" presId="urn:microsoft.com/office/officeart/2005/8/layout/pyramid1"/>
    <dgm:cxn modelId="{7B790D84-73AD-4619-A5E9-7121E328F7E5}" type="presParOf" srcId="{6ABF14D7-475F-447B-9A53-575F74916893}" destId="{0A2A6C87-7B43-4746-803B-BA335A10FB6D}" srcOrd="2" destOrd="0" presId="urn:microsoft.com/office/officeart/2005/8/layout/pyramid1"/>
    <dgm:cxn modelId="{C14FF3DE-8E0F-43E9-88CC-B979DCDF3DB9}" type="presParOf" srcId="{0A2A6C87-7B43-4746-803B-BA335A10FB6D}" destId="{DAEAF672-49E3-495C-BFDD-B15045BEA09A}" srcOrd="0" destOrd="0" presId="urn:microsoft.com/office/officeart/2005/8/layout/pyramid1"/>
    <dgm:cxn modelId="{D4CF3564-52E5-4AD8-B59C-ECCC6E8568CA}" type="presParOf" srcId="{0A2A6C87-7B43-4746-803B-BA335A10FB6D}" destId="{097DE51B-D2C4-44DC-A257-2EF15C5CF7BA}" srcOrd="1" destOrd="0" presId="urn:microsoft.com/office/officeart/2005/8/layout/pyramid1"/>
    <dgm:cxn modelId="{6732041E-2F9C-4457-A90F-48F1845E257D}" type="presParOf" srcId="{0A2A6C87-7B43-4746-803B-BA335A10FB6D}" destId="{994A12E3-E8C9-400F-A07A-2258A0E14964}" srcOrd="2" destOrd="0" presId="urn:microsoft.com/office/officeart/2005/8/layout/pyramid1"/>
    <dgm:cxn modelId="{999B9AB7-6B2A-4C19-9063-01EFE00EAA78}" type="presParOf" srcId="{0A2A6C87-7B43-4746-803B-BA335A10FB6D}" destId="{C2841B02-9977-4BCB-B913-DD2895232E7F}" srcOrd="3" destOrd="0" presId="urn:microsoft.com/office/officeart/2005/8/layout/pyramid1"/>
    <dgm:cxn modelId="{B8F0692A-0264-4CF9-95BF-C5839715C689}" type="presParOf" srcId="{6ABF14D7-475F-447B-9A53-575F74916893}" destId="{7CFAC2DF-8E4A-45C1-9AA7-4AE92325A560}" srcOrd="3" destOrd="0" presId="urn:microsoft.com/office/officeart/2005/8/layout/pyramid1"/>
    <dgm:cxn modelId="{C529E041-051F-415F-9FED-1920A8B1E63A}" type="presParOf" srcId="{7CFAC2DF-8E4A-45C1-9AA7-4AE92325A560}" destId="{8CE4AC21-127B-4F0E-B917-D6758919ADCC}" srcOrd="0" destOrd="0" presId="urn:microsoft.com/office/officeart/2005/8/layout/pyramid1"/>
    <dgm:cxn modelId="{643701AB-A9B6-4C82-98C5-6B2B986C9E24}" type="presParOf" srcId="{7CFAC2DF-8E4A-45C1-9AA7-4AE92325A560}" destId="{D5606362-D0E5-4FBF-81C6-7BD82EDBB370}" srcOrd="1" destOrd="0" presId="urn:microsoft.com/office/officeart/2005/8/layout/pyramid1"/>
    <dgm:cxn modelId="{0FF1E99F-ECF3-44C2-B6D9-A3ACAB33A921}" type="presParOf" srcId="{6ABF14D7-475F-447B-9A53-575F74916893}" destId="{6020E371-D87A-46A8-BE62-7BE62EF3C24D}" srcOrd="4" destOrd="0" presId="urn:microsoft.com/office/officeart/2005/8/layout/pyramid1"/>
    <dgm:cxn modelId="{A5AE5276-3134-46D7-AC80-940270F812BA}" type="presParOf" srcId="{6020E371-D87A-46A8-BE62-7BE62EF3C24D}" destId="{2EDF1451-45FB-4337-B50C-68C7BB985FE7}" srcOrd="0" destOrd="0" presId="urn:microsoft.com/office/officeart/2005/8/layout/pyramid1"/>
    <dgm:cxn modelId="{CAA8FEAF-5DE5-4474-8691-98245FC6FE78}" type="presParOf" srcId="{6020E371-D87A-46A8-BE62-7BE62EF3C24D}" destId="{0D8ECC9A-5767-4C10-BE7A-E5CA52647E76}" srcOrd="1" destOrd="0" presId="urn:microsoft.com/office/officeart/2005/8/layout/pyramid1"/>
    <dgm:cxn modelId="{A03ABF52-B9DD-4147-9150-D31A17441A29}" type="presParOf" srcId="{6ABF14D7-475F-447B-9A53-575F74916893}" destId="{31AED34F-930B-4879-9000-27B665B5DE0C}" srcOrd="5" destOrd="0" presId="urn:microsoft.com/office/officeart/2005/8/layout/pyramid1"/>
    <dgm:cxn modelId="{37440C4D-5BF7-460E-8BB1-3685EE41748E}" type="presParOf" srcId="{31AED34F-930B-4879-9000-27B665B5DE0C}" destId="{A93400CB-AF11-4EDD-B316-3BD3AA10777B}" srcOrd="0" destOrd="0" presId="urn:microsoft.com/office/officeart/2005/8/layout/pyramid1"/>
    <dgm:cxn modelId="{C8456901-39AF-457D-BC8E-E2D3F7BA958D}" type="presParOf" srcId="{31AED34F-930B-4879-9000-27B665B5DE0C}" destId="{1E099C9F-0E4E-4D7F-81B3-9F05D8319199}" srcOrd="1" destOrd="0" presId="urn:microsoft.com/office/officeart/2005/8/layout/pyramid1"/>
    <dgm:cxn modelId="{664E9806-E9DD-44E2-B64D-84EFD16C477E}" type="presParOf" srcId="{6ABF14D7-475F-447B-9A53-575F74916893}" destId="{BF985A64-D62A-46F9-B4BC-1E090DF260FF}" srcOrd="6" destOrd="0" presId="urn:microsoft.com/office/officeart/2005/8/layout/pyramid1"/>
    <dgm:cxn modelId="{B0A39473-75C7-4502-B8C0-01E21D521E2D}" type="presParOf" srcId="{BF985A64-D62A-46F9-B4BC-1E090DF260FF}" destId="{ABA5C59B-E1C4-4D45-B179-1CF0529E7787}" srcOrd="0" destOrd="0" presId="urn:microsoft.com/office/officeart/2005/8/layout/pyramid1"/>
    <dgm:cxn modelId="{61AC8187-D8DF-4823-BC8A-9F360A0F8AB9}" type="presParOf" srcId="{BF985A64-D62A-46F9-B4BC-1E090DF260FF}" destId="{3DD10D75-D156-43AB-8445-C314BB968A88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45E6623-F550-4DFC-8A95-DF84BEA47AE0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257E8E8-C3C3-4584-A3F1-7A9BB59404BF}">
      <dgm:prSet/>
      <dgm:spPr>
        <a:solidFill>
          <a:schemeClr val="accent3"/>
        </a:solidFill>
        <a:ln>
          <a:solidFill>
            <a:schemeClr val="accent3"/>
          </a:solidFill>
        </a:ln>
      </dgm:spPr>
      <dgm:t>
        <a:bodyPr/>
        <a:lstStyle/>
        <a:p>
          <a:pPr rtl="0"/>
          <a:r>
            <a:rPr lang="en-US" dirty="0" smtClean="0"/>
            <a:t>Off system/online storage/ secondary memory</a:t>
          </a:r>
          <a:endParaRPr lang="en-US" dirty="0"/>
        </a:p>
      </dgm:t>
    </dgm:pt>
    <dgm:pt modelId="{AF16AA70-8AA0-406F-973E-96A853FC584D}" type="parTrans" cxnId="{A6519F76-4C0C-441C-8A28-56C49D12E928}">
      <dgm:prSet/>
      <dgm:spPr/>
      <dgm:t>
        <a:bodyPr/>
        <a:lstStyle/>
        <a:p>
          <a:endParaRPr lang="en-US"/>
        </a:p>
      </dgm:t>
    </dgm:pt>
    <dgm:pt modelId="{C0B6031F-FD77-4E8A-BBB6-7FB3B7E357A1}" type="sibTrans" cxnId="{A6519F76-4C0C-441C-8A28-56C49D12E928}">
      <dgm:prSet/>
      <dgm:spPr/>
      <dgm:t>
        <a:bodyPr/>
        <a:lstStyle/>
        <a:p>
          <a:endParaRPr lang="en-US"/>
        </a:p>
      </dgm:t>
    </dgm:pt>
    <dgm:pt modelId="{3E44CE9E-E16A-48EF-823B-14F10E4AC053}">
      <dgm:prSet/>
      <dgm:spPr>
        <a:solidFill>
          <a:schemeClr val="accent4"/>
        </a:solidFill>
      </dgm:spPr>
      <dgm:t>
        <a:bodyPr/>
        <a:lstStyle/>
        <a:p>
          <a:pPr rtl="0"/>
          <a:r>
            <a:rPr lang="en-US" dirty="0" smtClean="0"/>
            <a:t>File system abstraction/ Databases</a:t>
          </a:r>
          <a:endParaRPr lang="en-US" dirty="0"/>
        </a:p>
      </dgm:t>
    </dgm:pt>
    <dgm:pt modelId="{27F8119C-AB61-498B-BC0F-6F690A8FBFE9}" type="parTrans" cxnId="{8822B0D9-7FE5-4614-9323-577A4C0A4469}">
      <dgm:prSet/>
      <dgm:spPr/>
      <dgm:t>
        <a:bodyPr/>
        <a:lstStyle/>
        <a:p>
          <a:endParaRPr lang="en-US"/>
        </a:p>
      </dgm:t>
    </dgm:pt>
    <dgm:pt modelId="{A07FEF34-44FF-4F4E-BAEC-9C5EFAF1A7C5}" type="sibTrans" cxnId="{8822B0D9-7FE5-4614-9323-577A4C0A4469}">
      <dgm:prSet/>
      <dgm:spPr/>
      <dgm:t>
        <a:bodyPr/>
        <a:lstStyle/>
        <a:p>
          <a:endParaRPr lang="en-US"/>
        </a:p>
      </dgm:t>
    </dgm:pt>
    <dgm:pt modelId="{213E19F9-D715-4C0F-8958-4AF1E47BA5E7}">
      <dgm:prSet/>
      <dgm:spPr>
        <a:solidFill>
          <a:schemeClr val="tx2"/>
        </a:solidFill>
      </dgm:spPr>
      <dgm:t>
        <a:bodyPr/>
        <a:lstStyle/>
        <a:p>
          <a:pPr rtl="0"/>
          <a:r>
            <a:rPr lang="en-US" dirty="0" smtClean="0"/>
            <a:t>Offline/ tertiary memory/ DFS</a:t>
          </a:r>
          <a:endParaRPr lang="en-US" dirty="0"/>
        </a:p>
      </dgm:t>
    </dgm:pt>
    <dgm:pt modelId="{4BFBE3B6-0288-447A-9A3E-F4E89EE36D21}" type="parTrans" cxnId="{FEF019BF-64B3-465B-8C39-FD0AE098B9AE}">
      <dgm:prSet/>
      <dgm:spPr/>
      <dgm:t>
        <a:bodyPr/>
        <a:lstStyle/>
        <a:p>
          <a:endParaRPr lang="en-US"/>
        </a:p>
      </dgm:t>
    </dgm:pt>
    <dgm:pt modelId="{7C6965EA-8C59-4182-9CE6-88FA27F3F5C5}" type="sibTrans" cxnId="{FEF019BF-64B3-465B-8C39-FD0AE098B9AE}">
      <dgm:prSet/>
      <dgm:spPr/>
      <dgm:t>
        <a:bodyPr/>
        <a:lstStyle/>
        <a:p>
          <a:endParaRPr lang="en-US"/>
        </a:p>
      </dgm:t>
    </dgm:pt>
    <dgm:pt modelId="{4D8EED9B-0548-4DE9-8055-E8CD0089A2D4}">
      <dgm:prSet/>
      <dgm:spPr>
        <a:solidFill>
          <a:schemeClr val="accent5"/>
        </a:solidFill>
      </dgm:spPr>
      <dgm:t>
        <a:bodyPr/>
        <a:lstStyle/>
        <a:p>
          <a:pPr rtl="0"/>
          <a:r>
            <a:rPr lang="en-US" dirty="0" smtClean="0"/>
            <a:t>RAID: Redundant Array of Inexpensive Disks </a:t>
          </a:r>
          <a:endParaRPr lang="en-US" dirty="0"/>
        </a:p>
      </dgm:t>
    </dgm:pt>
    <dgm:pt modelId="{35AA8320-4C0C-411E-8A3B-F836228F547B}" type="parTrans" cxnId="{00F7B959-E563-4B68-84FB-3825FA3AE8E9}">
      <dgm:prSet/>
      <dgm:spPr/>
      <dgm:t>
        <a:bodyPr/>
        <a:lstStyle/>
        <a:p>
          <a:endParaRPr lang="en-US"/>
        </a:p>
      </dgm:t>
    </dgm:pt>
    <dgm:pt modelId="{9391C0E2-CC08-4BB3-A4FC-3DA01E3C93C3}" type="sibTrans" cxnId="{00F7B959-E563-4B68-84FB-3825FA3AE8E9}">
      <dgm:prSet/>
      <dgm:spPr/>
      <dgm:t>
        <a:bodyPr/>
        <a:lstStyle/>
        <a:p>
          <a:endParaRPr lang="en-US"/>
        </a:p>
      </dgm:t>
    </dgm:pt>
    <dgm:pt modelId="{1F222B96-DD67-4F48-B822-5853662F790E}">
      <dgm:prSet/>
      <dgm:spPr/>
      <dgm:t>
        <a:bodyPr/>
        <a:lstStyle/>
        <a:p>
          <a:pPr rtl="0"/>
          <a:r>
            <a:rPr lang="en-US" dirty="0" smtClean="0"/>
            <a:t>NAS: Network Accessible Storage</a:t>
          </a:r>
          <a:endParaRPr lang="en-US" dirty="0"/>
        </a:p>
      </dgm:t>
    </dgm:pt>
    <dgm:pt modelId="{D4AF001A-2D62-4B7A-9815-B7A76D610C91}" type="parTrans" cxnId="{EEAF6955-A87C-42A6-AF6B-7E476C89D3BA}">
      <dgm:prSet/>
      <dgm:spPr/>
      <dgm:t>
        <a:bodyPr/>
        <a:lstStyle/>
        <a:p>
          <a:endParaRPr lang="en-US"/>
        </a:p>
      </dgm:t>
    </dgm:pt>
    <dgm:pt modelId="{DD65C1A9-FA08-420A-80F1-B44528BA30AE}" type="sibTrans" cxnId="{EEAF6955-A87C-42A6-AF6B-7E476C89D3BA}">
      <dgm:prSet/>
      <dgm:spPr/>
      <dgm:t>
        <a:bodyPr/>
        <a:lstStyle/>
        <a:p>
          <a:endParaRPr lang="en-US"/>
        </a:p>
      </dgm:t>
    </dgm:pt>
    <dgm:pt modelId="{8C2CAE21-68A4-4297-B2EA-313303B2EEEA}">
      <dgm:prSet/>
      <dgm:spPr>
        <a:solidFill>
          <a:schemeClr val="accent6"/>
        </a:solidFill>
      </dgm:spPr>
      <dgm:t>
        <a:bodyPr/>
        <a:lstStyle/>
        <a:p>
          <a:pPr rtl="0"/>
          <a:r>
            <a:rPr lang="en-US" dirty="0" smtClean="0"/>
            <a:t>SAN: Storage area networks</a:t>
          </a:r>
          <a:endParaRPr lang="en-US" dirty="0"/>
        </a:p>
      </dgm:t>
    </dgm:pt>
    <dgm:pt modelId="{7089BCB2-6111-4FAD-B60E-92253FECBCC7}" type="parTrans" cxnId="{67EBF68E-8FA2-4F57-8484-85E1EE1F8CE5}">
      <dgm:prSet/>
      <dgm:spPr/>
      <dgm:t>
        <a:bodyPr/>
        <a:lstStyle/>
        <a:p>
          <a:endParaRPr lang="en-US"/>
        </a:p>
      </dgm:t>
    </dgm:pt>
    <dgm:pt modelId="{1493C033-F127-4DFF-88EE-AAA599812C90}" type="sibTrans" cxnId="{67EBF68E-8FA2-4F57-8484-85E1EE1F8CE5}">
      <dgm:prSet/>
      <dgm:spPr/>
      <dgm:t>
        <a:bodyPr/>
        <a:lstStyle/>
        <a:p>
          <a:endParaRPr lang="en-US"/>
        </a:p>
      </dgm:t>
    </dgm:pt>
    <dgm:pt modelId="{3510E7F1-19DA-40D1-9BEE-78C1E6ACA7CF}" type="pres">
      <dgm:prSet presAssocID="{745E6623-F550-4DFC-8A95-DF84BEA47AE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A8236A-C1C2-47FD-9249-5ACB39EF1787}" type="pres">
      <dgm:prSet presAssocID="{8257E8E8-C3C3-4584-A3F1-7A9BB59404B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C06267-1F66-43A2-A06A-938EF5A2E887}" type="pres">
      <dgm:prSet presAssocID="{C0B6031F-FD77-4E8A-BBB6-7FB3B7E357A1}" presName="sibTrans" presStyleCnt="0"/>
      <dgm:spPr/>
    </dgm:pt>
    <dgm:pt modelId="{3898BE32-EEED-4E43-8F2B-E93B7B2E311C}" type="pres">
      <dgm:prSet presAssocID="{3E44CE9E-E16A-48EF-823B-14F10E4AC053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E592B1-5CC4-4F8B-8885-47C3DCF6DBFC}" type="pres">
      <dgm:prSet presAssocID="{A07FEF34-44FF-4F4E-BAEC-9C5EFAF1A7C5}" presName="sibTrans" presStyleCnt="0"/>
      <dgm:spPr/>
    </dgm:pt>
    <dgm:pt modelId="{42BA488D-C799-4992-A6B5-933CA5BA20AB}" type="pres">
      <dgm:prSet presAssocID="{213E19F9-D715-4C0F-8958-4AF1E47BA5E7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81C166-ACA5-469B-9520-8C12D2E9A8DF}" type="pres">
      <dgm:prSet presAssocID="{7C6965EA-8C59-4182-9CE6-88FA27F3F5C5}" presName="sibTrans" presStyleCnt="0"/>
      <dgm:spPr/>
    </dgm:pt>
    <dgm:pt modelId="{97D1D1D8-F6B8-41F2-A27A-B7F51FBB1D76}" type="pres">
      <dgm:prSet presAssocID="{4D8EED9B-0548-4DE9-8055-E8CD0089A2D4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651C2A-F78B-4189-91B1-386554FFCCD4}" type="pres">
      <dgm:prSet presAssocID="{9391C0E2-CC08-4BB3-A4FC-3DA01E3C93C3}" presName="sibTrans" presStyleCnt="0"/>
      <dgm:spPr/>
    </dgm:pt>
    <dgm:pt modelId="{21D4B630-C210-4D1C-9180-ABE3297D30A9}" type="pres">
      <dgm:prSet presAssocID="{1F222B96-DD67-4F48-B822-5853662F790E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5A6DF3-D074-42FB-BEAB-1FE5001C47A5}" type="pres">
      <dgm:prSet presAssocID="{DD65C1A9-FA08-420A-80F1-B44528BA30AE}" presName="sibTrans" presStyleCnt="0"/>
      <dgm:spPr/>
    </dgm:pt>
    <dgm:pt modelId="{26205225-AE9F-48D6-8D54-A44BAC7D41DF}" type="pres">
      <dgm:prSet presAssocID="{8C2CAE21-68A4-4297-B2EA-313303B2EEEA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6519F76-4C0C-441C-8A28-56C49D12E928}" srcId="{745E6623-F550-4DFC-8A95-DF84BEA47AE0}" destId="{8257E8E8-C3C3-4584-A3F1-7A9BB59404BF}" srcOrd="0" destOrd="0" parTransId="{AF16AA70-8AA0-406F-973E-96A853FC584D}" sibTransId="{C0B6031F-FD77-4E8A-BBB6-7FB3B7E357A1}"/>
    <dgm:cxn modelId="{EEAF6955-A87C-42A6-AF6B-7E476C89D3BA}" srcId="{745E6623-F550-4DFC-8A95-DF84BEA47AE0}" destId="{1F222B96-DD67-4F48-B822-5853662F790E}" srcOrd="4" destOrd="0" parTransId="{D4AF001A-2D62-4B7A-9815-B7A76D610C91}" sibTransId="{DD65C1A9-FA08-420A-80F1-B44528BA30AE}"/>
    <dgm:cxn modelId="{3292A9F5-617A-4CAA-9612-E84C72D45834}" type="presOf" srcId="{8257E8E8-C3C3-4584-A3F1-7A9BB59404BF}" destId="{BEA8236A-C1C2-47FD-9249-5ACB39EF1787}" srcOrd="0" destOrd="0" presId="urn:microsoft.com/office/officeart/2005/8/layout/default#1"/>
    <dgm:cxn modelId="{932BADCA-3F30-40B2-941F-73D5C830A140}" type="presOf" srcId="{3E44CE9E-E16A-48EF-823B-14F10E4AC053}" destId="{3898BE32-EEED-4E43-8F2B-E93B7B2E311C}" srcOrd="0" destOrd="0" presId="urn:microsoft.com/office/officeart/2005/8/layout/default#1"/>
    <dgm:cxn modelId="{FEF019BF-64B3-465B-8C39-FD0AE098B9AE}" srcId="{745E6623-F550-4DFC-8A95-DF84BEA47AE0}" destId="{213E19F9-D715-4C0F-8958-4AF1E47BA5E7}" srcOrd="2" destOrd="0" parTransId="{4BFBE3B6-0288-447A-9A3E-F4E89EE36D21}" sibTransId="{7C6965EA-8C59-4182-9CE6-88FA27F3F5C5}"/>
    <dgm:cxn modelId="{00F7B959-E563-4B68-84FB-3825FA3AE8E9}" srcId="{745E6623-F550-4DFC-8A95-DF84BEA47AE0}" destId="{4D8EED9B-0548-4DE9-8055-E8CD0089A2D4}" srcOrd="3" destOrd="0" parTransId="{35AA8320-4C0C-411E-8A3B-F836228F547B}" sibTransId="{9391C0E2-CC08-4BB3-A4FC-3DA01E3C93C3}"/>
    <dgm:cxn modelId="{B1C2AA62-3429-417B-A325-926ABA374CB9}" type="presOf" srcId="{213E19F9-D715-4C0F-8958-4AF1E47BA5E7}" destId="{42BA488D-C799-4992-A6B5-933CA5BA20AB}" srcOrd="0" destOrd="0" presId="urn:microsoft.com/office/officeart/2005/8/layout/default#1"/>
    <dgm:cxn modelId="{67EBF68E-8FA2-4F57-8484-85E1EE1F8CE5}" srcId="{745E6623-F550-4DFC-8A95-DF84BEA47AE0}" destId="{8C2CAE21-68A4-4297-B2EA-313303B2EEEA}" srcOrd="5" destOrd="0" parTransId="{7089BCB2-6111-4FAD-B60E-92253FECBCC7}" sibTransId="{1493C033-F127-4DFF-88EE-AAA599812C90}"/>
    <dgm:cxn modelId="{FA63B2DD-D320-4072-80B1-53774FE32158}" type="presOf" srcId="{8C2CAE21-68A4-4297-B2EA-313303B2EEEA}" destId="{26205225-AE9F-48D6-8D54-A44BAC7D41DF}" srcOrd="0" destOrd="0" presId="urn:microsoft.com/office/officeart/2005/8/layout/default#1"/>
    <dgm:cxn modelId="{EA33E3AA-0455-4728-9831-C06946B8D267}" type="presOf" srcId="{1F222B96-DD67-4F48-B822-5853662F790E}" destId="{21D4B630-C210-4D1C-9180-ABE3297D30A9}" srcOrd="0" destOrd="0" presId="urn:microsoft.com/office/officeart/2005/8/layout/default#1"/>
    <dgm:cxn modelId="{C8005AD9-B84B-4D66-8852-7C18572C5CD1}" type="presOf" srcId="{4D8EED9B-0548-4DE9-8055-E8CD0089A2D4}" destId="{97D1D1D8-F6B8-41F2-A27A-B7F51FBB1D76}" srcOrd="0" destOrd="0" presId="urn:microsoft.com/office/officeart/2005/8/layout/default#1"/>
    <dgm:cxn modelId="{2882104D-4F0E-4455-A5A1-0B3C2B6B9FC9}" type="presOf" srcId="{745E6623-F550-4DFC-8A95-DF84BEA47AE0}" destId="{3510E7F1-19DA-40D1-9BEE-78C1E6ACA7CF}" srcOrd="0" destOrd="0" presId="urn:microsoft.com/office/officeart/2005/8/layout/default#1"/>
    <dgm:cxn modelId="{8822B0D9-7FE5-4614-9323-577A4C0A4469}" srcId="{745E6623-F550-4DFC-8A95-DF84BEA47AE0}" destId="{3E44CE9E-E16A-48EF-823B-14F10E4AC053}" srcOrd="1" destOrd="0" parTransId="{27F8119C-AB61-498B-BC0F-6F690A8FBFE9}" sibTransId="{A07FEF34-44FF-4F4E-BAEC-9C5EFAF1A7C5}"/>
    <dgm:cxn modelId="{C39C0524-444C-4230-A90E-3FACB7EE5B31}" type="presParOf" srcId="{3510E7F1-19DA-40D1-9BEE-78C1E6ACA7CF}" destId="{BEA8236A-C1C2-47FD-9249-5ACB39EF1787}" srcOrd="0" destOrd="0" presId="urn:microsoft.com/office/officeart/2005/8/layout/default#1"/>
    <dgm:cxn modelId="{8AF70DA3-4F4A-4636-B2AA-D42982FCE708}" type="presParOf" srcId="{3510E7F1-19DA-40D1-9BEE-78C1E6ACA7CF}" destId="{ADC06267-1F66-43A2-A06A-938EF5A2E887}" srcOrd="1" destOrd="0" presId="urn:microsoft.com/office/officeart/2005/8/layout/default#1"/>
    <dgm:cxn modelId="{F2CAB19D-2C84-44D2-B046-CE932252A889}" type="presParOf" srcId="{3510E7F1-19DA-40D1-9BEE-78C1E6ACA7CF}" destId="{3898BE32-EEED-4E43-8F2B-E93B7B2E311C}" srcOrd="2" destOrd="0" presId="urn:microsoft.com/office/officeart/2005/8/layout/default#1"/>
    <dgm:cxn modelId="{D144F72A-857D-4FA2-809F-8C99E722AEDA}" type="presParOf" srcId="{3510E7F1-19DA-40D1-9BEE-78C1E6ACA7CF}" destId="{89E592B1-5CC4-4F8B-8885-47C3DCF6DBFC}" srcOrd="3" destOrd="0" presId="urn:microsoft.com/office/officeart/2005/8/layout/default#1"/>
    <dgm:cxn modelId="{9BC0E039-37B4-4A74-980E-340372CED41B}" type="presParOf" srcId="{3510E7F1-19DA-40D1-9BEE-78C1E6ACA7CF}" destId="{42BA488D-C799-4992-A6B5-933CA5BA20AB}" srcOrd="4" destOrd="0" presId="urn:microsoft.com/office/officeart/2005/8/layout/default#1"/>
    <dgm:cxn modelId="{35CF88FD-4D0A-4AD3-ADDF-0BD4D4978B7E}" type="presParOf" srcId="{3510E7F1-19DA-40D1-9BEE-78C1E6ACA7CF}" destId="{E981C166-ACA5-469B-9520-8C12D2E9A8DF}" srcOrd="5" destOrd="0" presId="urn:microsoft.com/office/officeart/2005/8/layout/default#1"/>
    <dgm:cxn modelId="{B7E2DD87-A45B-45F5-8790-7E779E187223}" type="presParOf" srcId="{3510E7F1-19DA-40D1-9BEE-78C1E6ACA7CF}" destId="{97D1D1D8-F6B8-41F2-A27A-B7F51FBB1D76}" srcOrd="6" destOrd="0" presId="urn:microsoft.com/office/officeart/2005/8/layout/default#1"/>
    <dgm:cxn modelId="{B185BA06-5CF6-4FD1-9450-8098377AA1F6}" type="presParOf" srcId="{3510E7F1-19DA-40D1-9BEE-78C1E6ACA7CF}" destId="{05651C2A-F78B-4189-91B1-386554FFCCD4}" srcOrd="7" destOrd="0" presId="urn:microsoft.com/office/officeart/2005/8/layout/default#1"/>
    <dgm:cxn modelId="{5357AC8A-BFD0-4A88-BC77-A6EF66D01FBF}" type="presParOf" srcId="{3510E7F1-19DA-40D1-9BEE-78C1E6ACA7CF}" destId="{21D4B630-C210-4D1C-9180-ABE3297D30A9}" srcOrd="8" destOrd="0" presId="urn:microsoft.com/office/officeart/2005/8/layout/default#1"/>
    <dgm:cxn modelId="{C00CF1F4-B376-419C-A422-E2519B292478}" type="presParOf" srcId="{3510E7F1-19DA-40D1-9BEE-78C1E6ACA7CF}" destId="{735A6DF3-D074-42FB-BEAB-1FE5001C47A5}" srcOrd="9" destOrd="0" presId="urn:microsoft.com/office/officeart/2005/8/layout/default#1"/>
    <dgm:cxn modelId="{59DD1940-D131-49BF-804C-2A7FC609FBAB}" type="presParOf" srcId="{3510E7F1-19DA-40D1-9BEE-78C1E6ACA7CF}" destId="{26205225-AE9F-48D6-8D54-A44BAC7D41DF}" srcOrd="1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2EAEEA-3EEB-4C6C-85E1-84007E434FD4}">
      <dsp:nvSpPr>
        <dsp:cNvPr id="0" name=""/>
        <dsp:cNvSpPr/>
      </dsp:nvSpPr>
      <dsp:spPr>
        <a:xfrm>
          <a:off x="850391" y="0"/>
          <a:ext cx="9637776" cy="4572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51623B-6146-4042-B87D-82AEC3B46E54}">
      <dsp:nvSpPr>
        <dsp:cNvPr id="0" name=""/>
        <dsp:cNvSpPr/>
      </dsp:nvSpPr>
      <dsp:spPr>
        <a:xfrm>
          <a:off x="5674" y="1371599"/>
          <a:ext cx="2729448" cy="182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smtClean="0"/>
            <a:t>Manual file system – paper ledgers</a:t>
          </a:r>
          <a:endParaRPr lang="en-US" sz="2900" kern="1200"/>
        </a:p>
      </dsp:txBody>
      <dsp:txXfrm>
        <a:off x="94949" y="1460874"/>
        <a:ext cx="2550898" cy="1650250"/>
      </dsp:txXfrm>
    </dsp:sp>
    <dsp:sp modelId="{45EEC0BC-869A-49B0-BBFE-B84A4F04E2B9}">
      <dsp:nvSpPr>
        <dsp:cNvPr id="0" name=""/>
        <dsp:cNvSpPr/>
      </dsp:nvSpPr>
      <dsp:spPr>
        <a:xfrm>
          <a:off x="2871595" y="1371599"/>
          <a:ext cx="2729448" cy="182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smtClean="0"/>
            <a:t>Centralized file system</a:t>
          </a:r>
          <a:endParaRPr lang="en-US" sz="2900" kern="1200"/>
        </a:p>
      </dsp:txBody>
      <dsp:txXfrm>
        <a:off x="2960870" y="1460874"/>
        <a:ext cx="2550898" cy="1650250"/>
      </dsp:txXfrm>
    </dsp:sp>
    <dsp:sp modelId="{423ABF24-B78A-4748-87A6-55859D717DBD}">
      <dsp:nvSpPr>
        <dsp:cNvPr id="0" name=""/>
        <dsp:cNvSpPr/>
      </dsp:nvSpPr>
      <dsp:spPr>
        <a:xfrm>
          <a:off x="5737516" y="1371599"/>
          <a:ext cx="2729448" cy="182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smtClean="0"/>
            <a:t>Distributed file system</a:t>
          </a:r>
          <a:endParaRPr lang="en-US" sz="2900" kern="1200"/>
        </a:p>
      </dsp:txBody>
      <dsp:txXfrm>
        <a:off x="5826791" y="1460874"/>
        <a:ext cx="2550898" cy="1650250"/>
      </dsp:txXfrm>
    </dsp:sp>
    <dsp:sp modelId="{CE20B0AC-30F9-49F9-8BFC-220389852A0C}">
      <dsp:nvSpPr>
        <dsp:cNvPr id="0" name=""/>
        <dsp:cNvSpPr/>
      </dsp:nvSpPr>
      <dsp:spPr>
        <a:xfrm>
          <a:off x="8603436" y="1371599"/>
          <a:ext cx="2729448" cy="182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smtClean="0"/>
            <a:t>Decentralized file system</a:t>
          </a:r>
          <a:endParaRPr lang="en-US" sz="2900" kern="1200"/>
        </a:p>
      </dsp:txBody>
      <dsp:txXfrm>
        <a:off x="8692711" y="1460874"/>
        <a:ext cx="2550898" cy="16502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27EF0E-72E3-49AA-85BC-A37C6A9B00BF}">
      <dsp:nvSpPr>
        <dsp:cNvPr id="0" name=""/>
        <dsp:cNvSpPr/>
      </dsp:nvSpPr>
      <dsp:spPr>
        <a:xfrm rot="10800000">
          <a:off x="2891440" y="0"/>
          <a:ext cx="5612797" cy="653142"/>
        </a:xfrm>
        <a:prstGeom prst="nonIsoscelesTrapezoid">
          <a:avLst>
            <a:gd name="adj1" fmla="val 0"/>
            <a:gd name="adj2" fmla="val 63242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/>
            <a:t>Single-core, single processor</a:t>
          </a:r>
          <a:endParaRPr lang="en-US" sz="1400" b="1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/>
            <a:t>Single-core, multi-processor</a:t>
          </a:r>
          <a:endParaRPr lang="en-US" sz="1400" b="1" kern="1200" dirty="0"/>
        </a:p>
      </dsp:txBody>
      <dsp:txXfrm rot="10800000">
        <a:off x="3304503" y="0"/>
        <a:ext cx="5199734" cy="653142"/>
      </dsp:txXfrm>
    </dsp:sp>
    <dsp:sp modelId="{E6582123-D9A6-43F2-A536-8F3BF9E65845}">
      <dsp:nvSpPr>
        <dsp:cNvPr id="0" name=""/>
        <dsp:cNvSpPr/>
      </dsp:nvSpPr>
      <dsp:spPr>
        <a:xfrm>
          <a:off x="2478377" y="0"/>
          <a:ext cx="826125" cy="653142"/>
        </a:xfrm>
        <a:prstGeom prst="trapezoid">
          <a:avLst>
            <a:gd name="adj" fmla="val 6324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Single-core</a:t>
          </a:r>
          <a:endParaRPr lang="en-US" sz="1900" kern="1200" dirty="0"/>
        </a:p>
      </dsp:txBody>
      <dsp:txXfrm>
        <a:off x="2478377" y="0"/>
        <a:ext cx="826125" cy="653142"/>
      </dsp:txXfrm>
    </dsp:sp>
    <dsp:sp modelId="{E871F7FD-B157-4241-A05C-9CD7010D9ED7}">
      <dsp:nvSpPr>
        <dsp:cNvPr id="0" name=""/>
        <dsp:cNvSpPr/>
      </dsp:nvSpPr>
      <dsp:spPr>
        <a:xfrm rot="10800000">
          <a:off x="3304503" y="653142"/>
          <a:ext cx="5199734" cy="653142"/>
        </a:xfrm>
        <a:prstGeom prst="nonIsoscelesTrapezoid">
          <a:avLst>
            <a:gd name="adj1" fmla="val 0"/>
            <a:gd name="adj2" fmla="val 63242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/>
            <a:t>Multi-core, single processor</a:t>
          </a:r>
          <a:endParaRPr lang="en-US" sz="1400" b="1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/>
            <a:t>Multi-core, multi-processor</a:t>
          </a:r>
          <a:endParaRPr lang="en-US" sz="1400" b="1" kern="1200" dirty="0"/>
        </a:p>
      </dsp:txBody>
      <dsp:txXfrm rot="10800000">
        <a:off x="3717566" y="653142"/>
        <a:ext cx="4786671" cy="653142"/>
      </dsp:txXfrm>
    </dsp:sp>
    <dsp:sp modelId="{6BE60179-5752-4405-BB84-C889651728B6}">
      <dsp:nvSpPr>
        <dsp:cNvPr id="0" name=""/>
        <dsp:cNvSpPr/>
      </dsp:nvSpPr>
      <dsp:spPr>
        <a:xfrm>
          <a:off x="2065314" y="653142"/>
          <a:ext cx="1652251" cy="653142"/>
        </a:xfrm>
        <a:prstGeom prst="trapezoid">
          <a:avLst>
            <a:gd name="adj" fmla="val 6324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Multi-core</a:t>
          </a:r>
          <a:endParaRPr lang="en-US" sz="1900" kern="1200" dirty="0"/>
        </a:p>
      </dsp:txBody>
      <dsp:txXfrm>
        <a:off x="2354459" y="653142"/>
        <a:ext cx="1073963" cy="653142"/>
      </dsp:txXfrm>
    </dsp:sp>
    <dsp:sp modelId="{DAEAF672-49E3-495C-BFDD-B15045BEA09A}">
      <dsp:nvSpPr>
        <dsp:cNvPr id="0" name=""/>
        <dsp:cNvSpPr/>
      </dsp:nvSpPr>
      <dsp:spPr>
        <a:xfrm rot="10800000">
          <a:off x="3717566" y="1306285"/>
          <a:ext cx="4786671" cy="653142"/>
        </a:xfrm>
        <a:prstGeom prst="nonIsoscelesTrapezoid">
          <a:avLst>
            <a:gd name="adj1" fmla="val 0"/>
            <a:gd name="adj2" fmla="val 63242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0" kern="1200" dirty="0" smtClean="0"/>
            <a:t>Cluster of processors (single or multi-core) with shared memory</a:t>
          </a:r>
          <a:endParaRPr lang="en-US" sz="1400" b="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0" kern="1200" dirty="0" smtClean="0"/>
            <a:t>Cluster of processors with distributed memory</a:t>
          </a:r>
          <a:endParaRPr lang="en-US" sz="1400" b="0" kern="1200" dirty="0"/>
        </a:p>
      </dsp:txBody>
      <dsp:txXfrm rot="10800000">
        <a:off x="4130629" y="1306285"/>
        <a:ext cx="4373608" cy="653142"/>
      </dsp:txXfrm>
    </dsp:sp>
    <dsp:sp modelId="{994A12E3-E8C9-400F-A07A-2258A0E14964}">
      <dsp:nvSpPr>
        <dsp:cNvPr id="0" name=""/>
        <dsp:cNvSpPr/>
      </dsp:nvSpPr>
      <dsp:spPr>
        <a:xfrm>
          <a:off x="1652251" y="1306285"/>
          <a:ext cx="2478377" cy="653142"/>
        </a:xfrm>
        <a:prstGeom prst="trapezoid">
          <a:avLst>
            <a:gd name="adj" fmla="val 6324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Cluster</a:t>
          </a:r>
          <a:endParaRPr lang="en-US" sz="1900" kern="1200" dirty="0"/>
        </a:p>
      </dsp:txBody>
      <dsp:txXfrm>
        <a:off x="2085968" y="1306285"/>
        <a:ext cx="1610945" cy="653142"/>
      </dsp:txXfrm>
    </dsp:sp>
    <dsp:sp modelId="{8CE4AC21-127B-4F0E-B917-D6758919ADCC}">
      <dsp:nvSpPr>
        <dsp:cNvPr id="0" name=""/>
        <dsp:cNvSpPr/>
      </dsp:nvSpPr>
      <dsp:spPr>
        <a:xfrm>
          <a:off x="1239188" y="1959428"/>
          <a:ext cx="3304503" cy="653142"/>
        </a:xfrm>
        <a:prstGeom prst="trapezoid">
          <a:avLst>
            <a:gd name="adj" fmla="val 6324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Grid of clusters</a:t>
          </a:r>
          <a:endParaRPr lang="en-US" sz="1900" kern="1200" dirty="0"/>
        </a:p>
      </dsp:txBody>
      <dsp:txXfrm>
        <a:off x="1817477" y="1959428"/>
        <a:ext cx="2147927" cy="653142"/>
      </dsp:txXfrm>
    </dsp:sp>
    <dsp:sp modelId="{2EDF1451-45FB-4337-B50C-68C7BB985FE7}">
      <dsp:nvSpPr>
        <dsp:cNvPr id="0" name=""/>
        <dsp:cNvSpPr/>
      </dsp:nvSpPr>
      <dsp:spPr>
        <a:xfrm>
          <a:off x="826125" y="2612571"/>
          <a:ext cx="4130629" cy="653142"/>
        </a:xfrm>
        <a:prstGeom prst="trapezoid">
          <a:avLst>
            <a:gd name="adj" fmla="val 6324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Embarrassingly parallel processing  </a:t>
          </a:r>
          <a:endParaRPr lang="en-US" sz="1900" kern="1200" dirty="0"/>
        </a:p>
      </dsp:txBody>
      <dsp:txXfrm>
        <a:off x="1548986" y="2612571"/>
        <a:ext cx="2684909" cy="653142"/>
      </dsp:txXfrm>
    </dsp:sp>
    <dsp:sp modelId="{A93400CB-AF11-4EDD-B316-3BD3AA10777B}">
      <dsp:nvSpPr>
        <dsp:cNvPr id="0" name=""/>
        <dsp:cNvSpPr/>
      </dsp:nvSpPr>
      <dsp:spPr>
        <a:xfrm>
          <a:off x="413062" y="3265714"/>
          <a:ext cx="4956755" cy="653142"/>
        </a:xfrm>
        <a:prstGeom prst="trapezoid">
          <a:avLst>
            <a:gd name="adj" fmla="val 63242"/>
          </a:avLst>
        </a:prstGeom>
        <a:solidFill>
          <a:schemeClr val="accent1">
            <a:lumMod val="20000"/>
            <a:lumOff val="80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MapReduce, distributed file system</a:t>
          </a:r>
          <a:endParaRPr lang="en-US" sz="1900" kern="1200" dirty="0"/>
        </a:p>
      </dsp:txBody>
      <dsp:txXfrm>
        <a:off x="1280495" y="3265714"/>
        <a:ext cx="3221891" cy="653142"/>
      </dsp:txXfrm>
    </dsp:sp>
    <dsp:sp modelId="{ABA5C59B-E1C4-4D45-B179-1CF0529E7787}">
      <dsp:nvSpPr>
        <dsp:cNvPr id="0" name=""/>
        <dsp:cNvSpPr/>
      </dsp:nvSpPr>
      <dsp:spPr>
        <a:xfrm>
          <a:off x="0" y="3918857"/>
          <a:ext cx="5782881" cy="653142"/>
        </a:xfrm>
        <a:prstGeom prst="trapezoid">
          <a:avLst>
            <a:gd name="adj" fmla="val 6324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Cloud computing: google, box, </a:t>
          </a:r>
          <a:r>
            <a:rPr lang="en-US" sz="1900" kern="1200" dirty="0" err="1" smtClean="0"/>
            <a:t>aws</a:t>
          </a:r>
          <a:r>
            <a:rPr lang="en-US" sz="1900" kern="1200" dirty="0" smtClean="0"/>
            <a:t> S3</a:t>
          </a:r>
          <a:endParaRPr lang="en-US" sz="1900" kern="1200" dirty="0"/>
        </a:p>
      </dsp:txBody>
      <dsp:txXfrm>
        <a:off x="1012004" y="3918857"/>
        <a:ext cx="3758873" cy="6531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A8236A-C1C2-47FD-9249-5ACB39EF1787}">
      <dsp:nvSpPr>
        <dsp:cNvPr id="0" name=""/>
        <dsp:cNvSpPr/>
      </dsp:nvSpPr>
      <dsp:spPr>
        <a:xfrm>
          <a:off x="0" y="591343"/>
          <a:ext cx="2571749" cy="1543050"/>
        </a:xfrm>
        <a:prstGeom prst="rect">
          <a:avLst/>
        </a:prstGeom>
        <a:solidFill>
          <a:schemeClr val="accent3"/>
        </a:solidFill>
        <a:ln w="11429" cap="flat" cmpd="sng" algn="ctr">
          <a:solidFill>
            <a:schemeClr val="accent3"/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Off system/online storage/ secondary memory</a:t>
          </a:r>
          <a:endParaRPr lang="en-US" sz="2300" kern="1200" dirty="0"/>
        </a:p>
      </dsp:txBody>
      <dsp:txXfrm>
        <a:off x="0" y="591343"/>
        <a:ext cx="2571749" cy="1543050"/>
      </dsp:txXfrm>
    </dsp:sp>
    <dsp:sp modelId="{3898BE32-EEED-4E43-8F2B-E93B7B2E311C}">
      <dsp:nvSpPr>
        <dsp:cNvPr id="0" name=""/>
        <dsp:cNvSpPr/>
      </dsp:nvSpPr>
      <dsp:spPr>
        <a:xfrm>
          <a:off x="2828925" y="591343"/>
          <a:ext cx="2571749" cy="1543050"/>
        </a:xfrm>
        <a:prstGeom prst="rect">
          <a:avLst/>
        </a:prstGeom>
        <a:solidFill>
          <a:schemeClr val="accent4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File system abstraction/ Databases</a:t>
          </a:r>
          <a:endParaRPr lang="en-US" sz="2300" kern="1200" dirty="0"/>
        </a:p>
      </dsp:txBody>
      <dsp:txXfrm>
        <a:off x="2828925" y="591343"/>
        <a:ext cx="2571749" cy="1543050"/>
      </dsp:txXfrm>
    </dsp:sp>
    <dsp:sp modelId="{42BA488D-C799-4992-A6B5-933CA5BA20AB}">
      <dsp:nvSpPr>
        <dsp:cNvPr id="0" name=""/>
        <dsp:cNvSpPr/>
      </dsp:nvSpPr>
      <dsp:spPr>
        <a:xfrm>
          <a:off x="5657849" y="591343"/>
          <a:ext cx="2571749" cy="1543050"/>
        </a:xfrm>
        <a:prstGeom prst="rect">
          <a:avLst/>
        </a:prstGeom>
        <a:solidFill>
          <a:schemeClr val="tx2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Offline/ tertiary memory/ DFS</a:t>
          </a:r>
          <a:endParaRPr lang="en-US" sz="2300" kern="1200" dirty="0"/>
        </a:p>
      </dsp:txBody>
      <dsp:txXfrm>
        <a:off x="5657849" y="591343"/>
        <a:ext cx="2571749" cy="1543050"/>
      </dsp:txXfrm>
    </dsp:sp>
    <dsp:sp modelId="{97D1D1D8-F6B8-41F2-A27A-B7F51FBB1D76}">
      <dsp:nvSpPr>
        <dsp:cNvPr id="0" name=""/>
        <dsp:cNvSpPr/>
      </dsp:nvSpPr>
      <dsp:spPr>
        <a:xfrm>
          <a:off x="0" y="2391569"/>
          <a:ext cx="2571749" cy="1543050"/>
        </a:xfrm>
        <a:prstGeom prst="rect">
          <a:avLst/>
        </a:prstGeom>
        <a:solidFill>
          <a:schemeClr val="accent5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RAID: Redundant Array of Inexpensive Disks </a:t>
          </a:r>
          <a:endParaRPr lang="en-US" sz="2300" kern="1200" dirty="0"/>
        </a:p>
      </dsp:txBody>
      <dsp:txXfrm>
        <a:off x="0" y="2391569"/>
        <a:ext cx="2571749" cy="1543050"/>
      </dsp:txXfrm>
    </dsp:sp>
    <dsp:sp modelId="{21D4B630-C210-4D1C-9180-ABE3297D30A9}">
      <dsp:nvSpPr>
        <dsp:cNvPr id="0" name=""/>
        <dsp:cNvSpPr/>
      </dsp:nvSpPr>
      <dsp:spPr>
        <a:xfrm>
          <a:off x="2828925" y="239156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NAS: Network Accessible Storage</a:t>
          </a:r>
          <a:endParaRPr lang="en-US" sz="2300" kern="1200" dirty="0"/>
        </a:p>
      </dsp:txBody>
      <dsp:txXfrm>
        <a:off x="2828925" y="2391569"/>
        <a:ext cx="2571749" cy="1543050"/>
      </dsp:txXfrm>
    </dsp:sp>
    <dsp:sp modelId="{26205225-AE9F-48D6-8D54-A44BAC7D41DF}">
      <dsp:nvSpPr>
        <dsp:cNvPr id="0" name=""/>
        <dsp:cNvSpPr/>
      </dsp:nvSpPr>
      <dsp:spPr>
        <a:xfrm>
          <a:off x="5657849" y="2391569"/>
          <a:ext cx="2571749" cy="1543050"/>
        </a:xfrm>
        <a:prstGeom prst="rect">
          <a:avLst/>
        </a:prstGeom>
        <a:solidFill>
          <a:schemeClr val="accent6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SAN: Storage area networks</a:t>
          </a:r>
          <a:endParaRPr lang="en-US" sz="2300" kern="1200" dirty="0"/>
        </a:p>
      </dsp:txBody>
      <dsp:txXfrm>
        <a:off x="5657849" y="2391569"/>
        <a:ext cx="2571749" cy="1543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C2E78-9687-43FC-97CC-6E435B0AEA3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5E3EC4-0844-45D4-807F-FE24C61E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458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55FABC-CDF9-40FA-B854-385864832F58}" type="slidenum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660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tags" Target="../tags/tag22.xml"/><Relationship Id="rId13" Type="http://schemas.openxmlformats.org/officeDocument/2006/relationships/slideMaster" Target="../slideMasters/slideMaster2.xml"/><Relationship Id="rId3" Type="http://schemas.openxmlformats.org/officeDocument/2006/relationships/tags" Target="../tags/tag17.xml"/><Relationship Id="rId7" Type="http://schemas.openxmlformats.org/officeDocument/2006/relationships/tags" Target="../tags/tag21.xml"/><Relationship Id="rId12" Type="http://schemas.openxmlformats.org/officeDocument/2006/relationships/tags" Target="../tags/tag26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tags" Target="../tags/tag20.xml"/><Relationship Id="rId11" Type="http://schemas.openxmlformats.org/officeDocument/2006/relationships/tags" Target="../tags/tag25.xml"/><Relationship Id="rId5" Type="http://schemas.openxmlformats.org/officeDocument/2006/relationships/tags" Target="../tags/tag19.xml"/><Relationship Id="rId10" Type="http://schemas.openxmlformats.org/officeDocument/2006/relationships/tags" Target="../tags/tag24.xml"/><Relationship Id="rId4" Type="http://schemas.openxmlformats.org/officeDocument/2006/relationships/tags" Target="../tags/tag18.xml"/><Relationship Id="rId9" Type="http://schemas.openxmlformats.org/officeDocument/2006/relationships/tags" Target="../tags/tag23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4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37.xml"/><Relationship Id="rId13" Type="http://schemas.openxmlformats.org/officeDocument/2006/relationships/tags" Target="../tags/tag42.xml"/><Relationship Id="rId3" Type="http://schemas.openxmlformats.org/officeDocument/2006/relationships/tags" Target="../tags/tag32.xml"/><Relationship Id="rId7" Type="http://schemas.openxmlformats.org/officeDocument/2006/relationships/tags" Target="../tags/tag36.xml"/><Relationship Id="rId12" Type="http://schemas.openxmlformats.org/officeDocument/2006/relationships/tags" Target="../tags/tag41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tags" Target="../tags/tag35.xml"/><Relationship Id="rId11" Type="http://schemas.openxmlformats.org/officeDocument/2006/relationships/tags" Target="../tags/tag40.xml"/><Relationship Id="rId5" Type="http://schemas.openxmlformats.org/officeDocument/2006/relationships/tags" Target="../tags/tag34.xml"/><Relationship Id="rId15" Type="http://schemas.openxmlformats.org/officeDocument/2006/relationships/slideMaster" Target="../slideMasters/slideMaster2.xml"/><Relationship Id="rId10" Type="http://schemas.openxmlformats.org/officeDocument/2006/relationships/tags" Target="../tags/tag39.xml"/><Relationship Id="rId4" Type="http://schemas.openxmlformats.org/officeDocument/2006/relationships/tags" Target="../tags/tag33.xml"/><Relationship Id="rId9" Type="http://schemas.openxmlformats.org/officeDocument/2006/relationships/tags" Target="../tags/tag38.xml"/><Relationship Id="rId14" Type="http://schemas.openxmlformats.org/officeDocument/2006/relationships/tags" Target="../tags/tag43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47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tags" Target="../tags/tag55.xml"/><Relationship Id="rId13" Type="http://schemas.openxmlformats.org/officeDocument/2006/relationships/tags" Target="../tags/tag60.xml"/><Relationship Id="rId3" Type="http://schemas.openxmlformats.org/officeDocument/2006/relationships/tags" Target="../tags/tag50.xml"/><Relationship Id="rId7" Type="http://schemas.openxmlformats.org/officeDocument/2006/relationships/tags" Target="../tags/tag54.xml"/><Relationship Id="rId12" Type="http://schemas.openxmlformats.org/officeDocument/2006/relationships/tags" Target="../tags/tag59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tags" Target="../tags/tag53.xml"/><Relationship Id="rId11" Type="http://schemas.openxmlformats.org/officeDocument/2006/relationships/tags" Target="../tags/tag58.xml"/><Relationship Id="rId5" Type="http://schemas.openxmlformats.org/officeDocument/2006/relationships/tags" Target="../tags/tag52.xml"/><Relationship Id="rId15" Type="http://schemas.openxmlformats.org/officeDocument/2006/relationships/slideMaster" Target="../slideMasters/slideMaster2.xml"/><Relationship Id="rId10" Type="http://schemas.openxmlformats.org/officeDocument/2006/relationships/tags" Target="../tags/tag57.xml"/><Relationship Id="rId4" Type="http://schemas.openxmlformats.org/officeDocument/2006/relationships/tags" Target="../tags/tag51.xml"/><Relationship Id="rId9" Type="http://schemas.openxmlformats.org/officeDocument/2006/relationships/tags" Target="../tags/tag56.xml"/><Relationship Id="rId14" Type="http://schemas.openxmlformats.org/officeDocument/2006/relationships/tags" Target="../tags/tag6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tags" Target="../tags/tag62.xml"/><Relationship Id="rId4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tags" Target="../tags/tag72.xml"/><Relationship Id="rId3" Type="http://schemas.openxmlformats.org/officeDocument/2006/relationships/tags" Target="../tags/tag67.xml"/><Relationship Id="rId7" Type="http://schemas.openxmlformats.org/officeDocument/2006/relationships/tags" Target="../tags/tag71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6" Type="http://schemas.openxmlformats.org/officeDocument/2006/relationships/tags" Target="../tags/tag70.xml"/><Relationship Id="rId5" Type="http://schemas.openxmlformats.org/officeDocument/2006/relationships/tags" Target="../tags/tag69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8.xml"/><Relationship Id="rId9" Type="http://schemas.openxmlformats.org/officeDocument/2006/relationships/tags" Target="../tags/tag73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81.xml"/><Relationship Id="rId13" Type="http://schemas.openxmlformats.org/officeDocument/2006/relationships/tags" Target="../tags/tag86.xml"/><Relationship Id="rId3" Type="http://schemas.openxmlformats.org/officeDocument/2006/relationships/tags" Target="../tags/tag76.xml"/><Relationship Id="rId7" Type="http://schemas.openxmlformats.org/officeDocument/2006/relationships/tags" Target="../tags/tag80.xml"/><Relationship Id="rId12" Type="http://schemas.openxmlformats.org/officeDocument/2006/relationships/tags" Target="../tags/tag85.xml"/><Relationship Id="rId2" Type="http://schemas.openxmlformats.org/officeDocument/2006/relationships/tags" Target="../tags/tag75.xml"/><Relationship Id="rId1" Type="http://schemas.openxmlformats.org/officeDocument/2006/relationships/tags" Target="../tags/tag74.xml"/><Relationship Id="rId6" Type="http://schemas.openxmlformats.org/officeDocument/2006/relationships/tags" Target="../tags/tag79.xml"/><Relationship Id="rId11" Type="http://schemas.openxmlformats.org/officeDocument/2006/relationships/tags" Target="../tags/tag84.xml"/><Relationship Id="rId5" Type="http://schemas.openxmlformats.org/officeDocument/2006/relationships/tags" Target="../tags/tag78.xml"/><Relationship Id="rId15" Type="http://schemas.openxmlformats.org/officeDocument/2006/relationships/slideMaster" Target="../slideMasters/slideMaster2.xml"/><Relationship Id="rId10" Type="http://schemas.openxmlformats.org/officeDocument/2006/relationships/tags" Target="../tags/tag83.xml"/><Relationship Id="rId4" Type="http://schemas.openxmlformats.org/officeDocument/2006/relationships/tags" Target="../tags/tag77.xml"/><Relationship Id="rId9" Type="http://schemas.openxmlformats.org/officeDocument/2006/relationships/tags" Target="../tags/tag82.xml"/><Relationship Id="rId14" Type="http://schemas.openxmlformats.org/officeDocument/2006/relationships/tags" Target="../tags/tag8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95.xml"/><Relationship Id="rId13" Type="http://schemas.openxmlformats.org/officeDocument/2006/relationships/tags" Target="../tags/tag100.xml"/><Relationship Id="rId3" Type="http://schemas.openxmlformats.org/officeDocument/2006/relationships/tags" Target="../tags/tag90.xml"/><Relationship Id="rId7" Type="http://schemas.openxmlformats.org/officeDocument/2006/relationships/tags" Target="../tags/tag94.xml"/><Relationship Id="rId12" Type="http://schemas.openxmlformats.org/officeDocument/2006/relationships/tags" Target="../tags/tag99.xml"/><Relationship Id="rId2" Type="http://schemas.openxmlformats.org/officeDocument/2006/relationships/tags" Target="../tags/tag89.xml"/><Relationship Id="rId1" Type="http://schemas.openxmlformats.org/officeDocument/2006/relationships/tags" Target="../tags/tag88.xml"/><Relationship Id="rId6" Type="http://schemas.openxmlformats.org/officeDocument/2006/relationships/tags" Target="../tags/tag93.xml"/><Relationship Id="rId11" Type="http://schemas.openxmlformats.org/officeDocument/2006/relationships/tags" Target="../tags/tag98.xml"/><Relationship Id="rId5" Type="http://schemas.openxmlformats.org/officeDocument/2006/relationships/tags" Target="../tags/tag92.xml"/><Relationship Id="rId15" Type="http://schemas.openxmlformats.org/officeDocument/2006/relationships/slideMaster" Target="../slideMasters/slideMaster2.xml"/><Relationship Id="rId10" Type="http://schemas.openxmlformats.org/officeDocument/2006/relationships/tags" Target="../tags/tag97.xml"/><Relationship Id="rId4" Type="http://schemas.openxmlformats.org/officeDocument/2006/relationships/tags" Target="../tags/tag91.xml"/><Relationship Id="rId9" Type="http://schemas.openxmlformats.org/officeDocument/2006/relationships/tags" Target="../tags/tag96.xml"/><Relationship Id="rId14" Type="http://schemas.openxmlformats.org/officeDocument/2006/relationships/tags" Target="../tags/tag10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104.xml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4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slideMaster" Target="../slideMasters/slideMaster2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5" Type="http://schemas.openxmlformats.org/officeDocument/2006/relationships/tags" Target="../tags/tag109.xml"/><Relationship Id="rId10" Type="http://schemas.openxmlformats.org/officeDocument/2006/relationships/tags" Target="../tags/tag114.xml"/><Relationship Id="rId4" Type="http://schemas.openxmlformats.org/officeDocument/2006/relationships/tags" Target="../tags/tag108.xml"/><Relationship Id="rId9" Type="http://schemas.openxmlformats.org/officeDocument/2006/relationships/tags" Target="../tags/tag11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CECC8-CCFD-4DC7-ADC5-67297D7BB943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77D62-644D-498E-9944-C7608750DD38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084159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E4247-0397-4CF6-884B-1863CE8181AE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095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21216" y="3009902"/>
            <a:ext cx="609600" cy="441325"/>
          </a:xfrm>
        </p:spPr>
        <p:txBody>
          <a:bodyPr/>
          <a:lstStyle/>
          <a:p>
            <a:fld id="{A4877D62-644D-498E-9944-C7608750DD38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965B-4C78-423D-BF6B-6BE01F35E951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5200" y="304802"/>
            <a:ext cx="1930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191392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>
            <p:custDataLst>
              <p:tags r:id="rId1"/>
            </p:custDataLst>
          </p:nvPr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5" name="Rectangle 20"/>
          <p:cNvSpPr>
            <a:spLocks noChangeArrowheads="1"/>
          </p:cNvSpPr>
          <p:nvPr>
            <p:custDataLst>
              <p:tags r:id="rId2"/>
            </p:custDataLst>
          </p:nvPr>
        </p:nvSpPr>
        <p:spPr bwMode="white">
          <a:xfrm>
            <a:off x="11988800" y="3175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6" name="Rectangle 21"/>
          <p:cNvSpPr>
            <a:spLocks noChangeArrowheads="1"/>
          </p:cNvSpPr>
          <p:nvPr>
            <p:custDataLst>
              <p:tags r:id="rId3"/>
            </p:custDataLst>
          </p:nvPr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7" name="Rectangle 23"/>
          <p:cNvSpPr>
            <a:spLocks noChangeArrowheads="1"/>
          </p:cNvSpPr>
          <p:nvPr>
            <p:custDataLst>
              <p:tags r:id="rId4"/>
            </p:custDataLst>
          </p:nvPr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4734" y="6391276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207434" y="2419350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03200" y="152400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3" name="Oval 12"/>
          <p:cNvSpPr/>
          <p:nvPr>
            <p:custDataLst>
              <p:tags r:id="rId8"/>
            </p:custDataLst>
          </p:nvPr>
        </p:nvSpPr>
        <p:spPr>
          <a:xfrm>
            <a:off x="5689600" y="211455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>
            <p:custDataLst>
              <p:tags r:id="rId9"/>
            </p:custDataLst>
          </p:nvPr>
        </p:nvSpPr>
        <p:spPr>
          <a:xfrm>
            <a:off x="5816600" y="2209800"/>
            <a:ext cx="5588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AF91B-996A-4E0E-893F-FADA36CA31F4}" type="datetime1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>
          <a:xfrm>
            <a:off x="5791200" y="2198689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76F58-34D9-4B6B-A411-0BE701A866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74888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69FA7-75FB-4C59-B515-3EDF02C68F5D}" type="datetime1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5816600" y="1027114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CF98E-5D23-45D8-AB2E-7A454167FA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53441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>
            <p:custDataLst>
              <p:tags r:id="rId1"/>
            </p:custDataLst>
          </p:nvPr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5" name="Rectangle 20"/>
          <p:cNvSpPr>
            <a:spLocks noChangeArrowheads="1"/>
          </p:cNvSpPr>
          <p:nvPr>
            <p:custDataLst>
              <p:tags r:id="rId2"/>
            </p:custDataLst>
          </p:nvPr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6" name="Rectangle 21"/>
          <p:cNvSpPr>
            <a:spLocks noChangeArrowheads="1"/>
          </p:cNvSpPr>
          <p:nvPr>
            <p:custDataLst>
              <p:tags r:id="rId3"/>
            </p:custDataLst>
          </p:nvPr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7" name="Rectangle 23"/>
          <p:cNvSpPr>
            <a:spLocks noChangeArrowheads="1"/>
          </p:cNvSpPr>
          <p:nvPr>
            <p:custDataLst>
              <p:tags r:id="rId4"/>
            </p:custDataLst>
          </p:nvPr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8" name="Rectangle 24"/>
          <p:cNvSpPr>
            <a:spLocks noChangeArrowheads="1"/>
          </p:cNvSpPr>
          <p:nvPr>
            <p:custDataLst>
              <p:tags r:id="rId5"/>
            </p:custDataLst>
          </p:nvPr>
        </p:nvSpPr>
        <p:spPr bwMode="white">
          <a:xfrm>
            <a:off x="203200" y="2286000"/>
            <a:ext cx="11777133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9" name="Rectangle 25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07434" y="142875"/>
            <a:ext cx="11777133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4734" y="6391276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03200" y="152400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203200" y="2438400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3" name="Oval 12"/>
          <p:cNvSpPr/>
          <p:nvPr>
            <p:custDataLst>
              <p:tags r:id="rId10"/>
            </p:custDataLst>
          </p:nvPr>
        </p:nvSpPr>
        <p:spPr>
          <a:xfrm>
            <a:off x="5689600" y="211455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>
            <p:custDataLst>
              <p:tags r:id="rId11"/>
            </p:custDataLst>
          </p:nvPr>
        </p:nvSpPr>
        <p:spPr>
          <a:xfrm>
            <a:off x="5816600" y="2209800"/>
            <a:ext cx="5588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  <p:custDataLst>
              <p:tags r:id="rId1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  <p:custDataLst>
              <p:tags r:id="rId1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598DF-D1C8-4E41-BA81-4667CC668EE2}" type="datetime1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>
          <a:xfrm>
            <a:off x="5791200" y="2198689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FA3A-5ED5-422D-B214-C296CBA024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59125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9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 flipV="1">
            <a:off x="6083301" y="1576388"/>
            <a:ext cx="12700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7721601" y="6410326"/>
            <a:ext cx="405976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539CBA-81F6-4920-936B-0A160D16CE1E}" type="datetime1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F8990-FFE5-492E-8219-AF63F4A01C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40539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9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 flipV="1">
            <a:off x="6096000" y="2200276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20"/>
          <p:cNvSpPr>
            <a:spLocks noChangeArrowheads="1"/>
          </p:cNvSpPr>
          <p:nvPr>
            <p:custDataLst>
              <p:tags r:id="rId2"/>
            </p:custDataLst>
          </p:nvPr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9" name="Rectangle 21"/>
          <p:cNvSpPr>
            <a:spLocks noChangeArrowheads="1"/>
          </p:cNvSpPr>
          <p:nvPr>
            <p:custDataLst>
              <p:tags r:id="rId3"/>
            </p:custDataLst>
          </p:nvPr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10" name="Rectangle 23"/>
          <p:cNvSpPr>
            <a:spLocks noChangeArrowheads="1"/>
          </p:cNvSpPr>
          <p:nvPr>
            <p:custDataLst>
              <p:tags r:id="rId4"/>
            </p:custDataLst>
          </p:nvPr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11" name="Rectangle 24"/>
          <p:cNvSpPr>
            <a:spLocks noChangeArrowheads="1"/>
          </p:cNvSpPr>
          <p:nvPr>
            <p:custDataLst>
              <p:tags r:id="rId5"/>
            </p:custDataLst>
          </p:nvPr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12" name="Rectangle 11"/>
          <p:cNvSpPr/>
          <p:nvPr>
            <p:custDataLst>
              <p:tags r:id="rId6"/>
            </p:custDataLst>
          </p:nvPr>
        </p:nvSpPr>
        <p:spPr>
          <a:xfrm>
            <a:off x="203200" y="1371600"/>
            <a:ext cx="11777133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4734" y="6391275"/>
            <a:ext cx="11777133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203200" y="1279525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03200" y="155575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6" name="Oval 15"/>
          <p:cNvSpPr/>
          <p:nvPr>
            <p:custDataLst>
              <p:tags r:id="rId10"/>
            </p:custDataLst>
          </p:nvPr>
        </p:nvSpPr>
        <p:spPr>
          <a:xfrm>
            <a:off x="5689600" y="955675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>
            <p:custDataLst>
              <p:tags r:id="rId11"/>
            </p:custDataLst>
          </p:nvPr>
        </p:nvSpPr>
        <p:spPr>
          <a:xfrm>
            <a:off x="5816600" y="1050925"/>
            <a:ext cx="5588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F1402-5CA6-4BDB-A5B5-AED49C97182E}" type="datetime1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>
          <a:xfrm>
            <a:off x="406400" y="6410326"/>
            <a:ext cx="4775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>
          <a:xfrm>
            <a:off x="5791200" y="1042989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09684-379B-4171-8646-E1BF320047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85888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61344-D744-42BB-97A1-337119300390}" type="datetime1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5791200" y="1036639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55814-0A4C-4538-8E59-AF3E3760CC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15771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ChangeArrowheads="1"/>
          </p:cNvSpPr>
          <p:nvPr>
            <p:custDataLst>
              <p:tags r:id="rId1"/>
            </p:custDataLst>
          </p:nvPr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3" name="Rectangle 20"/>
          <p:cNvSpPr>
            <a:spLocks noChangeArrowheads="1"/>
          </p:cNvSpPr>
          <p:nvPr>
            <p:custDataLst>
              <p:tags r:id="rId2"/>
            </p:custDataLst>
          </p:nvPr>
        </p:nvSpPr>
        <p:spPr bwMode="white">
          <a:xfrm>
            <a:off x="0" y="1"/>
            <a:ext cx="12192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4" name="Rectangle 21"/>
          <p:cNvSpPr>
            <a:spLocks noChangeArrowheads="1"/>
          </p:cNvSpPr>
          <p:nvPr>
            <p:custDataLst>
              <p:tags r:id="rId3"/>
            </p:custDataLst>
          </p:nvPr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5" name="Rectangle 23"/>
          <p:cNvSpPr>
            <a:spLocks noChangeArrowheads="1"/>
          </p:cNvSpPr>
          <p:nvPr>
            <p:custDataLst>
              <p:tags r:id="rId4"/>
            </p:custDataLst>
          </p:nvPr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4734" y="6391276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03200" y="158750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6631F-F792-40AF-AD85-8A7984CE6EE8}" type="datetime1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5689600" y="6324601"/>
            <a:ext cx="8128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42E8732-E29E-41B1-A1FC-FE2EF8BD46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5819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03200" y="152400"/>
            <a:ext cx="11777133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6" name="Rectangle 20"/>
          <p:cNvSpPr>
            <a:spLocks noChangeArrowheads="1"/>
          </p:cNvSpPr>
          <p:nvPr>
            <p:custDataLst>
              <p:tags r:id="rId2"/>
            </p:custDataLst>
          </p:nvPr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7" name="Rectangle 21"/>
          <p:cNvSpPr>
            <a:spLocks noChangeArrowheads="1"/>
          </p:cNvSpPr>
          <p:nvPr>
            <p:custDataLst>
              <p:tags r:id="rId3"/>
            </p:custDataLst>
          </p:nvPr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8" name="Rectangle 23"/>
          <p:cNvSpPr>
            <a:spLocks noChangeArrowheads="1"/>
          </p:cNvSpPr>
          <p:nvPr>
            <p:custDataLst>
              <p:tags r:id="rId4"/>
            </p:custDataLst>
          </p:nvPr>
        </p:nvSpPr>
        <p:spPr bwMode="white">
          <a:xfrm>
            <a:off x="0" y="1"/>
            <a:ext cx="12192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9" name="Rectangle 24"/>
          <p:cNvSpPr>
            <a:spLocks noChangeArrowheads="1"/>
          </p:cNvSpPr>
          <p:nvPr>
            <p:custDataLst>
              <p:tags r:id="rId5"/>
            </p:custDataLst>
          </p:nvPr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10" name="Rectangle 9"/>
          <p:cNvSpPr/>
          <p:nvPr>
            <p:custDataLst>
              <p:tags r:id="rId6"/>
            </p:custDataLst>
          </p:nvPr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03200" y="152400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203200" y="533400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3" name="Oval 12"/>
          <p:cNvSpPr/>
          <p:nvPr>
            <p:custDataLst>
              <p:tags r:id="rId9"/>
            </p:custDataLst>
          </p:nvPr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>
            <p:custDataLst>
              <p:tags r:id="rId10"/>
            </p:custDataLst>
          </p:nvPr>
        </p:nvSpPr>
        <p:spPr>
          <a:xfrm>
            <a:off x="1854200" y="323850"/>
            <a:ext cx="5588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98967" y="6388101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  <p:custDataLst>
              <p:tags r:id="rId12"/>
            </p:custDataLst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A83B66-C9E4-45F1-B380-A7519246A6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  <p:custDataLst>
              <p:tags r:id="rId1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6DE79-FEB6-4EF0-90A7-D0CCEBFB9AB9}" type="datetime1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  <p:custDataLst>
              <p:tags r:id="rId14"/>
            </p:custDataLst>
          </p:nvPr>
        </p:nvSpPr>
        <p:spPr>
          <a:xfrm>
            <a:off x="402168" y="6410326"/>
            <a:ext cx="4510617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</p:spTree>
    <p:extLst>
      <p:ext uri="{BB962C8B-B14F-4D97-AF65-F5344CB8AC3E}">
        <p14:creationId xmlns:p14="http://schemas.microsoft.com/office/powerpoint/2010/main" val="27373412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DD68-E3DC-4210-8550-110926034257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15584" y="1026373"/>
            <a:ext cx="609600" cy="441325"/>
          </a:xfrm>
        </p:spPr>
        <p:txBody>
          <a:bodyPr/>
          <a:lstStyle/>
          <a:p>
            <a:fld id="{A4877D62-644D-498E-9944-C7608750DD38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880774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>
            <a:off x="203200" y="533400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6" name="Rectangle 20"/>
          <p:cNvSpPr>
            <a:spLocks noChangeArrowheads="1"/>
          </p:cNvSpPr>
          <p:nvPr>
            <p:custDataLst>
              <p:tags r:id="rId2"/>
            </p:custDataLst>
          </p:nvPr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7" name="Rectangle 21"/>
          <p:cNvSpPr>
            <a:spLocks noChangeArrowheads="1"/>
          </p:cNvSpPr>
          <p:nvPr>
            <p:custDataLst>
              <p:tags r:id="rId3"/>
            </p:custDataLst>
          </p:nvPr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8" name="Rectangle 23"/>
          <p:cNvSpPr>
            <a:spLocks noChangeArrowheads="1"/>
          </p:cNvSpPr>
          <p:nvPr>
            <p:custDataLst>
              <p:tags r:id="rId4"/>
            </p:custDataLst>
          </p:nvPr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9" name="Rectangle 24"/>
          <p:cNvSpPr>
            <a:spLocks noChangeArrowheads="1"/>
          </p:cNvSpPr>
          <p:nvPr>
            <p:custDataLst>
              <p:tags r:id="rId5"/>
            </p:custDataLst>
          </p:nvPr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03200" y="152401"/>
            <a:ext cx="11777133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>
            <p:custDataLst>
              <p:tags r:id="rId7"/>
            </p:custDataLst>
          </p:nvPr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03200" y="155575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3" name="Oval 12"/>
          <p:cNvSpPr/>
          <p:nvPr>
            <p:custDataLst>
              <p:tags r:id="rId9"/>
            </p:custDataLst>
          </p:nvPr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>
            <p:custDataLst>
              <p:tags r:id="rId10"/>
            </p:custDataLst>
          </p:nvPr>
        </p:nvSpPr>
        <p:spPr>
          <a:xfrm>
            <a:off x="1854200" y="323850"/>
            <a:ext cx="5588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98967" y="6388101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  <p:custDataLst>
              <p:tags r:id="rId12"/>
            </p:custDataLst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26E3C-301A-425E-BFB4-E92F7E5A99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  <p:custDataLst>
              <p:tags r:id="rId13"/>
            </p:custDataLst>
          </p:nvPr>
        </p:nvSpPr>
        <p:spPr>
          <a:xfrm>
            <a:off x="7717367" y="6405564"/>
            <a:ext cx="405976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10B45-64C2-49F3-AB52-F9A83094A487}" type="datetime1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  <p:custDataLst>
              <p:tags r:id="rId14"/>
            </p:custDataLst>
          </p:nvPr>
        </p:nvSpPr>
        <p:spPr>
          <a:xfrm>
            <a:off x="402168" y="6410326"/>
            <a:ext cx="477943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</p:spTree>
    <p:extLst>
      <p:ext uri="{BB962C8B-B14F-4D97-AF65-F5344CB8AC3E}">
        <p14:creationId xmlns:p14="http://schemas.microsoft.com/office/powerpoint/2010/main" val="10123843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D284F-5F0C-41F3-9D85-77F8C62A777D}" type="datetime1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58DB8-5FAD-4019-B8A2-8E98002A73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8659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>
            <p:custDataLst>
              <p:tags r:id="rId1"/>
            </p:custDataLst>
          </p:nvPr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5" name="Rectangle 20"/>
          <p:cNvSpPr>
            <a:spLocks noChangeArrowheads="1"/>
          </p:cNvSpPr>
          <p:nvPr>
            <p:custDataLst>
              <p:tags r:id="rId2"/>
            </p:custDataLst>
          </p:nvPr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6" name="Rectangle 21"/>
          <p:cNvSpPr>
            <a:spLocks noChangeArrowheads="1"/>
          </p:cNvSpPr>
          <p:nvPr>
            <p:custDataLst>
              <p:tags r:id="rId3"/>
            </p:custDataLst>
          </p:nvPr>
        </p:nvSpPr>
        <p:spPr bwMode="white">
          <a:xfrm>
            <a:off x="0" y="1"/>
            <a:ext cx="12192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7" name="Rectangle 23"/>
          <p:cNvSpPr>
            <a:spLocks noChangeArrowheads="1"/>
          </p:cNvSpPr>
          <p:nvPr>
            <p:custDataLst>
              <p:tags r:id="rId4"/>
            </p:custDataLst>
          </p:nvPr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4734" y="6391276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03200" y="155575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rot="5400000">
            <a:off x="6402388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1" name="Oval 10"/>
          <p:cNvSpPr/>
          <p:nvPr>
            <p:custDataLst>
              <p:tags r:id="rId8"/>
            </p:custDataLst>
          </p:nvPr>
        </p:nvSpPr>
        <p:spPr>
          <a:xfrm>
            <a:off x="9118600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>
            <p:custDataLst>
              <p:tags r:id="rId9"/>
            </p:custDataLst>
          </p:nvPr>
        </p:nvSpPr>
        <p:spPr>
          <a:xfrm>
            <a:off x="9245600" y="3021013"/>
            <a:ext cx="560917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5200" y="304802"/>
            <a:ext cx="1930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  <p:custDataLst>
              <p:tags r:id="rId10"/>
            </p:custDataLst>
          </p:nvPr>
        </p:nvSpPr>
        <p:spPr>
          <a:xfrm>
            <a:off x="9220200" y="3009901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87B9F-F08C-4C75-9169-7D9FBDEDEA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  <p:custDataLst>
              <p:tags r:id="rId1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126E4-D7AE-4FFC-A1C2-62EE3F10F74E}" type="datetime1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</p:spTree>
    <p:extLst>
      <p:ext uri="{BB962C8B-B14F-4D97-AF65-F5344CB8AC3E}">
        <p14:creationId xmlns:p14="http://schemas.microsoft.com/office/powerpoint/2010/main" val="23906990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FD749-6543-4CC1-9447-C1E228897B4D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77D62-644D-498E-9944-C7608750DD38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51003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49B5A7DC-C3BB-4084-ADF9-28259E18E821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07" y="1575653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4485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965C-FA71-4C36-817E-0BA1A96BA666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91200" y="1042417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A4877D62-644D-498E-9944-C7608750DD38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132046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41012-18A7-4396-BD8E-E54C1F903E0C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1"/>
            <a:ext cx="609600" cy="441325"/>
          </a:xfrm>
        </p:spPr>
        <p:txBody>
          <a:bodyPr/>
          <a:lstStyle/>
          <a:p>
            <a:fld id="{A4877D62-644D-498E-9944-C7608750DD38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89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53179-803A-4DA7-A946-56AA0D29B204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877D62-644D-498E-9944-C7608750DD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544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77D62-644D-498E-9944-C7608750DD38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EDEB4-19A3-4F1A-B5A0-2281314E47D5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428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/>
          <a:p>
            <a:fld id="{A4877D62-644D-498E-9944-C7608750DD38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40112589-6B71-4933-814F-1E75BADDC4E9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065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26" Type="http://schemas.openxmlformats.org/officeDocument/2006/relationships/tags" Target="../tags/tag14.xml"/><Relationship Id="rId3" Type="http://schemas.openxmlformats.org/officeDocument/2006/relationships/slideLayout" Target="../slideLayouts/slideLayout14.xml"/><Relationship Id="rId21" Type="http://schemas.openxmlformats.org/officeDocument/2006/relationships/tags" Target="../tags/tag9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tags" Target="../tags/tag5.xml"/><Relationship Id="rId25" Type="http://schemas.openxmlformats.org/officeDocument/2006/relationships/tags" Target="../tags/tag13.xml"/><Relationship Id="rId2" Type="http://schemas.openxmlformats.org/officeDocument/2006/relationships/slideLayout" Target="../slideLayouts/slideLayout13.xml"/><Relationship Id="rId16" Type="http://schemas.openxmlformats.org/officeDocument/2006/relationships/tags" Target="../tags/tag4.xml"/><Relationship Id="rId20" Type="http://schemas.openxmlformats.org/officeDocument/2006/relationships/tags" Target="../tags/tag8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tags" Target="../tags/tag12.xml"/><Relationship Id="rId5" Type="http://schemas.openxmlformats.org/officeDocument/2006/relationships/slideLayout" Target="../slideLayouts/slideLayout16.xml"/><Relationship Id="rId15" Type="http://schemas.openxmlformats.org/officeDocument/2006/relationships/tags" Target="../tags/tag3.xml"/><Relationship Id="rId23" Type="http://schemas.openxmlformats.org/officeDocument/2006/relationships/tags" Target="../tags/tag11.xml"/><Relationship Id="rId10" Type="http://schemas.openxmlformats.org/officeDocument/2006/relationships/slideLayout" Target="../slideLayouts/slideLayout21.xml"/><Relationship Id="rId19" Type="http://schemas.openxmlformats.org/officeDocument/2006/relationships/tags" Target="../tags/tag7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2.xml"/><Relationship Id="rId22" Type="http://schemas.openxmlformats.org/officeDocument/2006/relationships/tags" Target="../tags/tag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EBB5410-6E5A-408D-AA47-8CF0FEACF546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77D62-644D-498E-9944-C7608750DD38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54237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6"/>
          <p:cNvSpPr>
            <a:spLocks noChangeArrowheads="1"/>
          </p:cNvSpPr>
          <p:nvPr>
            <p:custDataLst>
              <p:tags r:id="rId13"/>
            </p:custDataLst>
          </p:nvPr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1027" name="Rectangle 15"/>
          <p:cNvSpPr>
            <a:spLocks noChangeArrowheads="1"/>
          </p:cNvSpPr>
          <p:nvPr>
            <p:custDataLst>
              <p:tags r:id="rId14"/>
            </p:custDataLst>
          </p:nvPr>
        </p:nvSpPr>
        <p:spPr bwMode="white">
          <a:xfrm>
            <a:off x="0" y="1"/>
            <a:ext cx="12192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1028" name="Rectangle 17"/>
          <p:cNvSpPr>
            <a:spLocks noChangeArrowheads="1"/>
          </p:cNvSpPr>
          <p:nvPr>
            <p:custDataLst>
              <p:tags r:id="rId15"/>
            </p:custDataLst>
          </p:nvPr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1029" name="Rectangle 18"/>
          <p:cNvSpPr>
            <a:spLocks noChangeArrowheads="1"/>
          </p:cNvSpPr>
          <p:nvPr>
            <p:custDataLst>
              <p:tags r:id="rId16"/>
            </p:custDataLst>
          </p:nvPr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smtClean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98967" y="6388101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  <p:custDataLst>
              <p:tags r:id="rId18"/>
            </p:custDataLst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5AC4DA5-AD09-472B-A3C0-61AA2DCFE329}" type="datetime1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  <p:custDataLst>
              <p:tags r:id="rId19"/>
            </p:custDataLst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  <p:sp>
        <p:nvSpPr>
          <p:cNvPr id="8" name="Rectangle 7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203200" y="155575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203200" y="1276350"/>
            <a:ext cx="11777133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Oval 11"/>
          <p:cNvSpPr/>
          <p:nvPr>
            <p:custDataLst>
              <p:tags r:id="rId22"/>
            </p:custDataLst>
          </p:nvPr>
        </p:nvSpPr>
        <p:spPr>
          <a:xfrm>
            <a:off x="5689600" y="955675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>
            <p:custDataLst>
              <p:tags r:id="rId23"/>
            </p:custDataLst>
          </p:nvPr>
        </p:nvSpPr>
        <p:spPr>
          <a:xfrm>
            <a:off x="5816600" y="1050925"/>
            <a:ext cx="5588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600">
                <a:solidFill>
                  <a:srgbClr val="7B9899"/>
                </a:solidFill>
                <a:latin typeface="Georgia" panose="02040502050405020303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750413-1C2D-46AF-9A9C-95C885C53776}" type="slidenum">
              <a:rPr lang="en-US" altLang="en-US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  <p:custDataLst>
              <p:tags r:id="rId25"/>
            </p:custDataLst>
          </p:nvPr>
        </p:nvSpPr>
        <p:spPr bwMode="auto">
          <a:xfrm>
            <a:off x="402167" y="228601"/>
            <a:ext cx="113792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  <p:custDataLst>
              <p:tags r:id="rId26"/>
            </p:custDataLst>
          </p:nvPr>
        </p:nvSpPr>
        <p:spPr bwMode="auto">
          <a:xfrm>
            <a:off x="402167" y="1524000"/>
            <a:ext cx="113792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15571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anose="05020102010507070707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anose="05000000000000000000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tags" Target="../tags/tag119.xml"/><Relationship Id="rId7" Type="http://schemas.openxmlformats.org/officeDocument/2006/relationships/slideLayout" Target="../slideLayouts/slideLayout13.xml"/><Relationship Id="rId12" Type="http://schemas.microsoft.com/office/2007/relationships/diagramDrawing" Target="../diagrams/drawing3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tags" Target="../tags/tag122.xml"/><Relationship Id="rId11" Type="http://schemas.openxmlformats.org/officeDocument/2006/relationships/diagramColors" Target="../diagrams/colors3.xml"/><Relationship Id="rId5" Type="http://schemas.openxmlformats.org/officeDocument/2006/relationships/tags" Target="../tags/tag121.xml"/><Relationship Id="rId10" Type="http://schemas.openxmlformats.org/officeDocument/2006/relationships/diagramQuickStyle" Target="../diagrams/quickStyle3.xml"/><Relationship Id="rId4" Type="http://schemas.openxmlformats.org/officeDocument/2006/relationships/tags" Target="../tags/tag120.xml"/><Relationship Id="rId9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12</a:t>
            </a:r>
          </a:p>
          <a:p>
            <a:r>
              <a:rPr lang="en-US" dirty="0" smtClean="0"/>
              <a:t>Slides based on </a:t>
            </a:r>
            <a:r>
              <a:rPr lang="en-US" dirty="0" err="1" smtClean="0"/>
              <a:t>Coulouris</a:t>
            </a:r>
            <a:r>
              <a:rPr lang="en-US" dirty="0" smtClean="0"/>
              <a:t> Instructor material, Bina’s notes; Client/server material based on </a:t>
            </a:r>
          </a:p>
          <a:p>
            <a:r>
              <a:rPr lang="en-US" altLang="en-US" dirty="0" err="1" smtClean="0"/>
              <a:t>K.Birman’s</a:t>
            </a:r>
            <a:r>
              <a:rPr lang="en-US" altLang="en-US" dirty="0" smtClean="0"/>
              <a:t> </a:t>
            </a:r>
            <a:r>
              <a:rPr lang="en-US" altLang="en-US" dirty="0"/>
              <a:t>of Cornell, </a:t>
            </a:r>
          </a:p>
          <a:p>
            <a:r>
              <a:rPr lang="en-US" altLang="en-US" dirty="0" err="1"/>
              <a:t>Dusseu’s</a:t>
            </a:r>
            <a:r>
              <a:rPr lang="en-US" altLang="en-US" dirty="0"/>
              <a:t> of Wisconsin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Distributed File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898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A23E61A-BE49-4741-AE7E-2426D48EA108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Transparency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1127" y="1524000"/>
            <a:ext cx="9543473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100" dirty="0"/>
              <a:t>Access transparency: Client programs should be unaware of the </a:t>
            </a:r>
            <a:r>
              <a:rPr lang="en-US" altLang="en-US" sz="2100" dirty="0" smtClean="0"/>
              <a:t>distribution </a:t>
            </a:r>
            <a:r>
              <a:rPr lang="en-US" altLang="en-US" sz="2100" dirty="0"/>
              <a:t>of files.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100" dirty="0"/>
              <a:t>Location transparency: Client program should see a uniform namespace. Files should be able to be relocated without changing their path name.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700" dirty="0"/>
              <a:t>Symbolic links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700" dirty="0"/>
              <a:t>Cygwin is an example of </a:t>
            </a:r>
            <a:r>
              <a:rPr lang="en-US" altLang="en-US" sz="1700" dirty="0" err="1"/>
              <a:t>unix</a:t>
            </a:r>
            <a:r>
              <a:rPr lang="en-US" altLang="en-US" sz="1700" dirty="0"/>
              <a:t> like interface to Windows; it uses symbolic links extensively.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100" dirty="0"/>
              <a:t>Symbolic links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100" dirty="0"/>
              <a:t>          castor&gt;  ln -s </a:t>
            </a:r>
            <a:r>
              <a:rPr lang="en-US" altLang="en-US" sz="2100" dirty="0" err="1"/>
              <a:t>dir</a:t>
            </a:r>
            <a:r>
              <a:rPr lang="en-US" altLang="en-US" sz="2100" dirty="0"/>
              <a:t> link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100" dirty="0"/>
              <a:t>          castor&gt;  ls link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100" dirty="0"/>
              <a:t>          file1 file2 file3 file4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100" dirty="0"/>
              <a:t>          castor&gt;  ls -l link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100" dirty="0"/>
              <a:t>          </a:t>
            </a:r>
            <a:r>
              <a:rPr lang="en-US" altLang="en-US" sz="2100" dirty="0" err="1"/>
              <a:t>lrwxrwxrwx</a:t>
            </a:r>
            <a:r>
              <a:rPr lang="en-US" altLang="en-US" sz="2100" dirty="0"/>
              <a:t>  1 user            7 Jan 11 23:27 link -&gt; </a:t>
            </a:r>
            <a:r>
              <a:rPr lang="en-US" altLang="en-US" sz="2100" dirty="0" err="1"/>
              <a:t>dir</a:t>
            </a:r>
            <a:endParaRPr lang="en-US" altLang="en-US" sz="21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4985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Transparency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637309" y="1600201"/>
            <a:ext cx="9573491" cy="44116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200" dirty="0"/>
              <a:t>Mobility transparency: Neither client programs nor system admin program tables in the client nodes should be changed when files are moved either automatically or by the system admin.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200" dirty="0"/>
              <a:t>Performance transparency: Client programs should continue to perform well on load within a specified range.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200" dirty="0"/>
              <a:t>Scaling transparency: increase in size of storage and network size should be transparent</a:t>
            </a:r>
            <a:endParaRPr lang="en-US" alt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6F8FB02-4094-4E98-A86B-2375336030BE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/>
          </a:p>
        </p:txBody>
      </p:sp>
    </p:spTree>
    <p:extLst>
      <p:ext uri="{BB962C8B-B14F-4D97-AF65-F5344CB8AC3E}">
        <p14:creationId xmlns:p14="http://schemas.microsoft.com/office/powerpoint/2010/main" val="1193892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9B21CC6-3909-4C14-8B43-B640C11F2B3A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Other Requirements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091" y="1719263"/>
            <a:ext cx="9273309" cy="40052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 dirty="0"/>
              <a:t>Concurrent file updates is protected (record locking).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/>
              <a:t>File replication to allow performance.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/>
              <a:t>Hardware and operating system heterogeneity.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/>
              <a:t>Fault tolerance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/>
              <a:t>Consistency : Unix uses on-copy update semantics. This may be difficult to achieve in DFS.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/>
              <a:t>Security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/>
              <a:t>Efficiency</a:t>
            </a:r>
          </a:p>
        </p:txBody>
      </p:sp>
    </p:spTree>
    <p:extLst>
      <p:ext uri="{BB962C8B-B14F-4D97-AF65-F5344CB8AC3E}">
        <p14:creationId xmlns:p14="http://schemas.microsoft.com/office/powerpoint/2010/main" val="40974713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2476C67-A485-4D1F-AF36-6E19528D1A50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General File Service Architecture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600" dirty="0"/>
              <a:t>The responsibilities of a DFS are typically distributed among three </a:t>
            </a:r>
            <a:r>
              <a:rPr lang="en-US" altLang="en-US" sz="2600" b="1" dirty="0"/>
              <a:t>modules: </a:t>
            </a:r>
            <a:endParaRPr lang="en-US" altLang="en-US" sz="2600" dirty="0"/>
          </a:p>
          <a:p>
            <a:pPr lvl="1" eaLnBrk="1" hangingPunct="1"/>
            <a:r>
              <a:rPr lang="en-US" altLang="en-US" b="1" dirty="0"/>
              <a:t>Client module</a:t>
            </a:r>
            <a:r>
              <a:rPr lang="en-US" altLang="en-US" dirty="0"/>
              <a:t> which emulates the conventional file system interface</a:t>
            </a:r>
          </a:p>
          <a:p>
            <a:pPr lvl="1" eaLnBrk="1" hangingPunct="1"/>
            <a:r>
              <a:rPr lang="en-US" altLang="en-US" b="1" dirty="0"/>
              <a:t>Server modules</a:t>
            </a:r>
            <a:r>
              <a:rPr lang="en-US" altLang="en-US" dirty="0"/>
              <a:t>(2) which perform operations for clients on </a:t>
            </a:r>
            <a:r>
              <a:rPr lang="en-US" altLang="en-US" b="1" dirty="0"/>
              <a:t>directories</a:t>
            </a:r>
            <a:r>
              <a:rPr lang="en-US" altLang="en-US" dirty="0"/>
              <a:t> and on </a:t>
            </a:r>
            <a:r>
              <a:rPr lang="en-US" altLang="en-US" b="1" dirty="0"/>
              <a:t>files</a:t>
            </a:r>
            <a:r>
              <a:rPr lang="en-US" altLang="en-US" dirty="0"/>
              <a:t>.</a:t>
            </a:r>
          </a:p>
          <a:p>
            <a:pPr eaLnBrk="1" hangingPunct="1"/>
            <a:r>
              <a:rPr lang="en-US" altLang="en-US" sz="2600" dirty="0"/>
              <a:t>Most importantly this architecture enables stateless implementation of the server modules.</a:t>
            </a:r>
          </a:p>
          <a:p>
            <a:pPr eaLnBrk="1" hangingPunct="1"/>
            <a:r>
              <a:rPr lang="en-US" altLang="en-US" sz="2600" dirty="0"/>
              <a:t>Our approach to design of distributed system: architecture, API, protocols, implementation</a:t>
            </a:r>
          </a:p>
          <a:p>
            <a:pPr lvl="1" eaLnBrk="1" hangingPunct="1"/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2057972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83254C0-EF50-4F57-9DA6-5CE224C83443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File service </a:t>
            </a:r>
            <a:r>
              <a:rPr lang="en-GB" altLang="en-US" b="1" dirty="0" smtClean="0"/>
              <a:t>architecture model</a:t>
            </a:r>
          </a:p>
        </p:txBody>
      </p:sp>
      <p:grpSp>
        <p:nvGrpSpPr>
          <p:cNvPr id="27652" name="Group 3"/>
          <p:cNvGrpSpPr>
            <a:grpSpLocks/>
          </p:cNvGrpSpPr>
          <p:nvPr/>
        </p:nvGrpSpPr>
        <p:grpSpPr bwMode="auto">
          <a:xfrm>
            <a:off x="2397126" y="1746251"/>
            <a:ext cx="7432675" cy="3725863"/>
            <a:chOff x="596" y="1100"/>
            <a:chExt cx="5072" cy="2347"/>
          </a:xfrm>
        </p:grpSpPr>
        <p:sp>
          <p:nvSpPr>
            <p:cNvPr id="27653" name="Rectangle 4"/>
            <p:cNvSpPr>
              <a:spLocks noChangeArrowheads="1"/>
            </p:cNvSpPr>
            <p:nvPr/>
          </p:nvSpPr>
          <p:spPr bwMode="auto">
            <a:xfrm>
              <a:off x="3850" y="1278"/>
              <a:ext cx="1802" cy="2154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54" name="Rectangle 5"/>
            <p:cNvSpPr>
              <a:spLocks noChangeArrowheads="1"/>
            </p:cNvSpPr>
            <p:nvPr/>
          </p:nvSpPr>
          <p:spPr bwMode="auto">
            <a:xfrm>
              <a:off x="3850" y="1278"/>
              <a:ext cx="1818" cy="2169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55" name="Rectangle 6"/>
            <p:cNvSpPr>
              <a:spLocks noChangeArrowheads="1"/>
            </p:cNvSpPr>
            <p:nvPr/>
          </p:nvSpPr>
          <p:spPr bwMode="auto">
            <a:xfrm>
              <a:off x="596" y="1278"/>
              <a:ext cx="1803" cy="2154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56" name="Rectangle 7"/>
            <p:cNvSpPr>
              <a:spLocks noChangeArrowheads="1"/>
            </p:cNvSpPr>
            <p:nvPr/>
          </p:nvSpPr>
          <p:spPr bwMode="auto">
            <a:xfrm>
              <a:off x="596" y="1278"/>
              <a:ext cx="1818" cy="2169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57" name="Rectangle 8"/>
            <p:cNvSpPr>
              <a:spLocks noChangeArrowheads="1"/>
            </p:cNvSpPr>
            <p:nvPr/>
          </p:nvSpPr>
          <p:spPr bwMode="auto">
            <a:xfrm>
              <a:off x="688" y="2026"/>
              <a:ext cx="1634" cy="132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58" name="Rectangle 9"/>
            <p:cNvSpPr>
              <a:spLocks noChangeArrowheads="1"/>
            </p:cNvSpPr>
            <p:nvPr/>
          </p:nvSpPr>
          <p:spPr bwMode="auto">
            <a:xfrm>
              <a:off x="1108" y="1100"/>
              <a:ext cx="98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</a:rPr>
                <a:t>Client computer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7659" name="Rectangle 10"/>
            <p:cNvSpPr>
              <a:spLocks noChangeArrowheads="1"/>
            </p:cNvSpPr>
            <p:nvPr/>
          </p:nvSpPr>
          <p:spPr bwMode="auto">
            <a:xfrm>
              <a:off x="4300" y="1100"/>
              <a:ext cx="103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</a:rPr>
                <a:t>Server computer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7660" name="Oval 11"/>
            <p:cNvSpPr>
              <a:spLocks noChangeArrowheads="1"/>
            </p:cNvSpPr>
            <p:nvPr/>
          </p:nvSpPr>
          <p:spPr bwMode="auto">
            <a:xfrm>
              <a:off x="5072" y="3310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61" name="Oval 12"/>
            <p:cNvSpPr>
              <a:spLocks noChangeArrowheads="1"/>
            </p:cNvSpPr>
            <p:nvPr/>
          </p:nvSpPr>
          <p:spPr bwMode="auto">
            <a:xfrm>
              <a:off x="5072" y="3279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62" name="Oval 13"/>
            <p:cNvSpPr>
              <a:spLocks noChangeArrowheads="1"/>
            </p:cNvSpPr>
            <p:nvPr/>
          </p:nvSpPr>
          <p:spPr bwMode="auto">
            <a:xfrm>
              <a:off x="5072" y="3248"/>
              <a:ext cx="412" cy="62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63" name="Oval 14"/>
            <p:cNvSpPr>
              <a:spLocks noChangeArrowheads="1"/>
            </p:cNvSpPr>
            <p:nvPr/>
          </p:nvSpPr>
          <p:spPr bwMode="auto">
            <a:xfrm>
              <a:off x="5072" y="3203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64" name="Rectangle 15"/>
            <p:cNvSpPr>
              <a:spLocks noChangeArrowheads="1"/>
            </p:cNvSpPr>
            <p:nvPr/>
          </p:nvSpPr>
          <p:spPr bwMode="auto">
            <a:xfrm>
              <a:off x="5240" y="2928"/>
              <a:ext cx="61" cy="305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65" name="Oval 16"/>
            <p:cNvSpPr>
              <a:spLocks noChangeArrowheads="1"/>
            </p:cNvSpPr>
            <p:nvPr/>
          </p:nvSpPr>
          <p:spPr bwMode="auto">
            <a:xfrm>
              <a:off x="2842" y="1324"/>
              <a:ext cx="580" cy="2047"/>
            </a:xfrm>
            <a:prstGeom prst="ellipse">
              <a:avLst/>
            </a:prstGeom>
            <a:solidFill>
              <a:srgbClr val="FFDC99"/>
            </a:solidFill>
            <a:ln w="349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66" name="Rectangle 17"/>
            <p:cNvSpPr>
              <a:spLocks noChangeArrowheads="1"/>
            </p:cNvSpPr>
            <p:nvPr/>
          </p:nvSpPr>
          <p:spPr bwMode="auto">
            <a:xfrm>
              <a:off x="688" y="1339"/>
              <a:ext cx="672" cy="64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67" name="Rectangle 18"/>
            <p:cNvSpPr>
              <a:spLocks noChangeArrowheads="1"/>
            </p:cNvSpPr>
            <p:nvPr/>
          </p:nvSpPr>
          <p:spPr bwMode="auto">
            <a:xfrm>
              <a:off x="729" y="1545"/>
              <a:ext cx="68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</a:rPr>
                <a:t>Application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7668" name="Rectangle 19"/>
            <p:cNvSpPr>
              <a:spLocks noChangeArrowheads="1"/>
            </p:cNvSpPr>
            <p:nvPr/>
          </p:nvSpPr>
          <p:spPr bwMode="auto">
            <a:xfrm>
              <a:off x="797" y="1682"/>
              <a:ext cx="52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</a:rPr>
                <a:t>program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7669" name="Rectangle 20"/>
            <p:cNvSpPr>
              <a:spLocks noChangeArrowheads="1"/>
            </p:cNvSpPr>
            <p:nvPr/>
          </p:nvSpPr>
          <p:spPr bwMode="auto">
            <a:xfrm>
              <a:off x="1421" y="1339"/>
              <a:ext cx="688" cy="64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70" name="Rectangle 21"/>
            <p:cNvSpPr>
              <a:spLocks noChangeArrowheads="1"/>
            </p:cNvSpPr>
            <p:nvPr/>
          </p:nvSpPr>
          <p:spPr bwMode="auto">
            <a:xfrm>
              <a:off x="1471" y="1545"/>
              <a:ext cx="68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</a:rPr>
                <a:t>Application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7671" name="Rectangle 22"/>
            <p:cNvSpPr>
              <a:spLocks noChangeArrowheads="1"/>
            </p:cNvSpPr>
            <p:nvPr/>
          </p:nvSpPr>
          <p:spPr bwMode="auto">
            <a:xfrm>
              <a:off x="1539" y="1682"/>
              <a:ext cx="52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</a:rPr>
                <a:t>program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7672" name="Rectangle 23"/>
            <p:cNvSpPr>
              <a:spLocks noChangeArrowheads="1"/>
            </p:cNvSpPr>
            <p:nvPr/>
          </p:nvSpPr>
          <p:spPr bwMode="auto">
            <a:xfrm>
              <a:off x="1201" y="2583"/>
              <a:ext cx="85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</a:rPr>
                <a:t>Client module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7673" name="Rectangle 24"/>
            <p:cNvSpPr>
              <a:spLocks noChangeArrowheads="1"/>
            </p:cNvSpPr>
            <p:nvPr/>
          </p:nvSpPr>
          <p:spPr bwMode="auto">
            <a:xfrm>
              <a:off x="3942" y="1767"/>
              <a:ext cx="1634" cy="132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74" name="Rectangle 25"/>
            <p:cNvSpPr>
              <a:spLocks noChangeArrowheads="1"/>
            </p:cNvSpPr>
            <p:nvPr/>
          </p:nvSpPr>
          <p:spPr bwMode="auto">
            <a:xfrm>
              <a:off x="4453" y="2324"/>
              <a:ext cx="93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</a:rPr>
                <a:t>Flat file service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7675" name="Rectangle 26"/>
            <p:cNvSpPr>
              <a:spLocks noChangeArrowheads="1"/>
            </p:cNvSpPr>
            <p:nvPr/>
          </p:nvSpPr>
          <p:spPr bwMode="auto">
            <a:xfrm>
              <a:off x="3942" y="1339"/>
              <a:ext cx="1634" cy="38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76" name="Rectangle 27"/>
            <p:cNvSpPr>
              <a:spLocks noChangeArrowheads="1"/>
            </p:cNvSpPr>
            <p:nvPr/>
          </p:nvSpPr>
          <p:spPr bwMode="auto">
            <a:xfrm>
              <a:off x="4308" y="1499"/>
              <a:ext cx="104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</a:rPr>
                <a:t>Directory service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7677" name="Rectangle 28"/>
            <p:cNvSpPr>
              <a:spLocks noChangeArrowheads="1"/>
            </p:cNvSpPr>
            <p:nvPr/>
          </p:nvSpPr>
          <p:spPr bwMode="auto">
            <a:xfrm>
              <a:off x="2353" y="2271"/>
              <a:ext cx="1558" cy="153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78" name="Oval 29"/>
            <p:cNvSpPr>
              <a:spLocks noChangeArrowheads="1"/>
            </p:cNvSpPr>
            <p:nvPr/>
          </p:nvSpPr>
          <p:spPr bwMode="auto">
            <a:xfrm>
              <a:off x="4553" y="3310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79" name="Oval 30"/>
            <p:cNvSpPr>
              <a:spLocks noChangeArrowheads="1"/>
            </p:cNvSpPr>
            <p:nvPr/>
          </p:nvSpPr>
          <p:spPr bwMode="auto">
            <a:xfrm>
              <a:off x="4553" y="3279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80" name="Oval 31"/>
            <p:cNvSpPr>
              <a:spLocks noChangeArrowheads="1"/>
            </p:cNvSpPr>
            <p:nvPr/>
          </p:nvSpPr>
          <p:spPr bwMode="auto">
            <a:xfrm>
              <a:off x="4553" y="3248"/>
              <a:ext cx="412" cy="62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81" name="Oval 32"/>
            <p:cNvSpPr>
              <a:spLocks noChangeArrowheads="1"/>
            </p:cNvSpPr>
            <p:nvPr/>
          </p:nvSpPr>
          <p:spPr bwMode="auto">
            <a:xfrm>
              <a:off x="4553" y="3203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82" name="Rectangle 33"/>
            <p:cNvSpPr>
              <a:spLocks noChangeArrowheads="1"/>
            </p:cNvSpPr>
            <p:nvPr/>
          </p:nvSpPr>
          <p:spPr bwMode="auto">
            <a:xfrm>
              <a:off x="4721" y="2928"/>
              <a:ext cx="61" cy="305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83" name="Oval 34"/>
            <p:cNvSpPr>
              <a:spLocks noChangeArrowheads="1"/>
            </p:cNvSpPr>
            <p:nvPr/>
          </p:nvSpPr>
          <p:spPr bwMode="auto">
            <a:xfrm>
              <a:off x="4033" y="3310"/>
              <a:ext cx="413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84" name="Oval 35"/>
            <p:cNvSpPr>
              <a:spLocks noChangeArrowheads="1"/>
            </p:cNvSpPr>
            <p:nvPr/>
          </p:nvSpPr>
          <p:spPr bwMode="auto">
            <a:xfrm>
              <a:off x="4033" y="3279"/>
              <a:ext cx="413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85" name="Oval 36"/>
            <p:cNvSpPr>
              <a:spLocks noChangeArrowheads="1"/>
            </p:cNvSpPr>
            <p:nvPr/>
          </p:nvSpPr>
          <p:spPr bwMode="auto">
            <a:xfrm>
              <a:off x="4033" y="3248"/>
              <a:ext cx="413" cy="62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86" name="Oval 37"/>
            <p:cNvSpPr>
              <a:spLocks noChangeArrowheads="1"/>
            </p:cNvSpPr>
            <p:nvPr/>
          </p:nvSpPr>
          <p:spPr bwMode="auto">
            <a:xfrm>
              <a:off x="4033" y="3203"/>
              <a:ext cx="413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87" name="Rectangle 38"/>
            <p:cNvSpPr>
              <a:spLocks noChangeArrowheads="1"/>
            </p:cNvSpPr>
            <p:nvPr/>
          </p:nvSpPr>
          <p:spPr bwMode="auto">
            <a:xfrm>
              <a:off x="4217" y="2928"/>
              <a:ext cx="61" cy="305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34267" y="5708413"/>
            <a:ext cx="11142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Best Practice#2: An architecture model.. To discuss your design; clearly articulates the client/server aspect.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4955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9F614E9-B767-45C0-8AB6-ADB51B2354E1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00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Flat file service Interface</a:t>
            </a:r>
          </a:p>
        </p:txBody>
      </p:sp>
      <p:grpSp>
        <p:nvGrpSpPr>
          <p:cNvPr id="28676" name="Group 3"/>
          <p:cNvGrpSpPr>
            <a:grpSpLocks/>
          </p:cNvGrpSpPr>
          <p:nvPr/>
        </p:nvGrpSpPr>
        <p:grpSpPr bwMode="auto">
          <a:xfrm>
            <a:off x="2157414" y="2144713"/>
            <a:ext cx="8324591" cy="2913062"/>
            <a:chOff x="432" y="1351"/>
            <a:chExt cx="5681" cy="1835"/>
          </a:xfrm>
        </p:grpSpPr>
        <p:sp>
          <p:nvSpPr>
            <p:cNvPr id="28678" name="Rectangle 4"/>
            <p:cNvSpPr>
              <a:spLocks noChangeArrowheads="1"/>
            </p:cNvSpPr>
            <p:nvPr/>
          </p:nvSpPr>
          <p:spPr bwMode="auto">
            <a:xfrm>
              <a:off x="453" y="1430"/>
              <a:ext cx="173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 i="1">
                  <a:solidFill>
                    <a:srgbClr val="000000"/>
                  </a:solidFill>
                  <a:latin typeface="Times" panose="02020603050405020304" pitchFamily="18" charset="0"/>
                </a:rPr>
                <a:t>Read(FileId, i, n) -&gt; Data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679" name="Rectangle 5"/>
            <p:cNvSpPr>
              <a:spLocks noChangeArrowheads="1"/>
            </p:cNvSpPr>
            <p:nvPr/>
          </p:nvSpPr>
          <p:spPr bwMode="auto">
            <a:xfrm>
              <a:off x="1793" y="1430"/>
              <a:ext cx="8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 i="1">
                  <a:solidFill>
                    <a:srgbClr val="000000"/>
                  </a:solidFill>
                  <a:latin typeface="Times" panose="02020603050405020304" pitchFamily="18" charset="0"/>
                </a:rPr>
                <a:t> 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680" name="Rectangle 6"/>
            <p:cNvSpPr>
              <a:spLocks noChangeArrowheads="1"/>
            </p:cNvSpPr>
            <p:nvPr/>
          </p:nvSpPr>
          <p:spPr bwMode="auto">
            <a:xfrm>
              <a:off x="453" y="1590"/>
              <a:ext cx="18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 i="1">
                  <a:solidFill>
                    <a:srgbClr val="000000"/>
                  </a:solidFill>
                  <a:latin typeface="Times" panose="02020603050405020304" pitchFamily="18" charset="0"/>
                </a:rPr>
                <a:t>—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681" name="Rectangle 7"/>
            <p:cNvSpPr>
              <a:spLocks noChangeArrowheads="1"/>
            </p:cNvSpPr>
            <p:nvPr/>
          </p:nvSpPr>
          <p:spPr bwMode="auto">
            <a:xfrm>
              <a:off x="643" y="1590"/>
              <a:ext cx="45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>
                  <a:solidFill>
                    <a:srgbClr val="000000"/>
                  </a:solidFill>
                  <a:latin typeface="Times" panose="02020603050405020304" pitchFamily="18" charset="0"/>
                </a:rPr>
                <a:t>throws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682" name="Rectangle 8"/>
            <p:cNvSpPr>
              <a:spLocks noChangeArrowheads="1"/>
            </p:cNvSpPr>
            <p:nvPr/>
          </p:nvSpPr>
          <p:spPr bwMode="auto">
            <a:xfrm>
              <a:off x="1036" y="1590"/>
              <a:ext cx="86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 i="1">
                  <a:solidFill>
                    <a:srgbClr val="000000"/>
                  </a:solidFill>
                  <a:latin typeface="Times" panose="02020603050405020304" pitchFamily="18" charset="0"/>
                </a:rPr>
                <a:t> BadPosition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683" name="Rectangle 9"/>
            <p:cNvSpPr>
              <a:spLocks noChangeArrowheads="1"/>
            </p:cNvSpPr>
            <p:nvPr/>
          </p:nvSpPr>
          <p:spPr bwMode="auto">
            <a:xfrm>
              <a:off x="2303" y="1430"/>
              <a:ext cx="3810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>
                  <a:solidFill>
                    <a:srgbClr val="000000"/>
                  </a:solidFill>
                  <a:latin typeface="Times" panose="02020603050405020304" pitchFamily="18" charset="0"/>
                </a:rPr>
                <a:t>If </a:t>
              </a:r>
              <a:r>
                <a:rPr lang="en-GB" altLang="en-US" sz="1900" i="1">
                  <a:solidFill>
                    <a:srgbClr val="000000"/>
                  </a:solidFill>
                  <a:latin typeface="Times" panose="02020603050405020304" pitchFamily="18" charset="0"/>
                </a:rPr>
                <a:t>1 ≤ i ≤ Length(File)</a:t>
              </a:r>
              <a:r>
                <a:rPr lang="en-GB" altLang="en-US" sz="1900">
                  <a:solidFill>
                    <a:srgbClr val="000000"/>
                  </a:solidFill>
                  <a:latin typeface="Times" panose="02020603050405020304" pitchFamily="18" charset="0"/>
                </a:rPr>
                <a:t>: Reads a sequence of up to </a:t>
              </a:r>
              <a:r>
                <a:rPr lang="en-GB" altLang="en-US" sz="1900" i="1">
                  <a:solidFill>
                    <a:srgbClr val="000000"/>
                  </a:solidFill>
                  <a:latin typeface="Times" panose="02020603050405020304" pitchFamily="18" charset="0"/>
                </a:rPr>
                <a:t>n</a:t>
              </a:r>
              <a:r>
                <a:rPr lang="en-GB" altLang="en-US" sz="1900">
                  <a:solidFill>
                    <a:srgbClr val="000000"/>
                  </a:solidFill>
                  <a:latin typeface="Times" panose="02020603050405020304" pitchFamily="18" charset="0"/>
                </a:rPr>
                <a:t> items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684" name="Rectangle 10"/>
            <p:cNvSpPr>
              <a:spLocks noChangeArrowheads="1"/>
            </p:cNvSpPr>
            <p:nvPr/>
          </p:nvSpPr>
          <p:spPr bwMode="auto">
            <a:xfrm>
              <a:off x="2303" y="1590"/>
              <a:ext cx="332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>
                  <a:solidFill>
                    <a:srgbClr val="000000"/>
                  </a:solidFill>
                  <a:latin typeface="Times" panose="02020603050405020304" pitchFamily="18" charset="0"/>
                </a:rPr>
                <a:t>from a file starting at item </a:t>
              </a:r>
              <a:r>
                <a:rPr lang="en-GB" altLang="en-US" sz="1900" i="1">
                  <a:solidFill>
                    <a:srgbClr val="000000"/>
                  </a:solidFill>
                  <a:latin typeface="Times" panose="02020603050405020304" pitchFamily="18" charset="0"/>
                </a:rPr>
                <a:t>i</a:t>
              </a:r>
              <a:r>
                <a:rPr lang="en-GB" altLang="en-US" sz="1900">
                  <a:solidFill>
                    <a:srgbClr val="000000"/>
                  </a:solidFill>
                  <a:latin typeface="Times" panose="02020603050405020304" pitchFamily="18" charset="0"/>
                </a:rPr>
                <a:t> and returns it in </a:t>
              </a:r>
              <a:r>
                <a:rPr lang="en-GB" altLang="en-US" sz="1900" i="1">
                  <a:solidFill>
                    <a:srgbClr val="000000"/>
                  </a:solidFill>
                  <a:latin typeface="Times" panose="02020603050405020304" pitchFamily="18" charset="0"/>
                </a:rPr>
                <a:t>Data</a:t>
              </a:r>
              <a:r>
                <a:rPr lang="en-GB" altLang="en-US" sz="1900">
                  <a:solidFill>
                    <a:srgbClr val="000000"/>
                  </a:solidFill>
                  <a:latin typeface="Times" panose="02020603050405020304" pitchFamily="18" charset="0"/>
                </a:rPr>
                <a:t>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685" name="Line 11"/>
            <p:cNvSpPr>
              <a:spLocks noChangeShapeType="1"/>
            </p:cNvSpPr>
            <p:nvPr/>
          </p:nvSpPr>
          <p:spPr bwMode="auto">
            <a:xfrm>
              <a:off x="432" y="1351"/>
              <a:ext cx="1835" cy="1"/>
            </a:xfrm>
            <a:prstGeom prst="line">
              <a:avLst/>
            </a:prstGeom>
            <a:noFill/>
            <a:ln w="333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6" name="Line 12"/>
            <p:cNvSpPr>
              <a:spLocks noChangeShapeType="1"/>
            </p:cNvSpPr>
            <p:nvPr/>
          </p:nvSpPr>
          <p:spPr bwMode="auto">
            <a:xfrm>
              <a:off x="2281" y="1351"/>
              <a:ext cx="1" cy="1"/>
            </a:xfrm>
            <a:prstGeom prst="line">
              <a:avLst/>
            </a:prstGeom>
            <a:noFill/>
            <a:ln w="333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7" name="Line 13"/>
            <p:cNvSpPr>
              <a:spLocks noChangeShapeType="1"/>
            </p:cNvSpPr>
            <p:nvPr/>
          </p:nvSpPr>
          <p:spPr bwMode="auto">
            <a:xfrm>
              <a:off x="2296" y="1351"/>
              <a:ext cx="3465" cy="1"/>
            </a:xfrm>
            <a:prstGeom prst="line">
              <a:avLst/>
            </a:prstGeom>
            <a:noFill/>
            <a:ln w="333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8" name="Rectangle 14"/>
            <p:cNvSpPr>
              <a:spLocks noChangeArrowheads="1"/>
            </p:cNvSpPr>
            <p:nvPr/>
          </p:nvSpPr>
          <p:spPr bwMode="auto">
            <a:xfrm>
              <a:off x="2281" y="1365"/>
              <a:ext cx="15" cy="3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8689" name="Rectangle 15"/>
            <p:cNvSpPr>
              <a:spLocks noChangeArrowheads="1"/>
            </p:cNvSpPr>
            <p:nvPr/>
          </p:nvSpPr>
          <p:spPr bwMode="auto">
            <a:xfrm>
              <a:off x="453" y="1809"/>
              <a:ext cx="142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 i="1">
                  <a:solidFill>
                    <a:srgbClr val="000000"/>
                  </a:solidFill>
                  <a:latin typeface="Times" panose="02020603050405020304" pitchFamily="18" charset="0"/>
                </a:rPr>
                <a:t>Write(FileId, i, Data)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690" name="Rectangle 16"/>
            <p:cNvSpPr>
              <a:spLocks noChangeArrowheads="1"/>
            </p:cNvSpPr>
            <p:nvPr/>
          </p:nvSpPr>
          <p:spPr bwMode="auto">
            <a:xfrm>
              <a:off x="1676" y="1809"/>
              <a:ext cx="8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 i="1">
                  <a:solidFill>
                    <a:srgbClr val="000000"/>
                  </a:solidFill>
                  <a:latin typeface="Times" panose="02020603050405020304" pitchFamily="18" charset="0"/>
                </a:rPr>
                <a:t> 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691" name="Rectangle 17"/>
            <p:cNvSpPr>
              <a:spLocks noChangeArrowheads="1"/>
            </p:cNvSpPr>
            <p:nvPr/>
          </p:nvSpPr>
          <p:spPr bwMode="auto">
            <a:xfrm>
              <a:off x="453" y="1969"/>
              <a:ext cx="18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 i="1">
                  <a:solidFill>
                    <a:srgbClr val="000000"/>
                  </a:solidFill>
                  <a:latin typeface="Times" panose="02020603050405020304" pitchFamily="18" charset="0"/>
                </a:rPr>
                <a:t>—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692" name="Rectangle 18"/>
            <p:cNvSpPr>
              <a:spLocks noChangeArrowheads="1"/>
            </p:cNvSpPr>
            <p:nvPr/>
          </p:nvSpPr>
          <p:spPr bwMode="auto">
            <a:xfrm>
              <a:off x="643" y="1969"/>
              <a:ext cx="45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>
                  <a:solidFill>
                    <a:srgbClr val="000000"/>
                  </a:solidFill>
                  <a:latin typeface="Times" panose="02020603050405020304" pitchFamily="18" charset="0"/>
                </a:rPr>
                <a:t>throws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693" name="Rectangle 19"/>
            <p:cNvSpPr>
              <a:spLocks noChangeArrowheads="1"/>
            </p:cNvSpPr>
            <p:nvPr/>
          </p:nvSpPr>
          <p:spPr bwMode="auto">
            <a:xfrm>
              <a:off x="1036" y="1969"/>
              <a:ext cx="86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 i="1">
                  <a:solidFill>
                    <a:srgbClr val="000000"/>
                  </a:solidFill>
                  <a:latin typeface="Times" panose="02020603050405020304" pitchFamily="18" charset="0"/>
                </a:rPr>
                <a:t> BadPosition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694" name="Rectangle 20"/>
            <p:cNvSpPr>
              <a:spLocks noChangeArrowheads="1"/>
            </p:cNvSpPr>
            <p:nvPr/>
          </p:nvSpPr>
          <p:spPr bwMode="auto">
            <a:xfrm>
              <a:off x="2303" y="1809"/>
              <a:ext cx="3790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>
                  <a:solidFill>
                    <a:srgbClr val="000000"/>
                  </a:solidFill>
                  <a:latin typeface="Times" panose="02020603050405020304" pitchFamily="18" charset="0"/>
                </a:rPr>
                <a:t>If </a:t>
              </a:r>
              <a:r>
                <a:rPr lang="en-GB" altLang="en-US" sz="1900" i="1">
                  <a:solidFill>
                    <a:srgbClr val="000000"/>
                  </a:solidFill>
                  <a:latin typeface="Times" panose="02020603050405020304" pitchFamily="18" charset="0"/>
                </a:rPr>
                <a:t>1 ≤ i ≤ Length(File)+1</a:t>
              </a:r>
              <a:r>
                <a:rPr lang="en-GB" altLang="en-US" sz="1900">
                  <a:solidFill>
                    <a:srgbClr val="000000"/>
                  </a:solidFill>
                  <a:latin typeface="Times" panose="02020603050405020304" pitchFamily="18" charset="0"/>
                </a:rPr>
                <a:t>: Writes a sequence of </a:t>
              </a:r>
              <a:r>
                <a:rPr lang="en-GB" altLang="en-US" sz="1900" i="1">
                  <a:solidFill>
                    <a:srgbClr val="000000"/>
                  </a:solidFill>
                  <a:latin typeface="Times" panose="02020603050405020304" pitchFamily="18" charset="0"/>
                </a:rPr>
                <a:t>Data</a:t>
              </a:r>
              <a:r>
                <a:rPr lang="en-GB" altLang="en-US" sz="1900">
                  <a:solidFill>
                    <a:srgbClr val="000000"/>
                  </a:solidFill>
                  <a:latin typeface="Times" panose="02020603050405020304" pitchFamily="18" charset="0"/>
                </a:rPr>
                <a:t> to a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695" name="Rectangle 21"/>
            <p:cNvSpPr>
              <a:spLocks noChangeArrowheads="1"/>
            </p:cNvSpPr>
            <p:nvPr/>
          </p:nvSpPr>
          <p:spPr bwMode="auto">
            <a:xfrm>
              <a:off x="2303" y="1969"/>
              <a:ext cx="3490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>
                  <a:solidFill>
                    <a:srgbClr val="000000"/>
                  </a:solidFill>
                  <a:latin typeface="Times" panose="02020603050405020304" pitchFamily="18" charset="0"/>
                </a:rPr>
                <a:t>file, starting at item </a:t>
              </a:r>
              <a:r>
                <a:rPr lang="en-GB" altLang="en-US" sz="1900" i="1">
                  <a:solidFill>
                    <a:srgbClr val="000000"/>
                  </a:solidFill>
                  <a:latin typeface="Times" panose="02020603050405020304" pitchFamily="18" charset="0"/>
                </a:rPr>
                <a:t>i</a:t>
              </a:r>
              <a:r>
                <a:rPr lang="en-GB" altLang="en-US" sz="1900">
                  <a:solidFill>
                    <a:srgbClr val="000000"/>
                  </a:solidFill>
                  <a:latin typeface="Times" panose="02020603050405020304" pitchFamily="18" charset="0"/>
                </a:rPr>
                <a:t>, extending the file if necessary.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696" name="Rectangle 22"/>
            <p:cNvSpPr>
              <a:spLocks noChangeArrowheads="1"/>
            </p:cNvSpPr>
            <p:nvPr/>
          </p:nvSpPr>
          <p:spPr bwMode="auto">
            <a:xfrm>
              <a:off x="2281" y="1744"/>
              <a:ext cx="15" cy="3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8697" name="Rectangle 23"/>
            <p:cNvSpPr>
              <a:spLocks noChangeArrowheads="1"/>
            </p:cNvSpPr>
            <p:nvPr/>
          </p:nvSpPr>
          <p:spPr bwMode="auto">
            <a:xfrm>
              <a:off x="453" y="2187"/>
              <a:ext cx="1214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 i="1">
                  <a:solidFill>
                    <a:srgbClr val="000000"/>
                  </a:solidFill>
                  <a:latin typeface="Times" panose="02020603050405020304" pitchFamily="18" charset="0"/>
                </a:rPr>
                <a:t>Create() -&gt; FileId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698" name="Rectangle 24"/>
            <p:cNvSpPr>
              <a:spLocks noChangeArrowheads="1"/>
            </p:cNvSpPr>
            <p:nvPr/>
          </p:nvSpPr>
          <p:spPr bwMode="auto">
            <a:xfrm>
              <a:off x="2303" y="2187"/>
              <a:ext cx="375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>
                  <a:solidFill>
                    <a:srgbClr val="000000"/>
                  </a:solidFill>
                  <a:latin typeface="Times" panose="02020603050405020304" pitchFamily="18" charset="0"/>
                </a:rPr>
                <a:t>Creates a new file of length 0 and delivers a UFID for it.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699" name="Rectangle 25"/>
            <p:cNvSpPr>
              <a:spLocks noChangeArrowheads="1"/>
            </p:cNvSpPr>
            <p:nvPr/>
          </p:nvSpPr>
          <p:spPr bwMode="auto">
            <a:xfrm>
              <a:off x="5593" y="2187"/>
              <a:ext cx="8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>
                  <a:solidFill>
                    <a:srgbClr val="000000"/>
                  </a:solidFill>
                  <a:latin typeface="Times" panose="02020603050405020304" pitchFamily="18" charset="0"/>
                </a:rPr>
                <a:t> 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700" name="Rectangle 26"/>
            <p:cNvSpPr>
              <a:spLocks noChangeArrowheads="1"/>
            </p:cNvSpPr>
            <p:nvPr/>
          </p:nvSpPr>
          <p:spPr bwMode="auto">
            <a:xfrm>
              <a:off x="2281" y="2122"/>
              <a:ext cx="15" cy="21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8701" name="Rectangle 27"/>
            <p:cNvSpPr>
              <a:spLocks noChangeArrowheads="1"/>
            </p:cNvSpPr>
            <p:nvPr/>
          </p:nvSpPr>
          <p:spPr bwMode="auto">
            <a:xfrm>
              <a:off x="453" y="2405"/>
              <a:ext cx="950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 i="1">
                  <a:solidFill>
                    <a:srgbClr val="000000"/>
                  </a:solidFill>
                  <a:latin typeface="Times" panose="02020603050405020304" pitchFamily="18" charset="0"/>
                </a:rPr>
                <a:t>Delete(FileId)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702" name="Rectangle 28"/>
            <p:cNvSpPr>
              <a:spLocks noChangeArrowheads="1"/>
            </p:cNvSpPr>
            <p:nvPr/>
          </p:nvSpPr>
          <p:spPr bwMode="auto">
            <a:xfrm>
              <a:off x="1240" y="2405"/>
              <a:ext cx="4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 i="1">
                  <a:solidFill>
                    <a:srgbClr val="000000"/>
                  </a:solidFill>
                  <a:latin typeface="Times" panose="02020603050405020304" pitchFamily="18" charset="0"/>
                </a:rPr>
                <a:t>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703" name="Rectangle 29"/>
            <p:cNvSpPr>
              <a:spLocks noChangeArrowheads="1"/>
            </p:cNvSpPr>
            <p:nvPr/>
          </p:nvSpPr>
          <p:spPr bwMode="auto">
            <a:xfrm>
              <a:off x="1283" y="2405"/>
              <a:ext cx="4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>
                  <a:solidFill>
                    <a:srgbClr val="000000"/>
                  </a:solidFill>
                  <a:latin typeface="Times" panose="02020603050405020304" pitchFamily="18" charset="0"/>
                </a:rPr>
                <a:t>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704" name="Rectangle 30"/>
            <p:cNvSpPr>
              <a:spLocks noChangeArrowheads="1"/>
            </p:cNvSpPr>
            <p:nvPr/>
          </p:nvSpPr>
          <p:spPr bwMode="auto">
            <a:xfrm>
              <a:off x="2303" y="2405"/>
              <a:ext cx="240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>
                  <a:solidFill>
                    <a:srgbClr val="000000"/>
                  </a:solidFill>
                  <a:latin typeface="Times" panose="02020603050405020304" pitchFamily="18" charset="0"/>
                </a:rPr>
                <a:t>Removes the file from the file store.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705" name="Rectangle 31"/>
            <p:cNvSpPr>
              <a:spLocks noChangeArrowheads="1"/>
            </p:cNvSpPr>
            <p:nvPr/>
          </p:nvSpPr>
          <p:spPr bwMode="auto">
            <a:xfrm>
              <a:off x="2281" y="2340"/>
              <a:ext cx="15" cy="21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8706" name="Rectangle 32"/>
            <p:cNvSpPr>
              <a:spLocks noChangeArrowheads="1"/>
            </p:cNvSpPr>
            <p:nvPr/>
          </p:nvSpPr>
          <p:spPr bwMode="auto">
            <a:xfrm>
              <a:off x="453" y="2624"/>
              <a:ext cx="191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 i="1">
                  <a:solidFill>
                    <a:srgbClr val="000000"/>
                  </a:solidFill>
                  <a:latin typeface="Times" panose="02020603050405020304" pitchFamily="18" charset="0"/>
                </a:rPr>
                <a:t>GetAttributes(FileId) -&gt; Attr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707" name="Rectangle 33"/>
            <p:cNvSpPr>
              <a:spLocks noChangeArrowheads="1"/>
            </p:cNvSpPr>
            <p:nvPr/>
          </p:nvSpPr>
          <p:spPr bwMode="auto">
            <a:xfrm>
              <a:off x="1982" y="2624"/>
              <a:ext cx="4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 i="1">
                  <a:solidFill>
                    <a:srgbClr val="000000"/>
                  </a:solidFill>
                  <a:latin typeface="Times" panose="02020603050405020304" pitchFamily="18" charset="0"/>
                </a:rPr>
                <a:t>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708" name="Rectangle 34"/>
            <p:cNvSpPr>
              <a:spLocks noChangeArrowheads="1"/>
            </p:cNvSpPr>
            <p:nvPr/>
          </p:nvSpPr>
          <p:spPr bwMode="auto">
            <a:xfrm>
              <a:off x="2026" y="2624"/>
              <a:ext cx="4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>
                  <a:solidFill>
                    <a:srgbClr val="000000"/>
                  </a:solidFill>
                  <a:latin typeface="Times" panose="02020603050405020304" pitchFamily="18" charset="0"/>
                </a:rPr>
                <a:t>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709" name="Rectangle 35"/>
            <p:cNvSpPr>
              <a:spLocks noChangeArrowheads="1"/>
            </p:cNvSpPr>
            <p:nvPr/>
          </p:nvSpPr>
          <p:spPr bwMode="auto">
            <a:xfrm>
              <a:off x="2303" y="2624"/>
              <a:ext cx="246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>
                  <a:solidFill>
                    <a:srgbClr val="000000"/>
                  </a:solidFill>
                  <a:latin typeface="Times" panose="02020603050405020304" pitchFamily="18" charset="0"/>
                </a:rPr>
                <a:t>Returns the file attributes for the file.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710" name="Rectangle 36"/>
            <p:cNvSpPr>
              <a:spLocks noChangeArrowheads="1"/>
            </p:cNvSpPr>
            <p:nvPr/>
          </p:nvSpPr>
          <p:spPr bwMode="auto">
            <a:xfrm>
              <a:off x="4486" y="2624"/>
              <a:ext cx="8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>
                  <a:solidFill>
                    <a:srgbClr val="000000"/>
                  </a:solidFill>
                  <a:latin typeface="Times" panose="02020603050405020304" pitchFamily="18" charset="0"/>
                </a:rPr>
                <a:t> 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711" name="Rectangle 37"/>
            <p:cNvSpPr>
              <a:spLocks noChangeArrowheads="1"/>
            </p:cNvSpPr>
            <p:nvPr/>
          </p:nvSpPr>
          <p:spPr bwMode="auto">
            <a:xfrm>
              <a:off x="2281" y="2559"/>
              <a:ext cx="15" cy="21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8712" name="Rectangle 38"/>
            <p:cNvSpPr>
              <a:spLocks noChangeArrowheads="1"/>
            </p:cNvSpPr>
            <p:nvPr/>
          </p:nvSpPr>
          <p:spPr bwMode="auto">
            <a:xfrm>
              <a:off x="453" y="2842"/>
              <a:ext cx="171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 i="1">
                  <a:solidFill>
                    <a:srgbClr val="000000"/>
                  </a:solidFill>
                  <a:latin typeface="Times" panose="02020603050405020304" pitchFamily="18" charset="0"/>
                </a:rPr>
                <a:t>SetAttributes(FileId, Attr)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713" name="Rectangle 39"/>
            <p:cNvSpPr>
              <a:spLocks noChangeArrowheads="1"/>
            </p:cNvSpPr>
            <p:nvPr/>
          </p:nvSpPr>
          <p:spPr bwMode="auto">
            <a:xfrm>
              <a:off x="1968" y="2842"/>
              <a:ext cx="4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 i="1">
                  <a:solidFill>
                    <a:srgbClr val="000000"/>
                  </a:solidFill>
                  <a:latin typeface="Times" panose="02020603050405020304" pitchFamily="18" charset="0"/>
                </a:rPr>
                <a:t>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714" name="Rectangle 40"/>
            <p:cNvSpPr>
              <a:spLocks noChangeArrowheads="1"/>
            </p:cNvSpPr>
            <p:nvPr/>
          </p:nvSpPr>
          <p:spPr bwMode="auto">
            <a:xfrm>
              <a:off x="2011" y="2842"/>
              <a:ext cx="4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>
                  <a:solidFill>
                    <a:srgbClr val="000000"/>
                  </a:solidFill>
                  <a:latin typeface="Times" panose="02020603050405020304" pitchFamily="18" charset="0"/>
                </a:rPr>
                <a:t>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715" name="Rectangle 41"/>
            <p:cNvSpPr>
              <a:spLocks noChangeArrowheads="1"/>
            </p:cNvSpPr>
            <p:nvPr/>
          </p:nvSpPr>
          <p:spPr bwMode="auto">
            <a:xfrm>
              <a:off x="2303" y="2842"/>
              <a:ext cx="367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>
                  <a:solidFill>
                    <a:srgbClr val="000000"/>
                  </a:solidFill>
                  <a:latin typeface="Times" panose="02020603050405020304" pitchFamily="18" charset="0"/>
                </a:rPr>
                <a:t>Sets the file attributes (only those attributes that are not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716" name="Rectangle 42"/>
            <p:cNvSpPr>
              <a:spLocks noChangeArrowheads="1"/>
            </p:cNvSpPr>
            <p:nvPr/>
          </p:nvSpPr>
          <p:spPr bwMode="auto">
            <a:xfrm>
              <a:off x="2303" y="3002"/>
              <a:ext cx="770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900">
                  <a:solidFill>
                    <a:srgbClr val="000000"/>
                  </a:solidFill>
                  <a:latin typeface="Times" panose="02020603050405020304" pitchFamily="18" charset="0"/>
                </a:rPr>
                <a:t>shaded in ).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8717" name="Line 43"/>
            <p:cNvSpPr>
              <a:spLocks noChangeShapeType="1"/>
            </p:cNvSpPr>
            <p:nvPr/>
          </p:nvSpPr>
          <p:spPr bwMode="auto">
            <a:xfrm>
              <a:off x="432" y="3179"/>
              <a:ext cx="1835" cy="1"/>
            </a:xfrm>
            <a:prstGeom prst="line">
              <a:avLst/>
            </a:prstGeom>
            <a:noFill/>
            <a:ln w="333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8" name="Rectangle 44"/>
            <p:cNvSpPr>
              <a:spLocks noChangeArrowheads="1"/>
            </p:cNvSpPr>
            <p:nvPr/>
          </p:nvSpPr>
          <p:spPr bwMode="auto">
            <a:xfrm>
              <a:off x="2281" y="2777"/>
              <a:ext cx="15" cy="3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8719" name="Line 45"/>
            <p:cNvSpPr>
              <a:spLocks noChangeShapeType="1"/>
            </p:cNvSpPr>
            <p:nvPr/>
          </p:nvSpPr>
          <p:spPr bwMode="auto">
            <a:xfrm>
              <a:off x="2281" y="3179"/>
              <a:ext cx="1" cy="1"/>
            </a:xfrm>
            <a:prstGeom prst="line">
              <a:avLst/>
            </a:prstGeom>
            <a:noFill/>
            <a:ln w="333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0" name="Line 46"/>
            <p:cNvSpPr>
              <a:spLocks noChangeShapeType="1"/>
            </p:cNvSpPr>
            <p:nvPr/>
          </p:nvSpPr>
          <p:spPr bwMode="auto">
            <a:xfrm>
              <a:off x="2296" y="3179"/>
              <a:ext cx="3465" cy="1"/>
            </a:xfrm>
            <a:prstGeom prst="line">
              <a:avLst/>
            </a:prstGeom>
            <a:noFill/>
            <a:ln w="333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677" name="Text Box 47"/>
          <p:cNvSpPr txBox="1">
            <a:spLocks noChangeArrowheads="1"/>
          </p:cNvSpPr>
          <p:nvPr/>
        </p:nvSpPr>
        <p:spPr bwMode="auto">
          <a:xfrm>
            <a:off x="2286001" y="5257801"/>
            <a:ext cx="63277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Primary operations are reading and writing.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What’s missing? How about Open and Close?</a:t>
            </a:r>
          </a:p>
        </p:txBody>
      </p:sp>
    </p:spTree>
    <p:extLst>
      <p:ext uri="{BB962C8B-B14F-4D97-AF65-F5344CB8AC3E}">
        <p14:creationId xmlns:p14="http://schemas.microsoft.com/office/powerpoint/2010/main" val="39296361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A0C3D33-4521-4692-A924-0AC2DA06E098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00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Directory service Interface</a:t>
            </a:r>
          </a:p>
        </p:txBody>
      </p:sp>
      <p:grpSp>
        <p:nvGrpSpPr>
          <p:cNvPr id="29700" name="Group 3"/>
          <p:cNvGrpSpPr>
            <a:grpSpLocks/>
          </p:cNvGrpSpPr>
          <p:nvPr/>
        </p:nvGrpSpPr>
        <p:grpSpPr bwMode="auto">
          <a:xfrm>
            <a:off x="2152650" y="2162176"/>
            <a:ext cx="8202264" cy="2995613"/>
            <a:chOff x="429" y="1221"/>
            <a:chExt cx="5597" cy="1887"/>
          </a:xfrm>
        </p:grpSpPr>
        <p:sp>
          <p:nvSpPr>
            <p:cNvPr id="29702" name="Rectangle 4"/>
            <p:cNvSpPr>
              <a:spLocks noChangeArrowheads="1"/>
            </p:cNvSpPr>
            <p:nvPr/>
          </p:nvSpPr>
          <p:spPr bwMode="auto">
            <a:xfrm>
              <a:off x="448" y="1294"/>
              <a:ext cx="174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Lookup(Dir, Name) -&gt; FileId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03" name="Rectangle 5"/>
            <p:cNvSpPr>
              <a:spLocks noChangeArrowheads="1"/>
            </p:cNvSpPr>
            <p:nvPr/>
          </p:nvSpPr>
          <p:spPr bwMode="auto">
            <a:xfrm>
              <a:off x="448" y="1442"/>
              <a:ext cx="149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—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04" name="Rectangle 6"/>
            <p:cNvSpPr>
              <a:spLocks noChangeArrowheads="1"/>
            </p:cNvSpPr>
            <p:nvPr/>
          </p:nvSpPr>
          <p:spPr bwMode="auto">
            <a:xfrm>
              <a:off x="583" y="1442"/>
              <a:ext cx="37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05" name="Rectangle 7"/>
            <p:cNvSpPr>
              <a:spLocks noChangeArrowheads="1"/>
            </p:cNvSpPr>
            <p:nvPr/>
          </p:nvSpPr>
          <p:spPr bwMode="auto">
            <a:xfrm>
              <a:off x="623" y="1442"/>
              <a:ext cx="405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throws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06" name="Rectangle 8"/>
            <p:cNvSpPr>
              <a:spLocks noChangeArrowheads="1"/>
            </p:cNvSpPr>
            <p:nvPr/>
          </p:nvSpPr>
          <p:spPr bwMode="auto">
            <a:xfrm>
              <a:off x="985" y="1442"/>
              <a:ext cx="64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 NotFound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07" name="Rectangle 9"/>
            <p:cNvSpPr>
              <a:spLocks noChangeArrowheads="1"/>
            </p:cNvSpPr>
            <p:nvPr/>
          </p:nvSpPr>
          <p:spPr bwMode="auto">
            <a:xfrm>
              <a:off x="1563" y="1442"/>
              <a:ext cx="7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 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08" name="Rectangle 10"/>
            <p:cNvSpPr>
              <a:spLocks noChangeArrowheads="1"/>
            </p:cNvSpPr>
            <p:nvPr/>
          </p:nvSpPr>
          <p:spPr bwMode="auto">
            <a:xfrm>
              <a:off x="2651" y="1294"/>
              <a:ext cx="316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Locates the text name in the directory and returns the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09" name="Rectangle 11"/>
            <p:cNvSpPr>
              <a:spLocks noChangeArrowheads="1"/>
            </p:cNvSpPr>
            <p:nvPr/>
          </p:nvSpPr>
          <p:spPr bwMode="auto">
            <a:xfrm>
              <a:off x="2651" y="1442"/>
              <a:ext cx="3375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relevant UFID. If 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Name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is not in the directory, throws an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10" name="Rectangle 12"/>
            <p:cNvSpPr>
              <a:spLocks noChangeArrowheads="1"/>
            </p:cNvSpPr>
            <p:nvPr/>
          </p:nvSpPr>
          <p:spPr bwMode="auto">
            <a:xfrm>
              <a:off x="2651" y="1590"/>
              <a:ext cx="615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exception.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11" name="Rectangle 13"/>
            <p:cNvSpPr>
              <a:spLocks noChangeArrowheads="1"/>
            </p:cNvSpPr>
            <p:nvPr/>
          </p:nvSpPr>
          <p:spPr bwMode="auto">
            <a:xfrm>
              <a:off x="3202" y="1590"/>
              <a:ext cx="7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12" name="Line 14"/>
            <p:cNvSpPr>
              <a:spLocks noChangeShapeType="1"/>
            </p:cNvSpPr>
            <p:nvPr/>
          </p:nvSpPr>
          <p:spPr bwMode="auto">
            <a:xfrm>
              <a:off x="429" y="1221"/>
              <a:ext cx="2189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3" name="Rectangle 15"/>
            <p:cNvSpPr>
              <a:spLocks noChangeArrowheads="1"/>
            </p:cNvSpPr>
            <p:nvPr/>
          </p:nvSpPr>
          <p:spPr bwMode="auto">
            <a:xfrm>
              <a:off x="2631" y="1235"/>
              <a:ext cx="14" cy="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9714" name="Line 16"/>
            <p:cNvSpPr>
              <a:spLocks noChangeShapeType="1"/>
            </p:cNvSpPr>
            <p:nvPr/>
          </p:nvSpPr>
          <p:spPr bwMode="auto">
            <a:xfrm>
              <a:off x="2631" y="1221"/>
              <a:ext cx="1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5" name="Line 17"/>
            <p:cNvSpPr>
              <a:spLocks noChangeShapeType="1"/>
            </p:cNvSpPr>
            <p:nvPr/>
          </p:nvSpPr>
          <p:spPr bwMode="auto">
            <a:xfrm>
              <a:off x="2645" y="1221"/>
              <a:ext cx="3183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6" name="Rectangle 18"/>
            <p:cNvSpPr>
              <a:spLocks noChangeArrowheads="1"/>
            </p:cNvSpPr>
            <p:nvPr/>
          </p:nvSpPr>
          <p:spPr bwMode="auto">
            <a:xfrm>
              <a:off x="2631" y="1235"/>
              <a:ext cx="14" cy="49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9717" name="Rectangle 19"/>
            <p:cNvSpPr>
              <a:spLocks noChangeArrowheads="1"/>
            </p:cNvSpPr>
            <p:nvPr/>
          </p:nvSpPr>
          <p:spPr bwMode="auto">
            <a:xfrm>
              <a:off x="448" y="1791"/>
              <a:ext cx="161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AddName(Dir, Name, File)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18" name="Rectangle 20"/>
            <p:cNvSpPr>
              <a:spLocks noChangeArrowheads="1"/>
            </p:cNvSpPr>
            <p:nvPr/>
          </p:nvSpPr>
          <p:spPr bwMode="auto">
            <a:xfrm>
              <a:off x="1899" y="1791"/>
              <a:ext cx="7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 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19" name="Rectangle 21"/>
            <p:cNvSpPr>
              <a:spLocks noChangeArrowheads="1"/>
            </p:cNvSpPr>
            <p:nvPr/>
          </p:nvSpPr>
          <p:spPr bwMode="auto">
            <a:xfrm>
              <a:off x="448" y="1939"/>
              <a:ext cx="17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—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20" name="Rectangle 22"/>
            <p:cNvSpPr>
              <a:spLocks noChangeArrowheads="1"/>
            </p:cNvSpPr>
            <p:nvPr/>
          </p:nvSpPr>
          <p:spPr bwMode="auto">
            <a:xfrm>
              <a:off x="623" y="1939"/>
              <a:ext cx="405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throws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21" name="Rectangle 23"/>
            <p:cNvSpPr>
              <a:spLocks noChangeArrowheads="1"/>
            </p:cNvSpPr>
            <p:nvPr/>
          </p:nvSpPr>
          <p:spPr bwMode="auto">
            <a:xfrm>
              <a:off x="985" y="1939"/>
              <a:ext cx="97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 NameDuplicate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22" name="Rectangle 24"/>
            <p:cNvSpPr>
              <a:spLocks noChangeArrowheads="1"/>
            </p:cNvSpPr>
            <p:nvPr/>
          </p:nvSpPr>
          <p:spPr bwMode="auto">
            <a:xfrm>
              <a:off x="1845" y="1939"/>
              <a:ext cx="7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 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23" name="Rectangle 25"/>
            <p:cNvSpPr>
              <a:spLocks noChangeArrowheads="1"/>
            </p:cNvSpPr>
            <p:nvPr/>
          </p:nvSpPr>
          <p:spPr bwMode="auto">
            <a:xfrm>
              <a:off x="2651" y="1791"/>
              <a:ext cx="3297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If 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Name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is not in the directory, adds (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Name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, 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File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) to the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24" name="Rectangle 26"/>
            <p:cNvSpPr>
              <a:spLocks noChangeArrowheads="1"/>
            </p:cNvSpPr>
            <p:nvPr/>
          </p:nvSpPr>
          <p:spPr bwMode="auto">
            <a:xfrm>
              <a:off x="2651" y="1939"/>
              <a:ext cx="2817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directory and updates the file’s attribute record.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25" name="Rectangle 27"/>
            <p:cNvSpPr>
              <a:spLocks noChangeArrowheads="1"/>
            </p:cNvSpPr>
            <p:nvPr/>
          </p:nvSpPr>
          <p:spPr bwMode="auto">
            <a:xfrm>
              <a:off x="2651" y="2087"/>
              <a:ext cx="335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If 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Name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is already in the directory: throws an exception.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26" name="Rectangle 28"/>
            <p:cNvSpPr>
              <a:spLocks noChangeArrowheads="1"/>
            </p:cNvSpPr>
            <p:nvPr/>
          </p:nvSpPr>
          <p:spPr bwMode="auto">
            <a:xfrm>
              <a:off x="5660" y="2087"/>
              <a:ext cx="7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27" name="Rectangle 29"/>
            <p:cNvSpPr>
              <a:spLocks noChangeArrowheads="1"/>
            </p:cNvSpPr>
            <p:nvPr/>
          </p:nvSpPr>
          <p:spPr bwMode="auto">
            <a:xfrm>
              <a:off x="2631" y="1732"/>
              <a:ext cx="14" cy="4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9728" name="Rectangle 30"/>
            <p:cNvSpPr>
              <a:spLocks noChangeArrowheads="1"/>
            </p:cNvSpPr>
            <p:nvPr/>
          </p:nvSpPr>
          <p:spPr bwMode="auto">
            <a:xfrm>
              <a:off x="448" y="2288"/>
              <a:ext cx="1238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UnName(Dir, Name)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29" name="Rectangle 31"/>
            <p:cNvSpPr>
              <a:spLocks noChangeArrowheads="1"/>
            </p:cNvSpPr>
            <p:nvPr/>
          </p:nvSpPr>
          <p:spPr bwMode="auto">
            <a:xfrm>
              <a:off x="1563" y="2288"/>
              <a:ext cx="7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 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30" name="Rectangle 32"/>
            <p:cNvSpPr>
              <a:spLocks noChangeArrowheads="1"/>
            </p:cNvSpPr>
            <p:nvPr/>
          </p:nvSpPr>
          <p:spPr bwMode="auto">
            <a:xfrm>
              <a:off x="448" y="2436"/>
              <a:ext cx="17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—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31" name="Rectangle 33"/>
            <p:cNvSpPr>
              <a:spLocks noChangeArrowheads="1"/>
            </p:cNvSpPr>
            <p:nvPr/>
          </p:nvSpPr>
          <p:spPr bwMode="auto">
            <a:xfrm>
              <a:off x="623" y="2436"/>
              <a:ext cx="405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throws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32" name="Rectangle 34"/>
            <p:cNvSpPr>
              <a:spLocks noChangeArrowheads="1"/>
            </p:cNvSpPr>
            <p:nvPr/>
          </p:nvSpPr>
          <p:spPr bwMode="auto">
            <a:xfrm>
              <a:off x="985" y="2436"/>
              <a:ext cx="64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 NotFound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33" name="Rectangle 35"/>
            <p:cNvSpPr>
              <a:spLocks noChangeArrowheads="1"/>
            </p:cNvSpPr>
            <p:nvPr/>
          </p:nvSpPr>
          <p:spPr bwMode="auto">
            <a:xfrm>
              <a:off x="1563" y="2436"/>
              <a:ext cx="7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 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34" name="Rectangle 36"/>
            <p:cNvSpPr>
              <a:spLocks noChangeArrowheads="1"/>
            </p:cNvSpPr>
            <p:nvPr/>
          </p:nvSpPr>
          <p:spPr bwMode="auto">
            <a:xfrm>
              <a:off x="2651" y="2288"/>
              <a:ext cx="3353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If 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Name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is in the directory: the entry containing 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Name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is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35" name="Rectangle 37"/>
            <p:cNvSpPr>
              <a:spLocks noChangeArrowheads="1"/>
            </p:cNvSpPr>
            <p:nvPr/>
          </p:nvSpPr>
          <p:spPr bwMode="auto">
            <a:xfrm>
              <a:off x="2651" y="2436"/>
              <a:ext cx="1665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removed from the directory.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36" name="Rectangle 38"/>
            <p:cNvSpPr>
              <a:spLocks noChangeArrowheads="1"/>
            </p:cNvSpPr>
            <p:nvPr/>
          </p:nvSpPr>
          <p:spPr bwMode="auto">
            <a:xfrm>
              <a:off x="4129" y="2436"/>
              <a:ext cx="7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37" name="Rectangle 39"/>
            <p:cNvSpPr>
              <a:spLocks noChangeArrowheads="1"/>
            </p:cNvSpPr>
            <p:nvPr/>
          </p:nvSpPr>
          <p:spPr bwMode="auto">
            <a:xfrm>
              <a:off x="2651" y="2584"/>
              <a:ext cx="310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If 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Name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is not in the directory: throws an exception.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38" name="Rectangle 40"/>
            <p:cNvSpPr>
              <a:spLocks noChangeArrowheads="1"/>
            </p:cNvSpPr>
            <p:nvPr/>
          </p:nvSpPr>
          <p:spPr bwMode="auto">
            <a:xfrm>
              <a:off x="5472" y="2584"/>
              <a:ext cx="7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39" name="Rectangle 41"/>
            <p:cNvSpPr>
              <a:spLocks noChangeArrowheads="1"/>
            </p:cNvSpPr>
            <p:nvPr/>
          </p:nvSpPr>
          <p:spPr bwMode="auto">
            <a:xfrm>
              <a:off x="2631" y="2228"/>
              <a:ext cx="14" cy="49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9740" name="Rectangle 42"/>
            <p:cNvSpPr>
              <a:spLocks noChangeArrowheads="1"/>
            </p:cNvSpPr>
            <p:nvPr/>
          </p:nvSpPr>
          <p:spPr bwMode="auto">
            <a:xfrm>
              <a:off x="448" y="2785"/>
              <a:ext cx="221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GetNames(Dir, Pattern) -&gt; NameSeq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41" name="Rectangle 43"/>
            <p:cNvSpPr>
              <a:spLocks noChangeArrowheads="1"/>
            </p:cNvSpPr>
            <p:nvPr/>
          </p:nvSpPr>
          <p:spPr bwMode="auto">
            <a:xfrm>
              <a:off x="2288" y="2785"/>
              <a:ext cx="37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42" name="Rectangle 44"/>
            <p:cNvSpPr>
              <a:spLocks noChangeArrowheads="1"/>
            </p:cNvSpPr>
            <p:nvPr/>
          </p:nvSpPr>
          <p:spPr bwMode="auto">
            <a:xfrm>
              <a:off x="2329" y="2785"/>
              <a:ext cx="37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43" name="Rectangle 45"/>
            <p:cNvSpPr>
              <a:spLocks noChangeArrowheads="1"/>
            </p:cNvSpPr>
            <p:nvPr/>
          </p:nvSpPr>
          <p:spPr bwMode="auto">
            <a:xfrm>
              <a:off x="2651" y="2785"/>
              <a:ext cx="3369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Returns all the text names in the directory that match the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44" name="Rectangle 46"/>
            <p:cNvSpPr>
              <a:spLocks noChangeArrowheads="1"/>
            </p:cNvSpPr>
            <p:nvPr/>
          </p:nvSpPr>
          <p:spPr bwMode="auto">
            <a:xfrm>
              <a:off x="2651" y="2933"/>
              <a:ext cx="1613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regular expression 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Pattern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9745" name="Line 47"/>
            <p:cNvSpPr>
              <a:spLocks noChangeShapeType="1"/>
            </p:cNvSpPr>
            <p:nvPr/>
          </p:nvSpPr>
          <p:spPr bwMode="auto">
            <a:xfrm>
              <a:off x="429" y="3107"/>
              <a:ext cx="2189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46" name="Rectangle 48"/>
            <p:cNvSpPr>
              <a:spLocks noChangeArrowheads="1"/>
            </p:cNvSpPr>
            <p:nvPr/>
          </p:nvSpPr>
          <p:spPr bwMode="auto">
            <a:xfrm>
              <a:off x="2631" y="2725"/>
              <a:ext cx="14" cy="3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9747" name="Line 49"/>
            <p:cNvSpPr>
              <a:spLocks noChangeShapeType="1"/>
            </p:cNvSpPr>
            <p:nvPr/>
          </p:nvSpPr>
          <p:spPr bwMode="auto">
            <a:xfrm>
              <a:off x="2631" y="3107"/>
              <a:ext cx="1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48" name="Line 50"/>
            <p:cNvSpPr>
              <a:spLocks noChangeShapeType="1"/>
            </p:cNvSpPr>
            <p:nvPr/>
          </p:nvSpPr>
          <p:spPr bwMode="auto">
            <a:xfrm>
              <a:off x="2645" y="3107"/>
              <a:ext cx="3183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01" name="Text Box 51"/>
          <p:cNvSpPr txBox="1">
            <a:spLocks noChangeArrowheads="1"/>
          </p:cNvSpPr>
          <p:nvPr/>
        </p:nvSpPr>
        <p:spPr bwMode="auto">
          <a:xfrm>
            <a:off x="2209801" y="5334001"/>
            <a:ext cx="745236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Primary purpose is to provide a service for translation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 text names to UFIDs.</a:t>
            </a:r>
          </a:p>
        </p:txBody>
      </p:sp>
    </p:spTree>
    <p:extLst>
      <p:ext uri="{BB962C8B-B14F-4D97-AF65-F5344CB8AC3E}">
        <p14:creationId xmlns:p14="http://schemas.microsoft.com/office/powerpoint/2010/main" val="2676961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C019959-3EC8-45B3-B889-58744DE85EAD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00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Network File System 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Network File System (NFS) was developed to allow machines to mount a disk partition on a remote machine as if it were on a local hard drive. This allows for fast, seamless sharing of files across a network. </a:t>
            </a:r>
          </a:p>
        </p:txBody>
      </p:sp>
    </p:spTree>
    <p:extLst>
      <p:ext uri="{BB962C8B-B14F-4D97-AF65-F5344CB8AC3E}">
        <p14:creationId xmlns:p14="http://schemas.microsoft.com/office/powerpoint/2010/main" val="38335493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4DD321E-0018-42DB-9B5F-C4017A754D28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00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NFS architecture</a:t>
            </a:r>
          </a:p>
        </p:txBody>
      </p:sp>
      <p:grpSp>
        <p:nvGrpSpPr>
          <p:cNvPr id="31748" name="Group 3"/>
          <p:cNvGrpSpPr>
            <a:grpSpLocks/>
          </p:cNvGrpSpPr>
          <p:nvPr/>
        </p:nvGrpSpPr>
        <p:grpSpPr bwMode="auto">
          <a:xfrm>
            <a:off x="1897063" y="1606551"/>
            <a:ext cx="8183562" cy="4168775"/>
            <a:chOff x="255" y="1012"/>
            <a:chExt cx="5584" cy="2626"/>
          </a:xfrm>
        </p:grpSpPr>
        <p:sp>
          <p:nvSpPr>
            <p:cNvPr id="31749" name="Rectangle 4"/>
            <p:cNvSpPr>
              <a:spLocks noChangeArrowheads="1"/>
            </p:cNvSpPr>
            <p:nvPr/>
          </p:nvSpPr>
          <p:spPr bwMode="auto">
            <a:xfrm>
              <a:off x="4127" y="1192"/>
              <a:ext cx="1697" cy="2431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50" name="Rectangle 5"/>
            <p:cNvSpPr>
              <a:spLocks noChangeArrowheads="1"/>
            </p:cNvSpPr>
            <p:nvPr/>
          </p:nvSpPr>
          <p:spPr bwMode="auto">
            <a:xfrm>
              <a:off x="4127" y="1192"/>
              <a:ext cx="1712" cy="2446"/>
            </a:xfrm>
            <a:prstGeom prst="rect">
              <a:avLst/>
            </a:prstGeom>
            <a:noFill/>
            <a:ln w="33338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51" name="Rectangle 6"/>
            <p:cNvSpPr>
              <a:spLocks noChangeArrowheads="1"/>
            </p:cNvSpPr>
            <p:nvPr/>
          </p:nvSpPr>
          <p:spPr bwMode="auto">
            <a:xfrm>
              <a:off x="1092" y="1192"/>
              <a:ext cx="1697" cy="2431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52" name="Rectangle 7"/>
            <p:cNvSpPr>
              <a:spLocks noChangeArrowheads="1"/>
            </p:cNvSpPr>
            <p:nvPr/>
          </p:nvSpPr>
          <p:spPr bwMode="auto">
            <a:xfrm>
              <a:off x="1092" y="1192"/>
              <a:ext cx="1712" cy="2446"/>
            </a:xfrm>
            <a:prstGeom prst="rect">
              <a:avLst/>
            </a:prstGeom>
            <a:noFill/>
            <a:ln w="33338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53" name="Rectangle 8"/>
            <p:cNvSpPr>
              <a:spLocks noChangeArrowheads="1"/>
            </p:cNvSpPr>
            <p:nvPr/>
          </p:nvSpPr>
          <p:spPr bwMode="auto">
            <a:xfrm>
              <a:off x="1150" y="2027"/>
              <a:ext cx="1539" cy="1251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54" name="Rectangle 9"/>
            <p:cNvSpPr>
              <a:spLocks noChangeArrowheads="1"/>
            </p:cNvSpPr>
            <p:nvPr/>
          </p:nvSpPr>
          <p:spPr bwMode="auto">
            <a:xfrm>
              <a:off x="1150" y="2027"/>
              <a:ext cx="1553" cy="1265"/>
            </a:xfrm>
            <a:prstGeom prst="rect">
              <a:avLst/>
            </a:prstGeom>
            <a:noFill/>
            <a:ln w="33338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55" name="Rectangle 10"/>
            <p:cNvSpPr>
              <a:spLocks noChangeArrowheads="1"/>
            </p:cNvSpPr>
            <p:nvPr/>
          </p:nvSpPr>
          <p:spPr bwMode="auto">
            <a:xfrm>
              <a:off x="268" y="2188"/>
              <a:ext cx="70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UNIX kernel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756" name="Rectangle 11"/>
            <p:cNvSpPr>
              <a:spLocks noChangeArrowheads="1"/>
            </p:cNvSpPr>
            <p:nvPr/>
          </p:nvSpPr>
          <p:spPr bwMode="auto">
            <a:xfrm>
              <a:off x="2631" y="2832"/>
              <a:ext cx="691" cy="7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57" name="Oval 12"/>
            <p:cNvSpPr>
              <a:spLocks noChangeArrowheads="1"/>
            </p:cNvSpPr>
            <p:nvPr/>
          </p:nvSpPr>
          <p:spPr bwMode="auto">
            <a:xfrm>
              <a:off x="1250" y="3494"/>
              <a:ext cx="403" cy="72"/>
            </a:xfrm>
            <a:prstGeom prst="ellipse">
              <a:avLst/>
            </a:prstGeom>
            <a:solidFill>
              <a:srgbClr val="FFFFFF"/>
            </a:solidFill>
            <a:ln w="333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58" name="Oval 13"/>
            <p:cNvSpPr>
              <a:spLocks noChangeArrowheads="1"/>
            </p:cNvSpPr>
            <p:nvPr/>
          </p:nvSpPr>
          <p:spPr bwMode="auto">
            <a:xfrm>
              <a:off x="1250" y="3465"/>
              <a:ext cx="403" cy="72"/>
            </a:xfrm>
            <a:prstGeom prst="ellipse">
              <a:avLst/>
            </a:prstGeom>
            <a:solidFill>
              <a:srgbClr val="FFFFFF"/>
            </a:solidFill>
            <a:ln w="333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59" name="Oval 14"/>
            <p:cNvSpPr>
              <a:spLocks noChangeArrowheads="1"/>
            </p:cNvSpPr>
            <p:nvPr/>
          </p:nvSpPr>
          <p:spPr bwMode="auto">
            <a:xfrm>
              <a:off x="1250" y="3436"/>
              <a:ext cx="403" cy="58"/>
            </a:xfrm>
            <a:prstGeom prst="ellipse">
              <a:avLst/>
            </a:prstGeom>
            <a:solidFill>
              <a:srgbClr val="FFFFFF"/>
            </a:solidFill>
            <a:ln w="333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60" name="Oval 15"/>
            <p:cNvSpPr>
              <a:spLocks noChangeArrowheads="1"/>
            </p:cNvSpPr>
            <p:nvPr/>
          </p:nvSpPr>
          <p:spPr bwMode="auto">
            <a:xfrm>
              <a:off x="1250" y="3393"/>
              <a:ext cx="403" cy="72"/>
            </a:xfrm>
            <a:prstGeom prst="ellipse">
              <a:avLst/>
            </a:prstGeom>
            <a:solidFill>
              <a:srgbClr val="FFFFFF"/>
            </a:solidFill>
            <a:ln w="333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61" name="Rectangle 16"/>
            <p:cNvSpPr>
              <a:spLocks noChangeArrowheads="1"/>
            </p:cNvSpPr>
            <p:nvPr/>
          </p:nvSpPr>
          <p:spPr bwMode="auto">
            <a:xfrm>
              <a:off x="1423" y="3149"/>
              <a:ext cx="58" cy="27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62" name="Rectangle 17"/>
            <p:cNvSpPr>
              <a:spLocks noChangeArrowheads="1"/>
            </p:cNvSpPr>
            <p:nvPr/>
          </p:nvSpPr>
          <p:spPr bwMode="auto">
            <a:xfrm>
              <a:off x="2824" y="3227"/>
              <a:ext cx="468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protocol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763" name="Rectangle 18"/>
            <p:cNvSpPr>
              <a:spLocks noChangeArrowheads="1"/>
            </p:cNvSpPr>
            <p:nvPr/>
          </p:nvSpPr>
          <p:spPr bwMode="auto">
            <a:xfrm>
              <a:off x="1545" y="1012"/>
              <a:ext cx="921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Client computer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764" name="Rectangle 19"/>
            <p:cNvSpPr>
              <a:spLocks noChangeArrowheads="1"/>
            </p:cNvSpPr>
            <p:nvPr/>
          </p:nvSpPr>
          <p:spPr bwMode="auto">
            <a:xfrm>
              <a:off x="4551" y="1012"/>
              <a:ext cx="971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Server computer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765" name="Rectangle 20"/>
            <p:cNvSpPr>
              <a:spLocks noChangeArrowheads="1"/>
            </p:cNvSpPr>
            <p:nvPr/>
          </p:nvSpPr>
          <p:spPr bwMode="auto">
            <a:xfrm>
              <a:off x="1222" y="2573"/>
              <a:ext cx="489" cy="64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66" name="Rectangle 21"/>
            <p:cNvSpPr>
              <a:spLocks noChangeArrowheads="1"/>
            </p:cNvSpPr>
            <p:nvPr/>
          </p:nvSpPr>
          <p:spPr bwMode="auto">
            <a:xfrm>
              <a:off x="1222" y="2573"/>
              <a:ext cx="503" cy="662"/>
            </a:xfrm>
            <a:prstGeom prst="rect">
              <a:avLst/>
            </a:prstGeom>
            <a:noFill/>
            <a:ln w="333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67" name="Rectangle 22"/>
            <p:cNvSpPr>
              <a:spLocks noChangeArrowheads="1"/>
            </p:cNvSpPr>
            <p:nvPr/>
          </p:nvSpPr>
          <p:spPr bwMode="auto">
            <a:xfrm>
              <a:off x="255" y="1886"/>
              <a:ext cx="715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system calls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768" name="Rectangle 23"/>
            <p:cNvSpPr>
              <a:spLocks noChangeArrowheads="1"/>
            </p:cNvSpPr>
            <p:nvPr/>
          </p:nvSpPr>
          <p:spPr bwMode="auto">
            <a:xfrm>
              <a:off x="1519" y="2418"/>
              <a:ext cx="315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Local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769" name="Rectangle 24"/>
            <p:cNvSpPr>
              <a:spLocks noChangeArrowheads="1"/>
            </p:cNvSpPr>
            <p:nvPr/>
          </p:nvSpPr>
          <p:spPr bwMode="auto">
            <a:xfrm>
              <a:off x="2455" y="2418"/>
              <a:ext cx="460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Remote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770" name="Freeform 25"/>
            <p:cNvSpPr>
              <a:spLocks/>
            </p:cNvSpPr>
            <p:nvPr/>
          </p:nvSpPr>
          <p:spPr bwMode="auto">
            <a:xfrm>
              <a:off x="1452" y="2473"/>
              <a:ext cx="29" cy="71"/>
            </a:xfrm>
            <a:custGeom>
              <a:avLst/>
              <a:gdLst>
                <a:gd name="T0" fmla="*/ 14 w 29"/>
                <a:gd name="T1" fmla="*/ 0 h 71"/>
                <a:gd name="T2" fmla="*/ 29 w 29"/>
                <a:gd name="T3" fmla="*/ 0 h 71"/>
                <a:gd name="T4" fmla="*/ 14 w 29"/>
                <a:gd name="T5" fmla="*/ 71 h 71"/>
                <a:gd name="T6" fmla="*/ 0 w 29"/>
                <a:gd name="T7" fmla="*/ 0 h 71"/>
                <a:gd name="T8" fmla="*/ 14 w 29"/>
                <a:gd name="T9" fmla="*/ 0 h 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71"/>
                <a:gd name="T17" fmla="*/ 29 w 29"/>
                <a:gd name="T18" fmla="*/ 71 h 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71">
                  <a:moveTo>
                    <a:pt x="14" y="0"/>
                  </a:moveTo>
                  <a:lnTo>
                    <a:pt x="29" y="0"/>
                  </a:lnTo>
                  <a:lnTo>
                    <a:pt x="14" y="71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333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1" name="Line 26"/>
            <p:cNvSpPr>
              <a:spLocks noChangeShapeType="1"/>
            </p:cNvSpPr>
            <p:nvPr/>
          </p:nvSpPr>
          <p:spPr bwMode="auto">
            <a:xfrm flipV="1">
              <a:off x="1466" y="2386"/>
              <a:ext cx="1" cy="87"/>
            </a:xfrm>
            <a:prstGeom prst="line">
              <a:avLst/>
            </a:prstGeom>
            <a:noFill/>
            <a:ln w="333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2" name="Freeform 27"/>
            <p:cNvSpPr>
              <a:spLocks/>
            </p:cNvSpPr>
            <p:nvPr/>
          </p:nvSpPr>
          <p:spPr bwMode="auto">
            <a:xfrm>
              <a:off x="2387" y="2487"/>
              <a:ext cx="28" cy="72"/>
            </a:xfrm>
            <a:custGeom>
              <a:avLst/>
              <a:gdLst>
                <a:gd name="T0" fmla="*/ 14 w 28"/>
                <a:gd name="T1" fmla="*/ 0 h 72"/>
                <a:gd name="T2" fmla="*/ 28 w 28"/>
                <a:gd name="T3" fmla="*/ 0 h 72"/>
                <a:gd name="T4" fmla="*/ 14 w 28"/>
                <a:gd name="T5" fmla="*/ 72 h 72"/>
                <a:gd name="T6" fmla="*/ 0 w 28"/>
                <a:gd name="T7" fmla="*/ 0 h 72"/>
                <a:gd name="T8" fmla="*/ 14 w 28"/>
                <a:gd name="T9" fmla="*/ 0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72"/>
                <a:gd name="T17" fmla="*/ 28 w 28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72">
                  <a:moveTo>
                    <a:pt x="14" y="0"/>
                  </a:moveTo>
                  <a:lnTo>
                    <a:pt x="28" y="0"/>
                  </a:lnTo>
                  <a:lnTo>
                    <a:pt x="14" y="7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333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3" name="Line 28"/>
            <p:cNvSpPr>
              <a:spLocks noChangeShapeType="1"/>
            </p:cNvSpPr>
            <p:nvPr/>
          </p:nvSpPr>
          <p:spPr bwMode="auto">
            <a:xfrm flipV="1">
              <a:off x="2401" y="2386"/>
              <a:ext cx="1" cy="101"/>
            </a:xfrm>
            <a:prstGeom prst="line">
              <a:avLst/>
            </a:prstGeom>
            <a:noFill/>
            <a:ln w="333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4" name="Rectangle 29"/>
            <p:cNvSpPr>
              <a:spLocks noChangeArrowheads="1"/>
            </p:cNvSpPr>
            <p:nvPr/>
          </p:nvSpPr>
          <p:spPr bwMode="auto">
            <a:xfrm>
              <a:off x="1343" y="2738"/>
              <a:ext cx="314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UNIX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775" name="Rectangle 30"/>
            <p:cNvSpPr>
              <a:spLocks noChangeArrowheads="1"/>
            </p:cNvSpPr>
            <p:nvPr/>
          </p:nvSpPr>
          <p:spPr bwMode="auto">
            <a:xfrm>
              <a:off x="1401" y="2867"/>
              <a:ext cx="168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file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776" name="Rectangle 31"/>
            <p:cNvSpPr>
              <a:spLocks noChangeArrowheads="1"/>
            </p:cNvSpPr>
            <p:nvPr/>
          </p:nvSpPr>
          <p:spPr bwMode="auto">
            <a:xfrm>
              <a:off x="1300" y="2997"/>
              <a:ext cx="41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system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777" name="Rectangle 32"/>
            <p:cNvSpPr>
              <a:spLocks noChangeArrowheads="1"/>
            </p:cNvSpPr>
            <p:nvPr/>
          </p:nvSpPr>
          <p:spPr bwMode="auto">
            <a:xfrm>
              <a:off x="4213" y="2027"/>
              <a:ext cx="1539" cy="1251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78" name="Oval 33"/>
            <p:cNvSpPr>
              <a:spLocks noChangeArrowheads="1"/>
            </p:cNvSpPr>
            <p:nvPr/>
          </p:nvSpPr>
          <p:spPr bwMode="auto">
            <a:xfrm>
              <a:off x="5278" y="3494"/>
              <a:ext cx="388" cy="72"/>
            </a:xfrm>
            <a:prstGeom prst="ellipse">
              <a:avLst/>
            </a:prstGeom>
            <a:solidFill>
              <a:srgbClr val="FFFFFF"/>
            </a:solidFill>
            <a:ln w="333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79" name="Oval 34"/>
            <p:cNvSpPr>
              <a:spLocks noChangeArrowheads="1"/>
            </p:cNvSpPr>
            <p:nvPr/>
          </p:nvSpPr>
          <p:spPr bwMode="auto">
            <a:xfrm>
              <a:off x="5278" y="3465"/>
              <a:ext cx="388" cy="72"/>
            </a:xfrm>
            <a:prstGeom prst="ellipse">
              <a:avLst/>
            </a:prstGeom>
            <a:solidFill>
              <a:srgbClr val="FFFFFF"/>
            </a:solidFill>
            <a:ln w="333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80" name="Oval 35"/>
            <p:cNvSpPr>
              <a:spLocks noChangeArrowheads="1"/>
            </p:cNvSpPr>
            <p:nvPr/>
          </p:nvSpPr>
          <p:spPr bwMode="auto">
            <a:xfrm>
              <a:off x="5278" y="3436"/>
              <a:ext cx="388" cy="58"/>
            </a:xfrm>
            <a:prstGeom prst="ellipse">
              <a:avLst/>
            </a:prstGeom>
            <a:solidFill>
              <a:srgbClr val="FFFFFF"/>
            </a:solidFill>
            <a:ln w="333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81" name="Oval 36"/>
            <p:cNvSpPr>
              <a:spLocks noChangeArrowheads="1"/>
            </p:cNvSpPr>
            <p:nvPr/>
          </p:nvSpPr>
          <p:spPr bwMode="auto">
            <a:xfrm>
              <a:off x="5278" y="3393"/>
              <a:ext cx="388" cy="72"/>
            </a:xfrm>
            <a:prstGeom prst="ellipse">
              <a:avLst/>
            </a:prstGeom>
            <a:solidFill>
              <a:srgbClr val="FFFFFF"/>
            </a:solidFill>
            <a:ln w="333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82" name="Rectangle 37"/>
            <p:cNvSpPr>
              <a:spLocks noChangeArrowheads="1"/>
            </p:cNvSpPr>
            <p:nvPr/>
          </p:nvSpPr>
          <p:spPr bwMode="auto">
            <a:xfrm>
              <a:off x="5436" y="3134"/>
              <a:ext cx="57" cy="28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83" name="Freeform 38"/>
            <p:cNvSpPr>
              <a:spLocks/>
            </p:cNvSpPr>
            <p:nvPr/>
          </p:nvSpPr>
          <p:spPr bwMode="auto">
            <a:xfrm>
              <a:off x="4501" y="2429"/>
              <a:ext cx="29" cy="72"/>
            </a:xfrm>
            <a:custGeom>
              <a:avLst/>
              <a:gdLst>
                <a:gd name="T0" fmla="*/ 14 w 29"/>
                <a:gd name="T1" fmla="*/ 72 h 72"/>
                <a:gd name="T2" fmla="*/ 0 w 29"/>
                <a:gd name="T3" fmla="*/ 72 h 72"/>
                <a:gd name="T4" fmla="*/ 14 w 29"/>
                <a:gd name="T5" fmla="*/ 0 h 72"/>
                <a:gd name="T6" fmla="*/ 29 w 29"/>
                <a:gd name="T7" fmla="*/ 72 h 72"/>
                <a:gd name="T8" fmla="*/ 14 w 29"/>
                <a:gd name="T9" fmla="*/ 72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72"/>
                <a:gd name="T17" fmla="*/ 29 w 29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72">
                  <a:moveTo>
                    <a:pt x="14" y="72"/>
                  </a:moveTo>
                  <a:lnTo>
                    <a:pt x="0" y="72"/>
                  </a:lnTo>
                  <a:lnTo>
                    <a:pt x="14" y="0"/>
                  </a:lnTo>
                  <a:lnTo>
                    <a:pt x="29" y="72"/>
                  </a:lnTo>
                  <a:lnTo>
                    <a:pt x="14" y="72"/>
                  </a:lnTo>
                  <a:close/>
                </a:path>
              </a:pathLst>
            </a:custGeom>
            <a:solidFill>
              <a:srgbClr val="000000"/>
            </a:solidFill>
            <a:ln w="333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84" name="Line 39"/>
            <p:cNvSpPr>
              <a:spLocks noChangeShapeType="1"/>
            </p:cNvSpPr>
            <p:nvPr/>
          </p:nvSpPr>
          <p:spPr bwMode="auto">
            <a:xfrm>
              <a:off x="4515" y="2501"/>
              <a:ext cx="1" cy="87"/>
            </a:xfrm>
            <a:prstGeom prst="line">
              <a:avLst/>
            </a:prstGeom>
            <a:noFill/>
            <a:ln w="333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5" name="Freeform 40"/>
            <p:cNvSpPr>
              <a:spLocks/>
            </p:cNvSpPr>
            <p:nvPr/>
          </p:nvSpPr>
          <p:spPr bwMode="auto">
            <a:xfrm>
              <a:off x="5436" y="2473"/>
              <a:ext cx="29" cy="71"/>
            </a:xfrm>
            <a:custGeom>
              <a:avLst/>
              <a:gdLst>
                <a:gd name="T0" fmla="*/ 14 w 29"/>
                <a:gd name="T1" fmla="*/ 0 h 71"/>
                <a:gd name="T2" fmla="*/ 29 w 29"/>
                <a:gd name="T3" fmla="*/ 0 h 71"/>
                <a:gd name="T4" fmla="*/ 14 w 29"/>
                <a:gd name="T5" fmla="*/ 71 h 71"/>
                <a:gd name="T6" fmla="*/ 0 w 29"/>
                <a:gd name="T7" fmla="*/ 0 h 71"/>
                <a:gd name="T8" fmla="*/ 14 w 29"/>
                <a:gd name="T9" fmla="*/ 0 h 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71"/>
                <a:gd name="T17" fmla="*/ 29 w 29"/>
                <a:gd name="T18" fmla="*/ 71 h 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71">
                  <a:moveTo>
                    <a:pt x="14" y="0"/>
                  </a:moveTo>
                  <a:lnTo>
                    <a:pt x="29" y="0"/>
                  </a:lnTo>
                  <a:lnTo>
                    <a:pt x="14" y="71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333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86" name="Line 41"/>
            <p:cNvSpPr>
              <a:spLocks noChangeShapeType="1"/>
            </p:cNvSpPr>
            <p:nvPr/>
          </p:nvSpPr>
          <p:spPr bwMode="auto">
            <a:xfrm flipV="1">
              <a:off x="5450" y="2401"/>
              <a:ext cx="1" cy="72"/>
            </a:xfrm>
            <a:prstGeom prst="line">
              <a:avLst/>
            </a:prstGeom>
            <a:noFill/>
            <a:ln w="333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7" name="Rectangle 42"/>
            <p:cNvSpPr>
              <a:spLocks noChangeArrowheads="1"/>
            </p:cNvSpPr>
            <p:nvPr/>
          </p:nvSpPr>
          <p:spPr bwMode="auto">
            <a:xfrm>
              <a:off x="3638" y="2832"/>
              <a:ext cx="662" cy="7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88" name="Oval 43"/>
            <p:cNvSpPr>
              <a:spLocks noChangeArrowheads="1"/>
            </p:cNvSpPr>
            <p:nvPr/>
          </p:nvSpPr>
          <p:spPr bwMode="auto">
            <a:xfrm>
              <a:off x="3250" y="2156"/>
              <a:ext cx="417" cy="1453"/>
            </a:xfrm>
            <a:prstGeom prst="ellipse">
              <a:avLst/>
            </a:prstGeom>
            <a:solidFill>
              <a:srgbClr val="D9AA73"/>
            </a:solidFill>
            <a:ln w="33338">
              <a:solidFill>
                <a:srgbClr val="D9AA73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89" name="Freeform 44"/>
            <p:cNvSpPr>
              <a:spLocks/>
            </p:cNvSpPr>
            <p:nvPr/>
          </p:nvSpPr>
          <p:spPr bwMode="auto">
            <a:xfrm>
              <a:off x="4127" y="2832"/>
              <a:ext cx="129" cy="72"/>
            </a:xfrm>
            <a:custGeom>
              <a:avLst/>
              <a:gdLst>
                <a:gd name="T0" fmla="*/ 0 w 129"/>
                <a:gd name="T1" fmla="*/ 43 h 72"/>
                <a:gd name="T2" fmla="*/ 0 w 129"/>
                <a:gd name="T3" fmla="*/ 0 h 72"/>
                <a:gd name="T4" fmla="*/ 129 w 129"/>
                <a:gd name="T5" fmla="*/ 43 h 72"/>
                <a:gd name="T6" fmla="*/ 0 w 129"/>
                <a:gd name="T7" fmla="*/ 72 h 72"/>
                <a:gd name="T8" fmla="*/ 0 w 129"/>
                <a:gd name="T9" fmla="*/ 43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9"/>
                <a:gd name="T16" fmla="*/ 0 h 72"/>
                <a:gd name="T17" fmla="*/ 129 w 129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9" h="72">
                  <a:moveTo>
                    <a:pt x="0" y="43"/>
                  </a:moveTo>
                  <a:lnTo>
                    <a:pt x="0" y="0"/>
                  </a:lnTo>
                  <a:lnTo>
                    <a:pt x="129" y="43"/>
                  </a:lnTo>
                  <a:lnTo>
                    <a:pt x="0" y="72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333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90" name="Line 45"/>
            <p:cNvSpPr>
              <a:spLocks noChangeShapeType="1"/>
            </p:cNvSpPr>
            <p:nvPr/>
          </p:nvSpPr>
          <p:spPr bwMode="auto">
            <a:xfrm>
              <a:off x="2631" y="2875"/>
              <a:ext cx="1496" cy="1"/>
            </a:xfrm>
            <a:prstGeom prst="line">
              <a:avLst/>
            </a:prstGeom>
            <a:noFill/>
            <a:ln w="333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1" name="Rectangle 46"/>
            <p:cNvSpPr>
              <a:spLocks noChangeArrowheads="1"/>
            </p:cNvSpPr>
            <p:nvPr/>
          </p:nvSpPr>
          <p:spPr bwMode="auto">
            <a:xfrm>
              <a:off x="2142" y="2573"/>
              <a:ext cx="489" cy="64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92" name="Rectangle 47"/>
            <p:cNvSpPr>
              <a:spLocks noChangeArrowheads="1"/>
            </p:cNvSpPr>
            <p:nvPr/>
          </p:nvSpPr>
          <p:spPr bwMode="auto">
            <a:xfrm>
              <a:off x="2142" y="2573"/>
              <a:ext cx="504" cy="662"/>
            </a:xfrm>
            <a:prstGeom prst="rect">
              <a:avLst/>
            </a:prstGeom>
            <a:noFill/>
            <a:ln w="333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93" name="Rectangle 48"/>
            <p:cNvSpPr>
              <a:spLocks noChangeArrowheads="1"/>
            </p:cNvSpPr>
            <p:nvPr/>
          </p:nvSpPr>
          <p:spPr bwMode="auto">
            <a:xfrm>
              <a:off x="2286" y="2795"/>
              <a:ext cx="263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NFS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794" name="Rectangle 49"/>
            <p:cNvSpPr>
              <a:spLocks noChangeArrowheads="1"/>
            </p:cNvSpPr>
            <p:nvPr/>
          </p:nvSpPr>
          <p:spPr bwMode="auto">
            <a:xfrm>
              <a:off x="2257" y="2925"/>
              <a:ext cx="30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client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795" name="Rectangle 50"/>
            <p:cNvSpPr>
              <a:spLocks noChangeArrowheads="1"/>
            </p:cNvSpPr>
            <p:nvPr/>
          </p:nvSpPr>
          <p:spPr bwMode="auto">
            <a:xfrm>
              <a:off x="4285" y="2573"/>
              <a:ext cx="489" cy="64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96" name="Rectangle 51"/>
            <p:cNvSpPr>
              <a:spLocks noChangeArrowheads="1"/>
            </p:cNvSpPr>
            <p:nvPr/>
          </p:nvSpPr>
          <p:spPr bwMode="auto">
            <a:xfrm>
              <a:off x="4285" y="2573"/>
              <a:ext cx="504" cy="662"/>
            </a:xfrm>
            <a:prstGeom prst="rect">
              <a:avLst/>
            </a:prstGeom>
            <a:noFill/>
            <a:ln w="333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797" name="Rectangle 52"/>
            <p:cNvSpPr>
              <a:spLocks noChangeArrowheads="1"/>
            </p:cNvSpPr>
            <p:nvPr/>
          </p:nvSpPr>
          <p:spPr bwMode="auto">
            <a:xfrm>
              <a:off x="4429" y="2795"/>
              <a:ext cx="263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NFS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798" name="Rectangle 53"/>
            <p:cNvSpPr>
              <a:spLocks noChangeArrowheads="1"/>
            </p:cNvSpPr>
            <p:nvPr/>
          </p:nvSpPr>
          <p:spPr bwMode="auto">
            <a:xfrm>
              <a:off x="4371" y="2925"/>
              <a:ext cx="365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server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799" name="Rectangle 54"/>
            <p:cNvSpPr>
              <a:spLocks noChangeArrowheads="1"/>
            </p:cNvSpPr>
            <p:nvPr/>
          </p:nvSpPr>
          <p:spPr bwMode="auto">
            <a:xfrm>
              <a:off x="5220" y="2573"/>
              <a:ext cx="489" cy="64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800" name="Rectangle 55"/>
            <p:cNvSpPr>
              <a:spLocks noChangeArrowheads="1"/>
            </p:cNvSpPr>
            <p:nvPr/>
          </p:nvSpPr>
          <p:spPr bwMode="auto">
            <a:xfrm>
              <a:off x="5220" y="2573"/>
              <a:ext cx="504" cy="662"/>
            </a:xfrm>
            <a:prstGeom prst="rect">
              <a:avLst/>
            </a:prstGeom>
            <a:noFill/>
            <a:ln w="333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801" name="Rectangle 56"/>
            <p:cNvSpPr>
              <a:spLocks noChangeArrowheads="1"/>
            </p:cNvSpPr>
            <p:nvPr/>
          </p:nvSpPr>
          <p:spPr bwMode="auto">
            <a:xfrm>
              <a:off x="5328" y="2738"/>
              <a:ext cx="314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UNIX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802" name="Rectangle 57"/>
            <p:cNvSpPr>
              <a:spLocks noChangeArrowheads="1"/>
            </p:cNvSpPr>
            <p:nvPr/>
          </p:nvSpPr>
          <p:spPr bwMode="auto">
            <a:xfrm>
              <a:off x="5385" y="2867"/>
              <a:ext cx="168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file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803" name="Rectangle 58"/>
            <p:cNvSpPr>
              <a:spLocks noChangeArrowheads="1"/>
            </p:cNvSpPr>
            <p:nvPr/>
          </p:nvSpPr>
          <p:spPr bwMode="auto">
            <a:xfrm>
              <a:off x="5284" y="2997"/>
              <a:ext cx="41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system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804" name="Rectangle 59"/>
            <p:cNvSpPr>
              <a:spLocks noChangeArrowheads="1"/>
            </p:cNvSpPr>
            <p:nvPr/>
          </p:nvSpPr>
          <p:spPr bwMode="auto">
            <a:xfrm>
              <a:off x="1150" y="1307"/>
              <a:ext cx="647" cy="605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805" name="Rectangle 60"/>
            <p:cNvSpPr>
              <a:spLocks noChangeArrowheads="1"/>
            </p:cNvSpPr>
            <p:nvPr/>
          </p:nvSpPr>
          <p:spPr bwMode="auto">
            <a:xfrm>
              <a:off x="1194" y="1501"/>
              <a:ext cx="644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Application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806" name="Rectangle 61"/>
            <p:cNvSpPr>
              <a:spLocks noChangeArrowheads="1"/>
            </p:cNvSpPr>
            <p:nvPr/>
          </p:nvSpPr>
          <p:spPr bwMode="auto">
            <a:xfrm>
              <a:off x="1261" y="1630"/>
              <a:ext cx="490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program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807" name="Rectangle 62"/>
            <p:cNvSpPr>
              <a:spLocks noChangeArrowheads="1"/>
            </p:cNvSpPr>
            <p:nvPr/>
          </p:nvSpPr>
          <p:spPr bwMode="auto">
            <a:xfrm>
              <a:off x="1855" y="1307"/>
              <a:ext cx="647" cy="605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808" name="Rectangle 63"/>
            <p:cNvSpPr>
              <a:spLocks noChangeArrowheads="1"/>
            </p:cNvSpPr>
            <p:nvPr/>
          </p:nvSpPr>
          <p:spPr bwMode="auto">
            <a:xfrm>
              <a:off x="1902" y="1501"/>
              <a:ext cx="644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Application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809" name="Rectangle 64"/>
            <p:cNvSpPr>
              <a:spLocks noChangeArrowheads="1"/>
            </p:cNvSpPr>
            <p:nvPr/>
          </p:nvSpPr>
          <p:spPr bwMode="auto">
            <a:xfrm>
              <a:off x="1970" y="1630"/>
              <a:ext cx="490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program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810" name="Rectangle 65"/>
            <p:cNvSpPr>
              <a:spLocks noChangeArrowheads="1"/>
            </p:cNvSpPr>
            <p:nvPr/>
          </p:nvSpPr>
          <p:spPr bwMode="auto">
            <a:xfrm>
              <a:off x="1452" y="1854"/>
              <a:ext cx="72" cy="230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811" name="Rectangle 66"/>
            <p:cNvSpPr>
              <a:spLocks noChangeArrowheads="1"/>
            </p:cNvSpPr>
            <p:nvPr/>
          </p:nvSpPr>
          <p:spPr bwMode="auto">
            <a:xfrm>
              <a:off x="2128" y="1854"/>
              <a:ext cx="72" cy="230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812" name="Line 67"/>
            <p:cNvSpPr>
              <a:spLocks noChangeShapeType="1"/>
            </p:cNvSpPr>
            <p:nvPr/>
          </p:nvSpPr>
          <p:spPr bwMode="auto">
            <a:xfrm>
              <a:off x="948" y="1955"/>
              <a:ext cx="533" cy="1"/>
            </a:xfrm>
            <a:prstGeom prst="line">
              <a:avLst/>
            </a:prstGeom>
            <a:noFill/>
            <a:ln w="333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3" name="Line 68"/>
            <p:cNvSpPr>
              <a:spLocks noChangeShapeType="1"/>
            </p:cNvSpPr>
            <p:nvPr/>
          </p:nvSpPr>
          <p:spPr bwMode="auto">
            <a:xfrm>
              <a:off x="934" y="2257"/>
              <a:ext cx="230" cy="1"/>
            </a:xfrm>
            <a:prstGeom prst="line">
              <a:avLst/>
            </a:prstGeom>
            <a:noFill/>
            <a:ln w="333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4" name="Rectangle 69"/>
            <p:cNvSpPr>
              <a:spLocks noChangeArrowheads="1"/>
            </p:cNvSpPr>
            <p:nvPr/>
          </p:nvSpPr>
          <p:spPr bwMode="auto">
            <a:xfrm>
              <a:off x="2925" y="3097"/>
              <a:ext cx="263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NFS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815" name="Line 70"/>
            <p:cNvSpPr>
              <a:spLocks noChangeShapeType="1"/>
            </p:cNvSpPr>
            <p:nvPr/>
          </p:nvSpPr>
          <p:spPr bwMode="auto">
            <a:xfrm flipV="1">
              <a:off x="2991" y="2904"/>
              <a:ext cx="1" cy="144"/>
            </a:xfrm>
            <a:prstGeom prst="line">
              <a:avLst/>
            </a:prstGeom>
            <a:noFill/>
            <a:ln w="333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6" name="Rectangle 71"/>
            <p:cNvSpPr>
              <a:spLocks noChangeArrowheads="1"/>
            </p:cNvSpPr>
            <p:nvPr/>
          </p:nvSpPr>
          <p:spPr bwMode="auto">
            <a:xfrm>
              <a:off x="460" y="1771"/>
              <a:ext cx="314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UNIX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817" name="Rectangle 72"/>
            <p:cNvSpPr>
              <a:spLocks noChangeArrowheads="1"/>
            </p:cNvSpPr>
            <p:nvPr/>
          </p:nvSpPr>
          <p:spPr bwMode="auto">
            <a:xfrm>
              <a:off x="3294" y="2015"/>
              <a:ext cx="70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UNIX kernel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818" name="Line 73"/>
            <p:cNvSpPr>
              <a:spLocks noChangeShapeType="1"/>
            </p:cNvSpPr>
            <p:nvPr/>
          </p:nvSpPr>
          <p:spPr bwMode="auto">
            <a:xfrm>
              <a:off x="3954" y="2084"/>
              <a:ext cx="216" cy="1"/>
            </a:xfrm>
            <a:prstGeom prst="line">
              <a:avLst/>
            </a:prstGeom>
            <a:noFill/>
            <a:ln w="333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9" name="Rectangle 74"/>
            <p:cNvSpPr>
              <a:spLocks noChangeArrowheads="1"/>
            </p:cNvSpPr>
            <p:nvPr/>
          </p:nvSpPr>
          <p:spPr bwMode="auto">
            <a:xfrm>
              <a:off x="4271" y="2214"/>
              <a:ext cx="1424" cy="1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820" name="Rectangle 75"/>
            <p:cNvSpPr>
              <a:spLocks noChangeArrowheads="1"/>
            </p:cNvSpPr>
            <p:nvPr/>
          </p:nvSpPr>
          <p:spPr bwMode="auto">
            <a:xfrm>
              <a:off x="4271" y="2214"/>
              <a:ext cx="1438" cy="201"/>
            </a:xfrm>
            <a:prstGeom prst="rect">
              <a:avLst/>
            </a:prstGeom>
            <a:noFill/>
            <a:ln w="333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821" name="Rectangle 76"/>
            <p:cNvSpPr>
              <a:spLocks noChangeArrowheads="1"/>
            </p:cNvSpPr>
            <p:nvPr/>
          </p:nvSpPr>
          <p:spPr bwMode="auto">
            <a:xfrm>
              <a:off x="4521" y="2231"/>
              <a:ext cx="102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Virtual file system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822" name="Rectangle 77"/>
            <p:cNvSpPr>
              <a:spLocks noChangeArrowheads="1"/>
            </p:cNvSpPr>
            <p:nvPr/>
          </p:nvSpPr>
          <p:spPr bwMode="auto">
            <a:xfrm>
              <a:off x="1768" y="2573"/>
              <a:ext cx="331" cy="64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823" name="Rectangle 78"/>
            <p:cNvSpPr>
              <a:spLocks noChangeArrowheads="1"/>
            </p:cNvSpPr>
            <p:nvPr/>
          </p:nvSpPr>
          <p:spPr bwMode="auto">
            <a:xfrm>
              <a:off x="1768" y="2573"/>
              <a:ext cx="345" cy="662"/>
            </a:xfrm>
            <a:prstGeom prst="rect">
              <a:avLst/>
            </a:prstGeom>
            <a:noFill/>
            <a:ln w="333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824" name="Freeform 79"/>
            <p:cNvSpPr>
              <a:spLocks/>
            </p:cNvSpPr>
            <p:nvPr/>
          </p:nvSpPr>
          <p:spPr bwMode="auto">
            <a:xfrm>
              <a:off x="1912" y="2473"/>
              <a:ext cx="29" cy="71"/>
            </a:xfrm>
            <a:custGeom>
              <a:avLst/>
              <a:gdLst>
                <a:gd name="T0" fmla="*/ 14 w 29"/>
                <a:gd name="T1" fmla="*/ 0 h 71"/>
                <a:gd name="T2" fmla="*/ 29 w 29"/>
                <a:gd name="T3" fmla="*/ 0 h 71"/>
                <a:gd name="T4" fmla="*/ 14 w 29"/>
                <a:gd name="T5" fmla="*/ 71 h 71"/>
                <a:gd name="T6" fmla="*/ 0 w 29"/>
                <a:gd name="T7" fmla="*/ 0 h 71"/>
                <a:gd name="T8" fmla="*/ 14 w 29"/>
                <a:gd name="T9" fmla="*/ 0 h 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71"/>
                <a:gd name="T17" fmla="*/ 29 w 29"/>
                <a:gd name="T18" fmla="*/ 71 h 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71">
                  <a:moveTo>
                    <a:pt x="14" y="0"/>
                  </a:moveTo>
                  <a:lnTo>
                    <a:pt x="29" y="0"/>
                  </a:lnTo>
                  <a:lnTo>
                    <a:pt x="14" y="71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333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25" name="Line 80"/>
            <p:cNvSpPr>
              <a:spLocks noChangeShapeType="1"/>
            </p:cNvSpPr>
            <p:nvPr/>
          </p:nvSpPr>
          <p:spPr bwMode="auto">
            <a:xfrm flipV="1">
              <a:off x="1926" y="2386"/>
              <a:ext cx="1" cy="87"/>
            </a:xfrm>
            <a:prstGeom prst="line">
              <a:avLst/>
            </a:prstGeom>
            <a:noFill/>
            <a:ln w="333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26" name="Rectangle 81"/>
            <p:cNvSpPr>
              <a:spLocks noChangeArrowheads="1"/>
            </p:cNvSpPr>
            <p:nvPr/>
          </p:nvSpPr>
          <p:spPr bwMode="auto">
            <a:xfrm>
              <a:off x="1222" y="2214"/>
              <a:ext cx="1424" cy="1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827" name="Rectangle 82"/>
            <p:cNvSpPr>
              <a:spLocks noChangeArrowheads="1"/>
            </p:cNvSpPr>
            <p:nvPr/>
          </p:nvSpPr>
          <p:spPr bwMode="auto">
            <a:xfrm>
              <a:off x="1222" y="2214"/>
              <a:ext cx="1438" cy="201"/>
            </a:xfrm>
            <a:prstGeom prst="rect">
              <a:avLst/>
            </a:prstGeom>
            <a:noFill/>
            <a:ln w="333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31828" name="Rectangle 83"/>
            <p:cNvSpPr>
              <a:spLocks noChangeArrowheads="1"/>
            </p:cNvSpPr>
            <p:nvPr/>
          </p:nvSpPr>
          <p:spPr bwMode="auto">
            <a:xfrm>
              <a:off x="1457" y="2231"/>
              <a:ext cx="102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>
                  <a:solidFill>
                    <a:srgbClr val="000000"/>
                  </a:solidFill>
                </a:rPr>
                <a:t>Virtual file system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1829" name="Rectangle 84"/>
            <p:cNvSpPr>
              <a:spLocks noChangeArrowheads="1"/>
            </p:cNvSpPr>
            <p:nvPr/>
          </p:nvSpPr>
          <p:spPr bwMode="auto">
            <a:xfrm rot="16200000">
              <a:off x="1649" y="2771"/>
              <a:ext cx="564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400">
                  <a:solidFill>
                    <a:srgbClr val="000000"/>
                  </a:solidFill>
                </a:rPr>
                <a:t>Other</a:t>
              </a:r>
              <a:br>
                <a:rPr lang="en-GB" altLang="en-US" sz="1400">
                  <a:solidFill>
                    <a:srgbClr val="000000"/>
                  </a:solidFill>
                </a:rPr>
              </a:br>
              <a:r>
                <a:rPr lang="en-GB" altLang="en-US" sz="1400">
                  <a:solidFill>
                    <a:srgbClr val="000000"/>
                  </a:solidFill>
                </a:rPr>
                <a:t> file system</a:t>
              </a:r>
              <a:endParaRPr lang="en-GB" altLang="en-US" sz="1400">
                <a:latin typeface="Times" panose="02020603050405020304" pitchFamily="18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927140" y="5929870"/>
            <a:ext cx="10352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Best Practice #3: Symmetry in design; you have a client as well as a server module for the VFS/DFS.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929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E79EFFE-8277-45E4-B4F7-DFAF56EB7133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00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228600"/>
            <a:ext cx="7772400" cy="815975"/>
          </a:xfrm>
        </p:spPr>
        <p:txBody>
          <a:bodyPr/>
          <a:lstStyle/>
          <a:p>
            <a:pPr eaLnBrk="1" hangingPunct="1"/>
            <a:r>
              <a:rPr lang="en-GB" altLang="en-US" sz="3000" dirty="0"/>
              <a:t>NFS server operations (simplified) – 1</a:t>
            </a:r>
          </a:p>
        </p:txBody>
      </p:sp>
      <p:grpSp>
        <p:nvGrpSpPr>
          <p:cNvPr id="32772" name="Group 3"/>
          <p:cNvGrpSpPr>
            <a:grpSpLocks/>
          </p:cNvGrpSpPr>
          <p:nvPr/>
        </p:nvGrpSpPr>
        <p:grpSpPr bwMode="auto">
          <a:xfrm>
            <a:off x="2324100" y="1457325"/>
            <a:ext cx="8122750" cy="4668838"/>
            <a:chOff x="546" y="918"/>
            <a:chExt cx="5543" cy="2941"/>
          </a:xfrm>
        </p:grpSpPr>
        <p:sp>
          <p:nvSpPr>
            <p:cNvPr id="32774" name="Rectangle 4"/>
            <p:cNvSpPr>
              <a:spLocks noChangeArrowheads="1"/>
            </p:cNvSpPr>
            <p:nvPr/>
          </p:nvSpPr>
          <p:spPr bwMode="auto">
            <a:xfrm>
              <a:off x="607" y="970"/>
              <a:ext cx="1499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400" i="1">
                  <a:solidFill>
                    <a:srgbClr val="000000"/>
                  </a:solidFill>
                  <a:latin typeface="Times" panose="02020603050405020304" pitchFamily="18" charset="0"/>
                </a:rPr>
                <a:t>lookup(dirfh, name) -&gt; fh, attr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775" name="Rectangle 5"/>
            <p:cNvSpPr>
              <a:spLocks noChangeArrowheads="1"/>
            </p:cNvSpPr>
            <p:nvPr/>
          </p:nvSpPr>
          <p:spPr bwMode="auto">
            <a:xfrm>
              <a:off x="2328" y="970"/>
              <a:ext cx="376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Returns file handle and attributes for the file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name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 in the directory </a:t>
              </a:r>
            </a:p>
          </p:txBody>
        </p:sp>
        <p:sp>
          <p:nvSpPr>
            <p:cNvPr id="32776" name="Rectangle 6"/>
            <p:cNvSpPr>
              <a:spLocks noChangeArrowheads="1"/>
            </p:cNvSpPr>
            <p:nvPr/>
          </p:nvSpPr>
          <p:spPr bwMode="auto">
            <a:xfrm>
              <a:off x="2328" y="1104"/>
              <a:ext cx="30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dirfh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777" name="Rectangle 7"/>
            <p:cNvSpPr>
              <a:spLocks noChangeArrowheads="1"/>
            </p:cNvSpPr>
            <p:nvPr/>
          </p:nvSpPr>
          <p:spPr bwMode="auto">
            <a:xfrm>
              <a:off x="2584" y="1104"/>
              <a:ext cx="7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 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778" name="Rectangle 8"/>
            <p:cNvSpPr>
              <a:spLocks noChangeArrowheads="1"/>
            </p:cNvSpPr>
            <p:nvPr/>
          </p:nvSpPr>
          <p:spPr bwMode="auto">
            <a:xfrm>
              <a:off x="607" y="1312"/>
              <a:ext cx="1342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400" i="1">
                  <a:solidFill>
                    <a:srgbClr val="000000"/>
                  </a:solidFill>
                  <a:latin typeface="Times" panose="02020603050405020304" pitchFamily="18" charset="0"/>
                </a:rPr>
                <a:t>create(dirfh, name, attr) -&gt;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779" name="Rectangle 9"/>
            <p:cNvSpPr>
              <a:spLocks noChangeArrowheads="1"/>
            </p:cNvSpPr>
            <p:nvPr/>
          </p:nvSpPr>
          <p:spPr bwMode="auto">
            <a:xfrm>
              <a:off x="1693" y="1312"/>
              <a:ext cx="31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400" i="1">
                  <a:solidFill>
                    <a:srgbClr val="000000"/>
                  </a:solidFill>
                  <a:latin typeface="Times" panose="02020603050405020304" pitchFamily="18" charset="0"/>
                </a:rPr>
                <a:t>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780" name="Rectangle 10"/>
            <p:cNvSpPr>
              <a:spLocks noChangeArrowheads="1"/>
            </p:cNvSpPr>
            <p:nvPr/>
          </p:nvSpPr>
          <p:spPr bwMode="auto">
            <a:xfrm>
              <a:off x="1717" y="1288"/>
              <a:ext cx="31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400">
                  <a:solidFill>
                    <a:srgbClr val="000000"/>
                  </a:solidFill>
                  <a:latin typeface="Symbol" panose="05050102010706020507" pitchFamily="18" charset="2"/>
                </a:rPr>
                <a:t>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781" name="Rectangle 11"/>
            <p:cNvSpPr>
              <a:spLocks noChangeArrowheads="1"/>
            </p:cNvSpPr>
            <p:nvPr/>
          </p:nvSpPr>
          <p:spPr bwMode="auto">
            <a:xfrm>
              <a:off x="1266" y="1434"/>
              <a:ext cx="532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400" i="1">
                  <a:solidFill>
                    <a:srgbClr val="000000"/>
                  </a:solidFill>
                  <a:latin typeface="Times" panose="02020603050405020304" pitchFamily="18" charset="0"/>
                </a:rPr>
                <a:t>newfh, attr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782" name="Rectangle 12"/>
            <p:cNvSpPr>
              <a:spLocks noChangeArrowheads="1"/>
            </p:cNvSpPr>
            <p:nvPr/>
          </p:nvSpPr>
          <p:spPr bwMode="auto">
            <a:xfrm>
              <a:off x="2326" y="1312"/>
              <a:ext cx="366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Creates a new file name in directory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dirfh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 with attributes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attr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 and</a:t>
              </a:r>
            </a:p>
          </p:txBody>
        </p:sp>
        <p:sp>
          <p:nvSpPr>
            <p:cNvPr id="32783" name="Rectangle 13"/>
            <p:cNvSpPr>
              <a:spLocks noChangeArrowheads="1"/>
            </p:cNvSpPr>
            <p:nvPr/>
          </p:nvSpPr>
          <p:spPr bwMode="auto">
            <a:xfrm>
              <a:off x="2328" y="1446"/>
              <a:ext cx="232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returns the new file handle and attributes.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784" name="Rectangle 14"/>
            <p:cNvSpPr>
              <a:spLocks noChangeArrowheads="1"/>
            </p:cNvSpPr>
            <p:nvPr/>
          </p:nvSpPr>
          <p:spPr bwMode="auto">
            <a:xfrm>
              <a:off x="546" y="1653"/>
              <a:ext cx="1352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400" i="1">
                  <a:solidFill>
                    <a:srgbClr val="000000"/>
                  </a:solidFill>
                  <a:latin typeface="Times" panose="02020603050405020304" pitchFamily="18" charset="0"/>
                </a:rPr>
                <a:t>remove(dirfh, name)  status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785" name="Rectangle 15"/>
            <p:cNvSpPr>
              <a:spLocks noChangeArrowheads="1"/>
            </p:cNvSpPr>
            <p:nvPr/>
          </p:nvSpPr>
          <p:spPr bwMode="auto">
            <a:xfrm>
              <a:off x="2328" y="1654"/>
              <a:ext cx="225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Removes file name from directory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dirfh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786" name="Rectangle 16"/>
            <p:cNvSpPr>
              <a:spLocks noChangeArrowheads="1"/>
            </p:cNvSpPr>
            <p:nvPr/>
          </p:nvSpPr>
          <p:spPr bwMode="auto">
            <a:xfrm>
              <a:off x="546" y="1861"/>
              <a:ext cx="86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400" i="1">
                  <a:solidFill>
                    <a:srgbClr val="000000"/>
                  </a:solidFill>
                  <a:latin typeface="Times" panose="02020603050405020304" pitchFamily="18" charset="0"/>
                </a:rPr>
                <a:t>getattr(fh) -&gt; attr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787" name="Rectangle 17"/>
            <p:cNvSpPr>
              <a:spLocks noChangeArrowheads="1"/>
            </p:cNvSpPr>
            <p:nvPr/>
          </p:nvSpPr>
          <p:spPr bwMode="auto">
            <a:xfrm>
              <a:off x="2328" y="1861"/>
              <a:ext cx="370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Returns file attributes of file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fh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. (Similar to the UNIX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stat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 system </a:t>
              </a:r>
            </a:p>
          </p:txBody>
        </p:sp>
        <p:sp>
          <p:nvSpPr>
            <p:cNvPr id="32788" name="Rectangle 18"/>
            <p:cNvSpPr>
              <a:spLocks noChangeArrowheads="1"/>
            </p:cNvSpPr>
            <p:nvPr/>
          </p:nvSpPr>
          <p:spPr bwMode="auto">
            <a:xfrm>
              <a:off x="2328" y="1995"/>
              <a:ext cx="28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call.)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789" name="Rectangle 19"/>
            <p:cNvSpPr>
              <a:spLocks noChangeArrowheads="1"/>
            </p:cNvSpPr>
            <p:nvPr/>
          </p:nvSpPr>
          <p:spPr bwMode="auto">
            <a:xfrm>
              <a:off x="546" y="2203"/>
              <a:ext cx="1091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400" i="1">
                  <a:solidFill>
                    <a:srgbClr val="000000"/>
                  </a:solidFill>
                  <a:latin typeface="Times" panose="02020603050405020304" pitchFamily="18" charset="0"/>
                </a:rPr>
                <a:t>setattr(fh, attr) -&gt; attr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790" name="Rectangle 20"/>
            <p:cNvSpPr>
              <a:spLocks noChangeArrowheads="1"/>
            </p:cNvSpPr>
            <p:nvPr/>
          </p:nvSpPr>
          <p:spPr bwMode="auto">
            <a:xfrm>
              <a:off x="2323" y="2131"/>
              <a:ext cx="3442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Sets the</a:t>
              </a:r>
              <a:r>
                <a:rPr lang="en-GB" altLang="en-US" sz="2400">
                  <a:latin typeface="Times" panose="02020603050405020304" pitchFamily="18" charset="0"/>
                </a:rPr>
                <a:t> 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attributes (mode, user id, group id, size, access time and</a:t>
              </a:r>
            </a:p>
          </p:txBody>
        </p:sp>
        <p:sp>
          <p:nvSpPr>
            <p:cNvPr id="32791" name="Rectangle 21"/>
            <p:cNvSpPr>
              <a:spLocks noChangeArrowheads="1"/>
            </p:cNvSpPr>
            <p:nvPr/>
          </p:nvSpPr>
          <p:spPr bwMode="auto">
            <a:xfrm>
              <a:off x="2328" y="2337"/>
              <a:ext cx="3397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modify time of a file). Setting the size to 0 truncates the file.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792" name="Rectangle 22"/>
            <p:cNvSpPr>
              <a:spLocks noChangeArrowheads="1"/>
            </p:cNvSpPr>
            <p:nvPr/>
          </p:nvSpPr>
          <p:spPr bwMode="auto">
            <a:xfrm>
              <a:off x="546" y="2544"/>
              <a:ext cx="168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400" i="1">
                  <a:solidFill>
                    <a:srgbClr val="000000"/>
                  </a:solidFill>
                  <a:latin typeface="Times" panose="02020603050405020304" pitchFamily="18" charset="0"/>
                </a:rPr>
                <a:t>read(fh, offset, count) -&gt; attr, data</a:t>
              </a:r>
            </a:p>
          </p:txBody>
        </p:sp>
        <p:sp>
          <p:nvSpPr>
            <p:cNvPr id="32793" name="Rectangle 23"/>
            <p:cNvSpPr>
              <a:spLocks noChangeArrowheads="1"/>
            </p:cNvSpPr>
            <p:nvPr/>
          </p:nvSpPr>
          <p:spPr bwMode="auto">
            <a:xfrm>
              <a:off x="2328" y="2544"/>
              <a:ext cx="345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Returns up to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count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 bytes of data from a file starting at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offset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794" name="Rectangle 24"/>
            <p:cNvSpPr>
              <a:spLocks noChangeArrowheads="1"/>
            </p:cNvSpPr>
            <p:nvPr/>
          </p:nvSpPr>
          <p:spPr bwMode="auto">
            <a:xfrm>
              <a:off x="2328" y="2679"/>
              <a:ext cx="240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Also returns the latest attributes of the file.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795" name="Rectangle 25"/>
            <p:cNvSpPr>
              <a:spLocks noChangeArrowheads="1"/>
            </p:cNvSpPr>
            <p:nvPr/>
          </p:nvSpPr>
          <p:spPr bwMode="auto">
            <a:xfrm>
              <a:off x="546" y="2886"/>
              <a:ext cx="1731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400" i="1">
                  <a:solidFill>
                    <a:srgbClr val="000000"/>
                  </a:solidFill>
                  <a:latin typeface="Times" panose="02020603050405020304" pitchFamily="18" charset="0"/>
                </a:rPr>
                <a:t>write(fh, offset, count, data) -&gt; attr</a:t>
              </a:r>
            </a:p>
          </p:txBody>
        </p:sp>
        <p:sp>
          <p:nvSpPr>
            <p:cNvPr id="32796" name="Rectangle 26"/>
            <p:cNvSpPr>
              <a:spLocks noChangeArrowheads="1"/>
            </p:cNvSpPr>
            <p:nvPr/>
          </p:nvSpPr>
          <p:spPr bwMode="auto">
            <a:xfrm>
              <a:off x="2328" y="2886"/>
              <a:ext cx="358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Writes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count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 bytes of data to a file starting at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offset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. Returns the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797" name="Rectangle 27"/>
            <p:cNvSpPr>
              <a:spLocks noChangeArrowheads="1"/>
            </p:cNvSpPr>
            <p:nvPr/>
          </p:nvSpPr>
          <p:spPr bwMode="auto">
            <a:xfrm>
              <a:off x="2328" y="3020"/>
              <a:ext cx="2857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attributes of the file after the write has taken place.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798" name="Rectangle 28"/>
            <p:cNvSpPr>
              <a:spLocks noChangeArrowheads="1"/>
            </p:cNvSpPr>
            <p:nvPr/>
          </p:nvSpPr>
          <p:spPr bwMode="auto">
            <a:xfrm>
              <a:off x="546" y="3228"/>
              <a:ext cx="18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400" i="1">
                  <a:solidFill>
                    <a:srgbClr val="000000"/>
                  </a:solidFill>
                  <a:latin typeface="Times" panose="02020603050405020304" pitchFamily="18" charset="0"/>
                </a:rPr>
                <a:t>rename(dirfh, name, todirfh, toname)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799" name="Rectangle 29"/>
            <p:cNvSpPr>
              <a:spLocks noChangeArrowheads="1"/>
            </p:cNvSpPr>
            <p:nvPr/>
          </p:nvSpPr>
          <p:spPr bwMode="auto">
            <a:xfrm>
              <a:off x="1254" y="3350"/>
              <a:ext cx="441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400" i="1">
                  <a:solidFill>
                    <a:srgbClr val="000000"/>
                  </a:solidFill>
                  <a:latin typeface="Times" panose="02020603050405020304" pitchFamily="18" charset="0"/>
                </a:rPr>
                <a:t>-&gt; status</a:t>
              </a:r>
            </a:p>
          </p:txBody>
        </p:sp>
        <p:sp>
          <p:nvSpPr>
            <p:cNvPr id="32800" name="Rectangle 30"/>
            <p:cNvSpPr>
              <a:spLocks noChangeArrowheads="1"/>
            </p:cNvSpPr>
            <p:nvPr/>
          </p:nvSpPr>
          <p:spPr bwMode="auto">
            <a:xfrm>
              <a:off x="2328" y="3228"/>
              <a:ext cx="347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Changes the name of file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name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 in directory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dirfh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 to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toname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 in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801" name="Rectangle 31"/>
            <p:cNvSpPr>
              <a:spLocks noChangeArrowheads="1"/>
            </p:cNvSpPr>
            <p:nvPr/>
          </p:nvSpPr>
          <p:spPr bwMode="auto">
            <a:xfrm>
              <a:off x="2328" y="3362"/>
              <a:ext cx="107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directory to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todirfh</a:t>
              </a:r>
              <a:endParaRPr lang="en-GB" altLang="en-US" sz="1600">
                <a:solidFill>
                  <a:srgbClr val="000000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32802" name="Rectangle 32"/>
            <p:cNvSpPr>
              <a:spLocks noChangeArrowheads="1"/>
            </p:cNvSpPr>
            <p:nvPr/>
          </p:nvSpPr>
          <p:spPr bwMode="auto">
            <a:xfrm>
              <a:off x="3133" y="3362"/>
              <a:ext cx="3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803" name="Rectangle 33"/>
            <p:cNvSpPr>
              <a:spLocks noChangeArrowheads="1"/>
            </p:cNvSpPr>
            <p:nvPr/>
          </p:nvSpPr>
          <p:spPr bwMode="auto">
            <a:xfrm>
              <a:off x="546" y="3569"/>
              <a:ext cx="185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400" i="1">
                  <a:solidFill>
                    <a:srgbClr val="000000"/>
                  </a:solidFill>
                  <a:latin typeface="Times" panose="02020603050405020304" pitchFamily="18" charset="0"/>
                </a:rPr>
                <a:t>link(newdirfh, newname, dirfh, name)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804" name="Rectangle 34"/>
            <p:cNvSpPr>
              <a:spLocks noChangeArrowheads="1"/>
            </p:cNvSpPr>
            <p:nvPr/>
          </p:nvSpPr>
          <p:spPr bwMode="auto">
            <a:xfrm>
              <a:off x="2291" y="3569"/>
              <a:ext cx="61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400" i="1">
                  <a:solidFill>
                    <a:srgbClr val="000000"/>
                  </a:solidFill>
                  <a:latin typeface="Times" panose="02020603050405020304" pitchFamily="18" charset="0"/>
                </a:rPr>
                <a:t> 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805" name="Rectangle 35"/>
            <p:cNvSpPr>
              <a:spLocks noChangeArrowheads="1"/>
            </p:cNvSpPr>
            <p:nvPr/>
          </p:nvSpPr>
          <p:spPr bwMode="auto">
            <a:xfrm>
              <a:off x="1254" y="3691"/>
              <a:ext cx="441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400" i="1">
                  <a:solidFill>
                    <a:srgbClr val="000000"/>
                  </a:solidFill>
                  <a:latin typeface="Times" panose="02020603050405020304" pitchFamily="18" charset="0"/>
                </a:rPr>
                <a:t>-&gt; status</a:t>
              </a:r>
            </a:p>
          </p:txBody>
        </p:sp>
        <p:sp>
          <p:nvSpPr>
            <p:cNvPr id="32806" name="Rectangle 36"/>
            <p:cNvSpPr>
              <a:spLocks noChangeArrowheads="1"/>
            </p:cNvSpPr>
            <p:nvPr/>
          </p:nvSpPr>
          <p:spPr bwMode="auto">
            <a:xfrm>
              <a:off x="2328" y="3570"/>
              <a:ext cx="374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Creates an entry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newname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 in the directory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newdirfh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 which refers to</a:t>
              </a:r>
            </a:p>
          </p:txBody>
        </p:sp>
        <p:sp>
          <p:nvSpPr>
            <p:cNvPr id="32807" name="Rectangle 37"/>
            <p:cNvSpPr>
              <a:spLocks noChangeArrowheads="1"/>
            </p:cNvSpPr>
            <p:nvPr/>
          </p:nvSpPr>
          <p:spPr bwMode="auto">
            <a:xfrm>
              <a:off x="2328" y="3704"/>
              <a:ext cx="176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file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name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 in the directory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dirfh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2808" name="Line 38"/>
            <p:cNvSpPr>
              <a:spLocks noChangeShapeType="1"/>
            </p:cNvSpPr>
            <p:nvPr/>
          </p:nvSpPr>
          <p:spPr bwMode="auto">
            <a:xfrm>
              <a:off x="549" y="918"/>
              <a:ext cx="524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773" name="Text Box 39"/>
          <p:cNvSpPr txBox="1">
            <a:spLocks noChangeArrowheads="1"/>
          </p:cNvSpPr>
          <p:nvPr/>
        </p:nvSpPr>
        <p:spPr bwMode="auto">
          <a:xfrm>
            <a:off x="8339138" y="6056313"/>
            <a:ext cx="254589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600">
                <a:solidFill>
                  <a:schemeClr val="accent1"/>
                </a:solidFill>
              </a:rPr>
              <a:t>Continues on next slide ...</a:t>
            </a:r>
          </a:p>
        </p:txBody>
      </p:sp>
    </p:spTree>
    <p:extLst>
      <p:ext uri="{BB962C8B-B14F-4D97-AF65-F5344CB8AC3E}">
        <p14:creationId xmlns:p14="http://schemas.microsoft.com/office/powerpoint/2010/main" val="2925268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 Models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DD68-E3DC-4210-8550-110926034257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2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84158633"/>
              </p:ext>
            </p:extLst>
          </p:nvPr>
        </p:nvGraphicFramePr>
        <p:xfrm>
          <a:off x="402336" y="1527048"/>
          <a:ext cx="1133856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79109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1D41902-2EDB-440E-AC34-E6DA94431A61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00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300"/>
              <a:t/>
            </a:r>
            <a:br>
              <a:rPr lang="en-GB" altLang="en-US" sz="4300"/>
            </a:br>
            <a:r>
              <a:rPr lang="en-GB" altLang="en-US" sz="3000"/>
              <a:t>NFS server operations (simplified) – 2</a:t>
            </a:r>
          </a:p>
        </p:txBody>
      </p:sp>
      <p:sp>
        <p:nvSpPr>
          <p:cNvPr id="33796" name="Rectangle 3"/>
          <p:cNvSpPr>
            <a:spLocks noChangeArrowheads="1"/>
          </p:cNvSpPr>
          <p:nvPr/>
        </p:nvSpPr>
        <p:spPr bwMode="auto">
          <a:xfrm>
            <a:off x="4965700" y="1530350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grpSp>
        <p:nvGrpSpPr>
          <p:cNvPr id="33797" name="Group 4"/>
          <p:cNvGrpSpPr>
            <a:grpSpLocks/>
          </p:cNvGrpSpPr>
          <p:nvPr/>
        </p:nvGrpSpPr>
        <p:grpSpPr bwMode="auto">
          <a:xfrm>
            <a:off x="2249488" y="1620839"/>
            <a:ext cx="8246206" cy="4541837"/>
            <a:chOff x="495" y="1021"/>
            <a:chExt cx="5628" cy="2861"/>
          </a:xfrm>
        </p:grpSpPr>
        <p:sp>
          <p:nvSpPr>
            <p:cNvPr id="33799" name="Line 5"/>
            <p:cNvSpPr>
              <a:spLocks noChangeShapeType="1"/>
            </p:cNvSpPr>
            <p:nvPr/>
          </p:nvSpPr>
          <p:spPr bwMode="auto">
            <a:xfrm>
              <a:off x="510" y="3882"/>
              <a:ext cx="528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0" name="Rectangle 6"/>
            <p:cNvSpPr>
              <a:spLocks noChangeArrowheads="1"/>
            </p:cNvSpPr>
            <p:nvPr/>
          </p:nvSpPr>
          <p:spPr bwMode="auto">
            <a:xfrm>
              <a:off x="495" y="1021"/>
              <a:ext cx="1869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 i="1">
                  <a:solidFill>
                    <a:srgbClr val="000000"/>
                  </a:solidFill>
                  <a:latin typeface="Times" panose="02020603050405020304" pitchFamily="18" charset="0"/>
                </a:rPr>
                <a:t>symlink(newdirfh, newname, string)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3801" name="Rectangle 7"/>
            <p:cNvSpPr>
              <a:spLocks noChangeArrowheads="1"/>
            </p:cNvSpPr>
            <p:nvPr/>
          </p:nvSpPr>
          <p:spPr bwMode="auto">
            <a:xfrm>
              <a:off x="495" y="1149"/>
              <a:ext cx="1102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 i="1">
                  <a:solidFill>
                    <a:srgbClr val="000000"/>
                  </a:solidFill>
                  <a:latin typeface="Times" panose="02020603050405020304" pitchFamily="18" charset="0"/>
                </a:rPr>
                <a:t>	-&gt; status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3802" name="Rectangle 8"/>
            <p:cNvSpPr>
              <a:spLocks noChangeArrowheads="1"/>
            </p:cNvSpPr>
            <p:nvPr/>
          </p:nvSpPr>
          <p:spPr bwMode="auto">
            <a:xfrm>
              <a:off x="2368" y="1022"/>
              <a:ext cx="333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Creates an entry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newname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 in the directory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newdirfh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 of type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3803" name="Rectangle 9"/>
            <p:cNvSpPr>
              <a:spLocks noChangeArrowheads="1"/>
            </p:cNvSpPr>
            <p:nvPr/>
          </p:nvSpPr>
          <p:spPr bwMode="auto">
            <a:xfrm>
              <a:off x="2368" y="1163"/>
              <a:ext cx="364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symbolic link with the value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string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. The server does not interpret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3804" name="Rectangle 10"/>
            <p:cNvSpPr>
              <a:spLocks noChangeArrowheads="1"/>
            </p:cNvSpPr>
            <p:nvPr/>
          </p:nvSpPr>
          <p:spPr bwMode="auto">
            <a:xfrm>
              <a:off x="2368" y="1304"/>
              <a:ext cx="284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the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string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 but makes a symbolic link file to hold it.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3805" name="Rectangle 11"/>
            <p:cNvSpPr>
              <a:spLocks noChangeArrowheads="1"/>
            </p:cNvSpPr>
            <p:nvPr/>
          </p:nvSpPr>
          <p:spPr bwMode="auto">
            <a:xfrm>
              <a:off x="495" y="1521"/>
              <a:ext cx="1125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 i="1">
                  <a:solidFill>
                    <a:srgbClr val="000000"/>
                  </a:solidFill>
                  <a:latin typeface="Times" panose="02020603050405020304" pitchFamily="18" charset="0"/>
                </a:rPr>
                <a:t>readlink(fh) -&gt; string</a:t>
              </a:r>
            </a:p>
          </p:txBody>
        </p:sp>
        <p:sp>
          <p:nvSpPr>
            <p:cNvPr id="33806" name="Rectangle 12"/>
            <p:cNvSpPr>
              <a:spLocks noChangeArrowheads="1"/>
            </p:cNvSpPr>
            <p:nvPr/>
          </p:nvSpPr>
          <p:spPr bwMode="auto">
            <a:xfrm>
              <a:off x="2368" y="1522"/>
              <a:ext cx="350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Returns the string that is associated with the symbolic link file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3807" name="Rectangle 13"/>
            <p:cNvSpPr>
              <a:spLocks noChangeArrowheads="1"/>
            </p:cNvSpPr>
            <p:nvPr/>
          </p:nvSpPr>
          <p:spPr bwMode="auto">
            <a:xfrm>
              <a:off x="2368" y="1663"/>
              <a:ext cx="89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identified by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fh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3808" name="Rectangle 14"/>
            <p:cNvSpPr>
              <a:spLocks noChangeArrowheads="1"/>
            </p:cNvSpPr>
            <p:nvPr/>
          </p:nvSpPr>
          <p:spPr bwMode="auto">
            <a:xfrm>
              <a:off x="495" y="1880"/>
              <a:ext cx="14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 i="1">
                  <a:solidFill>
                    <a:srgbClr val="000000"/>
                  </a:solidFill>
                  <a:latin typeface="Times" panose="02020603050405020304" pitchFamily="18" charset="0"/>
                </a:rPr>
                <a:t>mkdir(dirfh, name, attr) -&gt; </a:t>
              </a:r>
              <a:br>
                <a:rPr lang="en-GB" altLang="en-US" sz="1500" i="1">
                  <a:solidFill>
                    <a:srgbClr val="000000"/>
                  </a:solidFill>
                  <a:latin typeface="Times" panose="02020603050405020304" pitchFamily="18" charset="0"/>
                </a:rPr>
              </a:br>
              <a:r>
                <a:rPr lang="en-GB" altLang="en-US" sz="1500" i="1">
                  <a:solidFill>
                    <a:srgbClr val="000000"/>
                  </a:solidFill>
                  <a:latin typeface="Times" panose="02020603050405020304" pitchFamily="18" charset="0"/>
                </a:rPr>
                <a:t>	newfh, attr</a:t>
              </a:r>
            </a:p>
          </p:txBody>
        </p:sp>
        <p:sp>
          <p:nvSpPr>
            <p:cNvPr id="33809" name="Rectangle 15"/>
            <p:cNvSpPr>
              <a:spLocks noChangeArrowheads="1"/>
            </p:cNvSpPr>
            <p:nvPr/>
          </p:nvSpPr>
          <p:spPr bwMode="auto">
            <a:xfrm>
              <a:off x="2368" y="1881"/>
              <a:ext cx="361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Creates a new directory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name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 with attributes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attr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 and returns the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3810" name="Rectangle 16"/>
            <p:cNvSpPr>
              <a:spLocks noChangeArrowheads="1"/>
            </p:cNvSpPr>
            <p:nvPr/>
          </p:nvSpPr>
          <p:spPr bwMode="auto">
            <a:xfrm>
              <a:off x="2368" y="2022"/>
              <a:ext cx="1697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new file handle and attributes.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3811" name="Rectangle 17"/>
            <p:cNvSpPr>
              <a:spLocks noChangeArrowheads="1"/>
            </p:cNvSpPr>
            <p:nvPr/>
          </p:nvSpPr>
          <p:spPr bwMode="auto">
            <a:xfrm>
              <a:off x="495" y="2239"/>
              <a:ext cx="149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 i="1">
                  <a:solidFill>
                    <a:srgbClr val="000000"/>
                  </a:solidFill>
                  <a:latin typeface="Times" panose="02020603050405020304" pitchFamily="18" charset="0"/>
                </a:rPr>
                <a:t>rmdir(dirfh, name) -&gt; status</a:t>
              </a:r>
            </a:p>
          </p:txBody>
        </p:sp>
        <p:sp>
          <p:nvSpPr>
            <p:cNvPr id="33812" name="Rectangle 18"/>
            <p:cNvSpPr>
              <a:spLocks noChangeArrowheads="1"/>
            </p:cNvSpPr>
            <p:nvPr/>
          </p:nvSpPr>
          <p:spPr bwMode="auto">
            <a:xfrm>
              <a:off x="2368" y="2240"/>
              <a:ext cx="374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Removes the empty directory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name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 from the parent directory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dirfh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3813" name="Rectangle 19"/>
            <p:cNvSpPr>
              <a:spLocks noChangeArrowheads="1"/>
            </p:cNvSpPr>
            <p:nvPr/>
          </p:nvSpPr>
          <p:spPr bwMode="auto">
            <a:xfrm>
              <a:off x="2368" y="2381"/>
              <a:ext cx="190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Fails if the directory is not empty.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3814" name="Rectangle 20"/>
            <p:cNvSpPr>
              <a:spLocks noChangeArrowheads="1"/>
            </p:cNvSpPr>
            <p:nvPr/>
          </p:nvSpPr>
          <p:spPr bwMode="auto">
            <a:xfrm>
              <a:off x="495" y="2598"/>
              <a:ext cx="169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 i="1">
                  <a:solidFill>
                    <a:srgbClr val="000000"/>
                  </a:solidFill>
                  <a:latin typeface="Times" panose="02020603050405020304" pitchFamily="18" charset="0"/>
                </a:rPr>
                <a:t>readdir(dirfh, cookie, count) -&gt; </a:t>
              </a:r>
              <a:br>
                <a:rPr lang="en-GB" altLang="en-US" sz="1500" i="1">
                  <a:solidFill>
                    <a:srgbClr val="000000"/>
                  </a:solidFill>
                  <a:latin typeface="Times" panose="02020603050405020304" pitchFamily="18" charset="0"/>
                </a:rPr>
              </a:br>
              <a:r>
                <a:rPr lang="en-GB" altLang="en-US" sz="1500" i="1">
                  <a:solidFill>
                    <a:srgbClr val="000000"/>
                  </a:solidFill>
                  <a:latin typeface="Times" panose="02020603050405020304" pitchFamily="18" charset="0"/>
                </a:rPr>
                <a:t>	entries</a:t>
              </a:r>
            </a:p>
          </p:txBody>
        </p:sp>
        <p:sp>
          <p:nvSpPr>
            <p:cNvPr id="33815" name="Rectangle 21"/>
            <p:cNvSpPr>
              <a:spLocks noChangeArrowheads="1"/>
            </p:cNvSpPr>
            <p:nvPr/>
          </p:nvSpPr>
          <p:spPr bwMode="auto">
            <a:xfrm>
              <a:off x="2368" y="2599"/>
              <a:ext cx="3597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Returns up to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count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 bytes of directory entries from the directory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3816" name="Rectangle 22"/>
            <p:cNvSpPr>
              <a:spLocks noChangeArrowheads="1"/>
            </p:cNvSpPr>
            <p:nvPr/>
          </p:nvSpPr>
          <p:spPr bwMode="auto">
            <a:xfrm>
              <a:off x="2368" y="2740"/>
              <a:ext cx="375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dirfh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. Each entry contains a file name, a file handle, and an opaque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3817" name="Rectangle 23"/>
            <p:cNvSpPr>
              <a:spLocks noChangeArrowheads="1"/>
            </p:cNvSpPr>
            <p:nvPr/>
          </p:nvSpPr>
          <p:spPr bwMode="auto">
            <a:xfrm>
              <a:off x="2368" y="2881"/>
              <a:ext cx="360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pointer to the next directory entry, called a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cookie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. The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cookie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 is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3818" name="Rectangle 24"/>
            <p:cNvSpPr>
              <a:spLocks noChangeArrowheads="1"/>
            </p:cNvSpPr>
            <p:nvPr/>
          </p:nvSpPr>
          <p:spPr bwMode="auto">
            <a:xfrm>
              <a:off x="2368" y="3022"/>
              <a:ext cx="374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used in subsequent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readdir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 calls to start reading from the following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3819" name="Rectangle 25"/>
            <p:cNvSpPr>
              <a:spLocks noChangeArrowheads="1"/>
            </p:cNvSpPr>
            <p:nvPr/>
          </p:nvSpPr>
          <p:spPr bwMode="auto">
            <a:xfrm>
              <a:off x="2368" y="3164"/>
              <a:ext cx="3597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entry. If the value of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cookie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 is 0, reads from the first entry in the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3820" name="Rectangle 26"/>
            <p:cNvSpPr>
              <a:spLocks noChangeArrowheads="1"/>
            </p:cNvSpPr>
            <p:nvPr/>
          </p:nvSpPr>
          <p:spPr bwMode="auto">
            <a:xfrm>
              <a:off x="2368" y="3305"/>
              <a:ext cx="53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directory.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3821" name="Rectangle 27"/>
            <p:cNvSpPr>
              <a:spLocks noChangeArrowheads="1"/>
            </p:cNvSpPr>
            <p:nvPr/>
          </p:nvSpPr>
          <p:spPr bwMode="auto">
            <a:xfrm>
              <a:off x="495" y="3522"/>
              <a:ext cx="992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500" i="1">
                  <a:solidFill>
                    <a:srgbClr val="000000"/>
                  </a:solidFill>
                  <a:latin typeface="Times" panose="02020603050405020304" pitchFamily="18" charset="0"/>
                </a:rPr>
                <a:t>statfs(fh) -&gt; fsstats</a:t>
              </a:r>
            </a:p>
          </p:txBody>
        </p:sp>
        <p:sp>
          <p:nvSpPr>
            <p:cNvPr id="33822" name="Rectangle 28"/>
            <p:cNvSpPr>
              <a:spLocks noChangeArrowheads="1"/>
            </p:cNvSpPr>
            <p:nvPr/>
          </p:nvSpPr>
          <p:spPr bwMode="auto">
            <a:xfrm>
              <a:off x="2368" y="3523"/>
              <a:ext cx="3527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Returns file system information (such as block size, number of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33823" name="Rectangle 29"/>
            <p:cNvSpPr>
              <a:spLocks noChangeArrowheads="1"/>
            </p:cNvSpPr>
            <p:nvPr/>
          </p:nvSpPr>
          <p:spPr bwMode="auto">
            <a:xfrm>
              <a:off x="2368" y="3664"/>
              <a:ext cx="342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free blocks and so on) for the file system containing a file </a:t>
              </a:r>
              <a:r>
                <a:rPr lang="en-GB" altLang="en-US" sz="1600" i="1">
                  <a:solidFill>
                    <a:srgbClr val="000000"/>
                  </a:solidFill>
                  <a:latin typeface="Times" panose="02020603050405020304" pitchFamily="18" charset="0"/>
                </a:rPr>
                <a:t>fh</a:t>
              </a:r>
              <a:r>
                <a:rPr lang="en-GB" altLang="en-US" sz="1600">
                  <a:solidFill>
                    <a:srgbClr val="000000"/>
                  </a:solidFill>
                  <a:latin typeface="Times" panose="02020603050405020304" pitchFamily="18" charset="0"/>
                </a:rPr>
                <a:t>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</p:grpSp>
      <p:sp>
        <p:nvSpPr>
          <p:cNvPr id="33798" name="Rectangle 30"/>
          <p:cNvSpPr>
            <a:spLocks noChangeArrowheads="1"/>
          </p:cNvSpPr>
          <p:nvPr/>
        </p:nvSpPr>
        <p:spPr bwMode="auto">
          <a:xfrm>
            <a:off x="4965700" y="6091239"/>
            <a:ext cx="19050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40042824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NFS Overview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Remote Procedure Calls (RPC) for communication between client and server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Client Implementation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Provides transparent access to NFS file system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/>
              <a:t>UNIX contains Virtual File system layer (VFS)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 err="1"/>
              <a:t>Vnode</a:t>
            </a:r>
            <a:r>
              <a:rPr lang="en-US" altLang="en-US" sz="1800" dirty="0"/>
              <a:t>: interface for procedures on an individual file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Translates </a:t>
            </a:r>
            <a:r>
              <a:rPr lang="en-US" altLang="en-US" sz="2000" dirty="0" err="1"/>
              <a:t>vnode</a:t>
            </a:r>
            <a:r>
              <a:rPr lang="en-US" altLang="en-US" sz="2000" dirty="0"/>
              <a:t> operations to NFS RPCs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Server Implementation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Stateless: Must not have anything only in memory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Implication: All modified data written to stable storage before return control to client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/>
              <a:t>Servers often add NVRAM to improve </a:t>
            </a:r>
            <a:r>
              <a:rPr lang="en-US" altLang="en-US" sz="1800" dirty="0" smtClean="0"/>
              <a:t>performance</a:t>
            </a:r>
          </a:p>
          <a:p>
            <a:pPr lvl="2" eaLnBrk="1" hangingPunct="1">
              <a:lnSpc>
                <a:spcPct val="90000"/>
              </a:lnSpc>
            </a:pPr>
            <a:endParaRPr lang="en-US" altLang="en-US" sz="1800" dirty="0"/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 smtClean="0"/>
              <a:t>Next slides</a:t>
            </a:r>
          </a:p>
          <a:p>
            <a:pPr marL="319088" lvl="1" indent="0" eaLnBrk="1" hangingPunct="1">
              <a:lnSpc>
                <a:spcPct val="90000"/>
              </a:lnSpc>
              <a:buNone/>
            </a:pPr>
            <a:r>
              <a:rPr lang="en-US" altLang="en-US" sz="2000" dirty="0" smtClean="0"/>
              <a:t>Best Practice#4: Clearly define the functions with code examples/pseudo code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955896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Mapping UNIX System Calls to NFS Operations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/>
              <a:t>Unix system call: </a:t>
            </a:r>
            <a:r>
              <a:rPr lang="en-US" altLang="en-US" sz="2000">
                <a:latin typeface="Courier" charset="0"/>
              </a:rPr>
              <a:t>fd = open(“/dir/foo”)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Traverse pathname to get filehandle for foo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600">
                <a:latin typeface="Courier" charset="0"/>
              </a:rPr>
              <a:t>dirfh = lookup(rootdirfh, “dir”)</a:t>
            </a:r>
            <a:r>
              <a:rPr lang="en-US" altLang="en-US" sz="1600"/>
              <a:t>;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600">
                <a:latin typeface="Courier" charset="0"/>
              </a:rPr>
              <a:t>fh = lookup(dirfh, “foo”);</a:t>
            </a:r>
            <a:endParaRPr lang="en-US" altLang="en-US" sz="1600"/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Record mapping from </a:t>
            </a:r>
            <a:r>
              <a:rPr lang="en-US" altLang="en-US" sz="1800">
                <a:latin typeface="Courier" charset="0"/>
              </a:rPr>
              <a:t>fd</a:t>
            </a:r>
            <a:r>
              <a:rPr lang="en-US" altLang="en-US" sz="1800"/>
              <a:t> file descriptor to </a:t>
            </a:r>
            <a:r>
              <a:rPr lang="en-US" altLang="en-US" sz="1800">
                <a:latin typeface="Courier" charset="0"/>
              </a:rPr>
              <a:t>fh</a:t>
            </a:r>
            <a:r>
              <a:rPr lang="en-US" altLang="en-US" sz="1800"/>
              <a:t> NFS filehandle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Set initial file offset to 0 for </a:t>
            </a:r>
            <a:r>
              <a:rPr lang="en-US" altLang="en-US" sz="1800">
                <a:latin typeface="Courier" charset="0"/>
              </a:rPr>
              <a:t>fd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Return </a:t>
            </a:r>
            <a:r>
              <a:rPr lang="en-US" altLang="en-US" sz="1800">
                <a:latin typeface="Courier" charset="0"/>
              </a:rPr>
              <a:t>fd </a:t>
            </a:r>
            <a:r>
              <a:rPr lang="en-US" altLang="en-US" sz="1800"/>
              <a:t>file descriptor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Unix system call: </a:t>
            </a:r>
            <a:r>
              <a:rPr lang="en-US" altLang="en-US" sz="2000">
                <a:latin typeface="Courier" charset="0"/>
              </a:rPr>
              <a:t>read(fd,buffer,bytes)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Get current file </a:t>
            </a:r>
            <a:r>
              <a:rPr lang="en-US" altLang="en-US" sz="1800">
                <a:latin typeface="Courier" charset="0"/>
              </a:rPr>
              <a:t>offset</a:t>
            </a:r>
            <a:r>
              <a:rPr lang="en-US" altLang="en-US" sz="1800"/>
              <a:t> for </a:t>
            </a:r>
            <a:r>
              <a:rPr lang="en-US" altLang="en-US" sz="1800">
                <a:latin typeface="Courier" charset="0"/>
              </a:rPr>
              <a:t>fd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Map </a:t>
            </a:r>
            <a:r>
              <a:rPr lang="en-US" altLang="en-US" sz="1800">
                <a:latin typeface="Courier" charset="0"/>
              </a:rPr>
              <a:t>fd </a:t>
            </a:r>
            <a:r>
              <a:rPr lang="en-US" altLang="en-US" sz="1800"/>
              <a:t>to</a:t>
            </a:r>
            <a:r>
              <a:rPr lang="en-US" altLang="en-US" sz="1800">
                <a:latin typeface="Courier" charset="0"/>
              </a:rPr>
              <a:t> fh</a:t>
            </a:r>
            <a:r>
              <a:rPr lang="en-US" altLang="en-US" sz="1800"/>
              <a:t> NFS filehandle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Call </a:t>
            </a:r>
            <a:r>
              <a:rPr lang="en-US" altLang="en-US" sz="1800">
                <a:latin typeface="Courier" charset="0"/>
              </a:rPr>
              <a:t>data = read(fh, offset, bytes)</a:t>
            </a:r>
            <a:r>
              <a:rPr lang="en-US" altLang="en-US" sz="1800"/>
              <a:t> and copy </a:t>
            </a:r>
            <a:r>
              <a:rPr lang="en-US" altLang="en-US" sz="1800">
                <a:latin typeface="Courier" charset="0"/>
              </a:rPr>
              <a:t>data</a:t>
            </a:r>
            <a:r>
              <a:rPr lang="en-US" altLang="en-US" sz="1800"/>
              <a:t> into </a:t>
            </a:r>
            <a:r>
              <a:rPr lang="en-US" altLang="en-US" sz="1800">
                <a:latin typeface="Courier" charset="0"/>
              </a:rPr>
              <a:t>buffer</a:t>
            </a:r>
            <a:endParaRPr lang="en-US" altLang="en-US" sz="1800"/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Increment file </a:t>
            </a:r>
            <a:r>
              <a:rPr lang="en-US" altLang="en-US" sz="1800">
                <a:latin typeface="Courier" charset="0"/>
              </a:rPr>
              <a:t>offset </a:t>
            </a:r>
            <a:r>
              <a:rPr lang="en-US" altLang="en-US" sz="1800"/>
              <a:t>by</a:t>
            </a:r>
            <a:r>
              <a:rPr lang="en-US" altLang="en-US" sz="1800">
                <a:latin typeface="Courier" charset="0"/>
              </a:rPr>
              <a:t> bytes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Unix system call: </a:t>
            </a:r>
            <a:r>
              <a:rPr lang="en-US" altLang="en-US" sz="2000">
                <a:latin typeface="Courier" charset="0"/>
              </a:rPr>
              <a:t>close(fd)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Free resources assocatiated with fd</a:t>
            </a:r>
          </a:p>
        </p:txBody>
      </p:sp>
    </p:spTree>
    <p:extLst>
      <p:ext uri="{BB962C8B-B14F-4D97-AF65-F5344CB8AC3E}">
        <p14:creationId xmlns:p14="http://schemas.microsoft.com/office/powerpoint/2010/main" val="29941054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Client-side Caching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Caching needed to improve performance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Reads: Check local cache before going to server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Writes: Only periodically write-back data to server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Avoid contacting server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smtClean="0"/>
              <a:t>Avoid slow communication over network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smtClean="0"/>
              <a:t>Server becomes scalability bottleneck with more clients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Two client caches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data blocks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attributes (metadata</a:t>
            </a:r>
            <a:r>
              <a:rPr lang="en-US" altLang="en-US" dirty="0" smtClean="0"/>
              <a:t>)</a:t>
            </a:r>
          </a:p>
          <a:p>
            <a:pPr marL="274638" lvl="1" indent="0" eaLnBrk="1" hangingPunct="1">
              <a:lnSpc>
                <a:spcPct val="90000"/>
              </a:lnSpc>
              <a:buNone/>
            </a:pPr>
            <a:endParaRPr lang="en-US" altLang="en-US" dirty="0"/>
          </a:p>
          <a:p>
            <a:pPr marL="274638" lvl="1" indent="0" eaLnBrk="1" hangingPunct="1">
              <a:lnSpc>
                <a:spcPct val="90000"/>
              </a:lnSpc>
              <a:buNone/>
            </a:pPr>
            <a:r>
              <a:rPr lang="en-US" altLang="en-US" dirty="0" smtClean="0"/>
              <a:t>Best Practice#5: Use caching to help performance.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8723354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Cache Consistency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Problem: Consistency across multiple copies (server and multiple clients)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How to keep data consistent between client and server?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If file is changed on server, will client see update?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Determining factor: Read policy on clients</a:t>
            </a:r>
            <a:br>
              <a:rPr lang="en-US" altLang="en-US" smtClean="0"/>
            </a:br>
            <a:endParaRPr lang="en-US" altLang="en-US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How to keep data consistent across clients?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If write file on client A and read on client B, will B see update?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Determining factor: Write and read policy on clients</a:t>
            </a:r>
          </a:p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774573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NFS Consistency: Reads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6473" y="1295400"/>
            <a:ext cx="107696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Reads: How does client keep current with server state?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Attribute cache: Used to determine when file changes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/>
              <a:t>File open: Client checks server to see if attributes have changed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600" dirty="0"/>
              <a:t>If haven’t checked in past T seconds (configurable, Ex: T=3)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/>
              <a:t>Discard entries every N seconds (configurable, Ex: N=60)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Data cache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/>
              <a:t>Discard all blocks of file if attributes show file has been modified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Eg</a:t>
            </a:r>
            <a:r>
              <a:rPr lang="en-US" altLang="en-US" sz="2400" dirty="0"/>
              <a:t>: Client cache has file A’s attributes and blocks 1, 2, 3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Client opens A: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Client reads block 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Client waits 70 seconds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Client reads block 2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Block 3 is changed on server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Client reads block 3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Client reads block 4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Client waits 70 seconds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Client reads block 1</a:t>
            </a:r>
          </a:p>
        </p:txBody>
      </p:sp>
    </p:spTree>
    <p:extLst>
      <p:ext uri="{BB962C8B-B14F-4D97-AF65-F5344CB8AC3E}">
        <p14:creationId xmlns:p14="http://schemas.microsoft.com/office/powerpoint/2010/main" val="30185296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NFS Consistency: Writes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4327" y="1630219"/>
            <a:ext cx="9444182" cy="44116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Writes: How does client update server?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Files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/>
              <a:t>Write-back from client cache to server every 30 seconds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/>
              <a:t>Also, Flush on close()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Directories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/>
              <a:t>Synchronously write to server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Example: Client X and Y have file A (blocks 1,2,3) cached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Clients X and Y open file A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Client X writes to blocks 1 and 2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Client Y reads block 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30 seconds later...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Client Y reads block 2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40 seconds later...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Client Y reads block 1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6878394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6CB0566-8A21-4E37-8153-059C34646582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en-US" sz="1000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NFS Architecture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Allows an arbitrary collection of clients and servers to share a common file system.</a:t>
            </a:r>
          </a:p>
          <a:p>
            <a:pPr eaLnBrk="1" hangingPunct="1"/>
            <a:r>
              <a:rPr lang="en-US" altLang="en-US" smtClean="0"/>
              <a:t>In many cases all servers and clients are on the same LAN but this is not required.</a:t>
            </a:r>
          </a:p>
          <a:p>
            <a:pPr eaLnBrk="1" hangingPunct="1"/>
            <a:r>
              <a:rPr lang="en-US" altLang="en-US" smtClean="0"/>
              <a:t>NFS allows every machine to be a client and server at the same time.</a:t>
            </a:r>
          </a:p>
          <a:p>
            <a:pPr eaLnBrk="1" hangingPunct="1"/>
            <a:r>
              <a:rPr lang="en-US" altLang="en-US" smtClean="0"/>
              <a:t>Each NFS server exports one or more directories for access by remote clients.</a:t>
            </a:r>
          </a:p>
        </p:txBody>
      </p:sp>
    </p:spTree>
    <p:extLst>
      <p:ext uri="{BB962C8B-B14F-4D97-AF65-F5344CB8AC3E}">
        <p14:creationId xmlns:p14="http://schemas.microsoft.com/office/powerpoint/2010/main" val="354946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8D99532-AA3F-434D-B597-1EBBDE6B1A63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00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NFS Protocol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3564" y="1819564"/>
            <a:ext cx="9892145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 dirty="0"/>
              <a:t>One of the goals </a:t>
            </a:r>
            <a:r>
              <a:rPr lang="en-US" altLang="en-US" sz="2600" dirty="0" smtClean="0"/>
              <a:t>of </a:t>
            </a:r>
            <a:r>
              <a:rPr lang="en-US" altLang="en-US" sz="2600" dirty="0"/>
              <a:t>NFS is to support a heterogeneous system, with clients and servers running different operating systems on different hardware. It is essential the interface between clients and server be well defined.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/>
              <a:t>NFS accomplishes this goal by defining two client-server protocol: one for handling mounting and another for directory and file access.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/>
              <a:t>Protocol defines requests by clients and responses by servers</a:t>
            </a:r>
            <a:r>
              <a:rPr lang="en-US" altLang="en-US" sz="2600" dirty="0" smtClean="0"/>
              <a:t>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dirty="0" smtClean="0"/>
              <a:t>Best practice #6: After architecture model define a protocol or collection of general rules for operation.</a:t>
            </a:r>
            <a:endParaRPr lang="en-US" altLang="en-US" sz="2600" dirty="0"/>
          </a:p>
        </p:txBody>
      </p:sp>
    </p:spTree>
    <p:extLst>
      <p:ext uri="{BB962C8B-B14F-4D97-AF65-F5344CB8AC3E}">
        <p14:creationId xmlns:p14="http://schemas.microsoft.com/office/powerpoint/2010/main" val="413768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/>
          </p:cNvSpPr>
          <p:nvPr/>
        </p:nvSpPr>
        <p:spPr bwMode="auto">
          <a:xfrm>
            <a:off x="3507507" y="6373564"/>
            <a:ext cx="5563195" cy="312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40640" bIns="0" anchor="b"/>
          <a:lstStyle>
            <a:lvl1pPr marL="571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562"/>
              </a:spcBef>
            </a:pPr>
            <a:r>
              <a:rPr lang="en-US" altLang="en-US" sz="703">
                <a:ea typeface="Times" panose="02020603050405020304" pitchFamily="18" charset="0"/>
                <a:cs typeface="Times" panose="02020603050405020304" pitchFamily="18" charset="0"/>
              </a:rPr>
              <a:t>Instructor’s Guide for  Coulouris, Dollimore, Kindberg and Blair,  Distributed Systems: Concepts and Design   Edn. 5   </a:t>
            </a:r>
            <a:br>
              <a:rPr lang="en-US" altLang="en-US" sz="703">
                <a:ea typeface="Times" panose="02020603050405020304" pitchFamily="18" charset="0"/>
                <a:cs typeface="Times" panose="02020603050405020304" pitchFamily="18" charset="0"/>
              </a:rPr>
            </a:br>
            <a:r>
              <a:rPr lang="en-US" altLang="en-US" sz="703">
                <a:ea typeface="Times" panose="02020603050405020304" pitchFamily="18" charset="0"/>
                <a:cs typeface="Times" panose="02020603050405020304" pitchFamily="18" charset="0"/>
              </a:rPr>
              <a:t>©  Pearson Education 2012 </a:t>
            </a:r>
          </a:p>
        </p:txBody>
      </p:sp>
      <p:sp>
        <p:nvSpPr>
          <p:cNvPr id="14338" name="Line 2"/>
          <p:cNvSpPr>
            <a:spLocks noChangeShapeType="1"/>
          </p:cNvSpPr>
          <p:nvPr/>
        </p:nvSpPr>
        <p:spPr bwMode="auto">
          <a:xfrm>
            <a:off x="1979414" y="1143000"/>
            <a:ext cx="8152805" cy="1117"/>
          </a:xfrm>
          <a:prstGeom prst="line">
            <a:avLst/>
          </a:prstGeom>
          <a:noFill/>
          <a:ln w="127000" cap="flat">
            <a:solidFill>
              <a:srgbClr val="FFCC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266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vert="horz" wrap="square" lIns="91440" tIns="45720" rIns="116999" bIns="45720" numCol="1" anchor="b" anchorCtr="0" compatLnSpc="1">
            <a:prstTxWarp prst="textNoShape">
              <a:avLst/>
            </a:prstTxWarp>
          </a:bodyPr>
          <a:lstStyle/>
          <a:p>
            <a:pPr marL="40182"/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>Local and remote file systems accessible on an NFS client</a:t>
            </a:r>
          </a:p>
        </p:txBody>
      </p:sp>
      <p:pic>
        <p:nvPicPr>
          <p:cNvPr id="14340" name="Picture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1311" y="2039318"/>
            <a:ext cx="7848079" cy="3303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5"/>
          <p:cNvSpPr>
            <a:spLocks/>
          </p:cNvSpPr>
          <p:nvPr/>
        </p:nvSpPr>
        <p:spPr bwMode="auto">
          <a:xfrm>
            <a:off x="2277443" y="5698257"/>
            <a:ext cx="8393906" cy="491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40640" bIns="0"/>
          <a:lstStyle>
            <a:lvl1pPr marL="571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66">
                <a:ea typeface="Times" panose="02020603050405020304" pitchFamily="18" charset="0"/>
                <a:cs typeface="Times" panose="02020603050405020304" pitchFamily="18" charset="0"/>
              </a:rPr>
              <a:t>Note: The file system mounted at </a:t>
            </a:r>
            <a:r>
              <a:rPr lang="en-US" altLang="en-US" sz="1266" i="1">
                <a:ea typeface="Times" panose="02020603050405020304" pitchFamily="18" charset="0"/>
                <a:cs typeface="Times" panose="02020603050405020304" pitchFamily="18" charset="0"/>
              </a:rPr>
              <a:t>/usr/students</a:t>
            </a:r>
            <a:r>
              <a:rPr lang="en-US" altLang="en-US" sz="1266">
                <a:ea typeface="Times" panose="02020603050405020304" pitchFamily="18" charset="0"/>
                <a:cs typeface="Times" panose="02020603050405020304" pitchFamily="18" charset="0"/>
              </a:rPr>
              <a:t> in the client is actually the sub-tree located at </a:t>
            </a:r>
            <a:r>
              <a:rPr lang="en-US" altLang="en-US" sz="1266" i="1">
                <a:ea typeface="Times" panose="02020603050405020304" pitchFamily="18" charset="0"/>
                <a:cs typeface="Times" panose="02020603050405020304" pitchFamily="18" charset="0"/>
              </a:rPr>
              <a:t>/export/people</a:t>
            </a:r>
            <a:r>
              <a:rPr lang="en-US" altLang="en-US" sz="1266">
                <a:ea typeface="Times" panose="02020603050405020304" pitchFamily="18" charset="0"/>
                <a:cs typeface="Times" panose="02020603050405020304" pitchFamily="18" charset="0"/>
              </a:rPr>
              <a:t> in Server 1; </a:t>
            </a:r>
            <a:br>
              <a:rPr lang="en-US" altLang="en-US" sz="1266">
                <a:ea typeface="Times" panose="02020603050405020304" pitchFamily="18" charset="0"/>
                <a:cs typeface="Times" panose="02020603050405020304" pitchFamily="18" charset="0"/>
              </a:rPr>
            </a:br>
            <a:r>
              <a:rPr lang="en-US" altLang="en-US" sz="1266">
                <a:ea typeface="Times" panose="02020603050405020304" pitchFamily="18" charset="0"/>
                <a:cs typeface="Times" panose="02020603050405020304" pitchFamily="18" charset="0"/>
              </a:rPr>
              <a:t>the file system mounted at </a:t>
            </a:r>
            <a:r>
              <a:rPr lang="en-US" altLang="en-US" sz="1266" i="1">
                <a:ea typeface="Times" panose="02020603050405020304" pitchFamily="18" charset="0"/>
                <a:cs typeface="Times" panose="02020603050405020304" pitchFamily="18" charset="0"/>
              </a:rPr>
              <a:t>/usr/staff</a:t>
            </a:r>
            <a:r>
              <a:rPr lang="en-US" altLang="en-US" sz="1266">
                <a:ea typeface="Times" panose="02020603050405020304" pitchFamily="18" charset="0"/>
                <a:cs typeface="Times" panose="02020603050405020304" pitchFamily="18" charset="0"/>
              </a:rPr>
              <a:t> in the client is actually the sub-tree located at </a:t>
            </a:r>
            <a:r>
              <a:rPr lang="en-US" altLang="en-US" sz="1266" i="1">
                <a:ea typeface="Times" panose="02020603050405020304" pitchFamily="18" charset="0"/>
                <a:cs typeface="Times" panose="02020603050405020304" pitchFamily="18" charset="0"/>
              </a:rPr>
              <a:t>/nfs/users</a:t>
            </a:r>
            <a:r>
              <a:rPr lang="en-US" altLang="en-US" sz="1266">
                <a:ea typeface="Times" panose="02020603050405020304" pitchFamily="18" charset="0"/>
                <a:cs typeface="Times" panose="02020603050405020304" pitchFamily="18" charset="0"/>
              </a:rPr>
              <a:t> in Server 2.</a:t>
            </a:r>
          </a:p>
        </p:txBody>
      </p:sp>
    </p:spTree>
    <p:extLst>
      <p:ext uri="{BB962C8B-B14F-4D97-AF65-F5344CB8AC3E}">
        <p14:creationId xmlns:p14="http://schemas.microsoft.com/office/powerpoint/2010/main" val="1458822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3"/>
          <p:cNvSpPr>
            <a:spLocks noGrp="1"/>
          </p:cNvSpPr>
          <p:nvPr>
            <p:ph type="title"/>
          </p:nvPr>
        </p:nvSpPr>
        <p:spPr>
          <a:xfrm>
            <a:off x="23622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Computing Evolution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76626278"/>
              </p:ext>
            </p:extLst>
          </p:nvPr>
        </p:nvGraphicFramePr>
        <p:xfrm>
          <a:off x="1825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7" name="Straight Arrow Connector 16"/>
          <p:cNvCxnSpPr/>
          <p:nvPr/>
        </p:nvCxnSpPr>
        <p:spPr>
          <a:xfrm rot="5400000" flipH="1" flipV="1">
            <a:off x="-113506" y="3466306"/>
            <a:ext cx="37338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41" name="TextBox 17"/>
          <p:cNvSpPr txBox="1">
            <a:spLocks noChangeArrowheads="1"/>
          </p:cNvSpPr>
          <p:nvPr/>
        </p:nvSpPr>
        <p:spPr bwMode="auto">
          <a:xfrm>
            <a:off x="1828801" y="1676400"/>
            <a:ext cx="288091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prstClr val="black"/>
                </a:solidFill>
                <a:latin typeface="Georgia" pitchFamily="18" charset="0"/>
              </a:rPr>
              <a:t>Pipelined Instruction level</a:t>
            </a:r>
          </a:p>
        </p:txBody>
      </p:sp>
      <p:sp>
        <p:nvSpPr>
          <p:cNvPr id="39942" name="TextBox 18"/>
          <p:cNvSpPr txBox="1">
            <a:spLocks noChangeArrowheads="1"/>
          </p:cNvSpPr>
          <p:nvPr/>
        </p:nvSpPr>
        <p:spPr bwMode="auto">
          <a:xfrm>
            <a:off x="1828800" y="2362200"/>
            <a:ext cx="266611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Concurrent Thread level</a:t>
            </a:r>
          </a:p>
        </p:txBody>
      </p:sp>
      <p:sp>
        <p:nvSpPr>
          <p:cNvPr id="39943" name="TextBox 19"/>
          <p:cNvSpPr txBox="1">
            <a:spLocks noChangeArrowheads="1"/>
          </p:cNvSpPr>
          <p:nvPr/>
        </p:nvSpPr>
        <p:spPr bwMode="auto">
          <a:xfrm>
            <a:off x="1828800" y="2971800"/>
            <a:ext cx="21691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prstClr val="black"/>
                </a:solidFill>
                <a:latin typeface="Georgia" pitchFamily="18" charset="0"/>
              </a:rPr>
              <a:t>Service Object level</a:t>
            </a:r>
          </a:p>
        </p:txBody>
      </p:sp>
      <p:sp>
        <p:nvSpPr>
          <p:cNvPr id="39944" name="TextBox 20"/>
          <p:cNvSpPr txBox="1">
            <a:spLocks noChangeArrowheads="1"/>
          </p:cNvSpPr>
          <p:nvPr/>
        </p:nvSpPr>
        <p:spPr bwMode="auto">
          <a:xfrm>
            <a:off x="1512149" y="3608884"/>
            <a:ext cx="19848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prstClr val="black"/>
                </a:solidFill>
                <a:latin typeface="Georgia" pitchFamily="18" charset="0"/>
              </a:rPr>
              <a:t>Indexed File level</a:t>
            </a:r>
          </a:p>
        </p:txBody>
      </p:sp>
      <p:sp>
        <p:nvSpPr>
          <p:cNvPr id="39945" name="TextBox 21"/>
          <p:cNvSpPr txBox="1">
            <a:spLocks noChangeArrowheads="1"/>
          </p:cNvSpPr>
          <p:nvPr/>
        </p:nvSpPr>
        <p:spPr bwMode="auto">
          <a:xfrm>
            <a:off x="1015115" y="4218484"/>
            <a:ext cx="189827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prstClr val="black"/>
                </a:solidFill>
                <a:latin typeface="Georgia" pitchFamily="18" charset="0"/>
              </a:rPr>
              <a:t>Mega Block level</a:t>
            </a:r>
          </a:p>
        </p:txBody>
      </p:sp>
      <p:sp>
        <p:nvSpPr>
          <p:cNvPr id="39946" name="TextBox 22"/>
          <p:cNvSpPr txBox="1">
            <a:spLocks noChangeArrowheads="1"/>
          </p:cNvSpPr>
          <p:nvPr/>
        </p:nvSpPr>
        <p:spPr bwMode="auto">
          <a:xfrm>
            <a:off x="485324" y="4795576"/>
            <a:ext cx="229261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prstClr val="black"/>
                </a:solidFill>
                <a:latin typeface="Georgia" pitchFamily="18" charset="0"/>
              </a:rPr>
              <a:t>Virtual System Level</a:t>
            </a:r>
          </a:p>
        </p:txBody>
      </p:sp>
      <p:sp>
        <p:nvSpPr>
          <p:cNvPr id="39947" name="TextBox 23"/>
          <p:cNvSpPr txBox="1">
            <a:spLocks noChangeArrowheads="1"/>
          </p:cNvSpPr>
          <p:nvPr/>
        </p:nvSpPr>
        <p:spPr bwMode="auto">
          <a:xfrm>
            <a:off x="1752600" y="1295400"/>
            <a:ext cx="17892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prstClr val="black"/>
                </a:solidFill>
                <a:latin typeface="Georgia" pitchFamily="18" charset="0"/>
              </a:rPr>
              <a:t>Data size: small</a:t>
            </a:r>
          </a:p>
        </p:txBody>
      </p:sp>
      <p:sp>
        <p:nvSpPr>
          <p:cNvPr id="39948" name="TextBox 24"/>
          <p:cNvSpPr txBox="1">
            <a:spLocks noChangeArrowheads="1"/>
          </p:cNvSpPr>
          <p:nvPr/>
        </p:nvSpPr>
        <p:spPr bwMode="auto">
          <a:xfrm>
            <a:off x="1752600" y="5334000"/>
            <a:ext cx="17443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prstClr val="black"/>
                </a:solidFill>
                <a:latin typeface="Georgia" pitchFamily="18" charset="0"/>
              </a:rPr>
              <a:t>Data size: large</a:t>
            </a:r>
          </a:p>
        </p:txBody>
      </p:sp>
      <p:sp>
        <p:nvSpPr>
          <p:cNvPr id="36877" name="Date Placeholder 12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4B52E2-5358-44C7-9B33-186786842BB5}" type="datetime1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10/31/2018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38F3AA-19EB-4365-8CF6-74B474F27B0E}" type="slidenum">
              <a:rPr lang="en-US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3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36879" name="Footer Placeholder 1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204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388B2FB-39AB-42E3-879D-D634433653C4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en-US" sz="1000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Mounting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Client requests a directory structure to be mounted, if the path is legal the server returns file handle to the client.</a:t>
            </a:r>
          </a:p>
          <a:p>
            <a:pPr eaLnBrk="1" hangingPunct="1"/>
            <a:r>
              <a:rPr lang="en-US" altLang="en-US" smtClean="0"/>
              <a:t>Or the mounting can be automatic by placing the directories to mounted in the /etc/rc: automounting.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116700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2894A2-1DCB-4198-A006-AB6375CF3133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US" altLang="en-US" sz="100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File Access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NFS supports most unix operations except open and close. This is to satisfy the “statelessness” on the server end. Server need not keep a list of open connections. (On the other hand consider your database connection… you create an object, connection is opened etc.)</a:t>
            </a:r>
          </a:p>
        </p:txBody>
      </p:sp>
    </p:spTree>
    <p:extLst>
      <p:ext uri="{BB962C8B-B14F-4D97-AF65-F5344CB8AC3E}">
        <p14:creationId xmlns:p14="http://schemas.microsoft.com/office/powerpoint/2010/main" val="17371483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2F5061C-3422-41CC-8088-9E5D0078BC16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US" altLang="en-US" sz="100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Implementation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After the usual system call layer, NFS specific layer Virtual File System (VFS) maintains an entry per file called vnode (virtual I-node) for every open file.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Vnode indicate whether a file is local or remote.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For remote files extra info is provided.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For local file, file system and I-node are specified.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Lets see how to use v-nodes using a mount, open, read system calls from a client application.</a:t>
            </a:r>
          </a:p>
        </p:txBody>
      </p:sp>
    </p:spTree>
    <p:extLst>
      <p:ext uri="{BB962C8B-B14F-4D97-AF65-F5344CB8AC3E}">
        <p14:creationId xmlns:p14="http://schemas.microsoft.com/office/powerpoint/2010/main" val="11606324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6CE5E46-0EC9-4268-9FFB-AD7EADA1D501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en-US" altLang="en-US" sz="1000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Vnode use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491" y="1792288"/>
            <a:ext cx="9451109" cy="40052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 dirty="0"/>
              <a:t>To mount a remote file system, the sys admin (or /</a:t>
            </a:r>
            <a:r>
              <a:rPr lang="en-US" altLang="en-US" sz="2600" dirty="0" err="1"/>
              <a:t>etc</a:t>
            </a:r>
            <a:r>
              <a:rPr lang="en-US" altLang="en-US" sz="2600" dirty="0"/>
              <a:t>/</a:t>
            </a:r>
            <a:r>
              <a:rPr lang="en-US" altLang="en-US" sz="2600" dirty="0" err="1"/>
              <a:t>rc</a:t>
            </a:r>
            <a:r>
              <a:rPr lang="en-US" altLang="en-US" sz="2600" dirty="0"/>
              <a:t>) calls the mount program specifying the remote directory, local directory in which to be mounted, and other info.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/>
              <a:t>If the remote directory exist and is available for mounting, mount system call is made.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/>
              <a:t>Kernel constructs </a:t>
            </a:r>
            <a:r>
              <a:rPr lang="en-US" altLang="en-US" sz="2600" dirty="0" err="1"/>
              <a:t>vnode</a:t>
            </a:r>
            <a:r>
              <a:rPr lang="en-US" altLang="en-US" sz="2600" dirty="0"/>
              <a:t> for the remote directory and asks the NFS-client code to create a r-node (remote I-node) in its internal tables. V-node in the client VFS will point to local I-node or this r-node.</a:t>
            </a:r>
          </a:p>
        </p:txBody>
      </p:sp>
    </p:spTree>
    <p:extLst>
      <p:ext uri="{BB962C8B-B14F-4D97-AF65-F5344CB8AC3E}">
        <p14:creationId xmlns:p14="http://schemas.microsoft.com/office/powerpoint/2010/main" val="25044217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DC6723B-610C-4C83-AA31-F19EBCD33337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en-US" altLang="en-US" sz="1000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Remote File Access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7382" y="1719263"/>
            <a:ext cx="9301018" cy="40052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 dirty="0"/>
              <a:t>When a remote file is opened by the client, it locates the r-node.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/>
              <a:t>It then asks NFS Client to open the file.  NFS file looks up the path in the remote file system and return the file handle to VFS tables.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/>
              <a:t>The caller (application) is given a file descriptor for the remote file. No table entries are made on the server side.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/>
              <a:t>Subsequent reads will invoke the remote file, and for efficiency sake the transfers are usually in large chunks (8K). </a:t>
            </a:r>
          </a:p>
        </p:txBody>
      </p:sp>
    </p:spTree>
    <p:extLst>
      <p:ext uri="{BB962C8B-B14F-4D97-AF65-F5344CB8AC3E}">
        <p14:creationId xmlns:p14="http://schemas.microsoft.com/office/powerpoint/2010/main" val="42135514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6CFF9BE-6D2E-4D8F-922C-BA832DCBEB93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en-US" altLang="en-US" sz="1000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Server Side of File Access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/>
              <a:t>When the request message arrives at the NFS server, it is passed to the VFS layer where the file is probably identified to be a local or remote file.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/>
              <a:t>Usually a 8K chunk is returned. </a:t>
            </a:r>
            <a:r>
              <a:rPr lang="en-US" altLang="en-US" sz="2600" b="1"/>
              <a:t>Read ahead and caching</a:t>
            </a:r>
            <a:r>
              <a:rPr lang="en-US" altLang="en-US" sz="2600"/>
              <a:t> are used to improve efficiency.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/>
              <a:t>Cache: server side for disk accesses, client side for I-nodes and another for file data.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/>
              <a:t>Of course this leads to cache consistency and security problem which ties us into other topics we are discussing.</a:t>
            </a:r>
          </a:p>
        </p:txBody>
      </p:sp>
    </p:spTree>
    <p:extLst>
      <p:ext uri="{BB962C8B-B14F-4D97-AF65-F5344CB8AC3E}">
        <p14:creationId xmlns:p14="http://schemas.microsoft.com/office/powerpoint/2010/main" val="28749140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Summary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Distributed file systems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Important for data sharing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Challenges: Fault tolerance, scalable performance, and consistency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NFS: Popular distributed file system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Key features: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/>
              <a:t>Stateless server, idempotent operations: Simplifies fault tolerance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/>
              <a:t>Crashed server appears as slow server to clients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Client caches needed for scalable performance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/>
              <a:t>Rules for invalidating cache entries and flushing data to server are not straight-forward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/>
              <a:t>Data consistency very hard to reason </a:t>
            </a:r>
            <a:r>
              <a:rPr lang="en-US" altLang="en-US" sz="1800" dirty="0" smtClean="0"/>
              <a:t>about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Pay attention to best practices when designing systems. We discussed at </a:t>
            </a:r>
            <a:r>
              <a:rPr lang="en-US" altLang="en-US" sz="2000" smtClean="0"/>
              <a:t>least 6 </a:t>
            </a:r>
            <a:r>
              <a:rPr lang="en-US" altLang="en-US" sz="2000" dirty="0" smtClean="0"/>
              <a:t>general best practices that you could use in your design of projects.</a:t>
            </a:r>
            <a:endParaRPr lang="en-US" altLang="en-US" sz="2000" dirty="0"/>
          </a:p>
          <a:p>
            <a:pPr lvl="1" eaLnBrk="1" hangingPunct="1">
              <a:lnSpc>
                <a:spcPct val="90000"/>
              </a:lnSpc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821342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Traditional Storage Solutions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custDataLst>
              <p:tags r:id="rId3"/>
            </p:custDataLst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8436" name="Slide Number Placeholder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5704799-64D2-4496-ABC9-61DA3AFD628F}" type="slidenum">
              <a:rPr lang="en-US" altLang="en-US" sz="1600">
                <a:solidFill>
                  <a:srgbClr val="7B98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600">
              <a:solidFill>
                <a:srgbClr val="7B9899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  <p:custDataLst>
              <p:tags r:id="rId5"/>
            </p:custDataLst>
          </p:nvPr>
        </p:nvSpPr>
        <p:spPr/>
        <p:txBody>
          <a:bodyPr/>
          <a:lstStyle/>
          <a:p>
            <a:pPr>
              <a:defRPr/>
            </a:pPr>
            <a:fld id="{70D0D128-1071-4327-ADEE-A417EDD3839A}" type="datetime1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cse4/587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3822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DFS?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DFS enables programs to store and access remote files /storage exactly as they do local ones.</a:t>
            </a:r>
          </a:p>
          <a:p>
            <a:r>
              <a:rPr lang="en-US" dirty="0" smtClean="0"/>
              <a:t>The performance and reliability of such access should be comparable to that for files stored locally.</a:t>
            </a:r>
          </a:p>
          <a:p>
            <a:r>
              <a:rPr lang="en-US" altLang="en-US" sz="2800" dirty="0"/>
              <a:t>Recent advances in higher bandwidth connectivity of switched local networks and disk organization have lead high performance and highly scalable file systems</a:t>
            </a:r>
            <a:r>
              <a:rPr lang="en-US" altLang="en-US" sz="2800" dirty="0" smtClean="0"/>
              <a:t>.</a:t>
            </a:r>
            <a:endParaRPr lang="en-US" dirty="0" smtClean="0"/>
          </a:p>
          <a:p>
            <a:r>
              <a:rPr lang="en-US" dirty="0" smtClean="0"/>
              <a:t>Functional requirements: open, close, read, write, access control, directory organization, ..</a:t>
            </a:r>
          </a:p>
          <a:p>
            <a:r>
              <a:rPr lang="en-US" dirty="0" smtClean="0"/>
              <a:t>Non-functional requirements: scalable, fault-tolerant, secure,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269FA7-75FB-4C59-B515-3EDF02C68F5D}" type="datetime1">
              <a:rPr lang="en-US" smtClean="0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cse4/587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6CF98E-5D23-45D8-AB2E-7A454167FA52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6074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/>
          </p:cNvSpPr>
          <p:nvPr/>
        </p:nvSpPr>
        <p:spPr bwMode="auto">
          <a:xfrm>
            <a:off x="3507507" y="6373564"/>
            <a:ext cx="5563195" cy="312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40640" bIns="0" anchor="b"/>
          <a:lstStyle>
            <a:lvl1pPr marL="571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562"/>
              </a:spcBef>
            </a:pPr>
            <a:r>
              <a:rPr lang="en-US" altLang="en-US" sz="703">
                <a:ea typeface="Times" panose="02020603050405020304" pitchFamily="18" charset="0"/>
                <a:cs typeface="Times" panose="02020603050405020304" pitchFamily="18" charset="0"/>
              </a:rPr>
              <a:t>Instructor’s Guide for  Coulouris, Dollimore, Kindberg and Blair,  Distributed Systems: Concepts and Design   Edn. 5   </a:t>
            </a:r>
            <a:br>
              <a:rPr lang="en-US" altLang="en-US" sz="703">
                <a:ea typeface="Times" panose="02020603050405020304" pitchFamily="18" charset="0"/>
                <a:cs typeface="Times" panose="02020603050405020304" pitchFamily="18" charset="0"/>
              </a:rPr>
            </a:br>
            <a:r>
              <a:rPr lang="en-US" altLang="en-US" sz="703">
                <a:ea typeface="Times" panose="02020603050405020304" pitchFamily="18" charset="0"/>
                <a:cs typeface="Times" panose="02020603050405020304" pitchFamily="18" charset="0"/>
              </a:rPr>
              <a:t>©  Pearson Education 2012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vert="horz" wrap="square" lIns="91440" tIns="45720" rIns="116999" bIns="45720" numCol="1" anchor="b" anchorCtr="0" compatLnSpc="1">
            <a:prstTxWarp prst="textNoShape">
              <a:avLst/>
            </a:prstTxWarp>
          </a:bodyPr>
          <a:lstStyle/>
          <a:p>
            <a:pPr marL="40182"/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>File system modules</a:t>
            </a:r>
          </a:p>
        </p:txBody>
      </p:sp>
      <p:pic>
        <p:nvPicPr>
          <p:cNvPr id="5124" name="Picture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7320" y="2137544"/>
            <a:ext cx="8009930" cy="2687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07320" y="5230140"/>
            <a:ext cx="8805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Best practice #1: When designing systems think in terms of modules of functionality.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836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/>
          </p:cNvSpPr>
          <p:nvPr/>
        </p:nvSpPr>
        <p:spPr bwMode="auto">
          <a:xfrm>
            <a:off x="3507507" y="6373564"/>
            <a:ext cx="5563195" cy="312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40640" bIns="0" anchor="b"/>
          <a:lstStyle>
            <a:lvl1pPr marL="571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562"/>
              </a:spcBef>
            </a:pPr>
            <a:r>
              <a:rPr lang="en-US" altLang="en-US" sz="703">
                <a:ea typeface="Times" panose="02020603050405020304" pitchFamily="18" charset="0"/>
                <a:cs typeface="Times" panose="02020603050405020304" pitchFamily="18" charset="0"/>
              </a:rPr>
              <a:t>Instructor’s Guide for  Coulouris, Dollimore, Kindberg and Blair,  Distributed Systems: Concepts and Design   Edn. 5   </a:t>
            </a:r>
            <a:br>
              <a:rPr lang="en-US" altLang="en-US" sz="703">
                <a:ea typeface="Times" panose="02020603050405020304" pitchFamily="18" charset="0"/>
                <a:cs typeface="Times" panose="02020603050405020304" pitchFamily="18" charset="0"/>
              </a:rPr>
            </a:br>
            <a:r>
              <a:rPr lang="en-US" altLang="en-US" sz="703">
                <a:ea typeface="Times" panose="02020603050405020304" pitchFamily="18" charset="0"/>
                <a:cs typeface="Times" panose="02020603050405020304" pitchFamily="18" charset="0"/>
              </a:rPr>
              <a:t>©  Pearson Education 2012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vert="horz" wrap="square" lIns="91440" tIns="45720" rIns="116999" bIns="45720" numCol="1" anchor="b" anchorCtr="0" compatLnSpc="1">
            <a:prstTxWarp prst="textNoShape">
              <a:avLst/>
            </a:prstTxWarp>
          </a:bodyPr>
          <a:lstStyle/>
          <a:p>
            <a:pPr marL="40182"/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>File attribute record structure</a:t>
            </a:r>
          </a:p>
        </p:txBody>
      </p:sp>
      <p:grpSp>
        <p:nvGrpSpPr>
          <p:cNvPr id="6168" name="Group 24"/>
          <p:cNvGrpSpPr>
            <a:grpSpLocks/>
          </p:cNvGrpSpPr>
          <p:nvPr/>
        </p:nvGrpSpPr>
        <p:grpSpPr bwMode="auto">
          <a:xfrm>
            <a:off x="2996282" y="1478980"/>
            <a:ext cx="5214938" cy="4537397"/>
            <a:chOff x="0" y="0"/>
            <a:chExt cx="4672" cy="4064"/>
          </a:xfrm>
        </p:grpSpPr>
        <p:sp>
          <p:nvSpPr>
            <p:cNvPr id="6148" name="Rectangle 4"/>
            <p:cNvSpPr>
              <a:spLocks/>
            </p:cNvSpPr>
            <p:nvPr/>
          </p:nvSpPr>
          <p:spPr bwMode="auto">
            <a:xfrm>
              <a:off x="0" y="0"/>
              <a:ext cx="4648" cy="2104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 sz="1266"/>
            </a:p>
          </p:txBody>
        </p:sp>
        <p:sp>
          <p:nvSpPr>
            <p:cNvPr id="6149" name="Rectangle 5"/>
            <p:cNvSpPr>
              <a:spLocks/>
            </p:cNvSpPr>
            <p:nvPr/>
          </p:nvSpPr>
          <p:spPr bwMode="auto">
            <a:xfrm>
              <a:off x="0" y="0"/>
              <a:ext cx="4672" cy="2128"/>
            </a:xfrm>
            <a:prstGeom prst="rect">
              <a:avLst/>
            </a:prstGeom>
            <a:noFill/>
            <a:ln w="39688" cap="flat">
              <a:solidFill>
                <a:srgbClr val="FFDC99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1266"/>
            </a:p>
          </p:txBody>
        </p:sp>
        <p:sp>
          <p:nvSpPr>
            <p:cNvPr id="6150" name="Rectangle 6"/>
            <p:cNvSpPr>
              <a:spLocks/>
            </p:cNvSpPr>
            <p:nvPr/>
          </p:nvSpPr>
          <p:spPr bwMode="auto">
            <a:xfrm>
              <a:off x="1826" y="64"/>
              <a:ext cx="949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en-US" altLang="en-US" sz="1617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File length</a:t>
              </a:r>
            </a:p>
          </p:txBody>
        </p:sp>
        <p:sp>
          <p:nvSpPr>
            <p:cNvPr id="6151" name="Rectangle 7"/>
            <p:cNvSpPr>
              <a:spLocks/>
            </p:cNvSpPr>
            <p:nvPr/>
          </p:nvSpPr>
          <p:spPr bwMode="auto">
            <a:xfrm>
              <a:off x="1366" y="403"/>
              <a:ext cx="177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en-US" altLang="en-US" sz="1617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Creation timestamp</a:t>
              </a:r>
            </a:p>
          </p:txBody>
        </p:sp>
        <p:sp>
          <p:nvSpPr>
            <p:cNvPr id="6152" name="Line 8"/>
            <p:cNvSpPr>
              <a:spLocks noChangeShapeType="1"/>
            </p:cNvSpPr>
            <p:nvPr/>
          </p:nvSpPr>
          <p:spPr bwMode="auto">
            <a:xfrm>
              <a:off x="0" y="338"/>
              <a:ext cx="4648" cy="1"/>
            </a:xfrm>
            <a:prstGeom prst="line">
              <a:avLst/>
            </a:prstGeom>
            <a:noFill/>
            <a:ln w="3968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1266"/>
            </a:p>
          </p:txBody>
        </p:sp>
        <p:sp>
          <p:nvSpPr>
            <p:cNvPr id="6153" name="Rectangle 9"/>
            <p:cNvSpPr>
              <a:spLocks/>
            </p:cNvSpPr>
            <p:nvPr/>
          </p:nvSpPr>
          <p:spPr bwMode="auto">
            <a:xfrm>
              <a:off x="1560" y="765"/>
              <a:ext cx="1490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en-US" altLang="en-US" sz="1617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Read timestamp</a:t>
              </a:r>
            </a:p>
          </p:txBody>
        </p:sp>
        <p:sp>
          <p:nvSpPr>
            <p:cNvPr id="6154" name="Line 10"/>
            <p:cNvSpPr>
              <a:spLocks noChangeShapeType="1"/>
            </p:cNvSpPr>
            <p:nvPr/>
          </p:nvSpPr>
          <p:spPr bwMode="auto">
            <a:xfrm>
              <a:off x="0" y="700"/>
              <a:ext cx="4648" cy="2"/>
            </a:xfrm>
            <a:prstGeom prst="line">
              <a:avLst/>
            </a:prstGeom>
            <a:noFill/>
            <a:ln w="3968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1266"/>
            </a:p>
          </p:txBody>
        </p:sp>
        <p:sp>
          <p:nvSpPr>
            <p:cNvPr id="6155" name="Rectangle 11"/>
            <p:cNvSpPr>
              <a:spLocks/>
            </p:cNvSpPr>
            <p:nvPr/>
          </p:nvSpPr>
          <p:spPr bwMode="auto">
            <a:xfrm>
              <a:off x="1512" y="1105"/>
              <a:ext cx="147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en-US" altLang="en-US" sz="1617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Write timestamp</a:t>
              </a:r>
            </a:p>
          </p:txBody>
        </p:sp>
        <p:sp>
          <p:nvSpPr>
            <p:cNvPr id="6156" name="Line 12"/>
            <p:cNvSpPr>
              <a:spLocks noChangeShapeType="1"/>
            </p:cNvSpPr>
            <p:nvPr/>
          </p:nvSpPr>
          <p:spPr bwMode="auto">
            <a:xfrm>
              <a:off x="0" y="1040"/>
              <a:ext cx="4648" cy="1"/>
            </a:xfrm>
            <a:prstGeom prst="line">
              <a:avLst/>
            </a:prstGeom>
            <a:noFill/>
            <a:ln w="3968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1266"/>
            </a:p>
          </p:txBody>
        </p:sp>
        <p:sp>
          <p:nvSpPr>
            <p:cNvPr id="6157" name="Rectangle 13"/>
            <p:cNvSpPr>
              <a:spLocks/>
            </p:cNvSpPr>
            <p:nvPr/>
          </p:nvSpPr>
          <p:spPr bwMode="auto">
            <a:xfrm>
              <a:off x="1366" y="1467"/>
              <a:ext cx="1762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en-US" altLang="en-US" sz="1617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Attribute timestamp</a:t>
              </a:r>
            </a:p>
          </p:txBody>
        </p:sp>
        <p:sp>
          <p:nvSpPr>
            <p:cNvPr id="6158" name="Line 14"/>
            <p:cNvSpPr>
              <a:spLocks noChangeShapeType="1"/>
            </p:cNvSpPr>
            <p:nvPr/>
          </p:nvSpPr>
          <p:spPr bwMode="auto">
            <a:xfrm>
              <a:off x="0" y="1402"/>
              <a:ext cx="4648" cy="2"/>
            </a:xfrm>
            <a:prstGeom prst="line">
              <a:avLst/>
            </a:prstGeom>
            <a:noFill/>
            <a:ln w="3968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1266"/>
            </a:p>
          </p:txBody>
        </p:sp>
        <p:sp>
          <p:nvSpPr>
            <p:cNvPr id="6159" name="Rectangle 15"/>
            <p:cNvSpPr>
              <a:spLocks/>
            </p:cNvSpPr>
            <p:nvPr/>
          </p:nvSpPr>
          <p:spPr bwMode="auto">
            <a:xfrm>
              <a:off x="1584" y="1807"/>
              <a:ext cx="1501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en-US" altLang="en-US" sz="1617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Reference count</a:t>
              </a:r>
            </a:p>
          </p:txBody>
        </p:sp>
        <p:sp>
          <p:nvSpPr>
            <p:cNvPr id="6160" name="Line 16"/>
            <p:cNvSpPr>
              <a:spLocks noChangeShapeType="1"/>
            </p:cNvSpPr>
            <p:nvPr/>
          </p:nvSpPr>
          <p:spPr bwMode="auto">
            <a:xfrm>
              <a:off x="0" y="1742"/>
              <a:ext cx="4648" cy="1"/>
            </a:xfrm>
            <a:prstGeom prst="line">
              <a:avLst/>
            </a:prstGeom>
            <a:noFill/>
            <a:ln w="3968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1266"/>
            </a:p>
          </p:txBody>
        </p:sp>
        <p:sp>
          <p:nvSpPr>
            <p:cNvPr id="6161" name="Rectangle 17"/>
            <p:cNvSpPr>
              <a:spLocks/>
            </p:cNvSpPr>
            <p:nvPr/>
          </p:nvSpPr>
          <p:spPr bwMode="auto">
            <a:xfrm>
              <a:off x="2020" y="2145"/>
              <a:ext cx="609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en-US" altLang="en-US" sz="1617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Owner</a:t>
              </a:r>
            </a:p>
          </p:txBody>
        </p:sp>
        <p:sp>
          <p:nvSpPr>
            <p:cNvPr id="6162" name="Line 18"/>
            <p:cNvSpPr>
              <a:spLocks noChangeShapeType="1"/>
            </p:cNvSpPr>
            <p:nvPr/>
          </p:nvSpPr>
          <p:spPr bwMode="auto">
            <a:xfrm>
              <a:off x="0" y="2104"/>
              <a:ext cx="4648" cy="2"/>
            </a:xfrm>
            <a:prstGeom prst="line">
              <a:avLst/>
            </a:prstGeom>
            <a:noFill/>
            <a:ln w="3968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1266"/>
            </a:p>
          </p:txBody>
        </p:sp>
        <p:sp>
          <p:nvSpPr>
            <p:cNvPr id="6163" name="Rectangle 19"/>
            <p:cNvSpPr>
              <a:spLocks/>
            </p:cNvSpPr>
            <p:nvPr/>
          </p:nvSpPr>
          <p:spPr bwMode="auto">
            <a:xfrm>
              <a:off x="1948" y="2507"/>
              <a:ext cx="779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en-US" altLang="en-US" sz="1617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File type</a:t>
              </a:r>
            </a:p>
          </p:txBody>
        </p:sp>
        <p:sp>
          <p:nvSpPr>
            <p:cNvPr id="6164" name="Line 20"/>
            <p:cNvSpPr>
              <a:spLocks noChangeShapeType="1"/>
            </p:cNvSpPr>
            <p:nvPr/>
          </p:nvSpPr>
          <p:spPr bwMode="auto">
            <a:xfrm>
              <a:off x="0" y="2442"/>
              <a:ext cx="4648" cy="2"/>
            </a:xfrm>
            <a:prstGeom prst="line">
              <a:avLst/>
            </a:prstGeom>
            <a:noFill/>
            <a:ln w="3968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1266"/>
            </a:p>
          </p:txBody>
        </p:sp>
        <p:sp>
          <p:nvSpPr>
            <p:cNvPr id="6165" name="Rectangle 21"/>
            <p:cNvSpPr>
              <a:spLocks/>
            </p:cNvSpPr>
            <p:nvPr/>
          </p:nvSpPr>
          <p:spPr bwMode="auto">
            <a:xfrm>
              <a:off x="1574" y="2847"/>
              <a:ext cx="1637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en-US" altLang="en-US" sz="1617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Access control list</a:t>
              </a:r>
            </a:p>
          </p:txBody>
        </p:sp>
        <p:sp>
          <p:nvSpPr>
            <p:cNvPr id="6166" name="Line 22"/>
            <p:cNvSpPr>
              <a:spLocks noChangeShapeType="1"/>
            </p:cNvSpPr>
            <p:nvPr/>
          </p:nvSpPr>
          <p:spPr bwMode="auto">
            <a:xfrm>
              <a:off x="0" y="2782"/>
              <a:ext cx="4648" cy="2"/>
            </a:xfrm>
            <a:prstGeom prst="line">
              <a:avLst/>
            </a:prstGeom>
            <a:noFill/>
            <a:ln w="3968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1266"/>
            </a:p>
          </p:txBody>
        </p:sp>
        <p:sp>
          <p:nvSpPr>
            <p:cNvPr id="6167" name="Rectangle 23"/>
            <p:cNvSpPr>
              <a:spLocks/>
            </p:cNvSpPr>
            <p:nvPr/>
          </p:nvSpPr>
          <p:spPr bwMode="auto">
            <a:xfrm>
              <a:off x="0" y="0"/>
              <a:ext cx="4672" cy="4064"/>
            </a:xfrm>
            <a:prstGeom prst="rect">
              <a:avLst/>
            </a:prstGeom>
            <a:noFill/>
            <a:ln w="39688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1266"/>
            </a:p>
          </p:txBody>
        </p:sp>
      </p:grpSp>
    </p:spTree>
    <p:extLst>
      <p:ext uri="{BB962C8B-B14F-4D97-AF65-F5344CB8AC3E}">
        <p14:creationId xmlns:p14="http://schemas.microsoft.com/office/powerpoint/2010/main" val="1348681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5200CE7-2CFB-4767-8618-C6F192F537E7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UNIX file system operations</a:t>
            </a:r>
          </a:p>
        </p:txBody>
      </p:sp>
      <p:grpSp>
        <p:nvGrpSpPr>
          <p:cNvPr id="21508" name="Group 3"/>
          <p:cNvGrpSpPr>
            <a:grpSpLocks/>
          </p:cNvGrpSpPr>
          <p:nvPr/>
        </p:nvGrpSpPr>
        <p:grpSpPr bwMode="auto">
          <a:xfrm>
            <a:off x="2181225" y="1639888"/>
            <a:ext cx="8352772" cy="4197350"/>
            <a:chOff x="448" y="1033"/>
            <a:chExt cx="5701" cy="2644"/>
          </a:xfrm>
        </p:grpSpPr>
        <p:sp>
          <p:nvSpPr>
            <p:cNvPr id="21509" name="Rectangle 4"/>
            <p:cNvSpPr>
              <a:spLocks noChangeArrowheads="1"/>
            </p:cNvSpPr>
            <p:nvPr/>
          </p:nvSpPr>
          <p:spPr bwMode="auto">
            <a:xfrm>
              <a:off x="468" y="1107"/>
              <a:ext cx="1668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filedes = open(name, mode)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10" name="Rectangle 5"/>
            <p:cNvSpPr>
              <a:spLocks noChangeArrowheads="1"/>
            </p:cNvSpPr>
            <p:nvPr/>
          </p:nvSpPr>
          <p:spPr bwMode="auto">
            <a:xfrm>
              <a:off x="468" y="1255"/>
              <a:ext cx="1679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filedes = creat(name, mode)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11" name="Rectangle 6"/>
            <p:cNvSpPr>
              <a:spLocks noChangeArrowheads="1"/>
            </p:cNvSpPr>
            <p:nvPr/>
          </p:nvSpPr>
          <p:spPr bwMode="auto">
            <a:xfrm>
              <a:off x="2344" y="1107"/>
              <a:ext cx="2585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Opens an existing file with the given 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name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12" name="Rectangle 7"/>
            <p:cNvSpPr>
              <a:spLocks noChangeArrowheads="1"/>
            </p:cNvSpPr>
            <p:nvPr/>
          </p:nvSpPr>
          <p:spPr bwMode="auto">
            <a:xfrm>
              <a:off x="4719" y="1107"/>
              <a:ext cx="7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13" name="Rectangle 8"/>
            <p:cNvSpPr>
              <a:spLocks noChangeArrowheads="1"/>
            </p:cNvSpPr>
            <p:nvPr/>
          </p:nvSpPr>
          <p:spPr bwMode="auto">
            <a:xfrm>
              <a:off x="2344" y="1255"/>
              <a:ext cx="2352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Creates a new file with the given 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name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14" name="Rectangle 9"/>
            <p:cNvSpPr>
              <a:spLocks noChangeArrowheads="1"/>
            </p:cNvSpPr>
            <p:nvPr/>
          </p:nvSpPr>
          <p:spPr bwMode="auto">
            <a:xfrm>
              <a:off x="4490" y="1255"/>
              <a:ext cx="7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15" name="Rectangle 10"/>
            <p:cNvSpPr>
              <a:spLocks noChangeArrowheads="1"/>
            </p:cNvSpPr>
            <p:nvPr/>
          </p:nvSpPr>
          <p:spPr bwMode="auto">
            <a:xfrm>
              <a:off x="2344" y="1404"/>
              <a:ext cx="3623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Both operations deliver a file descriptor referencing the open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16" name="Rectangle 11"/>
            <p:cNvSpPr>
              <a:spLocks noChangeArrowheads="1"/>
            </p:cNvSpPr>
            <p:nvPr/>
          </p:nvSpPr>
          <p:spPr bwMode="auto">
            <a:xfrm>
              <a:off x="2344" y="1552"/>
              <a:ext cx="218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file. The 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mode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is 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read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, 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write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or both.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17" name="Line 12"/>
            <p:cNvSpPr>
              <a:spLocks noChangeShapeType="1"/>
            </p:cNvSpPr>
            <p:nvPr/>
          </p:nvSpPr>
          <p:spPr bwMode="auto">
            <a:xfrm>
              <a:off x="448" y="1033"/>
              <a:ext cx="1863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8" name="Rectangle 13"/>
            <p:cNvSpPr>
              <a:spLocks noChangeArrowheads="1"/>
            </p:cNvSpPr>
            <p:nvPr/>
          </p:nvSpPr>
          <p:spPr bwMode="auto">
            <a:xfrm>
              <a:off x="2324" y="1047"/>
              <a:ext cx="14" cy="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1519" name="Line 14"/>
            <p:cNvSpPr>
              <a:spLocks noChangeShapeType="1"/>
            </p:cNvSpPr>
            <p:nvPr/>
          </p:nvSpPr>
          <p:spPr bwMode="auto">
            <a:xfrm>
              <a:off x="2324" y="1033"/>
              <a:ext cx="1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0" name="Line 15"/>
            <p:cNvSpPr>
              <a:spLocks noChangeShapeType="1"/>
            </p:cNvSpPr>
            <p:nvPr/>
          </p:nvSpPr>
          <p:spPr bwMode="auto">
            <a:xfrm>
              <a:off x="2338" y="1033"/>
              <a:ext cx="3455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1" name="Rectangle 16"/>
            <p:cNvSpPr>
              <a:spLocks noChangeArrowheads="1"/>
            </p:cNvSpPr>
            <p:nvPr/>
          </p:nvSpPr>
          <p:spPr bwMode="auto">
            <a:xfrm>
              <a:off x="2324" y="1047"/>
              <a:ext cx="14" cy="64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1522" name="Rectangle 17"/>
            <p:cNvSpPr>
              <a:spLocks noChangeArrowheads="1"/>
            </p:cNvSpPr>
            <p:nvPr/>
          </p:nvSpPr>
          <p:spPr bwMode="auto">
            <a:xfrm>
              <a:off x="468" y="1754"/>
              <a:ext cx="1315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status = close(filedes)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23" name="Rectangle 18"/>
            <p:cNvSpPr>
              <a:spLocks noChangeArrowheads="1"/>
            </p:cNvSpPr>
            <p:nvPr/>
          </p:nvSpPr>
          <p:spPr bwMode="auto">
            <a:xfrm>
              <a:off x="2344" y="1754"/>
              <a:ext cx="164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Closes the open file 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filedes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24" name="Rectangle 19"/>
            <p:cNvSpPr>
              <a:spLocks noChangeArrowheads="1"/>
            </p:cNvSpPr>
            <p:nvPr/>
          </p:nvSpPr>
          <p:spPr bwMode="auto">
            <a:xfrm>
              <a:off x="2324" y="1695"/>
              <a:ext cx="14" cy="2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1525" name="Rectangle 20"/>
            <p:cNvSpPr>
              <a:spLocks noChangeArrowheads="1"/>
            </p:cNvSpPr>
            <p:nvPr/>
          </p:nvSpPr>
          <p:spPr bwMode="auto">
            <a:xfrm>
              <a:off x="468" y="1957"/>
              <a:ext cx="1822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count = read(filedes, buffer, n)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26" name="Rectangle 21"/>
            <p:cNvSpPr>
              <a:spLocks noChangeArrowheads="1"/>
            </p:cNvSpPr>
            <p:nvPr/>
          </p:nvSpPr>
          <p:spPr bwMode="auto">
            <a:xfrm>
              <a:off x="468" y="2159"/>
              <a:ext cx="186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count = write(filedes, buffer, n)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27" name="Rectangle 22"/>
            <p:cNvSpPr>
              <a:spLocks noChangeArrowheads="1"/>
            </p:cNvSpPr>
            <p:nvPr/>
          </p:nvSpPr>
          <p:spPr bwMode="auto">
            <a:xfrm>
              <a:off x="2344" y="1957"/>
              <a:ext cx="365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Transfers 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n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bytes from the file referenced by 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filedes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to 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buffer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28" name="Rectangle 23"/>
            <p:cNvSpPr>
              <a:spLocks noChangeArrowheads="1"/>
            </p:cNvSpPr>
            <p:nvPr/>
          </p:nvSpPr>
          <p:spPr bwMode="auto">
            <a:xfrm>
              <a:off x="5624" y="1957"/>
              <a:ext cx="7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29" name="Rectangle 24"/>
            <p:cNvSpPr>
              <a:spLocks noChangeArrowheads="1"/>
            </p:cNvSpPr>
            <p:nvPr/>
          </p:nvSpPr>
          <p:spPr bwMode="auto">
            <a:xfrm>
              <a:off x="2344" y="2105"/>
              <a:ext cx="365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Transfers 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n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bytes to the file referenced by 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filedes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from buffer.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30" name="Rectangle 25"/>
            <p:cNvSpPr>
              <a:spLocks noChangeArrowheads="1"/>
            </p:cNvSpPr>
            <p:nvPr/>
          </p:nvSpPr>
          <p:spPr bwMode="auto">
            <a:xfrm>
              <a:off x="2344" y="2254"/>
              <a:ext cx="3805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Both operations deliver the number of bytes actually transferred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31" name="Rectangle 26"/>
            <p:cNvSpPr>
              <a:spLocks noChangeArrowheads="1"/>
            </p:cNvSpPr>
            <p:nvPr/>
          </p:nvSpPr>
          <p:spPr bwMode="auto">
            <a:xfrm>
              <a:off x="2344" y="2402"/>
              <a:ext cx="209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and advance the read-write pointer.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32" name="Rectangle 27"/>
            <p:cNvSpPr>
              <a:spLocks noChangeArrowheads="1"/>
            </p:cNvSpPr>
            <p:nvPr/>
          </p:nvSpPr>
          <p:spPr bwMode="auto">
            <a:xfrm>
              <a:off x="2324" y="1897"/>
              <a:ext cx="14" cy="64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1533" name="Rectangle 28"/>
            <p:cNvSpPr>
              <a:spLocks noChangeArrowheads="1"/>
            </p:cNvSpPr>
            <p:nvPr/>
          </p:nvSpPr>
          <p:spPr bwMode="auto">
            <a:xfrm>
              <a:off x="468" y="2605"/>
              <a:ext cx="155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pos = lseek(filedes, offset,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34" name="Rectangle 29"/>
            <p:cNvSpPr>
              <a:spLocks noChangeArrowheads="1"/>
            </p:cNvSpPr>
            <p:nvPr/>
          </p:nvSpPr>
          <p:spPr bwMode="auto">
            <a:xfrm>
              <a:off x="1871" y="2605"/>
              <a:ext cx="7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 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35" name="Rectangle 30"/>
            <p:cNvSpPr>
              <a:spLocks noChangeArrowheads="1"/>
            </p:cNvSpPr>
            <p:nvPr/>
          </p:nvSpPr>
          <p:spPr bwMode="auto">
            <a:xfrm>
              <a:off x="1588" y="2753"/>
              <a:ext cx="495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whence)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36" name="Rectangle 31"/>
            <p:cNvSpPr>
              <a:spLocks noChangeArrowheads="1"/>
            </p:cNvSpPr>
            <p:nvPr/>
          </p:nvSpPr>
          <p:spPr bwMode="auto">
            <a:xfrm>
              <a:off x="2020" y="2753"/>
              <a:ext cx="37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37" name="Rectangle 32"/>
            <p:cNvSpPr>
              <a:spLocks noChangeArrowheads="1"/>
            </p:cNvSpPr>
            <p:nvPr/>
          </p:nvSpPr>
          <p:spPr bwMode="auto">
            <a:xfrm>
              <a:off x="2060" y="2753"/>
              <a:ext cx="37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38" name="Rectangle 33"/>
            <p:cNvSpPr>
              <a:spLocks noChangeArrowheads="1"/>
            </p:cNvSpPr>
            <p:nvPr/>
          </p:nvSpPr>
          <p:spPr bwMode="auto">
            <a:xfrm>
              <a:off x="2344" y="2605"/>
              <a:ext cx="3517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Moves the read-write pointer to offset (relative or absolute,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39" name="Rectangle 34"/>
            <p:cNvSpPr>
              <a:spLocks noChangeArrowheads="1"/>
            </p:cNvSpPr>
            <p:nvPr/>
          </p:nvSpPr>
          <p:spPr bwMode="auto">
            <a:xfrm>
              <a:off x="2344" y="2753"/>
              <a:ext cx="137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depending on 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whence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).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40" name="Rectangle 35"/>
            <p:cNvSpPr>
              <a:spLocks noChangeArrowheads="1"/>
            </p:cNvSpPr>
            <p:nvPr/>
          </p:nvSpPr>
          <p:spPr bwMode="auto">
            <a:xfrm>
              <a:off x="2324" y="2545"/>
              <a:ext cx="14" cy="35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1541" name="Rectangle 36"/>
            <p:cNvSpPr>
              <a:spLocks noChangeArrowheads="1"/>
            </p:cNvSpPr>
            <p:nvPr/>
          </p:nvSpPr>
          <p:spPr bwMode="auto">
            <a:xfrm>
              <a:off x="468" y="2955"/>
              <a:ext cx="1315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status = unlink(name)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42" name="Rectangle 37"/>
            <p:cNvSpPr>
              <a:spLocks noChangeArrowheads="1"/>
            </p:cNvSpPr>
            <p:nvPr/>
          </p:nvSpPr>
          <p:spPr bwMode="auto">
            <a:xfrm>
              <a:off x="2344" y="2955"/>
              <a:ext cx="3668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Removes the file 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name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from the directory structure. If the file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43" name="Rectangle 38"/>
            <p:cNvSpPr>
              <a:spLocks noChangeArrowheads="1"/>
            </p:cNvSpPr>
            <p:nvPr/>
          </p:nvSpPr>
          <p:spPr bwMode="auto">
            <a:xfrm>
              <a:off x="2344" y="3104"/>
              <a:ext cx="194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has no other names, it is deleted.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44" name="Rectangle 39"/>
            <p:cNvSpPr>
              <a:spLocks noChangeArrowheads="1"/>
            </p:cNvSpPr>
            <p:nvPr/>
          </p:nvSpPr>
          <p:spPr bwMode="auto">
            <a:xfrm>
              <a:off x="2324" y="2896"/>
              <a:ext cx="14" cy="35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1545" name="Rectangle 40"/>
            <p:cNvSpPr>
              <a:spLocks noChangeArrowheads="1"/>
            </p:cNvSpPr>
            <p:nvPr/>
          </p:nvSpPr>
          <p:spPr bwMode="auto">
            <a:xfrm>
              <a:off x="468" y="3306"/>
              <a:ext cx="171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status = link(name1, name2)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46" name="Rectangle 41"/>
            <p:cNvSpPr>
              <a:spLocks noChangeArrowheads="1"/>
            </p:cNvSpPr>
            <p:nvPr/>
          </p:nvSpPr>
          <p:spPr bwMode="auto">
            <a:xfrm>
              <a:off x="2344" y="3306"/>
              <a:ext cx="2709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Adds a new name (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name2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) for a file (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name1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).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47" name="Rectangle 42"/>
            <p:cNvSpPr>
              <a:spLocks noChangeArrowheads="1"/>
            </p:cNvSpPr>
            <p:nvPr/>
          </p:nvSpPr>
          <p:spPr bwMode="auto">
            <a:xfrm>
              <a:off x="4760" y="3306"/>
              <a:ext cx="7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 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48" name="Rectangle 43"/>
            <p:cNvSpPr>
              <a:spLocks noChangeArrowheads="1"/>
            </p:cNvSpPr>
            <p:nvPr/>
          </p:nvSpPr>
          <p:spPr bwMode="auto">
            <a:xfrm>
              <a:off x="2324" y="3247"/>
              <a:ext cx="14" cy="2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1549" name="Rectangle 44"/>
            <p:cNvSpPr>
              <a:spLocks noChangeArrowheads="1"/>
            </p:cNvSpPr>
            <p:nvPr/>
          </p:nvSpPr>
          <p:spPr bwMode="auto">
            <a:xfrm>
              <a:off x="468" y="3509"/>
              <a:ext cx="1589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status = stat(name, buffer)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50" name="Rectangle 45"/>
            <p:cNvSpPr>
              <a:spLocks noChangeArrowheads="1"/>
            </p:cNvSpPr>
            <p:nvPr/>
          </p:nvSpPr>
          <p:spPr bwMode="auto">
            <a:xfrm>
              <a:off x="2344" y="3509"/>
              <a:ext cx="282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Gets the file attributes for file 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name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 into </a:t>
              </a:r>
              <a:r>
                <a:rPr lang="en-GB" altLang="en-US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buffer</a:t>
              </a:r>
              <a:r>
                <a:rPr lang="en-GB" altLang="en-US" sz="1700">
                  <a:solidFill>
                    <a:srgbClr val="000000"/>
                  </a:solidFill>
                  <a:latin typeface="Times" panose="02020603050405020304" pitchFamily="18" charset="0"/>
                </a:rPr>
                <a:t>.</a:t>
              </a:r>
              <a:endParaRPr lang="en-GB" altLang="en-US" sz="2400">
                <a:latin typeface="Times" panose="02020603050405020304" pitchFamily="18" charset="0"/>
              </a:endParaRPr>
            </a:p>
          </p:txBody>
        </p:sp>
        <p:sp>
          <p:nvSpPr>
            <p:cNvPr id="21551" name="Line 46"/>
            <p:cNvSpPr>
              <a:spLocks noChangeShapeType="1"/>
            </p:cNvSpPr>
            <p:nvPr/>
          </p:nvSpPr>
          <p:spPr bwMode="auto">
            <a:xfrm>
              <a:off x="448" y="3676"/>
              <a:ext cx="1863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2" name="Rectangle 47"/>
            <p:cNvSpPr>
              <a:spLocks noChangeArrowheads="1"/>
            </p:cNvSpPr>
            <p:nvPr/>
          </p:nvSpPr>
          <p:spPr bwMode="auto">
            <a:xfrm>
              <a:off x="2324" y="3449"/>
              <a:ext cx="14" cy="20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1553" name="Line 48"/>
            <p:cNvSpPr>
              <a:spLocks noChangeShapeType="1"/>
            </p:cNvSpPr>
            <p:nvPr/>
          </p:nvSpPr>
          <p:spPr bwMode="auto">
            <a:xfrm>
              <a:off x="2324" y="3676"/>
              <a:ext cx="1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4" name="Line 49"/>
            <p:cNvSpPr>
              <a:spLocks noChangeShapeType="1"/>
            </p:cNvSpPr>
            <p:nvPr/>
          </p:nvSpPr>
          <p:spPr bwMode="auto">
            <a:xfrm>
              <a:off x="2338" y="3676"/>
              <a:ext cx="3455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85253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95DABD2-B4B8-4B7F-99E0-AE468969AC69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Distributed File System Requirements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Many of the requirements of distributed services were lessons learned from distributed file service.</a:t>
            </a:r>
          </a:p>
          <a:p>
            <a:pPr eaLnBrk="1" hangingPunct="1"/>
            <a:r>
              <a:rPr lang="en-US" altLang="en-US" dirty="0" smtClean="0"/>
              <a:t>First needs were: access transparency and location transparency. </a:t>
            </a:r>
          </a:p>
          <a:p>
            <a:pPr eaLnBrk="1" hangingPunct="1"/>
            <a:r>
              <a:rPr lang="en-US" altLang="en-US" dirty="0" smtClean="0"/>
              <a:t>Later on, performance, scalability, concurrency control, fault tolerance and security requirements emerged and were met in the later phases of DFS development.</a:t>
            </a:r>
          </a:p>
          <a:p>
            <a:pPr eaLnBrk="1" hangingPunct="1"/>
            <a:r>
              <a:rPr lang="en-US" altLang="en-US" dirty="0" smtClean="0"/>
              <a:t>Distributed file system is implemented using client/server model.</a:t>
            </a:r>
          </a:p>
        </p:txBody>
      </p:sp>
    </p:spTree>
    <p:extLst>
      <p:ext uri="{BB962C8B-B14F-4D97-AF65-F5344CB8AC3E}">
        <p14:creationId xmlns:p14="http://schemas.microsoft.com/office/powerpoint/2010/main" val="41852505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wx1ozUIRIGNRfs5cun7td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yxhoIgosCDubSCjpf7t3t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RXaYXLGpg2uwGv0cPA8kd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ky9ixFHY6mFxRv4ECndDi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0HSsPX9cVZlDPXmpcMPE9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LAPmtGglhCbq8WCGlZBUF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H8Cdal9fuig4VhCstsVzH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spOpNwqP2ehlSHKgvUb27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a40k3Sv8Y5HYGdoKxDOEf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NAoVIdW1nFBzeKpttxkTg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EU0wSKnydsD8hqV7aibXH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m6YEl4ahklLBVuUckcDP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YfQQIcOHiOkavBOh1ojMU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W6tYyln1IjtBxUxeoioW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nFurdYXZjSAd9RanvPTiD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8kW0E6Nlqv0FJOt78p4I0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1kKG31Mz2PDVwaudkQcYr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YSSXmMqpAA2sj5AMLp1p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pkvZpnE9ZVAjjiqJXIq5C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m4NeAwC68zi6zxnYWoMg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v3aoy47HuCbnFAvkYBBLvT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ouVyihE2mMdKJWy3KVR2F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dXeeaAXBRewluYFGqnW3T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8ofZmiHMvkHuz1xSycEV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jVoPMtzBthJxgXk3744KU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dorzn4uu6CX2EiQkNu1g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CXHIlnfSY8gkH0oc5v6Yb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QH6IBY54KGar7sBJQvZvj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s11MJ9Q77YaryxSDGJGq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k8T5hOl9VQnPf4GOeWeCz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gFT3QcOgOSqrHTTES1LX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3IiOXRuKbXr8SdbdY9lF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oNmNVA4dQB8VBaL2fWL4H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0z1FsE3CCnizjuraWUGY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EQjNqY1Ii0MuNRV4WOuD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ZWB1rWUoUXNVMNLg8paeZ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D2QgB50QoJmbz53qd7Ies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MoIDoFMgNSQdjzabkPo3y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zBeGdHc3wLjhgsyXGk47V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uyEqyXSZ3a7frKbzooJL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zIQxOJEUtI90wJ2cPabZ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X1q9xQLST9t8ZVA199l8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anaKUuXx05A5UQHpALxyM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kcU6J6tyjtrtcnWRTw56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XQ54oUZwM0hr2XQOLQ4s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zwDYZHGO4WYXTb5LuKQZn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DqDjsJS1sGu8f40EIyzNG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cKkY04Le1MqQcEq4rgDLx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XUIMN68vTYpdeSZtINge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IoRldD6i9VSBNqgehE6vT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qZqy5YyQvjWeckUsSupAP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kD5zdtwB88PgXSVFy8Kiq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EzeVjOMB6iCWEMsvK4jTb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pVn2wcVgPw4KYwlh9HPw2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E0d9d3nFZwoQ9iyhhzFPt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STNWasUB4ELThmOnZSS9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4KFdgpqjZAN5gMarZj2uV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m8m2JSqfQc3y8jlgSULns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ZOMGGJbJbEWvpiYYRQMZU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fVCt7bCF8Jk6JoIm2gMFY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FwHHyrFOgfPAzR3dBZ7wv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bjzzfvOwcfqOf5MqDa0js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HdlIeMW2SCRcROd2UHXFS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5lqEaSzpZ6195w3yqdTgP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PNdq6myJEhRG80izB3ttC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bIJGZlhJLBcGvDrKLcQgr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hpo3gQBQNmM3CvGqndrU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wQYKZbjKMMaMrTiLrhnLX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truE8RhgDljrqjhV4q8VN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Ur1W3lPDOxd1VXyBIKyxJ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Ka4n8r81MBsEx2DcNWqZx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epokntIomg6tHQRGcovNK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zhqvXwWB6JTXWFYO3F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x3lNk7K2uJ1BP7URvcsK9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AKTbHnkQunnnJmaabOR4f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VkQRUca6Vt1atBT9pmHE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ernxHk0DT48qOylQt8Fnr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82ix3oDORuvZNBpT1DnC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9NUiB2KwWTSedPfvqfZeN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A7JdcuoG3nWQydwN5lMY2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UuS2huerOuLMsaNQc8qar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5LLlZf9DxRYMrVZ570TMD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shXyv2VxHPyARhq1eiRdR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bqNpa7MsHNPJjtoqJ6H0a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eQ3HE5LBUpt06xL6SOLf7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L8YWDNyLvRi2bXltsHG6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finQFDeTeV0t4VIIrY29U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I3mOKpm4y1SmTFzN7UxCD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1HSqKKfH4IvDAkuRTOwam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ukh9eSL69T9GaPGAhZgP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AH128DR7BhZl1EVkEBOQW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Rg5eif1I5s017aoIBCQW7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EfiQWz9Vmw2qQLXTkB6Tb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lZwKVW0cZ02DBQVsjsya6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ZHkCKHhfQe27TjjbDdU9w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nc96XShDk0qR0PpjbiVJ9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BuWC97PlfWXWj8sEJpYdU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H2itMj1CeMTyBFalI9OY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T4whQxywLWUzMTjFlvkDH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2KxMtoGOoVgd9eXutt3I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UdGtvVR8LIA8TqXjSwDbM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D1Sg13NjD8MI1LJ33aPWx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jzK5HQ1QzY946vUcmD15h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rqccLppSS4qEIjwWlWhNy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zWEd9ROcVsHa7kSv5CqG5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EsNAGqi4NuzDRfyxfy4G9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yBHa9F1sCu4Sx6FBsGtVD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mJjILVzWSCtEOlDWxIFjG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G39CLhPA1jEVfYQqU6TGC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pThjXv9KgjVx3fy8ah6hB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ZS6F66Oyq0ceEglrkjrh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l495GJFIfwaDA7BGIWTYn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ZHVASLWBzlQfTodhp2WHT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kOAhNIWMQj5FSoJve2COr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npnWe2Upkmq4n6ZBYdFMv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9dwOxTOU45utrbTQuTSqZ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eO1DwD4o9EmQf9qqv0Aqh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AUFOH7JLU4xqZHMUnaPGW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6AVJq3oRPysTe7XIVWFnK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iPaIDADqABoKN4SXHFm2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Y5tFWFeT0y5Oi6yHqOepX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hJtfDA8U2zjgcOwUxMnxz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3139</Words>
  <Application>Microsoft Office PowerPoint</Application>
  <PresentationFormat>Widescreen</PresentationFormat>
  <Paragraphs>469</Paragraphs>
  <Slides>36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47" baseType="lpstr">
      <vt:lpstr>Arial</vt:lpstr>
      <vt:lpstr>Calibri</vt:lpstr>
      <vt:lpstr>Courier</vt:lpstr>
      <vt:lpstr>Georgia</vt:lpstr>
      <vt:lpstr>Symbol</vt:lpstr>
      <vt:lpstr>Tahoma</vt:lpstr>
      <vt:lpstr>Times</vt:lpstr>
      <vt:lpstr>Wingdings</vt:lpstr>
      <vt:lpstr>Wingdings 2</vt:lpstr>
      <vt:lpstr>Civic</vt:lpstr>
      <vt:lpstr>1_Civic</vt:lpstr>
      <vt:lpstr>Distributed File System</vt:lpstr>
      <vt:lpstr>Storage Models</vt:lpstr>
      <vt:lpstr>Computing Evolution</vt:lpstr>
      <vt:lpstr>Traditional Storage Solutions</vt:lpstr>
      <vt:lpstr>What is a DFS?</vt:lpstr>
      <vt:lpstr> File system modules</vt:lpstr>
      <vt:lpstr> File attribute record structure</vt:lpstr>
      <vt:lpstr>UNIX file system operations</vt:lpstr>
      <vt:lpstr>Distributed File System Requirements</vt:lpstr>
      <vt:lpstr>Transparency</vt:lpstr>
      <vt:lpstr>Transparency</vt:lpstr>
      <vt:lpstr>Other Requirements</vt:lpstr>
      <vt:lpstr>General File Service Architecture</vt:lpstr>
      <vt:lpstr>File service architecture model</vt:lpstr>
      <vt:lpstr>Flat file service Interface</vt:lpstr>
      <vt:lpstr>Directory service Interface</vt:lpstr>
      <vt:lpstr>Network File System </vt:lpstr>
      <vt:lpstr>NFS architecture</vt:lpstr>
      <vt:lpstr>NFS server operations (simplified) – 1</vt:lpstr>
      <vt:lpstr> NFS server operations (simplified) – 2</vt:lpstr>
      <vt:lpstr>NFS Overview</vt:lpstr>
      <vt:lpstr>Mapping UNIX System Calls to NFS Operations</vt:lpstr>
      <vt:lpstr>Client-side Caching</vt:lpstr>
      <vt:lpstr>Cache Consistency</vt:lpstr>
      <vt:lpstr>NFS Consistency: Reads</vt:lpstr>
      <vt:lpstr>NFS Consistency: Writes</vt:lpstr>
      <vt:lpstr>NFS Architecture</vt:lpstr>
      <vt:lpstr>NFS Protocol</vt:lpstr>
      <vt:lpstr> Local and remote file systems accessible on an NFS client</vt:lpstr>
      <vt:lpstr>Mounting</vt:lpstr>
      <vt:lpstr>File Access</vt:lpstr>
      <vt:lpstr>Implementation</vt:lpstr>
      <vt:lpstr>Vnode use</vt:lpstr>
      <vt:lpstr>Remote File Access</vt:lpstr>
      <vt:lpstr>Server Side of File Access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bina</dc:creator>
  <cp:lastModifiedBy>Bina Ramamurthy</cp:lastModifiedBy>
  <cp:revision>17</cp:revision>
  <dcterms:created xsi:type="dcterms:W3CDTF">2018-10-31T12:46:06Z</dcterms:created>
  <dcterms:modified xsi:type="dcterms:W3CDTF">2018-10-31T14:46:42Z</dcterms:modified>
</cp:coreProperties>
</file>