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73" r:id="rId3"/>
    <p:sldId id="257" r:id="rId4"/>
    <p:sldId id="268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72" r:id="rId13"/>
    <p:sldId id="264" r:id="rId14"/>
    <p:sldId id="269" r:id="rId15"/>
    <p:sldId id="266" r:id="rId16"/>
    <p:sldId id="270" r:id="rId17"/>
    <p:sldId id="26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Tahom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660"/>
  </p:normalViewPr>
  <p:slideViewPr>
    <p:cSldViewPr>
      <p:cViewPr varScale="1">
        <p:scale>
          <a:sx n="65" d="100"/>
          <a:sy n="65" d="100"/>
        </p:scale>
        <p:origin x="124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F946A46-63F3-4596-9088-C6C79F5DF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fld id="{7A754B66-2E48-4DE6-86C3-0E523EBBB5A3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696" y="1979"/>
              <a:ext cx="3132" cy="324"/>
              <a:chOff x="696" y="894"/>
              <a:chExt cx="3132" cy="324"/>
            </a:xfrm>
          </p:grpSpPr>
          <p:sp>
            <p:nvSpPr>
              <p:cNvPr id="87" name="Rectangle 4"/>
              <p:cNvSpPr>
                <a:spLocks noChangeArrowheads="1"/>
              </p:cNvSpPr>
              <p:nvPr userDrawn="1"/>
            </p:nvSpPr>
            <p:spPr bwMode="ltGray">
              <a:xfrm>
                <a:off x="696" y="894"/>
                <a:ext cx="1104" cy="288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 userDrawn="1"/>
            </p:nvSpPr>
            <p:spPr bwMode="ltGray">
              <a:xfrm>
                <a:off x="696" y="1122"/>
                <a:ext cx="1440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 userDrawn="1"/>
            </p:nvSpPr>
            <p:spPr bwMode="ltGray">
              <a:xfrm>
                <a:off x="1716" y="1068"/>
                <a:ext cx="2112" cy="108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 userDrawn="1"/>
            </p:nvSpPr>
            <p:spPr bwMode="ltGray">
              <a:xfrm>
                <a:off x="1713" y="954"/>
                <a:ext cx="1872" cy="144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grpSp>
          <p:nvGrpSpPr>
            <p:cNvPr id="7" name="Group 9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34" name="Group 10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6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12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13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14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Line 15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Line 16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Line 17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Line 18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Line 19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Line 20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Line 21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22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Line 23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Line 24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Line 25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Line 26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Line 27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Line 28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Line 29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Line 30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Line 31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Line 32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33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36" name="Line 34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35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36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37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38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39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40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41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42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43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44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45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46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47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48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49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50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51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52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53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54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55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56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57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58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59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60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61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62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63"/>
            <p:cNvGrpSpPr>
              <a:grpSpLocks/>
            </p:cNvGrpSpPr>
            <p:nvPr userDrawn="1"/>
          </p:nvGrpSpPr>
          <p:grpSpPr bwMode="auto">
            <a:xfrm>
              <a:off x="4512" y="3984"/>
              <a:ext cx="912" cy="288"/>
              <a:chOff x="4512" y="3984"/>
              <a:chExt cx="912" cy="288"/>
            </a:xfrm>
          </p:grpSpPr>
          <p:sp>
            <p:nvSpPr>
              <p:cNvPr id="29" name="Rectangle 64" descr="60%"/>
              <p:cNvSpPr>
                <a:spLocks noChangeArrowheads="1"/>
              </p:cNvSpPr>
              <p:nvPr userDrawn="1"/>
            </p:nvSpPr>
            <p:spPr bwMode="ltGray">
              <a:xfrm>
                <a:off x="4560" y="4032"/>
                <a:ext cx="816" cy="192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0" name="Line 65"/>
              <p:cNvSpPr>
                <a:spLocks noChangeShapeType="1"/>
              </p:cNvSpPr>
              <p:nvPr userDrawn="1"/>
            </p:nvSpPr>
            <p:spPr bwMode="ltGray">
              <a:xfrm>
                <a:off x="4512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66"/>
              <p:cNvSpPr>
                <a:spLocks noChangeShapeType="1"/>
              </p:cNvSpPr>
              <p:nvPr userDrawn="1"/>
            </p:nvSpPr>
            <p:spPr bwMode="ltGray">
              <a:xfrm>
                <a:off x="4512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67"/>
              <p:cNvSpPr>
                <a:spLocks noChangeShapeType="1"/>
              </p:cNvSpPr>
              <p:nvPr userDrawn="1"/>
            </p:nvSpPr>
            <p:spPr bwMode="ltGray">
              <a:xfrm>
                <a:off x="4560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68"/>
              <p:cNvSpPr>
                <a:spLocks noChangeShapeType="1"/>
              </p:cNvSpPr>
              <p:nvPr userDrawn="1"/>
            </p:nvSpPr>
            <p:spPr bwMode="ltGray">
              <a:xfrm>
                <a:off x="537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" name="Line 69"/>
            <p:cNvSpPr>
              <a:spLocks noChangeShapeType="1"/>
            </p:cNvSpPr>
            <p:nvPr userDrawn="1"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70"/>
            <p:cNvGrpSpPr>
              <a:grpSpLocks/>
            </p:cNvGrpSpPr>
            <p:nvPr userDrawn="1"/>
          </p:nvGrpSpPr>
          <p:grpSpPr bwMode="auto">
            <a:xfrm>
              <a:off x="261" y="1962"/>
              <a:ext cx="3567" cy="1494"/>
              <a:chOff x="261" y="877"/>
              <a:chExt cx="3567" cy="1494"/>
            </a:xfrm>
          </p:grpSpPr>
          <p:sp>
            <p:nvSpPr>
              <p:cNvPr id="11" name="Line 71"/>
              <p:cNvSpPr>
                <a:spLocks noChangeShapeType="1"/>
              </p:cNvSpPr>
              <p:nvPr/>
            </p:nvSpPr>
            <p:spPr bwMode="ltGray">
              <a:xfrm flipH="1">
                <a:off x="261" y="951"/>
                <a:ext cx="1533" cy="3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72"/>
              <p:cNvSpPr>
                <a:spLocks noChangeShapeType="1"/>
              </p:cNvSpPr>
              <p:nvPr/>
            </p:nvSpPr>
            <p:spPr bwMode="ltGray">
              <a:xfrm>
                <a:off x="383" y="879"/>
                <a:ext cx="0" cy="149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rc 73"/>
              <p:cNvSpPr>
                <a:spLocks/>
              </p:cNvSpPr>
              <p:nvPr/>
            </p:nvSpPr>
            <p:spPr bwMode="ltGray">
              <a:xfrm rot="16200000" flipH="1">
                <a:off x="302" y="876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74"/>
              <p:cNvSpPr>
                <a:spLocks/>
              </p:cNvSpPr>
              <p:nvPr userDrawn="1"/>
            </p:nvSpPr>
            <p:spPr bwMode="ltGray">
              <a:xfrm>
                <a:off x="692" y="895"/>
                <a:ext cx="267" cy="209"/>
              </a:xfrm>
              <a:custGeom>
                <a:avLst/>
                <a:gdLst>
                  <a:gd name="T0" fmla="*/ 2 w 38387"/>
                  <a:gd name="T1" fmla="*/ 0 h 30163"/>
                  <a:gd name="T2" fmla="*/ 0 w 38387"/>
                  <a:gd name="T3" fmla="*/ 1 h 30163"/>
                  <a:gd name="T4" fmla="*/ 1 w 38387"/>
                  <a:gd name="T5" fmla="*/ 0 h 301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387" h="30163" fill="none" extrusionOk="0">
                    <a:moveTo>
                      <a:pt x="36617" y="-1"/>
                    </a:moveTo>
                    <a:cubicBezTo>
                      <a:pt x="37784" y="2703"/>
                      <a:pt x="38387" y="5617"/>
                      <a:pt x="38387" y="8563"/>
                    </a:cubicBezTo>
                    <a:cubicBezTo>
                      <a:pt x="38387" y="20492"/>
                      <a:pt x="28716" y="30163"/>
                      <a:pt x="16787" y="30163"/>
                    </a:cubicBezTo>
                    <a:cubicBezTo>
                      <a:pt x="10269" y="30163"/>
                      <a:pt x="4101" y="27220"/>
                      <a:pt x="0" y="22155"/>
                    </a:cubicBezTo>
                  </a:path>
                  <a:path w="38387" h="30163" stroke="0" extrusionOk="0">
                    <a:moveTo>
                      <a:pt x="36617" y="-1"/>
                    </a:moveTo>
                    <a:cubicBezTo>
                      <a:pt x="37784" y="2703"/>
                      <a:pt x="38387" y="5617"/>
                      <a:pt x="38387" y="8563"/>
                    </a:cubicBezTo>
                    <a:cubicBezTo>
                      <a:pt x="38387" y="20492"/>
                      <a:pt x="28716" y="30163"/>
                      <a:pt x="16787" y="30163"/>
                    </a:cubicBezTo>
                    <a:cubicBezTo>
                      <a:pt x="10269" y="30163"/>
                      <a:pt x="4101" y="27220"/>
                      <a:pt x="0" y="22155"/>
                    </a:cubicBezTo>
                    <a:lnTo>
                      <a:pt x="16787" y="8563"/>
                    </a:lnTo>
                    <a:lnTo>
                      <a:pt x="36617" y="-1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Arc 75"/>
              <p:cNvSpPr>
                <a:spLocks/>
              </p:cNvSpPr>
              <p:nvPr userDrawn="1"/>
            </p:nvSpPr>
            <p:spPr bwMode="ltGray">
              <a:xfrm flipV="1">
                <a:off x="834" y="893"/>
                <a:ext cx="288" cy="322"/>
              </a:xfrm>
              <a:custGeom>
                <a:avLst/>
                <a:gdLst>
                  <a:gd name="T0" fmla="*/ 2 w 21600"/>
                  <a:gd name="T1" fmla="*/ 4 h 24179"/>
                  <a:gd name="T2" fmla="*/ 0 w 21600"/>
                  <a:gd name="T3" fmla="*/ 0 h 24179"/>
                  <a:gd name="T4" fmla="*/ 4 w 21600"/>
                  <a:gd name="T5" fmla="*/ 1 h 2417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179" fill="none" extrusionOk="0">
                    <a:moveTo>
                      <a:pt x="10995" y="24178"/>
                    </a:moveTo>
                    <a:cubicBezTo>
                      <a:pt x="4202" y="20350"/>
                      <a:pt x="0" y="13158"/>
                      <a:pt x="0" y="5361"/>
                    </a:cubicBezTo>
                    <a:cubicBezTo>
                      <a:pt x="-1" y="3552"/>
                      <a:pt x="227" y="1751"/>
                      <a:pt x="675" y="-1"/>
                    </a:cubicBezTo>
                  </a:path>
                  <a:path w="21600" h="24179" stroke="0" extrusionOk="0">
                    <a:moveTo>
                      <a:pt x="10995" y="24178"/>
                    </a:moveTo>
                    <a:cubicBezTo>
                      <a:pt x="4202" y="20350"/>
                      <a:pt x="0" y="13158"/>
                      <a:pt x="0" y="5361"/>
                    </a:cubicBezTo>
                    <a:cubicBezTo>
                      <a:pt x="-1" y="3552"/>
                      <a:pt x="227" y="1751"/>
                      <a:pt x="675" y="-1"/>
                    </a:cubicBezTo>
                    <a:lnTo>
                      <a:pt x="21600" y="5361"/>
                    </a:lnTo>
                    <a:lnTo>
                      <a:pt x="10995" y="24178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Arc 76"/>
              <p:cNvSpPr>
                <a:spLocks/>
              </p:cNvSpPr>
              <p:nvPr userDrawn="1"/>
            </p:nvSpPr>
            <p:spPr bwMode="ltGray">
              <a:xfrm flipV="1">
                <a:off x="1124" y="888"/>
                <a:ext cx="288" cy="329"/>
              </a:xfrm>
              <a:custGeom>
                <a:avLst/>
                <a:gdLst>
                  <a:gd name="T0" fmla="*/ 4 w 21600"/>
                  <a:gd name="T1" fmla="*/ 0 h 24653"/>
                  <a:gd name="T2" fmla="*/ 2 w 21600"/>
                  <a:gd name="T3" fmla="*/ 4 h 24653"/>
                  <a:gd name="T4" fmla="*/ 0 w 21600"/>
                  <a:gd name="T5" fmla="*/ 1 h 246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4653" fill="none" extrusionOk="0">
                    <a:moveTo>
                      <a:pt x="21029" y="-1"/>
                    </a:moveTo>
                    <a:cubicBezTo>
                      <a:pt x="21408" y="1616"/>
                      <a:pt x="21600" y="3272"/>
                      <a:pt x="21600" y="4933"/>
                    </a:cubicBezTo>
                    <a:cubicBezTo>
                      <a:pt x="21600" y="13452"/>
                      <a:pt x="16591" y="21176"/>
                      <a:pt x="8813" y="24653"/>
                    </a:cubicBezTo>
                  </a:path>
                  <a:path w="21600" h="24653" stroke="0" extrusionOk="0">
                    <a:moveTo>
                      <a:pt x="21029" y="-1"/>
                    </a:moveTo>
                    <a:cubicBezTo>
                      <a:pt x="21408" y="1616"/>
                      <a:pt x="21600" y="3272"/>
                      <a:pt x="21600" y="4933"/>
                    </a:cubicBezTo>
                    <a:cubicBezTo>
                      <a:pt x="21600" y="13452"/>
                      <a:pt x="16591" y="21176"/>
                      <a:pt x="8813" y="24653"/>
                    </a:cubicBezTo>
                    <a:lnTo>
                      <a:pt x="0" y="4933"/>
                    </a:lnTo>
                    <a:lnTo>
                      <a:pt x="21029" y="-1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77"/>
              <p:cNvSpPr>
                <a:spLocks noChangeShapeType="1"/>
              </p:cNvSpPr>
              <p:nvPr userDrawn="1"/>
            </p:nvSpPr>
            <p:spPr bwMode="ltGray">
              <a:xfrm flipV="1">
                <a:off x="720" y="891"/>
                <a:ext cx="417" cy="32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78"/>
              <p:cNvSpPr>
                <a:spLocks noChangeShapeType="1"/>
              </p:cNvSpPr>
              <p:nvPr userDrawn="1"/>
            </p:nvSpPr>
            <p:spPr bwMode="ltGray">
              <a:xfrm>
                <a:off x="771" y="891"/>
                <a:ext cx="300" cy="324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Arc 79"/>
              <p:cNvSpPr>
                <a:spLocks/>
              </p:cNvSpPr>
              <p:nvPr userDrawn="1"/>
            </p:nvSpPr>
            <p:spPr bwMode="ltGray">
              <a:xfrm flipV="1">
                <a:off x="2708" y="954"/>
                <a:ext cx="727" cy="619"/>
              </a:xfrm>
              <a:custGeom>
                <a:avLst/>
                <a:gdLst>
                  <a:gd name="T0" fmla="*/ 7 w 18917"/>
                  <a:gd name="T1" fmla="*/ 24 h 16117"/>
                  <a:gd name="T2" fmla="*/ 0 w 18917"/>
                  <a:gd name="T3" fmla="*/ 15 h 16117"/>
                  <a:gd name="T4" fmla="*/ 28 w 18917"/>
                  <a:gd name="T5" fmla="*/ 0 h 1611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917" h="16117" fill="none" extrusionOk="0">
                    <a:moveTo>
                      <a:pt x="4536" y="16116"/>
                    </a:moveTo>
                    <a:cubicBezTo>
                      <a:pt x="2713" y="14490"/>
                      <a:pt x="1179" y="12565"/>
                      <a:pt x="-1" y="10426"/>
                    </a:cubicBezTo>
                  </a:path>
                  <a:path w="18917" h="16117" stroke="0" extrusionOk="0">
                    <a:moveTo>
                      <a:pt x="4536" y="16116"/>
                    </a:moveTo>
                    <a:cubicBezTo>
                      <a:pt x="2713" y="14490"/>
                      <a:pt x="1179" y="12565"/>
                      <a:pt x="-1" y="10426"/>
                    </a:cubicBezTo>
                    <a:lnTo>
                      <a:pt x="18917" y="0"/>
                    </a:lnTo>
                    <a:lnTo>
                      <a:pt x="4536" y="16116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Arc 80"/>
              <p:cNvSpPr>
                <a:spLocks/>
              </p:cNvSpPr>
              <p:nvPr userDrawn="1"/>
            </p:nvSpPr>
            <p:spPr bwMode="ltGray">
              <a:xfrm>
                <a:off x="3076" y="922"/>
                <a:ext cx="425" cy="215"/>
              </a:xfrm>
              <a:custGeom>
                <a:avLst/>
                <a:gdLst>
                  <a:gd name="T0" fmla="*/ 4 w 42771"/>
                  <a:gd name="T1" fmla="*/ 0 h 21600"/>
                  <a:gd name="T2" fmla="*/ 0 w 42771"/>
                  <a:gd name="T3" fmla="*/ 0 h 21600"/>
                  <a:gd name="T4" fmla="*/ 2 w 4277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771" h="21600" fill="none" extrusionOk="0">
                    <a:moveTo>
                      <a:pt x="42771" y="3334"/>
                    </a:moveTo>
                    <a:cubicBezTo>
                      <a:pt x="41128" y="13848"/>
                      <a:pt x="32072" y="21599"/>
                      <a:pt x="21430" y="21600"/>
                    </a:cubicBezTo>
                    <a:cubicBezTo>
                      <a:pt x="10545" y="21600"/>
                      <a:pt x="1361" y="13501"/>
                      <a:pt x="-1" y="2703"/>
                    </a:cubicBezTo>
                  </a:path>
                  <a:path w="42771" h="21600" stroke="0" extrusionOk="0">
                    <a:moveTo>
                      <a:pt x="42771" y="3334"/>
                    </a:moveTo>
                    <a:cubicBezTo>
                      <a:pt x="41128" y="13848"/>
                      <a:pt x="32072" y="21599"/>
                      <a:pt x="21430" y="21600"/>
                    </a:cubicBezTo>
                    <a:cubicBezTo>
                      <a:pt x="10545" y="21600"/>
                      <a:pt x="1361" y="13501"/>
                      <a:pt x="-1" y="2703"/>
                    </a:cubicBezTo>
                    <a:lnTo>
                      <a:pt x="21430" y="0"/>
                    </a:lnTo>
                    <a:lnTo>
                      <a:pt x="42771" y="3334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Arc 81"/>
              <p:cNvSpPr>
                <a:spLocks/>
              </p:cNvSpPr>
              <p:nvPr userDrawn="1"/>
            </p:nvSpPr>
            <p:spPr bwMode="ltGray">
              <a:xfrm flipH="1" flipV="1">
                <a:off x="3441" y="1037"/>
                <a:ext cx="288" cy="144"/>
              </a:xfrm>
              <a:custGeom>
                <a:avLst/>
                <a:gdLst>
                  <a:gd name="T0" fmla="*/ 2 w 43129"/>
                  <a:gd name="T1" fmla="*/ 0 h 21600"/>
                  <a:gd name="T2" fmla="*/ 0 w 43129"/>
                  <a:gd name="T3" fmla="*/ 0 h 21600"/>
                  <a:gd name="T4" fmla="*/ 1 w 431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29" h="21600" fill="none" extrusionOk="0">
                    <a:moveTo>
                      <a:pt x="43128" y="1347"/>
                    </a:moveTo>
                    <a:cubicBezTo>
                      <a:pt x="42417" y="12731"/>
                      <a:pt x="32976" y="21599"/>
                      <a:pt x="21571" y="21600"/>
                    </a:cubicBezTo>
                    <a:cubicBezTo>
                      <a:pt x="10074" y="21600"/>
                      <a:pt x="593" y="12595"/>
                      <a:pt x="-1" y="1115"/>
                    </a:cubicBezTo>
                  </a:path>
                  <a:path w="43129" h="21600" stroke="0" extrusionOk="0">
                    <a:moveTo>
                      <a:pt x="43128" y="1347"/>
                    </a:moveTo>
                    <a:cubicBezTo>
                      <a:pt x="42417" y="12731"/>
                      <a:pt x="32976" y="21599"/>
                      <a:pt x="21571" y="21600"/>
                    </a:cubicBezTo>
                    <a:cubicBezTo>
                      <a:pt x="10074" y="21600"/>
                      <a:pt x="593" y="12595"/>
                      <a:pt x="-1" y="1115"/>
                    </a:cubicBezTo>
                    <a:lnTo>
                      <a:pt x="21571" y="0"/>
                    </a:lnTo>
                    <a:lnTo>
                      <a:pt x="43128" y="1347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Arc 82"/>
              <p:cNvSpPr>
                <a:spLocks/>
              </p:cNvSpPr>
              <p:nvPr userDrawn="1"/>
            </p:nvSpPr>
            <p:spPr bwMode="ltGray">
              <a:xfrm flipH="1" flipV="1">
                <a:off x="2745" y="1045"/>
                <a:ext cx="201" cy="130"/>
              </a:xfrm>
              <a:custGeom>
                <a:avLst/>
                <a:gdLst>
                  <a:gd name="T0" fmla="*/ 1 w 43200"/>
                  <a:gd name="T1" fmla="*/ 0 h 28005"/>
                  <a:gd name="T2" fmla="*/ 0 w 43200"/>
                  <a:gd name="T3" fmla="*/ 0 h 28005"/>
                  <a:gd name="T4" fmla="*/ 0 w 43200"/>
                  <a:gd name="T5" fmla="*/ 0 h 280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28005" fill="none" extrusionOk="0">
                    <a:moveTo>
                      <a:pt x="42228" y="0"/>
                    </a:moveTo>
                    <a:cubicBezTo>
                      <a:pt x="42872" y="2074"/>
                      <a:pt x="43200" y="4233"/>
                      <a:pt x="43200" y="6405"/>
                    </a:cubicBezTo>
                    <a:cubicBezTo>
                      <a:pt x="43200" y="18334"/>
                      <a:pt x="33529" y="28005"/>
                      <a:pt x="21600" y="28005"/>
                    </a:cubicBezTo>
                    <a:cubicBezTo>
                      <a:pt x="9670" y="28005"/>
                      <a:pt x="0" y="18334"/>
                      <a:pt x="0" y="6405"/>
                    </a:cubicBezTo>
                    <a:cubicBezTo>
                      <a:pt x="-1" y="4481"/>
                      <a:pt x="257" y="2565"/>
                      <a:pt x="764" y="710"/>
                    </a:cubicBezTo>
                  </a:path>
                  <a:path w="43200" h="28005" stroke="0" extrusionOk="0">
                    <a:moveTo>
                      <a:pt x="42228" y="0"/>
                    </a:moveTo>
                    <a:cubicBezTo>
                      <a:pt x="42872" y="2074"/>
                      <a:pt x="43200" y="4233"/>
                      <a:pt x="43200" y="6405"/>
                    </a:cubicBezTo>
                    <a:cubicBezTo>
                      <a:pt x="43200" y="18334"/>
                      <a:pt x="33529" y="28005"/>
                      <a:pt x="21600" y="28005"/>
                    </a:cubicBezTo>
                    <a:cubicBezTo>
                      <a:pt x="9670" y="28005"/>
                      <a:pt x="0" y="18334"/>
                      <a:pt x="0" y="6405"/>
                    </a:cubicBezTo>
                    <a:cubicBezTo>
                      <a:pt x="-1" y="4481"/>
                      <a:pt x="257" y="2565"/>
                      <a:pt x="764" y="710"/>
                    </a:cubicBezTo>
                    <a:lnTo>
                      <a:pt x="21600" y="6405"/>
                    </a:lnTo>
                    <a:lnTo>
                      <a:pt x="42228" y="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83"/>
              <p:cNvSpPr>
                <a:spLocks noChangeShapeType="1"/>
              </p:cNvSpPr>
              <p:nvPr userDrawn="1"/>
            </p:nvSpPr>
            <p:spPr bwMode="ltGray">
              <a:xfrm>
                <a:off x="2784" y="960"/>
                <a:ext cx="219" cy="21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84"/>
              <p:cNvSpPr>
                <a:spLocks noChangeShapeType="1"/>
              </p:cNvSpPr>
              <p:nvPr userDrawn="1"/>
            </p:nvSpPr>
            <p:spPr bwMode="ltGray">
              <a:xfrm>
                <a:off x="3282" y="951"/>
                <a:ext cx="300" cy="2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85"/>
              <p:cNvSpPr>
                <a:spLocks noChangeShapeType="1"/>
              </p:cNvSpPr>
              <p:nvPr userDrawn="1"/>
            </p:nvSpPr>
            <p:spPr bwMode="ltGray">
              <a:xfrm flipH="1">
                <a:off x="2976" y="951"/>
                <a:ext cx="300" cy="2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86"/>
              <p:cNvSpPr>
                <a:spLocks noChangeShapeType="1"/>
              </p:cNvSpPr>
              <p:nvPr userDrawn="1"/>
            </p:nvSpPr>
            <p:spPr bwMode="ltGray">
              <a:xfrm>
                <a:off x="3279" y="951"/>
                <a:ext cx="0" cy="225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87"/>
              <p:cNvSpPr>
                <a:spLocks noChangeShapeType="1"/>
              </p:cNvSpPr>
              <p:nvPr userDrawn="1"/>
            </p:nvSpPr>
            <p:spPr bwMode="ltGray">
              <a:xfrm>
                <a:off x="3579" y="951"/>
                <a:ext cx="0" cy="29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88"/>
              <p:cNvSpPr>
                <a:spLocks noChangeShapeType="1"/>
              </p:cNvSpPr>
              <p:nvPr userDrawn="1"/>
            </p:nvSpPr>
            <p:spPr bwMode="ltGray">
              <a:xfrm>
                <a:off x="288" y="1176"/>
                <a:ext cx="354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257" name="Rectangle 89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58" name="Rectangle 90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1" name="Rectangle 91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6248400"/>
            <a:ext cx="1339850" cy="4572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40C06C-7B59-4A54-B0B3-BC786269CAF8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92" name="Rectangle 9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" name="Rectangle 9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D5B36FBA-115E-4CBF-A895-A12A274483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15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93CC1-45A5-49C8-9A93-987AF7530334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6C5C043B-414A-430C-BB65-9F56EDC0BB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32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5264A-0B96-4098-8AF8-DBDFB2F63621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9B82B5E5-F64E-40F7-BCC1-594156C2A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98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48DB5-B0A5-43FB-9B00-B5DC7D27B68D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DF4FF66-6602-48ED-AAAC-76D90ED11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1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7C7B1-65A8-4374-BBD3-DF724D534EA8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455B0C6-50E1-4B99-B9AF-53768132B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40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5ED0C-FCED-420A-89F5-BF9957E9C833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25AFFE9-6C14-4DFA-B82D-0CEDE2617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56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A0DA3-5687-42C7-AE07-4594471AA5E1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8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41CDDD42-7636-479F-9E3C-A4BACD61F3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78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7AF9-B310-42D8-A33E-0428AF20DCB2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4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3D7D1BB3-A7FE-4E61-BBE8-235AAE0D5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12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CFC8-A74C-4A28-9E43-58FFA78DB253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3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9C7AB2D4-EFF7-45F1-8A46-111AABBC38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23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C6150-DD8B-4CBE-994D-367F3CAE7701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B12EA4D1-B851-4640-9510-065AE647D1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73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8B607-C0B1-4EC3-985A-B462F91E58ED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" name="Rectangle 8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F04711F-B017-4187-9733-49315FE18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7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57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8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58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59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0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grpSp>
          <p:nvGrpSpPr>
            <p:cNvPr id="1034" name="Group 58"/>
            <p:cNvGrpSpPr>
              <a:grpSpLocks/>
            </p:cNvGrpSpPr>
            <p:nvPr/>
          </p:nvGrpSpPr>
          <p:grpSpPr bwMode="auto">
            <a:xfrm>
              <a:off x="2064" y="3984"/>
              <a:ext cx="1920" cy="288"/>
              <a:chOff x="2064" y="3984"/>
              <a:chExt cx="1920" cy="288"/>
            </a:xfrm>
          </p:grpSpPr>
          <p:sp>
            <p:nvSpPr>
              <p:cNvPr id="1052" name="Rectangle 59" descr="60%"/>
              <p:cNvSpPr>
                <a:spLocks noChangeArrowheads="1"/>
              </p:cNvSpPr>
              <p:nvPr userDrawn="1"/>
            </p:nvSpPr>
            <p:spPr bwMode="ltGray">
              <a:xfrm>
                <a:off x="2112" y="4032"/>
                <a:ext cx="1824" cy="192"/>
              </a:xfrm>
              <a:prstGeom prst="rect">
                <a:avLst/>
              </a:prstGeom>
              <a:blipFill dpi="0" rotWithShape="0">
                <a:blip r:embed="rId1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53" name="Line 60"/>
              <p:cNvSpPr>
                <a:spLocks noChangeShapeType="1"/>
              </p:cNvSpPr>
              <p:nvPr userDrawn="1"/>
            </p:nvSpPr>
            <p:spPr bwMode="ltGray">
              <a:xfrm>
                <a:off x="2064" y="4032"/>
                <a:ext cx="192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61"/>
              <p:cNvSpPr>
                <a:spLocks noChangeShapeType="1"/>
              </p:cNvSpPr>
              <p:nvPr userDrawn="1"/>
            </p:nvSpPr>
            <p:spPr bwMode="ltGray">
              <a:xfrm>
                <a:off x="2064" y="4224"/>
                <a:ext cx="192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62"/>
              <p:cNvSpPr>
                <a:spLocks noChangeShapeType="1"/>
              </p:cNvSpPr>
              <p:nvPr userDrawn="1"/>
            </p:nvSpPr>
            <p:spPr bwMode="ltGray">
              <a:xfrm>
                <a:off x="2112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63"/>
              <p:cNvSpPr>
                <a:spLocks noChangeShapeType="1"/>
              </p:cNvSpPr>
              <p:nvPr userDrawn="1"/>
            </p:nvSpPr>
            <p:spPr bwMode="ltGray">
              <a:xfrm>
                <a:off x="393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5" name="Group 64"/>
            <p:cNvGrpSpPr>
              <a:grpSpLocks/>
            </p:cNvGrpSpPr>
            <p:nvPr/>
          </p:nvGrpSpPr>
          <p:grpSpPr bwMode="auto">
            <a:xfrm>
              <a:off x="4512" y="3984"/>
              <a:ext cx="912" cy="288"/>
              <a:chOff x="4512" y="3984"/>
              <a:chExt cx="912" cy="288"/>
            </a:xfrm>
          </p:grpSpPr>
          <p:sp>
            <p:nvSpPr>
              <p:cNvPr id="1047" name="Rectangle 65" descr="60%"/>
              <p:cNvSpPr>
                <a:spLocks noChangeArrowheads="1"/>
              </p:cNvSpPr>
              <p:nvPr userDrawn="1"/>
            </p:nvSpPr>
            <p:spPr bwMode="ltGray">
              <a:xfrm>
                <a:off x="4560" y="4032"/>
                <a:ext cx="816" cy="192"/>
              </a:xfrm>
              <a:prstGeom prst="rect">
                <a:avLst/>
              </a:prstGeom>
              <a:blipFill dpi="0" rotWithShape="0">
                <a:blip r:embed="rId1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48" name="Line 66"/>
              <p:cNvSpPr>
                <a:spLocks noChangeShapeType="1"/>
              </p:cNvSpPr>
              <p:nvPr userDrawn="1"/>
            </p:nvSpPr>
            <p:spPr bwMode="ltGray">
              <a:xfrm>
                <a:off x="4512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Line 67"/>
              <p:cNvSpPr>
                <a:spLocks noChangeShapeType="1"/>
              </p:cNvSpPr>
              <p:nvPr userDrawn="1"/>
            </p:nvSpPr>
            <p:spPr bwMode="ltGray">
              <a:xfrm>
                <a:off x="4512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Line 68"/>
              <p:cNvSpPr>
                <a:spLocks noChangeShapeType="1"/>
              </p:cNvSpPr>
              <p:nvPr userDrawn="1"/>
            </p:nvSpPr>
            <p:spPr bwMode="ltGray">
              <a:xfrm>
                <a:off x="4560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Line 69"/>
              <p:cNvSpPr>
                <a:spLocks noChangeShapeType="1"/>
              </p:cNvSpPr>
              <p:nvPr userDrawn="1"/>
            </p:nvSpPr>
            <p:spPr bwMode="ltGray">
              <a:xfrm>
                <a:off x="5376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6" name="Group 70"/>
            <p:cNvGrpSpPr>
              <a:grpSpLocks/>
            </p:cNvGrpSpPr>
            <p:nvPr/>
          </p:nvGrpSpPr>
          <p:grpSpPr bwMode="auto">
            <a:xfrm>
              <a:off x="624" y="3984"/>
              <a:ext cx="912" cy="288"/>
              <a:chOff x="624" y="3984"/>
              <a:chExt cx="912" cy="288"/>
            </a:xfrm>
          </p:grpSpPr>
          <p:sp>
            <p:nvSpPr>
              <p:cNvPr id="1042" name="Rectangle 71" descr="60%"/>
              <p:cNvSpPr>
                <a:spLocks noChangeArrowheads="1"/>
              </p:cNvSpPr>
              <p:nvPr userDrawn="1"/>
            </p:nvSpPr>
            <p:spPr bwMode="ltGray">
              <a:xfrm>
                <a:off x="672" y="4032"/>
                <a:ext cx="816" cy="192"/>
              </a:xfrm>
              <a:prstGeom prst="rect">
                <a:avLst/>
              </a:prstGeom>
              <a:blipFill dpi="0" rotWithShape="0">
                <a:blip r:embed="rId1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43" name="Line 72"/>
              <p:cNvSpPr>
                <a:spLocks noChangeShapeType="1"/>
              </p:cNvSpPr>
              <p:nvPr userDrawn="1"/>
            </p:nvSpPr>
            <p:spPr bwMode="ltGray">
              <a:xfrm>
                <a:off x="624" y="403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Line 73"/>
              <p:cNvSpPr>
                <a:spLocks noChangeShapeType="1"/>
              </p:cNvSpPr>
              <p:nvPr userDrawn="1"/>
            </p:nvSpPr>
            <p:spPr bwMode="ltGray">
              <a:xfrm>
                <a:off x="624" y="4224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Line 74"/>
              <p:cNvSpPr>
                <a:spLocks noChangeShapeType="1"/>
              </p:cNvSpPr>
              <p:nvPr userDrawn="1"/>
            </p:nvSpPr>
            <p:spPr bwMode="ltGray">
              <a:xfrm>
                <a:off x="672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Line 75"/>
              <p:cNvSpPr>
                <a:spLocks noChangeShapeType="1"/>
              </p:cNvSpPr>
              <p:nvPr userDrawn="1"/>
            </p:nvSpPr>
            <p:spPr bwMode="ltGray">
              <a:xfrm>
                <a:off x="1488" y="398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7" name="Line 76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8" name="Group 77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9" name="Line 78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Line 79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Arc 80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8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227" name="Rectangle 8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fld id="{C05348F7-FFE3-47B3-B792-A7A550E624FC}" type="datetime1">
              <a:rPr lang="en-US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6228" name="Rectangle 8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9" name="Rectangle 8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01AAFC74-F9AB-421F-83AD-C602B153CA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8B3B358-B6EE-4C38-BBFB-B8E9B0C4D3CD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4099" name="Rectangle 9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40C5046E-1512-479D-8E42-0172D477159F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 smtClean="0"/>
              <a:t>This presentation is based on</a:t>
            </a:r>
            <a:br>
              <a:rPr lang="en-US" altLang="en-US" sz="4000" smtClean="0"/>
            </a:br>
            <a:r>
              <a:rPr lang="en-US" altLang="en-US" sz="4000" smtClean="0"/>
              <a:t>WS-Membership: Failure Management in Web Services World</a:t>
            </a:r>
          </a:p>
        </p:txBody>
      </p:sp>
      <p:sp>
        <p:nvSpPr>
          <p:cNvPr id="41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343400"/>
            <a:ext cx="6400800" cy="1752600"/>
          </a:xfrm>
        </p:spPr>
        <p:txBody>
          <a:bodyPr/>
          <a:lstStyle/>
          <a:p>
            <a:r>
              <a:rPr lang="en-US" altLang="en-US" smtClean="0"/>
              <a:t>B. Ramamurthy Based on Paper by Werner Vogels and Chris Re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378DED-D9C2-4A48-B788-7B254D9AB880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9E473618-F769-43D6-BA76-3565FA5C912C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Activation &amp; Registration</a:t>
            </a:r>
          </a:p>
        </p:txBody>
      </p:sp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r>
              <a:rPr lang="en-US" altLang="en-US" sz="2400" smtClean="0"/>
              <a:t>Coordination service provides 2-step access to membership service:</a:t>
            </a:r>
          </a:p>
          <a:p>
            <a:r>
              <a:rPr lang="en-US" altLang="en-US" sz="2400" smtClean="0"/>
              <a:t>Activation at a URI: Membership Service is created</a:t>
            </a:r>
          </a:p>
          <a:p>
            <a:pPr lvl="1"/>
            <a:r>
              <a:rPr lang="en-US" altLang="en-US" sz="2400" smtClean="0"/>
              <a:t>createCoordinationContext (CoordinationType) returns coordinationContext</a:t>
            </a:r>
          </a:p>
          <a:p>
            <a:r>
              <a:rPr lang="en-US" altLang="en-US" sz="2400" smtClean="0"/>
              <a:t>Registration: proxies and services register with Membership Service</a:t>
            </a:r>
          </a:p>
          <a:p>
            <a:pPr lvl="1"/>
            <a:r>
              <a:rPr lang="en-US" altLang="en-US" sz="2400" smtClean="0"/>
              <a:t>requestMembership (serviceURI, coordContext, port for probe) </a:t>
            </a:r>
          </a:p>
          <a:p>
            <a:r>
              <a:rPr lang="en-US" altLang="en-US" sz="2400" smtClean="0"/>
              <a:t>Other methods: </a:t>
            </a:r>
          </a:p>
          <a:p>
            <a:pPr lvl="1"/>
            <a:r>
              <a:rPr lang="en-US" altLang="en-US" sz="2400" smtClean="0"/>
              <a:t>memberProbe, memberAlive, memberLeaves</a:t>
            </a:r>
          </a:p>
          <a:p>
            <a:pPr lvl="1"/>
            <a:endParaRPr lang="en-US" altLang="en-US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6E0DBE-A2A5-476B-BF9B-97FA076E9E84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3A065440-2B87-477D-A17A-12DB0240F7B6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See Fig.1 for activation &amp; registration sequence</a:t>
            </a: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Change App3 on the right end </a:t>
            </a:r>
            <a:r>
              <a:rPr lang="en-US" altLang="en-US" smtClean="0">
                <a:sym typeface="Wingdings" panose="05000000000000000000" pitchFamily="2" charset="2"/>
              </a:rPr>
              <a:t> App2</a:t>
            </a:r>
          </a:p>
          <a:p>
            <a:endParaRPr lang="en-US" altLang="en-US" smtClean="0">
              <a:sym typeface="Wingdings" panose="05000000000000000000" pitchFamily="2" charset="2"/>
            </a:endParaRPr>
          </a:p>
          <a:p>
            <a:endParaRPr lang="en-US" altLang="en-US" smtClean="0"/>
          </a:p>
        </p:txBody>
      </p:sp>
      <p:pic>
        <p:nvPicPr>
          <p:cNvPr id="1536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9144000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Epidemic Membership</a:t>
            </a:r>
          </a:p>
        </p:txBody>
      </p:sp>
      <p:sp>
        <p:nvSpPr>
          <p:cNvPr id="1638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r>
              <a:rPr lang="en-US" altLang="en-US" sz="2800" smtClean="0"/>
              <a:t>Based on gossip-style failure detection</a:t>
            </a:r>
          </a:p>
          <a:p>
            <a:r>
              <a:rPr lang="en-US" altLang="en-US" sz="2800" smtClean="0"/>
              <a:t>This is a probabilistic approach to failure detection</a:t>
            </a:r>
          </a:p>
          <a:p>
            <a:r>
              <a:rPr lang="en-US" altLang="en-US" sz="2800" smtClean="0"/>
              <a:t>It is based on epidemic state maintenance techniques which provide an excellent foundation for constructing loosely couples, asynchronous, autonomous distributed components.</a:t>
            </a:r>
          </a:p>
          <a:p>
            <a:r>
              <a:rPr lang="en-US" altLang="en-US" sz="2800" smtClean="0"/>
              <a:t>Eventual consistency is reached (somewhat like the Chnady&amp;Lamport algorithm).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EA2B35-CA0D-4E80-9586-E6AD863FA515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408F21B2-8CF5-48C5-96E7-CEC70F4C044C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3C76EA-9CE1-4377-8D3D-A37B1139CAFC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38C56E64-2B6D-4E8F-B72C-99287AB2280B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Epidemic membership Service (EMS)</a:t>
            </a:r>
          </a:p>
        </p:txBody>
      </p:sp>
      <p:sp>
        <p:nvSpPr>
          <p:cNvPr id="174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Each participant holds a list of known peers 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Eventual consistency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Best for loosely coupled, asynchronous systems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Operational details: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Fig.2,3 : gossip received + local membership state </a:t>
            </a:r>
            <a:r>
              <a:rPr lang="en-US" altLang="en-US" sz="2400" smtClean="0">
                <a:sym typeface="Wingdings" panose="05000000000000000000" pitchFamily="2" charset="2"/>
              </a:rPr>
              <a:t> new membership state</a:t>
            </a:r>
          </a:p>
          <a:p>
            <a:pPr>
              <a:lnSpc>
                <a:spcPct val="90000"/>
              </a:lnSpc>
            </a:pPr>
            <a:r>
              <a:rPr lang="en-US" altLang="en-US" sz="2400" smtClean="0">
                <a:sym typeface="Wingdings" panose="05000000000000000000" pitchFamily="2" charset="2"/>
              </a:rPr>
              <a:t>Gossip: &lt;app id, heartbeat counter, timestamp&gt;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If Membership Service fails all members are marked failed.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Features of EMS</a:t>
            </a:r>
          </a:p>
        </p:txBody>
      </p:sp>
      <p:sp>
        <p:nvSpPr>
          <p:cNvPr id="1843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371600"/>
            <a:ext cx="7772400" cy="4114800"/>
          </a:xfrm>
        </p:spPr>
        <p:txBody>
          <a:bodyPr/>
          <a:lstStyle/>
          <a:p>
            <a:r>
              <a:rPr lang="en-US" altLang="en-US" smtClean="0"/>
              <a:t>Strong mathematical underpinning allows us to compute probability of mistakes</a:t>
            </a:r>
          </a:p>
          <a:p>
            <a:r>
              <a:rPr lang="en-US" altLang="en-US" smtClean="0"/>
              <a:t>Communication techniques used to exchanges messages are highly robust</a:t>
            </a:r>
          </a:p>
          <a:p>
            <a:r>
              <a:rPr lang="en-US" altLang="en-US" smtClean="0"/>
              <a:t>Membership exchanges between members is asynchronous</a:t>
            </a:r>
          </a:p>
          <a:p>
            <a:r>
              <a:rPr lang="en-US" altLang="en-US" smtClean="0"/>
              <a:t>Participants are able to make decisions autonomously about failures of other participants.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E599B3-D2CF-4189-BBAD-65AB86741BB4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9E95276E-D1D9-4B28-B85B-9D2EE1B93BDF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D1F9F93-3046-44F6-BE55-4591AAF915FB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96F84D39-9103-4131-B0D1-4134E55A8A37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Types of information thru’ gossip</a:t>
            </a:r>
          </a:p>
        </p:txBody>
      </p:sp>
      <p:sp>
        <p:nvSpPr>
          <p:cNvPr id="1946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382000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sz="2000" i="1" smtClean="0"/>
              <a:t>Members.</a:t>
            </a:r>
            <a:r>
              <a:rPr lang="en-US" altLang="en-US" sz="2000" smtClean="0"/>
              <a:t> This is the list of the Member Service URIs that are registered and are active. This information set includes a logical timestamp it was last updated.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000" i="1" smtClean="0"/>
              <a:t>Joined</a:t>
            </a:r>
            <a:r>
              <a:rPr lang="en-US" altLang="en-US" sz="2000" smtClean="0"/>
              <a:t>. A list of Member Services that have recently registered, with each the logical timestamp of the moment of registration.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000" i="1" smtClean="0"/>
              <a:t>Left</a:t>
            </a:r>
            <a:r>
              <a:rPr lang="en-US" altLang="en-US" sz="2000" smtClean="0"/>
              <a:t>. When a Member Service gracefully exits, it should send a </a:t>
            </a:r>
            <a:r>
              <a:rPr lang="en-US" altLang="en-US" sz="2000" i="1" smtClean="0"/>
              <a:t>MemberLeaves</a:t>
            </a:r>
            <a:r>
              <a:rPr lang="en-US" altLang="en-US" sz="2000" smtClean="0"/>
              <a:t> indication to the Membership Service it has registered with. This will remove the members from the </a:t>
            </a:r>
            <a:r>
              <a:rPr lang="en-US" altLang="en-US" sz="2000" i="1" smtClean="0"/>
              <a:t>Members</a:t>
            </a:r>
            <a:r>
              <a:rPr lang="en-US" altLang="en-US" sz="2000" smtClean="0"/>
              <a:t> list and place it in the </a:t>
            </a:r>
            <a:r>
              <a:rPr lang="en-US" altLang="en-US" sz="2000" i="1" smtClean="0"/>
              <a:t>Left</a:t>
            </a:r>
            <a:r>
              <a:rPr lang="en-US" altLang="en-US" sz="2000" smtClean="0"/>
              <a:t> set, annotated with the logical timestamp.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000" i="1" smtClean="0"/>
              <a:t>Failed</a:t>
            </a:r>
            <a:r>
              <a:rPr lang="en-US" altLang="en-US" sz="2000" smtClean="0"/>
              <a:t>. After a member has been detected as failed it is removed from the </a:t>
            </a:r>
            <a:r>
              <a:rPr lang="en-US" altLang="en-US" sz="2000" i="1" smtClean="0"/>
              <a:t>Members</a:t>
            </a:r>
            <a:r>
              <a:rPr lang="en-US" altLang="en-US" sz="2000" smtClean="0"/>
              <a:t> set and placed in this set, annotated with the logical timestamp.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000" i="1" smtClean="0"/>
              <a:t>Suspected</a:t>
            </a:r>
            <a:r>
              <a:rPr lang="en-US" altLang="en-US" sz="2000" smtClean="0"/>
              <a:t>. An option at Activation time is to specify a threshold that would mark a member as suspected, before it is marked failed.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Operational Details</a:t>
            </a:r>
          </a:p>
        </p:txBody>
      </p:sp>
      <p:sp>
        <p:nvSpPr>
          <p:cNvPr id="2048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447800"/>
            <a:ext cx="7772400" cy="4114800"/>
          </a:xfrm>
        </p:spPr>
        <p:txBody>
          <a:bodyPr/>
          <a:lstStyle/>
          <a:p>
            <a:r>
              <a:rPr lang="en-US" altLang="en-US" sz="2800" smtClean="0"/>
              <a:t>EMS developed in the context of XEROX Clearing house project</a:t>
            </a:r>
          </a:p>
          <a:p>
            <a:r>
              <a:rPr lang="en-US" altLang="en-US" sz="2800" smtClean="0"/>
              <a:t>Each participant maintains list of known peers</a:t>
            </a:r>
          </a:p>
          <a:p>
            <a:r>
              <a:rPr lang="en-US" altLang="en-US" sz="2800" smtClean="0"/>
              <a:t>Periodically they update a heartbeat counter and send &lt;address, heartbeat&gt; msg to their peers.</a:t>
            </a:r>
          </a:p>
          <a:p>
            <a:r>
              <a:rPr lang="en-US" altLang="en-US" sz="2800" smtClean="0"/>
              <a:t>Push-pull model instead of just push</a:t>
            </a:r>
          </a:p>
          <a:p>
            <a:r>
              <a:rPr lang="en-US" altLang="en-US" sz="2800" smtClean="0"/>
              <a:t>Gossip model</a:t>
            </a:r>
          </a:p>
          <a:p>
            <a:r>
              <a:rPr lang="en-US" altLang="en-US" sz="2800" smtClean="0"/>
              <a:t>Study Fig. 3 to understand operational details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CC390D-62B1-4442-9071-F1C1E7E155DB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55E288E4-16D4-4E4B-8415-4CEE2F1DC13E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048D43-2A40-41E0-B35F-D31889FF6B31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E4F260B7-655C-4A10-AF24-43060E6F9EEA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Fault model?</a:t>
            </a:r>
          </a:p>
        </p:txBody>
      </p:sp>
      <p:sp>
        <p:nvSpPr>
          <p:cNvPr id="2150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How would you use EMS to realize a fault model for your system?</a:t>
            </a:r>
          </a:p>
          <a:p>
            <a:endParaRPr lang="en-US" altLang="en-US" smtClean="0"/>
          </a:p>
        </p:txBody>
      </p:sp>
      <p:pic>
        <p:nvPicPr>
          <p:cNvPr id="215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3041650"/>
            <a:ext cx="9144001" cy="369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Instructor’s Guide for  Coulouris, Dollimore and Kindberg   Distributed Systems: Concepts and Design   Edn. 4   </a:t>
            </a:r>
            <a:br>
              <a:rPr lang="en-GB" smtClean="0"/>
            </a:br>
            <a:r>
              <a:rPr lang="en-GB" smtClean="0"/>
              <a:t>©  Pearson Education 2005 </a:t>
            </a:r>
            <a:endParaRPr lang="en-US" smtClean="0"/>
          </a:p>
        </p:txBody>
      </p:sp>
      <p:sp>
        <p:nvSpPr>
          <p:cNvPr id="5123" name="Rectangle 1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Figure 12.1</a:t>
            </a:r>
            <a:br>
              <a:rPr lang="en-GB" altLang="en-US" smtClean="0"/>
            </a:br>
            <a:r>
              <a:rPr lang="en-GB" altLang="en-US" smtClean="0"/>
              <a:t>A network partition</a:t>
            </a:r>
          </a:p>
        </p:txBody>
      </p:sp>
      <p:pic>
        <p:nvPicPr>
          <p:cNvPr id="5124" name="Picture 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1517650"/>
            <a:ext cx="57975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B898A35-2DB0-4C28-A479-FFB889026B72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C88639F6-D701-4F59-BA84-4097357FE293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Introduction to WS-Membership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smtClean="0"/>
              <a:t>An important factor in the successful deployment of federated web-services-based business activities will be the ability to guarantee reliable distributed operation and execution. 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Failure management is essential for systems constructed out web services on the network.</a:t>
            </a:r>
          </a:p>
          <a:p>
            <a:pPr>
              <a:lnSpc>
                <a:spcPct val="80000"/>
              </a:lnSpc>
            </a:pPr>
            <a:r>
              <a:rPr lang="en-US" altLang="en-US" sz="2000" i="1" smtClean="0"/>
              <a:t>ws-membership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a coordination service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a generic web-service interface for tracking registered web-services and 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for providing membership monitoring information. 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A prototype membership service 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based on epidemic protocol techniques has been implemented 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Context: Obduro project which focuses on global scalable distributed systems based on web-service technologies.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Obduro Project</a:t>
            </a:r>
          </a:p>
        </p:txBody>
      </p:sp>
      <p:sp>
        <p:nvSpPr>
          <p:cNvPr id="819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828800"/>
            <a:ext cx="7772400" cy="4114800"/>
          </a:xfrm>
        </p:spPr>
        <p:txBody>
          <a:bodyPr/>
          <a:lstStyle/>
          <a:p>
            <a:r>
              <a:rPr lang="en-US" altLang="en-US" sz="2800" b="1" smtClean="0"/>
              <a:t>Development of advanced distributed services in the context of WS Coordination framework</a:t>
            </a:r>
          </a:p>
          <a:p>
            <a:r>
              <a:rPr lang="en-US" altLang="en-US" sz="2800" smtClean="0"/>
              <a:t>Development of high performance server technology for web services routing</a:t>
            </a:r>
          </a:p>
          <a:p>
            <a:r>
              <a:rPr lang="en-US" altLang="en-US" sz="2800" smtClean="0"/>
              <a:t>Integration of reliability and other distributed services into coordination and choreography engines.</a:t>
            </a:r>
          </a:p>
          <a:p>
            <a:r>
              <a:rPr lang="en-US" altLang="en-US" sz="2800" smtClean="0"/>
              <a:t>Development of a framework for global event management</a:t>
            </a: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4B7704-8115-415B-BAAB-1516C44C724D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5649D7E5-9315-4B64-AF9A-97AA250B3651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Failure Management</a:t>
            </a:r>
          </a:p>
        </p:txBody>
      </p:sp>
      <p:sp>
        <p:nvSpPr>
          <p:cNvPr id="921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447800"/>
            <a:ext cx="7772400" cy="4114800"/>
          </a:xfrm>
        </p:spPr>
        <p:txBody>
          <a:bodyPr/>
          <a:lstStyle/>
          <a:p>
            <a:r>
              <a:rPr lang="en-US" altLang="en-US" sz="2400" smtClean="0"/>
              <a:t>Failure management is essential for building reliable distributed systems</a:t>
            </a:r>
          </a:p>
          <a:p>
            <a:r>
              <a:rPr lang="en-US" altLang="en-US" sz="2400" smtClean="0"/>
              <a:t>Tracking which services are participating in an activity and what their status is drives the progress of the activity.</a:t>
            </a:r>
          </a:p>
          <a:p>
            <a:r>
              <a:rPr lang="en-US" altLang="en-US" sz="2400" smtClean="0"/>
              <a:t>Ws-membership is developed in the context of ws-coordination standard of w3c.</a:t>
            </a:r>
          </a:p>
          <a:p>
            <a:r>
              <a:rPr lang="en-US" altLang="en-US" sz="2400" smtClean="0"/>
              <a:t>Membership can be realized by simple heartbeat (as in Hadoop).</a:t>
            </a:r>
          </a:p>
          <a:p>
            <a:r>
              <a:rPr lang="en-US" altLang="en-US" sz="2400" smtClean="0"/>
              <a:t>Failure detection can also be used as the building block to simplify the implementation of consensus.</a:t>
            </a:r>
          </a:p>
          <a:p>
            <a:r>
              <a:rPr lang="en-US" altLang="en-US" sz="2400" smtClean="0"/>
              <a:t>Consensus is used when a set of processes have to agree upon the outcome of an operation.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EA2B35-CA0D-4E80-9586-E6AD863FA515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EDB17AFA-68E0-49C7-A6BC-D03A9F16F144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500A2E-EDFF-47FC-B35F-56ECD691FF0B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AC94EF06-6A30-4B9B-B083-871F06A0F43A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WS-Membership</a:t>
            </a:r>
          </a:p>
        </p:txBody>
      </p:sp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114800"/>
          </a:xfrm>
        </p:spPr>
        <p:txBody>
          <a:bodyPr/>
          <a:lstStyle/>
          <a:p>
            <a:r>
              <a:rPr lang="en-US" altLang="en-US" sz="2800" smtClean="0"/>
              <a:t>Membership services is about service availability</a:t>
            </a:r>
          </a:p>
          <a:p>
            <a:r>
              <a:rPr lang="en-US" altLang="en-US" sz="2800" smtClean="0"/>
              <a:t>Coordination protocol</a:t>
            </a:r>
          </a:p>
          <a:p>
            <a:r>
              <a:rPr lang="en-US" altLang="en-US" sz="2800" smtClean="0"/>
              <a:t>Tracks registered members</a:t>
            </a:r>
          </a:p>
          <a:p>
            <a:r>
              <a:rPr lang="en-US" altLang="en-US" sz="2800" smtClean="0"/>
              <a:t>Presents membership updates to monitors</a:t>
            </a:r>
          </a:p>
          <a:p>
            <a:r>
              <a:rPr lang="en-US" altLang="en-US" sz="2800" smtClean="0"/>
              <a:t>Two components</a:t>
            </a:r>
          </a:p>
        </p:txBody>
      </p:sp>
      <p:grpSp>
        <p:nvGrpSpPr>
          <p:cNvPr id="10246" name="Group 10"/>
          <p:cNvGrpSpPr>
            <a:grpSpLocks/>
          </p:cNvGrpSpPr>
          <p:nvPr/>
        </p:nvGrpSpPr>
        <p:grpSpPr bwMode="auto">
          <a:xfrm>
            <a:off x="1981200" y="4419600"/>
            <a:ext cx="6019800" cy="1447800"/>
            <a:chOff x="1981200" y="4038600"/>
            <a:chExt cx="6019800" cy="1447800"/>
          </a:xfrm>
        </p:grpSpPr>
        <p:sp>
          <p:nvSpPr>
            <p:cNvPr id="10247" name="Rectangle 4"/>
            <p:cNvSpPr>
              <a:spLocks noChangeArrowheads="1"/>
            </p:cNvSpPr>
            <p:nvPr/>
          </p:nvSpPr>
          <p:spPr bwMode="auto">
            <a:xfrm>
              <a:off x="3581400" y="4038600"/>
              <a:ext cx="18288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WS-Membership</a:t>
              </a:r>
            </a:p>
          </p:txBody>
        </p:sp>
        <p:sp>
          <p:nvSpPr>
            <p:cNvPr id="10248" name="Rectangle 5"/>
            <p:cNvSpPr>
              <a:spLocks noChangeArrowheads="1"/>
            </p:cNvSpPr>
            <p:nvPr/>
          </p:nvSpPr>
          <p:spPr bwMode="auto">
            <a:xfrm>
              <a:off x="1981200" y="5105400"/>
              <a:ext cx="2057400" cy="381000"/>
            </a:xfrm>
            <a:prstGeom prst="rect">
              <a:avLst/>
            </a:prstGeom>
            <a:solidFill>
              <a:srgbClr val="F07EE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Failure detection</a:t>
              </a:r>
            </a:p>
          </p:txBody>
        </p:sp>
        <p:sp>
          <p:nvSpPr>
            <p:cNvPr id="10249" name="Rectangle 6"/>
            <p:cNvSpPr>
              <a:spLocks noChangeArrowheads="1"/>
            </p:cNvSpPr>
            <p:nvPr/>
          </p:nvSpPr>
          <p:spPr bwMode="auto">
            <a:xfrm>
              <a:off x="4953000" y="5105400"/>
              <a:ext cx="3048000" cy="3810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Membership dissemination</a:t>
              </a:r>
            </a:p>
          </p:txBody>
        </p:sp>
        <p:sp>
          <p:nvSpPr>
            <p:cNvPr id="10250" name="Line 7"/>
            <p:cNvSpPr>
              <a:spLocks noChangeShapeType="1"/>
            </p:cNvSpPr>
            <p:nvPr/>
          </p:nvSpPr>
          <p:spPr bwMode="auto">
            <a:xfrm flipH="1">
              <a:off x="3581400" y="4419600"/>
              <a:ext cx="685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8"/>
            <p:cNvSpPr>
              <a:spLocks noChangeShapeType="1"/>
            </p:cNvSpPr>
            <p:nvPr/>
          </p:nvSpPr>
          <p:spPr bwMode="auto">
            <a:xfrm>
              <a:off x="4800600" y="4419600"/>
              <a:ext cx="838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CDD25A-6781-4A6A-85A3-0B9E2452695F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08E76C50-E8B6-44DB-839D-802B1F18D5FE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Component services</a:t>
            </a:r>
          </a:p>
        </p:txBody>
      </p:sp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Epidemic communication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State management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Development of advanced distributed services in the context of the web-services Coordination framework. 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These services will include a failure management service, a consensus service and a lightweight distributed state-sharing engine.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D11530-B5E1-485A-9E95-9BFD6781D6BB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A8F193D8-3C37-4799-A0E7-A94AF6C5EA9F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Membership Framework: Five Roles Modeled</a:t>
            </a:r>
          </a:p>
        </p:txBody>
      </p:sp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Coordination service</a:t>
            </a:r>
          </a:p>
          <a:p>
            <a:pPr lvl="1"/>
            <a:r>
              <a:rPr lang="en-US" altLang="en-US" smtClean="0"/>
              <a:t>Receives activation and membership requests and routes them to membership service</a:t>
            </a:r>
          </a:p>
          <a:p>
            <a:r>
              <a:rPr lang="en-US" altLang="en-US" smtClean="0"/>
              <a:t>Membership Service</a:t>
            </a:r>
          </a:p>
          <a:p>
            <a:pPr lvl="1"/>
            <a:r>
              <a:rPr lang="en-US" altLang="en-US" smtClean="0"/>
              <a:t> Provides failure detection of registered web-services and disseminates membership information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F98E82-8546-4C1A-A2CB-4D1EB7E0F79D}" type="datetime1">
              <a:rPr lang="en-US" smtClean="0"/>
              <a:pPr>
                <a:defRPr/>
              </a:pPr>
              <a:t>12/4/2018</a:t>
            </a:fld>
            <a:endParaRPr lang="en-US" smtClean="0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>
                <a:latin typeface="Comic Sans MS" panose="030F0702030302020204" pitchFamily="66" charset="0"/>
              </a:rPr>
              <a:t>Page </a:t>
            </a:r>
            <a:fld id="{C769323B-3EE3-44D8-8195-277F855909F9}" type="slidenum">
              <a:rPr lang="en-US" altLang="en-US" sz="1400" smtClean="0"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>
              <a:latin typeface="Comic Sans MS" panose="030F0702030302020204" pitchFamily="66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Five roles (contd.)</a:t>
            </a:r>
          </a:p>
        </p:txBody>
      </p:sp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Member Service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 A software component that has registered itself for failure detection, either directly with a Membership Service 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Membership Proxy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 A software component that is interposed between a member service and the Membership Service for reasons of efficiency or accuracy 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Membership Monitor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 This service registers itself with the Membership Service to receive changes to the membership state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 design template">
  <a:themeElements>
    <a:clrScheme name="Blueprint design template 2">
      <a:dk1>
        <a:srgbClr val="40458C"/>
      </a:dk1>
      <a:lt1>
        <a:srgbClr val="FFFFFF"/>
      </a:lt1>
      <a:dk2>
        <a:srgbClr val="9900CC"/>
      </a:dk2>
      <a:lt2>
        <a:srgbClr val="1B285F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 design template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design templat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design template 2">
        <a:dk1>
          <a:srgbClr val="40458C"/>
        </a:dk1>
        <a:lt1>
          <a:srgbClr val="FFFFFF"/>
        </a:lt1>
        <a:dk2>
          <a:srgbClr val="9900CC"/>
        </a:dk2>
        <a:lt2>
          <a:srgbClr val="1B285F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design template 3">
        <a:dk1>
          <a:srgbClr val="000000"/>
        </a:dk1>
        <a:lt1>
          <a:srgbClr val="FFFFFF"/>
        </a:lt1>
        <a:dk2>
          <a:srgbClr val="4D4D4D"/>
        </a:dk2>
        <a:lt2>
          <a:srgbClr val="333333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design template 4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design template 5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design template 6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design template 7">
        <a:dk1>
          <a:srgbClr val="003D62"/>
        </a:dk1>
        <a:lt1>
          <a:srgbClr val="E3F0F9"/>
        </a:lt1>
        <a:dk2>
          <a:srgbClr val="006699"/>
        </a:dk2>
        <a:lt2>
          <a:srgbClr val="000000"/>
        </a:lt2>
        <a:accent1>
          <a:srgbClr val="9AC0EA"/>
        </a:accent1>
        <a:accent2>
          <a:srgbClr val="80C3C8"/>
        </a:accent2>
        <a:accent3>
          <a:srgbClr val="EFF6FB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design template 8">
        <a:dk1>
          <a:srgbClr val="003D62"/>
        </a:dk1>
        <a:lt1>
          <a:srgbClr val="FFFFFF"/>
        </a:lt1>
        <a:dk2>
          <a:srgbClr val="006699"/>
        </a:dk2>
        <a:lt2>
          <a:srgbClr val="000000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design template 9">
        <a:dk1>
          <a:srgbClr val="333300"/>
        </a:dk1>
        <a:lt1>
          <a:srgbClr val="FFFFFF"/>
        </a:lt1>
        <a:dk2>
          <a:srgbClr val="663300"/>
        </a:dk2>
        <a:lt2>
          <a:srgbClr val="000000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Blueprint design template</Template>
  <TotalTime>549</TotalTime>
  <Words>902</Words>
  <Application>Microsoft Office PowerPoint</Application>
  <PresentationFormat>On-screen Show (4:3)</PresentationFormat>
  <Paragraphs>128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Tahoma</vt:lpstr>
      <vt:lpstr>Arial</vt:lpstr>
      <vt:lpstr>Comic Sans MS</vt:lpstr>
      <vt:lpstr>Wingdings</vt:lpstr>
      <vt:lpstr>Blueprint design template</vt:lpstr>
      <vt:lpstr>This presentation is based on WS-Membership: Failure Management in Web Services World</vt:lpstr>
      <vt:lpstr>Figure 12.1 A network partition</vt:lpstr>
      <vt:lpstr>Introduction to WS-Membership</vt:lpstr>
      <vt:lpstr>Obduro Project</vt:lpstr>
      <vt:lpstr>Failure Management</vt:lpstr>
      <vt:lpstr>WS-Membership</vt:lpstr>
      <vt:lpstr>Component services</vt:lpstr>
      <vt:lpstr>The Membership Framework: Five Roles Modeled</vt:lpstr>
      <vt:lpstr>Five roles (contd.)</vt:lpstr>
      <vt:lpstr>Activation &amp; Registration</vt:lpstr>
      <vt:lpstr>See Fig.1 for activation &amp; registration sequence</vt:lpstr>
      <vt:lpstr>The Epidemic Membership</vt:lpstr>
      <vt:lpstr>Epidemic membership Service (EMS)</vt:lpstr>
      <vt:lpstr>Features of EMS</vt:lpstr>
      <vt:lpstr>Types of information thru’ gossip</vt:lpstr>
      <vt:lpstr>Operational Details</vt:lpstr>
      <vt:lpstr>Fault model?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presentation is based on WS-Membership: Failure Management in Web Services World</dc:title>
  <dc:creator>Bina Ramamurthy</dc:creator>
  <cp:lastModifiedBy>Bina Ramamurthy</cp:lastModifiedBy>
  <cp:revision>12</cp:revision>
  <dcterms:created xsi:type="dcterms:W3CDTF">2007-04-26T00:09:48Z</dcterms:created>
  <dcterms:modified xsi:type="dcterms:W3CDTF">2018-12-05T01:58:29Z</dcterms:modified>
</cp:coreProperties>
</file>