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8" r:id="rId3"/>
    <p:sldId id="339" r:id="rId4"/>
    <p:sldId id="258" r:id="rId5"/>
    <p:sldId id="275" r:id="rId6"/>
    <p:sldId id="257" r:id="rId7"/>
    <p:sldId id="295" r:id="rId8"/>
    <p:sldId id="260" r:id="rId9"/>
    <p:sldId id="296" r:id="rId10"/>
    <p:sldId id="297" r:id="rId11"/>
    <p:sldId id="298" r:id="rId12"/>
    <p:sldId id="277" r:id="rId13"/>
    <p:sldId id="294" r:id="rId14"/>
    <p:sldId id="305" r:id="rId15"/>
    <p:sldId id="306" r:id="rId16"/>
    <p:sldId id="307" r:id="rId17"/>
    <p:sldId id="308" r:id="rId18"/>
    <p:sldId id="309" r:id="rId19"/>
    <p:sldId id="336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7" r:id="rId28"/>
    <p:sldId id="323" r:id="rId29"/>
    <p:sldId id="324" r:id="rId30"/>
    <p:sldId id="325" r:id="rId31"/>
    <p:sldId id="326" r:id="rId32"/>
    <p:sldId id="327" r:id="rId33"/>
    <p:sldId id="320" r:id="rId34"/>
    <p:sldId id="328" r:id="rId35"/>
    <p:sldId id="322" r:id="rId36"/>
    <p:sldId id="312" r:id="rId37"/>
    <p:sldId id="313" r:id="rId38"/>
    <p:sldId id="319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63B73-D82C-4859-AFEC-ABEDD2861F29}" type="doc">
      <dgm:prSet loTypeId="urn:microsoft.com/office/officeart/2005/8/layout/hProcess9" loCatId="process" qsTypeId="urn:microsoft.com/office/officeart/2009/2/quickstyle/3d8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A1F99911-0997-44AC-AFF2-F17822F6765F}">
      <dgm:prSet/>
      <dgm:spPr/>
      <dgm:t>
        <a:bodyPr/>
        <a:lstStyle/>
        <a:p>
          <a:pPr rtl="0"/>
          <a:r>
            <a:rPr lang="en-US" smtClean="0"/>
            <a:t>Traditional File System</a:t>
          </a:r>
          <a:endParaRPr lang="en-US"/>
        </a:p>
      </dgm:t>
    </dgm:pt>
    <dgm:pt modelId="{06D63CAE-B960-4F3C-BAE5-3CDA540A9B37}" type="parTrans" cxnId="{B5DF0792-1448-4642-861B-400BC9EAAC0E}">
      <dgm:prSet/>
      <dgm:spPr/>
      <dgm:t>
        <a:bodyPr/>
        <a:lstStyle/>
        <a:p>
          <a:endParaRPr lang="en-US"/>
        </a:p>
      </dgm:t>
    </dgm:pt>
    <dgm:pt modelId="{C9730FEE-8EC1-48D5-979C-5535FB5E95A8}" type="sibTrans" cxnId="{B5DF0792-1448-4642-861B-400BC9EAAC0E}">
      <dgm:prSet/>
      <dgm:spPr/>
      <dgm:t>
        <a:bodyPr/>
        <a:lstStyle/>
        <a:p>
          <a:endParaRPr lang="en-US"/>
        </a:p>
      </dgm:t>
    </dgm:pt>
    <dgm:pt modelId="{0C9DB50F-113D-41D1-972F-62B29E8A1E1D}">
      <dgm:prSet/>
      <dgm:spPr/>
      <dgm:t>
        <a:bodyPr/>
        <a:lstStyle/>
        <a:p>
          <a:pPr rtl="0"/>
          <a:r>
            <a:rPr lang="en-US" dirty="0" smtClean="0"/>
            <a:t>Distributed File System</a:t>
          </a:r>
          <a:endParaRPr lang="en-US" dirty="0"/>
        </a:p>
      </dgm:t>
    </dgm:pt>
    <dgm:pt modelId="{8EF7D205-02E7-453B-AD87-7874178A45FF}" type="parTrans" cxnId="{9BC7F62B-43F7-47DC-96C2-2187FCE94531}">
      <dgm:prSet/>
      <dgm:spPr/>
      <dgm:t>
        <a:bodyPr/>
        <a:lstStyle/>
        <a:p>
          <a:endParaRPr lang="en-US"/>
        </a:p>
      </dgm:t>
    </dgm:pt>
    <dgm:pt modelId="{10D30631-0D63-4D79-97A1-343A1BE61AA1}" type="sibTrans" cxnId="{9BC7F62B-43F7-47DC-96C2-2187FCE94531}">
      <dgm:prSet/>
      <dgm:spPr/>
      <dgm:t>
        <a:bodyPr/>
        <a:lstStyle/>
        <a:p>
          <a:endParaRPr lang="en-US"/>
        </a:p>
      </dgm:t>
    </dgm:pt>
    <dgm:pt modelId="{DA50DBB6-5F98-470F-8DB2-980A85B4D5B9}">
      <dgm:prSet/>
      <dgm:spPr/>
      <dgm:t>
        <a:bodyPr/>
        <a:lstStyle/>
        <a:p>
          <a:pPr rtl="0"/>
          <a:r>
            <a:rPr lang="en-US" smtClean="0"/>
            <a:t>Decentralized File System</a:t>
          </a:r>
          <a:endParaRPr lang="en-US"/>
        </a:p>
      </dgm:t>
    </dgm:pt>
    <dgm:pt modelId="{1F197335-A6A1-482C-84D1-F243050268FC}" type="parTrans" cxnId="{2BF6B55F-14E8-403A-A87E-F51E42E66101}">
      <dgm:prSet/>
      <dgm:spPr/>
      <dgm:t>
        <a:bodyPr/>
        <a:lstStyle/>
        <a:p>
          <a:endParaRPr lang="en-US"/>
        </a:p>
      </dgm:t>
    </dgm:pt>
    <dgm:pt modelId="{9903EC68-C2DE-48EB-A430-489F74750B88}" type="sibTrans" cxnId="{2BF6B55F-14E8-403A-A87E-F51E42E66101}">
      <dgm:prSet/>
      <dgm:spPr/>
      <dgm:t>
        <a:bodyPr/>
        <a:lstStyle/>
        <a:p>
          <a:endParaRPr lang="en-US"/>
        </a:p>
      </dgm:t>
    </dgm:pt>
    <dgm:pt modelId="{38E3D834-4B1F-4CEC-BA89-A0E9F1A00003}" type="pres">
      <dgm:prSet presAssocID="{F7263B73-D82C-4859-AFEC-ABEDD2861F2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B5BA59-9772-4A90-BA7C-E202789A0BD2}" type="pres">
      <dgm:prSet presAssocID="{F7263B73-D82C-4859-AFEC-ABEDD2861F29}" presName="arrow" presStyleLbl="bgShp" presStyleIdx="0" presStyleCnt="1"/>
      <dgm:spPr/>
    </dgm:pt>
    <dgm:pt modelId="{8712E494-778F-4901-89C6-D993F630B213}" type="pres">
      <dgm:prSet presAssocID="{F7263B73-D82C-4859-AFEC-ABEDD2861F29}" presName="linearProcess" presStyleCnt="0"/>
      <dgm:spPr/>
    </dgm:pt>
    <dgm:pt modelId="{3B087D86-CC5C-4C8E-A649-39CF74EA6E2E}" type="pres">
      <dgm:prSet presAssocID="{A1F99911-0997-44AC-AFF2-F17822F6765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9E0C5-4005-4047-A4CF-623B7D5A833A}" type="pres">
      <dgm:prSet presAssocID="{C9730FEE-8EC1-48D5-979C-5535FB5E95A8}" presName="sibTrans" presStyleCnt="0"/>
      <dgm:spPr/>
    </dgm:pt>
    <dgm:pt modelId="{C71BF97A-2259-4E49-B678-B44D86277973}" type="pres">
      <dgm:prSet presAssocID="{0C9DB50F-113D-41D1-972F-62B29E8A1E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714D7-DCBC-4DE4-9066-C396E058DB2C}" type="pres">
      <dgm:prSet presAssocID="{10D30631-0D63-4D79-97A1-343A1BE61AA1}" presName="sibTrans" presStyleCnt="0"/>
      <dgm:spPr/>
    </dgm:pt>
    <dgm:pt modelId="{3A4BFE61-DA97-44CE-8CFB-A92EAB04639E}" type="pres">
      <dgm:prSet presAssocID="{DA50DBB6-5F98-470F-8DB2-980A85B4D5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C95D53-411E-4061-804A-885AA9191D6A}" type="presOf" srcId="{A1F99911-0997-44AC-AFF2-F17822F6765F}" destId="{3B087D86-CC5C-4C8E-A649-39CF74EA6E2E}" srcOrd="0" destOrd="0" presId="urn:microsoft.com/office/officeart/2005/8/layout/hProcess9"/>
    <dgm:cxn modelId="{2EDCFDBB-7E69-43C6-9F7D-FAEC38B83439}" type="presOf" srcId="{0C9DB50F-113D-41D1-972F-62B29E8A1E1D}" destId="{C71BF97A-2259-4E49-B678-B44D86277973}" srcOrd="0" destOrd="0" presId="urn:microsoft.com/office/officeart/2005/8/layout/hProcess9"/>
    <dgm:cxn modelId="{2866224A-67AD-42E4-AAD0-B4FCC298D4B0}" type="presOf" srcId="{DA50DBB6-5F98-470F-8DB2-980A85B4D5B9}" destId="{3A4BFE61-DA97-44CE-8CFB-A92EAB04639E}" srcOrd="0" destOrd="0" presId="urn:microsoft.com/office/officeart/2005/8/layout/hProcess9"/>
    <dgm:cxn modelId="{9BC7F62B-43F7-47DC-96C2-2187FCE94531}" srcId="{F7263B73-D82C-4859-AFEC-ABEDD2861F29}" destId="{0C9DB50F-113D-41D1-972F-62B29E8A1E1D}" srcOrd="1" destOrd="0" parTransId="{8EF7D205-02E7-453B-AD87-7874178A45FF}" sibTransId="{10D30631-0D63-4D79-97A1-343A1BE61AA1}"/>
    <dgm:cxn modelId="{2BF6B55F-14E8-403A-A87E-F51E42E66101}" srcId="{F7263B73-D82C-4859-AFEC-ABEDD2861F29}" destId="{DA50DBB6-5F98-470F-8DB2-980A85B4D5B9}" srcOrd="2" destOrd="0" parTransId="{1F197335-A6A1-482C-84D1-F243050268FC}" sibTransId="{9903EC68-C2DE-48EB-A430-489F74750B88}"/>
    <dgm:cxn modelId="{2F3403CF-3F94-470E-8D9C-2F23708375FA}" type="presOf" srcId="{F7263B73-D82C-4859-AFEC-ABEDD2861F29}" destId="{38E3D834-4B1F-4CEC-BA89-A0E9F1A00003}" srcOrd="0" destOrd="0" presId="urn:microsoft.com/office/officeart/2005/8/layout/hProcess9"/>
    <dgm:cxn modelId="{B5DF0792-1448-4642-861B-400BC9EAAC0E}" srcId="{F7263B73-D82C-4859-AFEC-ABEDD2861F29}" destId="{A1F99911-0997-44AC-AFF2-F17822F6765F}" srcOrd="0" destOrd="0" parTransId="{06D63CAE-B960-4F3C-BAE5-3CDA540A9B37}" sibTransId="{C9730FEE-8EC1-48D5-979C-5535FB5E95A8}"/>
    <dgm:cxn modelId="{70E44F15-696F-4DE8-9C1D-07E6B486606D}" type="presParOf" srcId="{38E3D834-4B1F-4CEC-BA89-A0E9F1A00003}" destId="{CDB5BA59-9772-4A90-BA7C-E202789A0BD2}" srcOrd="0" destOrd="0" presId="urn:microsoft.com/office/officeart/2005/8/layout/hProcess9"/>
    <dgm:cxn modelId="{1728BE63-3165-4F96-9A9D-2832D388614D}" type="presParOf" srcId="{38E3D834-4B1F-4CEC-BA89-A0E9F1A00003}" destId="{8712E494-778F-4901-89C6-D993F630B213}" srcOrd="1" destOrd="0" presId="urn:microsoft.com/office/officeart/2005/8/layout/hProcess9"/>
    <dgm:cxn modelId="{36109620-5601-458A-859A-FF67DB667756}" type="presParOf" srcId="{8712E494-778F-4901-89C6-D993F630B213}" destId="{3B087D86-CC5C-4C8E-A649-39CF74EA6E2E}" srcOrd="0" destOrd="0" presId="urn:microsoft.com/office/officeart/2005/8/layout/hProcess9"/>
    <dgm:cxn modelId="{D17ACE4F-75F2-43A6-BF7C-73B748926CB0}" type="presParOf" srcId="{8712E494-778F-4901-89C6-D993F630B213}" destId="{CF49E0C5-4005-4047-A4CF-623B7D5A833A}" srcOrd="1" destOrd="0" presId="urn:microsoft.com/office/officeart/2005/8/layout/hProcess9"/>
    <dgm:cxn modelId="{19E65FB1-7AC8-4DDD-997B-C6EF0D7FFCAD}" type="presParOf" srcId="{8712E494-778F-4901-89C6-D993F630B213}" destId="{C71BF97A-2259-4E49-B678-B44D86277973}" srcOrd="2" destOrd="0" presId="urn:microsoft.com/office/officeart/2005/8/layout/hProcess9"/>
    <dgm:cxn modelId="{B1C3F260-42B0-4847-9822-E76A452DDC07}" type="presParOf" srcId="{8712E494-778F-4901-89C6-D993F630B213}" destId="{E24714D7-DCBC-4DE4-9066-C396E058DB2C}" srcOrd="3" destOrd="0" presId="urn:microsoft.com/office/officeart/2005/8/layout/hProcess9"/>
    <dgm:cxn modelId="{02475A4B-EB00-48F6-A559-A3DE7E6F50C9}" type="presParOf" srcId="{8712E494-778F-4901-89C6-D993F630B213}" destId="{3A4BFE61-DA97-44CE-8CFB-A92EAB0463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5BA59-9772-4A90-BA7C-E202789A0BD2}">
      <dsp:nvSpPr>
        <dsp:cNvPr id="0" name=""/>
        <dsp:cNvSpPr/>
      </dsp:nvSpPr>
      <dsp:spPr>
        <a:xfrm>
          <a:off x="582929" y="0"/>
          <a:ext cx="6606540" cy="41148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87D86-CC5C-4C8E-A649-39CF74EA6E2E}">
      <dsp:nvSpPr>
        <dsp:cNvPr id="0" name=""/>
        <dsp:cNvSpPr/>
      </dsp:nvSpPr>
      <dsp:spPr>
        <a:xfrm>
          <a:off x="8349" y="1234440"/>
          <a:ext cx="2501741" cy="164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Traditional File System</a:t>
          </a:r>
          <a:endParaRPr lang="en-US" sz="2800" kern="1200"/>
        </a:p>
      </dsp:txBody>
      <dsp:txXfrm>
        <a:off x="88696" y="1314787"/>
        <a:ext cx="2341047" cy="1485226"/>
      </dsp:txXfrm>
    </dsp:sp>
    <dsp:sp modelId="{C71BF97A-2259-4E49-B678-B44D86277973}">
      <dsp:nvSpPr>
        <dsp:cNvPr id="0" name=""/>
        <dsp:cNvSpPr/>
      </dsp:nvSpPr>
      <dsp:spPr>
        <a:xfrm>
          <a:off x="2635329" y="1234440"/>
          <a:ext cx="2501741" cy="164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Distributed File System</a:t>
          </a:r>
          <a:endParaRPr lang="en-US" sz="2800" kern="1200" dirty="0"/>
        </a:p>
      </dsp:txBody>
      <dsp:txXfrm>
        <a:off x="2715676" y="1314787"/>
        <a:ext cx="2341047" cy="1485226"/>
      </dsp:txXfrm>
    </dsp:sp>
    <dsp:sp modelId="{3A4BFE61-DA97-44CE-8CFB-A92EAB04639E}">
      <dsp:nvSpPr>
        <dsp:cNvPr id="0" name=""/>
        <dsp:cNvSpPr/>
      </dsp:nvSpPr>
      <dsp:spPr>
        <a:xfrm>
          <a:off x="5262309" y="1234440"/>
          <a:ext cx="2501741" cy="164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Decentralized File System</a:t>
          </a:r>
          <a:endParaRPr lang="en-US" sz="2800" kern="1200"/>
        </a:p>
      </dsp:txBody>
      <dsp:txXfrm>
        <a:off x="5342656" y="1314787"/>
        <a:ext cx="2341047" cy="148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417" tIns="0" rIns="20417" bIns="0" numCol="1" anchor="t" anchorCtr="0" compatLnSpc="1">
            <a:prstTxWarp prst="textNoShape">
              <a:avLst/>
            </a:prstTxWarp>
          </a:bodyPr>
          <a:lstStyle>
            <a:lvl1pPr defTabSz="979488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417" tIns="0" rIns="20417" bIns="0" numCol="1" anchor="t" anchorCtr="0" compatLnSpc="1">
            <a:prstTxWarp prst="textNoShape">
              <a:avLst/>
            </a:prstTxWarp>
          </a:bodyPr>
          <a:lstStyle>
            <a:lvl1pPr algn="r" defTabSz="979488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79" tIns="49340" rIns="98679" bIns="49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417" tIns="0" rIns="20417" bIns="0" numCol="1" anchor="b" anchorCtr="0" compatLnSpc="1">
            <a:prstTxWarp prst="textNoShape">
              <a:avLst/>
            </a:prstTxWarp>
          </a:bodyPr>
          <a:lstStyle>
            <a:lvl1pPr defTabSz="979488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417" tIns="0" rIns="20417" bIns="0" numCol="1" anchor="b" anchorCtr="0" compatLnSpc="1">
            <a:prstTxWarp prst="textNoShape">
              <a:avLst/>
            </a:prstTxWarp>
          </a:bodyPr>
          <a:lstStyle>
            <a:lvl1pPr algn="r" defTabSz="979488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79DD04-B1E4-4A54-B2FB-C5CE1016A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F594F8EC-869C-459F-8ED3-76506BC36392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79488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C1D7B990-5BA8-47DB-83A3-576AF32252B8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7" name="Rectangle 4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4" name="Group 10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3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4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15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17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18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19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21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22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23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24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25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26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27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28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29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30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31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32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6" name="Line 34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37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41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42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43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44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45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46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47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48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50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51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52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53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54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55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57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8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9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60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61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62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9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Line 69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70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1" name="Line 71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72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73"/>
              <p:cNvSpPr>
                <a:spLocks/>
              </p:cNvSpPr>
              <p:nvPr/>
            </p:nvSpPr>
            <p:spPr bwMode="ltGray">
              <a:xfrm rot="16200000" flipH="1">
                <a:off x="302" y="87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74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T0" fmla="*/ 2 w 38387"/>
                  <a:gd name="T1" fmla="*/ 0 h 30163"/>
                  <a:gd name="T2" fmla="*/ 0 w 38387"/>
                  <a:gd name="T3" fmla="*/ 1 h 30163"/>
                  <a:gd name="T4" fmla="*/ 1 w 38387"/>
                  <a:gd name="T5" fmla="*/ 0 h 30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lnTo>
                      <a:pt x="366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rc 75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T0" fmla="*/ 2 w 21600"/>
                  <a:gd name="T1" fmla="*/ 4 h 24179"/>
                  <a:gd name="T2" fmla="*/ 0 w 21600"/>
                  <a:gd name="T3" fmla="*/ 0 h 24179"/>
                  <a:gd name="T4" fmla="*/ 4 w 21600"/>
                  <a:gd name="T5" fmla="*/ 1 h 241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lnTo>
                      <a:pt x="10995" y="24178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rc 76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T0" fmla="*/ 4 w 21600"/>
                  <a:gd name="T1" fmla="*/ 0 h 24653"/>
                  <a:gd name="T2" fmla="*/ 2 w 21600"/>
                  <a:gd name="T3" fmla="*/ 4 h 24653"/>
                  <a:gd name="T4" fmla="*/ 0 w 21600"/>
                  <a:gd name="T5" fmla="*/ 1 h 246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lnTo>
                      <a:pt x="2102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77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78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rc 79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T0" fmla="*/ 7 w 18917"/>
                  <a:gd name="T1" fmla="*/ 24 h 16117"/>
                  <a:gd name="T2" fmla="*/ 0 w 18917"/>
                  <a:gd name="T3" fmla="*/ 15 h 16117"/>
                  <a:gd name="T4" fmla="*/ 28 w 18917"/>
                  <a:gd name="T5" fmla="*/ 0 h 161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lnTo>
                      <a:pt x="4536" y="16116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rc 80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T0" fmla="*/ 4 w 42771"/>
                  <a:gd name="T1" fmla="*/ 0 h 21600"/>
                  <a:gd name="T2" fmla="*/ 0 w 42771"/>
                  <a:gd name="T3" fmla="*/ 0 h 21600"/>
                  <a:gd name="T4" fmla="*/ 2 w 427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lnTo>
                      <a:pt x="42771" y="3334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rc 81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T0" fmla="*/ 2 w 43129"/>
                  <a:gd name="T1" fmla="*/ 0 h 21600"/>
                  <a:gd name="T2" fmla="*/ 0 w 43129"/>
                  <a:gd name="T3" fmla="*/ 0 h 21600"/>
                  <a:gd name="T4" fmla="*/ 1 w 431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lnTo>
                      <a:pt x="43128" y="1347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82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T0" fmla="*/ 1 w 43200"/>
                  <a:gd name="T1" fmla="*/ 0 h 28005"/>
                  <a:gd name="T2" fmla="*/ 0 w 43200"/>
                  <a:gd name="T3" fmla="*/ 0 h 28005"/>
                  <a:gd name="T4" fmla="*/ 0 w 43200"/>
                  <a:gd name="T5" fmla="*/ 0 h 280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lnTo>
                      <a:pt x="42228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83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84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85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86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87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88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465" name="Rectangle 89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466" name="Rectangle 90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" name="Rectangle 91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55C009F-4E03-4B7E-A31C-7EF9903FBA65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92" name="Rectangle 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93" name="Rectangle 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0E0923F-BB19-453F-8342-E49811F88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1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9177-F718-4FE7-AF4F-064AB3EAA6AA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BC7F3AC-21C7-4255-8E87-B9FE0C019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A125-FB9E-4A25-9615-66756C7D4C21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46D6EA9-56C6-4C6A-83F9-9915F917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2B2E-84E7-4B70-95B9-76FAD06A2358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04A46F3-2ED1-481B-A261-CDBB8775F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1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5BE5-1C76-442D-9EC5-AB14AAC7CFA6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65D399D-9558-435A-A217-DE6C2F8E5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54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BE483-2183-4690-8168-04525BF15C30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AD40F2A-B93B-4E30-9D16-3F9E81C7E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9342-413D-4C94-BC77-2A6188C678F6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9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53B5147-5CF3-479D-B3AC-39F538DC7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7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AD94-C72E-4F97-AA37-58165855205C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42C2314-566E-4F1C-8588-48B82E73F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87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48E5-4888-4AE7-A85C-A7C2E29BCD89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7B3E1D5-EA32-43B1-A80E-999354635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6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EFC3-52F5-46C8-9D96-1ED571630E22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C92649B-3CFF-411E-B729-85CFED3A1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4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DCA5E-3685-446F-9673-7E89FC7E9A36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6159A66-6BDB-4AE9-AB97-33AC9C3FB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5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8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9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grpSp>
          <p:nvGrpSpPr>
            <p:cNvPr id="1034" name="Group 58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052" name="Rectangle 59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61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62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63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64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047" name="Rectangle 65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67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68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69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70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042" name="Rectangle 71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73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74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75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Line 76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8" name="Group 77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9" name="Line 78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79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80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435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6DE579C6-D899-4CF9-A091-E15BA0D86EFB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100436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100437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77972BD5-0254-43CF-A7A5-6E7BC2220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BDC776-ADB2-4FB1-8481-9ED5F7243729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075" name="Rectangle 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4100" name="Rectangle 9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BE701204-DA58-436D-96F2-E603E2E4FD8B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dirty="0" smtClean="0"/>
              <a:t>Distributed File System – Traditional File System</a:t>
            </a:r>
            <a:endParaRPr lang="en-US" altLang="en-US" dirty="0" smtClean="0"/>
          </a:p>
        </p:txBody>
      </p:sp>
      <p:sp>
        <p:nvSpPr>
          <p:cNvPr id="41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2075" tIns="46038" rIns="92075" bIns="46038" anchor="t"/>
          <a:lstStyle/>
          <a:p>
            <a:r>
              <a:rPr lang="en-US" altLang="en-US" smtClean="0"/>
              <a:t>B. Ramamurthy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98DE83-45E8-4D81-A7F1-012E341FE18F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29B30F35-9183-44DF-8E01-7725D3DE956A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US" altLang="en-US" sz="3200" smtClean="0"/>
              <a:t>An Example Program Using File System Calls (1/2)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-253" b="52657"/>
          <a:stretch>
            <a:fillRect/>
          </a:stretch>
        </p:blipFill>
        <p:spPr bwMode="auto">
          <a:xfrm>
            <a:off x="1219200" y="1371600"/>
            <a:ext cx="69342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83CE87-2241-41DE-BCC7-63C1288E70E8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F58DAA34-D48B-4652-8148-B16B8E867F81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n-US" altLang="en-US" sz="3200" smtClean="0"/>
              <a:t>An Example Program Using File System Calls (2/2)</a:t>
            </a:r>
          </a:p>
        </p:txBody>
      </p:sp>
      <p:sp>
        <p:nvSpPr>
          <p:cNvPr id="163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6019800"/>
            <a:ext cx="7772400" cy="457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46909" b="-1028"/>
          <a:stretch>
            <a:fillRect/>
          </a:stretch>
        </p:blipFill>
        <p:spPr bwMode="auto">
          <a:xfrm>
            <a:off x="990600" y="990600"/>
            <a:ext cx="693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CE92A8-7A7E-4800-BDC5-FF455D75EFB3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D942D653-AA1A-4D20-9B19-8B3FDD7EE3DA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/>
              <a:t>File management</a:t>
            </a:r>
          </a:p>
        </p:txBody>
      </p:sp>
      <p:sp>
        <p:nvSpPr>
          <p:cNvPr id="174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Users and application programs interact with file system by means of commands for performing operations on files.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These commands are translated into specific file manipulation commands, after ensuring that the kind of access requested is allowed.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User view may be that of records or few bytes, but the actual IO is done in blocks. Data conversion to block “packing” is done. Optimized where applicable.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Now IO subsystems takes over by translating the file sub commands into IO subsystem (disk IO) commands.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6D9112-FF70-4CB1-939A-D03D1EB6CACB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DC70A748-ABBC-4B88-96E2-63A45157705E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Elements of File Management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593725" y="2471738"/>
            <a:ext cx="1677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User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Prgm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Commands</a:t>
            </a:r>
          </a:p>
        </p:txBody>
      </p:sp>
      <p:sp>
        <p:nvSpPr>
          <p:cNvPr id="18439" name="Line 4"/>
          <p:cNvSpPr>
            <a:spLocks noChangeShapeType="1"/>
          </p:cNvSpPr>
          <p:nvPr/>
        </p:nvSpPr>
        <p:spPr bwMode="auto">
          <a:xfrm>
            <a:off x="1600200" y="3048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2362200" y="2514600"/>
            <a:ext cx="781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Mgt.</a:t>
            </a:r>
          </a:p>
        </p:txBody>
      </p:sp>
      <p:sp>
        <p:nvSpPr>
          <p:cNvPr id="18441" name="Line 6"/>
          <p:cNvSpPr>
            <a:spLocks noChangeShapeType="1"/>
          </p:cNvSpPr>
          <p:nvPr/>
        </p:nvSpPr>
        <p:spPr bwMode="auto">
          <a:xfrm>
            <a:off x="3124200" y="3048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3657600" y="2514600"/>
            <a:ext cx="1417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Structure</a:t>
            </a:r>
          </a:p>
        </p:txBody>
      </p:sp>
      <p:sp>
        <p:nvSpPr>
          <p:cNvPr id="18443" name="Line 8"/>
          <p:cNvSpPr>
            <a:spLocks noChangeShapeType="1"/>
          </p:cNvSpPr>
          <p:nvPr/>
        </p:nvSpPr>
        <p:spPr bwMode="auto">
          <a:xfrm>
            <a:off x="4724400" y="3048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5181600" y="2514600"/>
            <a:ext cx="649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API</a:t>
            </a:r>
          </a:p>
        </p:txBody>
      </p:sp>
      <p:sp>
        <p:nvSpPr>
          <p:cNvPr id="18445" name="Line 10"/>
          <p:cNvSpPr>
            <a:spLocks noChangeShapeType="1"/>
          </p:cNvSpPr>
          <p:nvPr/>
        </p:nvSpPr>
        <p:spPr bwMode="auto">
          <a:xfrm>
            <a:off x="5867400" y="29718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6" name="Text Box 11"/>
          <p:cNvSpPr txBox="1">
            <a:spLocks noChangeArrowheads="1"/>
          </p:cNvSpPr>
          <p:nvPr/>
        </p:nvSpPr>
        <p:spPr bwMode="auto">
          <a:xfrm>
            <a:off x="6096000" y="266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47" name="Text Box 12"/>
          <p:cNvSpPr txBox="1">
            <a:spLocks noChangeArrowheads="1"/>
          </p:cNvSpPr>
          <p:nvPr/>
        </p:nvSpPr>
        <p:spPr bwMode="auto">
          <a:xfrm>
            <a:off x="7604125" y="2547938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Blocks</a:t>
            </a:r>
          </a:p>
        </p:txBody>
      </p:sp>
      <p:sp>
        <p:nvSpPr>
          <p:cNvPr id="18448" name="Line 13"/>
          <p:cNvSpPr>
            <a:spLocks noChangeShapeType="1"/>
          </p:cNvSpPr>
          <p:nvPr/>
        </p:nvSpPr>
        <p:spPr bwMode="auto">
          <a:xfrm>
            <a:off x="7162800" y="2971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9" name="Line 14"/>
          <p:cNvSpPr>
            <a:spLocks noChangeShapeType="1"/>
          </p:cNvSpPr>
          <p:nvPr/>
        </p:nvSpPr>
        <p:spPr bwMode="auto">
          <a:xfrm>
            <a:off x="8229600" y="2971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0" name="Text Box 15"/>
          <p:cNvSpPr txBox="1">
            <a:spLocks noChangeArrowheads="1"/>
          </p:cNvSpPr>
          <p:nvPr/>
        </p:nvSpPr>
        <p:spPr bwMode="auto">
          <a:xfrm>
            <a:off x="6911975" y="4419600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OS Disk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Scheduling etc.</a:t>
            </a:r>
          </a:p>
        </p:txBody>
      </p:sp>
      <p:sp>
        <p:nvSpPr>
          <p:cNvPr id="18451" name="Line 16"/>
          <p:cNvSpPr>
            <a:spLocks noChangeShapeType="1"/>
          </p:cNvSpPr>
          <p:nvPr/>
        </p:nvSpPr>
        <p:spPr bwMode="auto">
          <a:xfrm>
            <a:off x="609600" y="3962400"/>
            <a:ext cx="5867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2" name="Text Box 17"/>
          <p:cNvSpPr txBox="1">
            <a:spLocks noChangeArrowheads="1"/>
          </p:cNvSpPr>
          <p:nvPr/>
        </p:nvSpPr>
        <p:spPr bwMode="auto">
          <a:xfrm>
            <a:off x="2117725" y="3843338"/>
            <a:ext cx="250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File management</a:t>
            </a:r>
          </a:p>
        </p:txBody>
      </p:sp>
      <p:sp>
        <p:nvSpPr>
          <p:cNvPr id="18453" name="Text Box 18"/>
          <p:cNvSpPr txBox="1">
            <a:spLocks noChangeArrowheads="1"/>
          </p:cNvSpPr>
          <p:nvPr/>
        </p:nvSpPr>
        <p:spPr bwMode="auto">
          <a:xfrm>
            <a:off x="7832725" y="4070350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4DE160-7A1F-4CBD-A651-77B969BA86F9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E10024BE-86D3-4A85-8DF1-6662F1FBC137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69900"/>
            <a:ext cx="7226300" cy="800100"/>
          </a:xfrm>
        </p:spPr>
        <p:txBody>
          <a:bodyPr/>
          <a:lstStyle/>
          <a:p>
            <a:r>
              <a:rPr lang="en-US" altLang="en-US" smtClean="0"/>
              <a:t>File System Implementation</a:t>
            </a:r>
            <a:endParaRPr lang="en-US" altLang="en-US" sz="3200" smtClean="0"/>
          </a:p>
        </p:txBody>
      </p:sp>
      <p:sp>
        <p:nvSpPr>
          <p:cNvPr id="194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7724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mtClean="0"/>
              <a:t>A possible file system layout</a:t>
            </a:r>
          </a:p>
        </p:txBody>
      </p:sp>
      <p:pic>
        <p:nvPicPr>
          <p:cNvPr id="19463" name="Picture 4" descr="6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773238"/>
            <a:ext cx="77581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71AF7D-90CE-4539-A33B-F43F76C55F47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CDE25ADC-04A8-4E01-8C67-A3772E0EB160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Implementing Files (1)</a:t>
            </a:r>
          </a:p>
        </p:txBody>
      </p:sp>
      <p:sp>
        <p:nvSpPr>
          <p:cNvPr id="204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9900" y="5103813"/>
            <a:ext cx="8674100" cy="9779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(a) Contiguous allocation of disk space for 7 files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(b) State of the disk after files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F  </a:t>
            </a:r>
            <a:r>
              <a:rPr lang="en-US" altLang="en-US" sz="2800" smtClean="0"/>
              <a:t>have been removed</a:t>
            </a:r>
          </a:p>
        </p:txBody>
      </p:sp>
      <p:pic>
        <p:nvPicPr>
          <p:cNvPr id="20487" name="Picture 4" descr="6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33513"/>
            <a:ext cx="7104063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104C02-0749-4093-82AE-AADAC889523E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6F44C1F5-ED2A-433F-BBA3-89C9674A7EC8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Implementing Files (2)</a:t>
            </a:r>
          </a:p>
        </p:txBody>
      </p:sp>
      <p:sp>
        <p:nvSpPr>
          <p:cNvPr id="215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5486400"/>
            <a:ext cx="77724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mtClean="0"/>
              <a:t>Storing a file as a linked list of disk blocks</a:t>
            </a:r>
          </a:p>
        </p:txBody>
      </p:sp>
      <p:pic>
        <p:nvPicPr>
          <p:cNvPr id="21511" name="Picture 4" descr="6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203325"/>
            <a:ext cx="57404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2D0795-796C-450C-90BD-C119E5C119B2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0C886D80-0D1C-4213-A13B-6072D82FD673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pic>
        <p:nvPicPr>
          <p:cNvPr id="22533" name="Picture 2" descr="6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128713"/>
            <a:ext cx="38941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Implementing Files (3)</a:t>
            </a:r>
          </a:p>
        </p:txBody>
      </p:sp>
      <p:sp>
        <p:nvSpPr>
          <p:cNvPr id="2253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5765800"/>
            <a:ext cx="8610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smtClean="0"/>
              <a:t>Linked list allocation using a file allocation table in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FC30C3-6490-4403-A5F6-71D6AF8EB5B6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71A66CAC-9CC2-4436-9CF7-C5E4A5DE6398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Implementing Files : Inode or Index node </a:t>
            </a:r>
          </a:p>
        </p:txBody>
      </p:sp>
      <p:sp>
        <p:nvSpPr>
          <p:cNvPr id="235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20800" y="5892800"/>
            <a:ext cx="5486400" cy="660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mtClean="0"/>
              <a:t>An example i-node</a:t>
            </a:r>
          </a:p>
        </p:txBody>
      </p:sp>
      <p:pic>
        <p:nvPicPr>
          <p:cNvPr id="23559" name="Picture 4" descr="6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096963"/>
            <a:ext cx="51546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87A04B-FA90-44B2-8B7D-5A52B91E7A6A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AFCC2A5A-83F1-4437-ABC9-9AD86A198B71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42467" r="17830" b="26407"/>
          <a:stretch>
            <a:fillRect/>
          </a:stretch>
        </p:blipFill>
        <p:spPr bwMode="auto">
          <a:xfrm>
            <a:off x="1371600" y="1168400"/>
            <a:ext cx="65246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Disk Space Management</a:t>
            </a:r>
          </a:p>
        </p:txBody>
      </p:sp>
      <p:sp>
        <p:nvSpPr>
          <p:cNvPr id="2458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33600" y="5715000"/>
            <a:ext cx="6248400" cy="83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(a) Storing the free list on a linked 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(b) A bit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Plan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639870-DFBF-4758-87C9-47B649E81D97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r>
              <a:rPr lang="en-US" altLang="en-US" smtClean="0">
                <a:latin typeface="Comic Sans MS" panose="030F0702030302020204" pitchFamily="66" charset="0"/>
              </a:rPr>
              <a:t>Page </a:t>
            </a:r>
            <a:fld id="{0D06399E-60ED-4803-B40A-FB7E4362B88F}" type="slidenum">
              <a:rPr lang="en-US" altLang="en-US" smtClean="0">
                <a:latin typeface="Comic Sans MS" panose="030F0702030302020204" pitchFamily="66" charset="0"/>
              </a:rPr>
              <a:pPr/>
              <a:t>2</a:t>
            </a:fld>
            <a:endParaRPr lang="en-US" altLang="en-US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620BD3-334D-4809-8F01-7EFA2C0BECFA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30983579-C86C-4DDB-AE8F-24A8B207AAF6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Unix File Management</a:t>
            </a:r>
          </a:p>
        </p:txBody>
      </p:sp>
      <p:sp>
        <p:nvSpPr>
          <p:cNvPr id="256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Unix kernel views all files as streams of bytes.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Four types of files are distinguished: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Ordinary : regular files with data from user, or an application.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Directory : Contains list of file names + pointers to associated inodes.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Special : Terminals and other peripherals are abstracted as files.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Named : named pipes.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98A092-6FA5-4316-B32C-4ECB0CEEB95B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EF13B8B7-94C3-4123-8112-39223907E375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Operations </a:t>
            </a:r>
          </a:p>
        </p:txBody>
      </p:sp>
      <p:sp>
        <p:nvSpPr>
          <p:cNvPr id="266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pathname searching : lookup</a:t>
            </a:r>
          </a:p>
          <a:p>
            <a:r>
              <a:rPr lang="en-US" altLang="en-US" sz="2400" smtClean="0"/>
              <a:t>name creation : creat, mknod, link, symlink, mkdir</a:t>
            </a:r>
          </a:p>
          <a:p>
            <a:r>
              <a:rPr lang="en-US" altLang="en-US" sz="2400" smtClean="0"/>
              <a:t>name change/deletion: rename, remove, rmdir</a:t>
            </a:r>
          </a:p>
          <a:p>
            <a:r>
              <a:rPr lang="en-US" altLang="en-US" sz="2400" smtClean="0"/>
              <a:t>attribute manipulation: access, getattr, setattr</a:t>
            </a:r>
          </a:p>
          <a:p>
            <a:r>
              <a:rPr lang="en-US" altLang="en-US" sz="2400" smtClean="0"/>
              <a:t>object interpretation: open, readir,readlink,mmap,close</a:t>
            </a:r>
          </a:p>
          <a:p>
            <a:r>
              <a:rPr lang="en-US" altLang="en-US" sz="2400" smtClean="0"/>
              <a:t>process control : advlock,ioctl,select</a:t>
            </a:r>
          </a:p>
          <a:p>
            <a:r>
              <a:rPr lang="en-US" altLang="en-US" sz="2400" smtClean="0"/>
              <a:t>object management : lock, unlock,inactive,reclaim,abortop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8F65B9-4E4B-41A7-B361-4D6EFD98F546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56A0E862-2E77-41A2-8144-B5A464D51C0E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Inodes</a:t>
            </a:r>
          </a:p>
        </p:txBody>
      </p:sp>
      <p:sp>
        <p:nvSpPr>
          <p:cNvPr id="276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Inode (information node) is a structure that contains the key information needed for managing a file.</a:t>
            </a:r>
          </a:p>
          <a:p>
            <a:r>
              <a:rPr lang="en-US" altLang="en-US" smtClean="0"/>
              <a:t>Several files names may be associated with an inode.</a:t>
            </a:r>
          </a:p>
          <a:p>
            <a:r>
              <a:rPr lang="en-US" altLang="en-US" smtClean="0"/>
              <a:t>But each file contains exactly one file.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451A0C-883E-41A5-9556-657413BA77BC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45B4C194-925E-466A-8977-A4657246793D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Information in an inode</a:t>
            </a:r>
          </a:p>
        </p:txBody>
      </p:sp>
      <p:sp>
        <p:nvSpPr>
          <p:cNvPr id="286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File mode (access and execution permissions)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Link count ( how many references)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Owner ID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Group ID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File Size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File Address : 39 bytes of address information as explained in the next slide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Last accessed time, last modified time, late inode modification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4F8BF9-9A11-4C86-9B39-A1BC188EE742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F5BF6414-19D0-4312-BEA4-D586C0F31077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File address</a:t>
            </a:r>
          </a:p>
        </p:txBody>
      </p:sp>
      <p:sp>
        <p:nvSpPr>
          <p:cNvPr id="297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13 3-byte addresses (39 bytes)</a:t>
            </a:r>
          </a:p>
          <a:p>
            <a:r>
              <a:rPr lang="en-US" altLang="en-US" sz="2800" smtClean="0"/>
              <a:t>Direct :10  : direct pointer 10 1K chunks of memory</a:t>
            </a:r>
          </a:p>
          <a:p>
            <a:r>
              <a:rPr lang="en-US" altLang="en-US" sz="2800" smtClean="0"/>
              <a:t>Single indirect: 1  : indirect block of 256 points each of which points to a 1K : 256 K</a:t>
            </a:r>
          </a:p>
          <a:p>
            <a:r>
              <a:rPr lang="en-US" altLang="en-US" sz="2800" smtClean="0"/>
              <a:t>Double indirect: 1: 256 X 256 : 65M</a:t>
            </a:r>
          </a:p>
          <a:p>
            <a:r>
              <a:rPr lang="en-US" altLang="en-US" sz="2800" smtClean="0"/>
              <a:t>Triple Indirect : 1: 256X 256 X 256 : 16G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5EC13B-DB0F-4BF1-A6AD-9A87E76E7211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6B4C5CBC-75BD-4E77-B3BB-99DFC24F3005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UNIX V7 File System (1)</a:t>
            </a:r>
            <a:endParaRPr lang="en-US" altLang="en-US" sz="4000" smtClean="0"/>
          </a:p>
        </p:txBody>
      </p:sp>
      <p:sp>
        <p:nvSpPr>
          <p:cNvPr id="307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5562600"/>
            <a:ext cx="7772400" cy="457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smtClean="0"/>
              <a:t>A UNIX V7 directory entry</a:t>
            </a:r>
          </a:p>
        </p:txBody>
      </p:sp>
      <p:pic>
        <p:nvPicPr>
          <p:cNvPr id="30727" name="Picture 4" descr="6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962150"/>
            <a:ext cx="6353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CD43F-3370-4BC7-B0E7-5BE734F7C090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22859409-AF7A-44F4-8669-1CB98D64572B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7788"/>
            <a:ext cx="80772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UNIX V7 File System (2)</a:t>
            </a:r>
            <a:endParaRPr lang="en-US" altLang="en-US" sz="4000" smtClean="0"/>
          </a:p>
        </p:txBody>
      </p:sp>
      <p:sp>
        <p:nvSpPr>
          <p:cNvPr id="3175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24100" y="5791200"/>
            <a:ext cx="41148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mtClean="0"/>
              <a:t>A UNIX i-node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B641D6-61B3-4EE2-BA3E-D00D1E2D1FEC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77819E8B-5DBB-4DDE-90E0-F509F8A991D3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The UNIX V7 File System (3)</a:t>
            </a:r>
            <a:endParaRPr lang="en-US" altLang="en-US" sz="4000" smtClean="0"/>
          </a:p>
        </p:txBody>
      </p:sp>
      <p:sp>
        <p:nvSpPr>
          <p:cNvPr id="327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77850" y="5776913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mtClean="0"/>
              <a:t>The steps in looking up </a:t>
            </a:r>
            <a:r>
              <a:rPr lang="en-US" altLang="en-US" i="1" smtClean="0"/>
              <a:t>/usr/ast/mbox</a:t>
            </a:r>
            <a:endParaRPr lang="en-US" altLang="en-US" sz="2800" i="1" smtClean="0"/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0010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E5CDA3-5A9C-489B-A914-5EFE2EE4F0BB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FB99915F-2ADB-4064-A966-8DF020ED36B6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Directories</a:t>
            </a:r>
            <a:br>
              <a:rPr lang="en-US" altLang="en-US" smtClean="0"/>
            </a:br>
            <a:r>
              <a:rPr lang="en-US" altLang="en-US" sz="3600" smtClean="0"/>
              <a:t>Single-Level Directory Systems</a:t>
            </a:r>
            <a:endParaRPr lang="en-US" altLang="en-US" smtClean="0"/>
          </a:p>
        </p:txBody>
      </p:sp>
      <p:sp>
        <p:nvSpPr>
          <p:cNvPr id="337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83058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 single level directory system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contains 4 files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owned by 3 different people, A, B, and C</a:t>
            </a:r>
          </a:p>
        </p:txBody>
      </p:sp>
      <p:pic>
        <p:nvPicPr>
          <p:cNvPr id="33799" name="Picture 4" descr="6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000250"/>
            <a:ext cx="42100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66A584-18B3-4CE1-B4F8-B49DDAF23B8A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C34E153F-BE5D-44D3-A37C-74C9C4936FB4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Two-level Directory Systems</a:t>
            </a:r>
            <a:endParaRPr lang="en-US" altLang="en-US" sz="4000" smtClean="0"/>
          </a:p>
        </p:txBody>
      </p:sp>
      <p:sp>
        <p:nvSpPr>
          <p:cNvPr id="348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mtClean="0"/>
              <a:t>Letters indicate </a:t>
            </a:r>
            <a:r>
              <a:rPr lang="en-US" altLang="en-US" i="1" smtClean="0"/>
              <a:t>owners</a:t>
            </a:r>
            <a:r>
              <a:rPr lang="en-US" altLang="en-US" smtClean="0"/>
              <a:t> of the directories and files</a:t>
            </a:r>
          </a:p>
        </p:txBody>
      </p:sp>
      <p:pic>
        <p:nvPicPr>
          <p:cNvPr id="34823" name="Picture 4" descr="6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1395413"/>
            <a:ext cx="486727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Traditional File System</a:t>
            </a:r>
          </a:p>
        </p:txBody>
      </p:sp>
      <p:sp>
        <p:nvSpPr>
          <p:cNvPr id="71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is the one you use everyday on your.</a:t>
            </a:r>
          </a:p>
          <a:p>
            <a:r>
              <a:rPr lang="en-US" altLang="en-US" smtClean="0"/>
              <a:t>Usually file systems are operating systems dependent. We will use Unix file system as our example.</a:t>
            </a:r>
          </a:p>
          <a:p>
            <a:r>
              <a:rPr lang="en-US" altLang="en-US" smtClean="0"/>
              <a:t>Lets begin our discussion with this.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639870-DFBF-4758-87C9-47B649E81D97}" type="datetime1">
              <a:rPr lang="en-US" smtClean="0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  <a:endParaRPr lang="en-US"/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r>
              <a:rPr lang="en-US" altLang="en-US" smtClean="0">
                <a:latin typeface="Comic Sans MS" panose="030F0702030302020204" pitchFamily="66" charset="0"/>
              </a:rPr>
              <a:t>Page </a:t>
            </a:r>
            <a:fld id="{E9E4FC57-E75C-444E-942D-27903C4C88B6}" type="slidenum">
              <a:rPr lang="en-US" altLang="en-US" smtClean="0">
                <a:latin typeface="Comic Sans MS" panose="030F0702030302020204" pitchFamily="66" charset="0"/>
              </a:rPr>
              <a:pPr/>
              <a:t>3</a:t>
            </a:fld>
            <a:endParaRPr lang="en-US" altLang="en-US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95028F-1781-43FC-BCF1-634BDA0101EB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29A67E9B-30BC-4625-833F-006AB83EB134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Hierarchical Directory Systems</a:t>
            </a:r>
            <a:endParaRPr lang="en-US" altLang="en-US" sz="4000" smtClean="0"/>
          </a:p>
        </p:txBody>
      </p:sp>
      <p:sp>
        <p:nvSpPr>
          <p:cNvPr id="35846" name="AutoShape 3" descr="Rectangle: Click to edit Master text styles&#10;Second level&#10;Third level&#10;Fourth level&#10;Fifth level"/>
          <p:cNvSpPr>
            <a:spLocks noChangeAspect="1" noChangeArrowheads="1"/>
          </p:cNvSpPr>
          <p:nvPr>
            <p:ph type="body" idx="1"/>
          </p:nvPr>
        </p:nvSpPr>
        <p:spPr>
          <a:xfrm>
            <a:off x="838200" y="5562600"/>
            <a:ext cx="7772400" cy="457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smtClean="0"/>
              <a:t>A hierarchical directory system</a:t>
            </a:r>
          </a:p>
        </p:txBody>
      </p:sp>
      <p:pic>
        <p:nvPicPr>
          <p:cNvPr id="35847" name="Picture 4" descr="6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308100"/>
            <a:ext cx="716756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F002D4-CD05-47C0-8270-0CE6F5F85777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C88D427F-6FE2-4546-A5BE-E56AB2E19C8D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6869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20900" y="5757863"/>
            <a:ext cx="5003800" cy="4953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mtClean="0"/>
              <a:t>A UNIX directory tree</a:t>
            </a:r>
            <a:endParaRPr lang="en-US" altLang="en-US" sz="2800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4572000" cy="1143000"/>
          </a:xfrm>
        </p:spPr>
        <p:txBody>
          <a:bodyPr/>
          <a:lstStyle/>
          <a:p>
            <a:r>
              <a:rPr lang="en-US" altLang="en-US" smtClean="0"/>
              <a:t>Path Names</a:t>
            </a:r>
          </a:p>
        </p:txBody>
      </p:sp>
      <p:pic>
        <p:nvPicPr>
          <p:cNvPr id="36871" name="Picture 4" descr="6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260475"/>
            <a:ext cx="46069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1D0E2B-2298-4D20-B10F-71086D902DAC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F1C1DE00-2CDB-4865-BB37-53C930E18EDA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Directory Operations</a:t>
            </a:r>
          </a:p>
        </p:txBody>
      </p:sp>
      <p:sp>
        <p:nvSpPr>
          <p:cNvPr id="378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4000" smtClean="0"/>
              <a:t>Create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4000" smtClean="0"/>
              <a:t>Delete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4000" smtClean="0"/>
              <a:t>Opendir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4000" smtClean="0"/>
              <a:t>Closedir</a:t>
            </a:r>
          </a:p>
        </p:txBody>
      </p:sp>
      <p:sp>
        <p:nvSpPr>
          <p:cNvPr id="3789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/>
          <a:p>
            <a:pPr marL="533400" indent="-533400">
              <a:buFontTx/>
              <a:buAutoNum type="arabicPeriod" startAt="5"/>
            </a:pPr>
            <a:r>
              <a:rPr lang="en-US" altLang="en-US" sz="4000" smtClean="0"/>
              <a:t>Readdir</a:t>
            </a:r>
          </a:p>
          <a:p>
            <a:pPr marL="533400" indent="-533400">
              <a:buFontTx/>
              <a:buAutoNum type="arabicPeriod" startAt="5"/>
            </a:pPr>
            <a:r>
              <a:rPr lang="en-US" altLang="en-US" sz="4000" smtClean="0"/>
              <a:t>Rename</a:t>
            </a:r>
          </a:p>
          <a:p>
            <a:pPr marL="533400" indent="-533400">
              <a:buFontTx/>
              <a:buAutoNum type="arabicPeriod" startAt="5"/>
            </a:pPr>
            <a:r>
              <a:rPr lang="en-US" altLang="en-US" sz="4000" smtClean="0"/>
              <a:t>Link</a:t>
            </a:r>
          </a:p>
          <a:p>
            <a:pPr marL="533400" indent="-533400">
              <a:buFontTx/>
              <a:buAutoNum type="arabicPeriod" startAt="5"/>
            </a:pPr>
            <a:r>
              <a:rPr lang="en-US" altLang="en-US" sz="4000" smtClean="0"/>
              <a:t>Unlink</a:t>
            </a:r>
          </a:p>
          <a:p>
            <a:pPr marL="533400" indent="-533400"/>
            <a:endParaRPr lang="en-US" altLang="en-US" sz="40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DB57EF-50F6-4AC0-846D-F60E813E03C2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BCDFFA45-A32D-46E6-83F3-A14D39739A24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Implementing Directories (1)</a:t>
            </a:r>
          </a:p>
        </p:txBody>
      </p:sp>
      <p:sp>
        <p:nvSpPr>
          <p:cNvPr id="389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5900" y="4686300"/>
            <a:ext cx="89281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(a) A simple directory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fixed size entries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disk addresses and attributes in directory entry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(b) Directory in which each entry just refers to an i-node</a:t>
            </a:r>
          </a:p>
        </p:txBody>
      </p:sp>
      <p:pic>
        <p:nvPicPr>
          <p:cNvPr id="38919" name="Picture 4" descr="6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04938"/>
            <a:ext cx="746283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Line 5"/>
          <p:cNvSpPr>
            <a:spLocks noChangeShapeType="1"/>
          </p:cNvSpPr>
          <p:nvPr/>
        </p:nvSpPr>
        <p:spPr bwMode="auto">
          <a:xfrm flipV="1">
            <a:off x="6648450" y="1393825"/>
            <a:ext cx="5746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>
            <a:off x="1168400" y="1765300"/>
            <a:ext cx="0" cy="133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3E2192-F017-41CD-ADB5-D1619C9D3521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9246E9E7-1B93-4BC3-87C0-7A8D3D93F7F0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Implementing Directories (2)</a:t>
            </a:r>
          </a:p>
        </p:txBody>
      </p:sp>
      <p:sp>
        <p:nvSpPr>
          <p:cNvPr id="399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8500" y="5524500"/>
            <a:ext cx="8445500" cy="133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Two ways of handling long file names in directory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(a) In-line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(b) In a heap</a:t>
            </a:r>
          </a:p>
        </p:txBody>
      </p:sp>
      <p:pic>
        <p:nvPicPr>
          <p:cNvPr id="39943" name="Picture 4" descr="6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82675"/>
            <a:ext cx="60467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0DF41C-98E5-4E2B-A719-9080274FE137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2D7FF41A-62AA-446D-A122-7C68C0733BFB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Unix Directories</a:t>
            </a:r>
          </a:p>
        </p:txBody>
      </p:sp>
      <p:sp>
        <p:nvSpPr>
          <p:cNvPr id="409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Directories are allocated in units called chunks.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Chunks are broken up into variable-length directory entries.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 directory entry contains: index to inode structures, the size of entry in bytes, type of entry, length of filename, pointer to next entry.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1898CB-1EFB-49C8-B4A8-1739C50BE9FB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B6219512-6894-41C0-B08C-21034E8D133B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Shared Files (1)</a:t>
            </a:r>
          </a:p>
        </p:txBody>
      </p:sp>
      <p:sp>
        <p:nvSpPr>
          <p:cNvPr id="419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36600" y="5892800"/>
            <a:ext cx="77724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mtClean="0"/>
              <a:t>File system containing a shared file</a:t>
            </a:r>
          </a:p>
        </p:txBody>
      </p:sp>
      <p:pic>
        <p:nvPicPr>
          <p:cNvPr id="41991" name="Picture 4" descr="6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158875"/>
            <a:ext cx="471963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5FD232-8567-4DA0-8B3D-84E48E4622C1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AC390432-C353-45D4-A9CD-84DB8795E3C1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Shared Files (2)</a:t>
            </a:r>
          </a:p>
        </p:txBody>
      </p:sp>
      <p:sp>
        <p:nvSpPr>
          <p:cNvPr id="430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4800600"/>
            <a:ext cx="8128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/>
              <a:t>(a) Situation prior to linking</a:t>
            </a:r>
          </a:p>
          <a:p>
            <a:pPr>
              <a:buFontTx/>
              <a:buNone/>
            </a:pPr>
            <a:r>
              <a:rPr lang="en-US" altLang="en-US" sz="2400" smtClean="0"/>
              <a:t>(b) After the link is created</a:t>
            </a:r>
          </a:p>
          <a:p>
            <a:pPr>
              <a:buFontTx/>
              <a:buNone/>
            </a:pPr>
            <a:r>
              <a:rPr lang="en-US" altLang="en-US" sz="2400" smtClean="0"/>
              <a:t>(c) After the original owner removes the file</a:t>
            </a:r>
          </a:p>
          <a:p>
            <a:pPr>
              <a:buFontTx/>
              <a:buNone/>
            </a:pPr>
            <a:r>
              <a:rPr lang="en-US" altLang="en-US" sz="2400" smtClean="0"/>
              <a:t>(d) Symbolic and hard links</a:t>
            </a:r>
          </a:p>
        </p:txBody>
      </p:sp>
      <p:pic>
        <p:nvPicPr>
          <p:cNvPr id="43015" name="Picture 4" descr="6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095375"/>
            <a:ext cx="7123112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AF57A0-57BE-47CB-8EE9-6D0FF41D0598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E5E9F7D3-83D2-45E0-A23C-2670C4899DCF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440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We studied </a:t>
            </a:r>
          </a:p>
          <a:p>
            <a:pPr lvl="1"/>
            <a:r>
              <a:rPr lang="en-US" altLang="en-US" sz="3200" smtClean="0"/>
              <a:t>The file abstraction and file API.</a:t>
            </a:r>
          </a:p>
          <a:p>
            <a:pPr lvl="1"/>
            <a:r>
              <a:rPr lang="en-US" altLang="en-US" sz="3200" smtClean="0"/>
              <a:t>File structure, directory structure and storage allocation.</a:t>
            </a:r>
          </a:p>
          <a:p>
            <a:pPr lvl="1"/>
            <a:r>
              <a:rPr lang="en-US" altLang="en-US" sz="3200" smtClean="0"/>
              <a:t>Unix file system case study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mtClean="0"/>
              <a:t>Next class we will explore distributed file system.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8D461E-0D96-4439-A97C-3528F375C26A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023C5C87-35C0-458C-878D-C284B8C5ACA9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81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114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File system is the most visible aspect of an operating system. It provides the mechanism for on-line storage of and access to programs and data. It provides the persistent storage capability to a system.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File systems consists of a collection of </a:t>
            </a:r>
            <a:r>
              <a:rPr lang="en-US" altLang="en-US" sz="2800" b="1" smtClean="0"/>
              <a:t>files, </a:t>
            </a:r>
            <a:r>
              <a:rPr lang="en-US" altLang="en-US" sz="2800" smtClean="0"/>
              <a:t>a </a:t>
            </a:r>
            <a:r>
              <a:rPr lang="en-US" altLang="en-US" sz="2800" b="1" smtClean="0"/>
              <a:t>directory structure, access methods, secondary storage management and</a:t>
            </a:r>
            <a:r>
              <a:rPr lang="en-US" altLang="en-US" sz="2800" smtClean="0"/>
              <a:t> </a:t>
            </a:r>
            <a:r>
              <a:rPr lang="en-US" altLang="en-US" sz="2800" b="1" smtClean="0"/>
              <a:t>partitions </a:t>
            </a:r>
            <a:r>
              <a:rPr lang="en-US" altLang="en-US" sz="2800" smtClean="0"/>
              <a:t>(which separate logical and physical collection of directories.)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FD87E8-3C25-4B65-B968-F16F3ACC47C5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4D1E5002-AE9C-488A-BAAB-84016538A53C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/>
              <a:t>Topics for Discussion</a:t>
            </a:r>
          </a:p>
        </p:txBody>
      </p:sp>
      <p:sp>
        <p:nvSpPr>
          <p:cNvPr id="102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/>
              <a:t>File Attributes</a:t>
            </a:r>
          </a:p>
          <a:p>
            <a:r>
              <a:rPr lang="en-US" altLang="en-US" smtClean="0"/>
              <a:t>File operations and structures</a:t>
            </a:r>
          </a:p>
          <a:p>
            <a:r>
              <a:rPr lang="en-US" altLang="en-US" smtClean="0"/>
              <a:t>File Management</a:t>
            </a:r>
          </a:p>
          <a:p>
            <a:r>
              <a:rPr lang="en-US" altLang="en-US" smtClean="0"/>
              <a:t>File Organization</a:t>
            </a:r>
          </a:p>
          <a:p>
            <a:r>
              <a:rPr lang="en-US" altLang="en-US" smtClean="0"/>
              <a:t>File Directories</a:t>
            </a:r>
          </a:p>
          <a:p>
            <a:r>
              <a:rPr lang="en-US" altLang="en-US" smtClean="0"/>
              <a:t>Directory Structure</a:t>
            </a:r>
          </a:p>
          <a:p>
            <a:r>
              <a:rPr lang="en-US" altLang="en-US" smtClean="0"/>
              <a:t>Unix file system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6D3098-040B-4BDF-85FB-4475B66FEB84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D32C0FAC-4C17-4C3A-B15E-36DA22CA1ECE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/>
              <a:t>File Attributes</a:t>
            </a:r>
          </a:p>
        </p:txBody>
      </p:sp>
      <p:sp>
        <p:nvSpPr>
          <p:cNvPr id="112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340600" cy="374015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Name: Symbolic reference for identifying the file object.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Type: Information that indicates the contents of the file.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Location: This information is a pointer a device and to the location of the file on that device.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Size : The current size of the file (in bytes, words, or blocks).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Protection:  Access control information (RWX)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Time, date and user identification: This information may be kept for (1) creation, (2) last modification and (3) last use. Useful for protection, security and usage monitoring.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FA9D1D-407A-49B3-B515-7938256999B7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8E3EA343-002D-4B1F-AD1E-C0F11BC4CB88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File Attributes</a:t>
            </a:r>
          </a:p>
        </p:txBody>
      </p:sp>
      <p:sp>
        <p:nvSpPr>
          <p:cNvPr id="122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4538" y="5942013"/>
            <a:ext cx="7772400" cy="457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smtClean="0"/>
              <a:t>Possible file attributes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44600"/>
            <a:ext cx="58769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78564E-FD21-49CC-92BD-E60EDCB7D452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F1FFB5A2-C00C-435F-9528-910A6AF9F5F7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/>
              <a:t>File Operations and structures</a:t>
            </a:r>
          </a:p>
        </p:txBody>
      </p:sp>
      <p:sp>
        <p:nvSpPr>
          <p:cNvPr id="133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78800" cy="417195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A file is an abstract data type.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Operations: open, close, create, destroy, copy, rename, list, read, write, update, insert item, delete item, size,...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Open file table: Table containing information about open files. When a file operation is requested, an index into this table is used for locating the file. When a file is closed the entry is removed from the table.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Current file pointer: Last read/write location is kept as a current-file-position pointer. Each process using the file has a unique pointer. Where is it kept?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File open count: Number of opens done on a given file. To allow deletion from Open file table, once the count reaches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2C9F63-B6ED-42D9-87A1-AA52AB605BB4}" type="datetime1">
              <a:rPr lang="en-US" smtClean="0"/>
              <a:pPr>
                <a:defRPr/>
              </a:pPr>
              <a:t>10/29/2018</a:t>
            </a:fld>
            <a:endParaRPr lang="en-US" smtClean="0"/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B.Ramamurthy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omic Sans MS" panose="030F0702030302020204" pitchFamily="66" charset="0"/>
              </a:rPr>
              <a:t>Page </a:t>
            </a:r>
            <a:fld id="{419694D8-22F6-4095-837A-CD2A9DD182F8}" type="slidenum">
              <a:rPr lang="en-US" altLang="en-US" sz="1400" smtClean="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latin typeface="Comic Sans MS" panose="030F0702030302020204" pitchFamily="66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File Operations</a:t>
            </a:r>
          </a:p>
        </p:txBody>
      </p:sp>
      <p:sp>
        <p:nvSpPr>
          <p:cNvPr id="143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marL="914400" lvl="1" indent="-457200">
              <a:buFontTx/>
              <a:buAutoNum type="arabicPeriod"/>
            </a:pPr>
            <a:r>
              <a:rPr lang="en-US" altLang="en-US" sz="3600" smtClean="0"/>
              <a:t>Create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3600" smtClean="0"/>
              <a:t>Delete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3600" smtClean="0"/>
              <a:t>Open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3600" smtClean="0"/>
              <a:t>Close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3600" smtClean="0"/>
              <a:t>Read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3600" smtClean="0"/>
              <a:t>Write</a:t>
            </a:r>
          </a:p>
          <a:p>
            <a:pPr marL="914400" lvl="1" indent="-457200">
              <a:buFontTx/>
              <a:buAutoNum type="arabicPeriod"/>
            </a:pPr>
            <a:endParaRPr lang="en-US" altLang="en-US" sz="3600" smtClean="0"/>
          </a:p>
        </p:txBody>
      </p:sp>
      <p:sp>
        <p:nvSpPr>
          <p:cNvPr id="1434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marL="914400" lvl="1" indent="-457200">
              <a:buFontTx/>
              <a:buAutoNum type="arabicPeriod" startAt="7"/>
            </a:pPr>
            <a:r>
              <a:rPr lang="en-US" altLang="en-US" sz="3600" smtClean="0"/>
              <a:t>Append</a:t>
            </a:r>
          </a:p>
          <a:p>
            <a:pPr marL="914400" lvl="1" indent="-457200">
              <a:buFontTx/>
              <a:buAutoNum type="arabicPeriod" startAt="7"/>
            </a:pPr>
            <a:r>
              <a:rPr lang="en-US" altLang="en-US" sz="3600" smtClean="0"/>
              <a:t>Seek</a:t>
            </a:r>
          </a:p>
          <a:p>
            <a:pPr marL="914400" lvl="1" indent="-457200">
              <a:buFontTx/>
              <a:buAutoNum type="arabicPeriod" startAt="7"/>
            </a:pPr>
            <a:r>
              <a:rPr lang="en-US" altLang="en-US" sz="3600" smtClean="0"/>
              <a:t>Get attributes</a:t>
            </a:r>
          </a:p>
          <a:p>
            <a:pPr marL="914400" lvl="1" indent="-457200">
              <a:buFontTx/>
              <a:buAutoNum type="arabicPeriod" startAt="7"/>
            </a:pPr>
            <a:r>
              <a:rPr lang="en-US" altLang="en-US" sz="3600" smtClean="0"/>
              <a:t>Set Attributes</a:t>
            </a:r>
          </a:p>
          <a:p>
            <a:pPr marL="914400" lvl="1" indent="-457200">
              <a:buFontTx/>
              <a:buAutoNum type="arabicPeriod" startAt="7"/>
            </a:pPr>
            <a:r>
              <a:rPr lang="en-US" altLang="en-US" sz="3600" smtClean="0"/>
              <a:t>Rename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 design template">
  <a:themeElements>
    <a:clrScheme name="Blueprint design templat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 design templat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design templat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Blueprint design template</Template>
  <TotalTime>4459</TotalTime>
  <Words>1352</Words>
  <Application>Microsoft Office PowerPoint</Application>
  <PresentationFormat>On-screen Show (4:3)</PresentationFormat>
  <Paragraphs>284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Tahoma</vt:lpstr>
      <vt:lpstr>Arial</vt:lpstr>
      <vt:lpstr>Times New Roman</vt:lpstr>
      <vt:lpstr>Comic Sans MS</vt:lpstr>
      <vt:lpstr>Blueprint design template</vt:lpstr>
      <vt:lpstr>Distributed File System – Traditional File System</vt:lpstr>
      <vt:lpstr>Our Plan</vt:lpstr>
      <vt:lpstr>Traditional File System</vt:lpstr>
      <vt:lpstr>Introduction</vt:lpstr>
      <vt:lpstr>Topics for Discussion</vt:lpstr>
      <vt:lpstr>File Attributes</vt:lpstr>
      <vt:lpstr>File Attributes</vt:lpstr>
      <vt:lpstr>File Operations and structures</vt:lpstr>
      <vt:lpstr>File Operations</vt:lpstr>
      <vt:lpstr>An Example Program Using File System Calls (1/2)</vt:lpstr>
      <vt:lpstr>An Example Program Using File System Calls (2/2)</vt:lpstr>
      <vt:lpstr>File management</vt:lpstr>
      <vt:lpstr>Elements of File Management</vt:lpstr>
      <vt:lpstr>File System Implementation</vt:lpstr>
      <vt:lpstr>Implementing Files (1)</vt:lpstr>
      <vt:lpstr>Implementing Files (2)</vt:lpstr>
      <vt:lpstr>Implementing Files (3)</vt:lpstr>
      <vt:lpstr>Implementing Files : Inode or Index node </vt:lpstr>
      <vt:lpstr>Disk Space Management</vt:lpstr>
      <vt:lpstr>Unix File Management</vt:lpstr>
      <vt:lpstr>Operations </vt:lpstr>
      <vt:lpstr>Inodes</vt:lpstr>
      <vt:lpstr>Information in an inode</vt:lpstr>
      <vt:lpstr>File address</vt:lpstr>
      <vt:lpstr>The UNIX V7 File System (1)</vt:lpstr>
      <vt:lpstr>The UNIX V7 File System (2)</vt:lpstr>
      <vt:lpstr>The UNIX V7 File System (3)</vt:lpstr>
      <vt:lpstr>Directories Single-Level Directory Systems</vt:lpstr>
      <vt:lpstr>Two-level Directory Systems</vt:lpstr>
      <vt:lpstr>Hierarchical Directory Systems</vt:lpstr>
      <vt:lpstr>Path Names</vt:lpstr>
      <vt:lpstr>Directory Operations</vt:lpstr>
      <vt:lpstr>Implementing Directories (1)</vt:lpstr>
      <vt:lpstr>Implementing Directories (2)</vt:lpstr>
      <vt:lpstr>Unix Directories</vt:lpstr>
      <vt:lpstr>Shared Files (1)</vt:lpstr>
      <vt:lpstr>Shared Files (2)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Management and Disk Scheduling</dc:title>
  <dc:creator>Kumar Madurai</dc:creator>
  <cp:lastModifiedBy>Bina Ramamurthy</cp:lastModifiedBy>
  <cp:revision>31</cp:revision>
  <cp:lastPrinted>2000-03-31T16:21:14Z</cp:lastPrinted>
  <dcterms:created xsi:type="dcterms:W3CDTF">1995-05-28T16:26:58Z</dcterms:created>
  <dcterms:modified xsi:type="dcterms:W3CDTF">2018-10-29T13:51:29Z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bina@cse.buffalo.edu</vt:lpwstr>
  </property>
  <property fmtid="{D5CDD505-2E9C-101B-9397-08002B2CF9AE}" pid="8" name="HomePage">
    <vt:lpwstr>http://www.cse.buffalo.edu/~bina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\\Castor\bina\java\cse421\spring00</vt:lpwstr>
  </property>
</Properties>
</file>