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8"/>
  </p:notesMasterIdLst>
  <p:handoutMasterIdLst>
    <p:handoutMasterId r:id="rId29"/>
  </p:handoutMasterIdLst>
  <p:sldIdLst>
    <p:sldId id="340" r:id="rId2"/>
    <p:sldId id="341" r:id="rId3"/>
    <p:sldId id="342" r:id="rId4"/>
    <p:sldId id="343" r:id="rId5"/>
    <p:sldId id="344" r:id="rId6"/>
    <p:sldId id="345" r:id="rId7"/>
    <p:sldId id="348" r:id="rId8"/>
    <p:sldId id="347" r:id="rId9"/>
    <p:sldId id="349" r:id="rId10"/>
    <p:sldId id="350" r:id="rId11"/>
    <p:sldId id="301" r:id="rId12"/>
    <p:sldId id="335" r:id="rId13"/>
    <p:sldId id="336" r:id="rId14"/>
    <p:sldId id="337" r:id="rId15"/>
    <p:sldId id="304" r:id="rId16"/>
    <p:sldId id="305" r:id="rId17"/>
    <p:sldId id="306" r:id="rId18"/>
    <p:sldId id="325" r:id="rId19"/>
    <p:sldId id="338" r:id="rId20"/>
    <p:sldId id="324" r:id="rId21"/>
    <p:sldId id="326" r:id="rId22"/>
    <p:sldId id="327" r:id="rId23"/>
    <p:sldId id="265" r:id="rId24"/>
    <p:sldId id="275" r:id="rId25"/>
    <p:sldId id="276" r:id="rId26"/>
    <p:sldId id="334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8614" autoAdjust="0"/>
    <p:restoredTop sz="90709" autoAdjust="0"/>
  </p:normalViewPr>
  <p:slideViewPr>
    <p:cSldViewPr>
      <p:cViewPr varScale="1">
        <p:scale>
          <a:sx n="69" d="100"/>
          <a:sy n="69" d="100"/>
        </p:scale>
        <p:origin x="156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DF8C9E-8514-41D9-807E-87B44C820F4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6605EA-C68C-4579-AE54-A28BD0F59D27}">
      <dgm:prSet/>
      <dgm:spPr>
        <a:solidFill>
          <a:schemeClr val="tx1"/>
        </a:solidFill>
      </dgm:spPr>
      <dgm:t>
        <a:bodyPr/>
        <a:lstStyle/>
        <a:p>
          <a:pPr rtl="0"/>
          <a:r>
            <a:rPr lang="en-US" dirty="0" smtClean="0"/>
            <a:t>SOAP</a:t>
          </a:r>
          <a:endParaRPr lang="en-US" dirty="0"/>
        </a:p>
      </dgm:t>
    </dgm:pt>
    <dgm:pt modelId="{446171D4-18C7-4108-B23E-46955DC29667}" type="parTrans" cxnId="{DB27B84F-825F-4C2B-942B-FF702FEF4BF8}">
      <dgm:prSet/>
      <dgm:spPr/>
      <dgm:t>
        <a:bodyPr/>
        <a:lstStyle/>
        <a:p>
          <a:endParaRPr lang="en-US"/>
        </a:p>
      </dgm:t>
    </dgm:pt>
    <dgm:pt modelId="{792DA935-5E9B-415F-914D-B76AF903B7CA}" type="sibTrans" cxnId="{DB27B84F-825F-4C2B-942B-FF702FEF4BF8}">
      <dgm:prSet/>
      <dgm:spPr/>
      <dgm:t>
        <a:bodyPr/>
        <a:lstStyle/>
        <a:p>
          <a:endParaRPr lang="en-US"/>
        </a:p>
      </dgm:t>
    </dgm:pt>
    <dgm:pt modelId="{63905496-9BB3-4315-992B-230BC98E059B}">
      <dgm:prSet/>
      <dgm:spPr>
        <a:solidFill>
          <a:schemeClr val="tx1"/>
        </a:solidFill>
      </dgm:spPr>
      <dgm:t>
        <a:bodyPr/>
        <a:lstStyle/>
        <a:p>
          <a:pPr rtl="0"/>
          <a:r>
            <a:rPr lang="en-US" dirty="0" smtClean="0"/>
            <a:t>XML</a:t>
          </a:r>
          <a:endParaRPr lang="en-US" dirty="0"/>
        </a:p>
      </dgm:t>
    </dgm:pt>
    <dgm:pt modelId="{A60A1586-E4CB-4687-A228-0CA737DE89AC}" type="parTrans" cxnId="{F156F162-AECB-45CA-BBE9-F6A2610CF0DE}">
      <dgm:prSet/>
      <dgm:spPr/>
      <dgm:t>
        <a:bodyPr/>
        <a:lstStyle/>
        <a:p>
          <a:endParaRPr lang="en-US"/>
        </a:p>
      </dgm:t>
    </dgm:pt>
    <dgm:pt modelId="{F193BC8B-BC8B-4E87-8817-4FE8B2CD2EAD}" type="sibTrans" cxnId="{F156F162-AECB-45CA-BBE9-F6A2610CF0DE}">
      <dgm:prSet/>
      <dgm:spPr/>
      <dgm:t>
        <a:bodyPr/>
        <a:lstStyle/>
        <a:p>
          <a:endParaRPr lang="en-US"/>
        </a:p>
      </dgm:t>
    </dgm:pt>
    <dgm:pt modelId="{7C63896A-BFEC-40DC-B2DE-A5149C54AE27}">
      <dgm:prSet/>
      <dgm:spPr>
        <a:solidFill>
          <a:schemeClr val="tx1"/>
        </a:solidFill>
      </dgm:spPr>
      <dgm:t>
        <a:bodyPr/>
        <a:lstStyle/>
        <a:p>
          <a:pPr rtl="0"/>
          <a:r>
            <a:rPr lang="en-US" dirty="0" smtClean="0"/>
            <a:t>HTTP/Others</a:t>
          </a:r>
          <a:endParaRPr lang="en-US" dirty="0"/>
        </a:p>
      </dgm:t>
    </dgm:pt>
    <dgm:pt modelId="{D72F1846-0CE1-4483-9D5B-923837898856}" type="parTrans" cxnId="{184459FC-028C-4737-B763-48F68E838DA7}">
      <dgm:prSet/>
      <dgm:spPr/>
      <dgm:t>
        <a:bodyPr/>
        <a:lstStyle/>
        <a:p>
          <a:endParaRPr lang="en-US"/>
        </a:p>
      </dgm:t>
    </dgm:pt>
    <dgm:pt modelId="{8B345372-BD04-4B24-90FF-13AA0B6F9579}" type="sibTrans" cxnId="{184459FC-028C-4737-B763-48F68E838DA7}">
      <dgm:prSet/>
      <dgm:spPr/>
      <dgm:t>
        <a:bodyPr/>
        <a:lstStyle/>
        <a:p>
          <a:endParaRPr lang="en-US"/>
        </a:p>
      </dgm:t>
    </dgm:pt>
    <dgm:pt modelId="{D5CD4A7D-C290-42B1-AAE4-D7D0D73DE798}">
      <dgm:prSet/>
      <dgm:spPr>
        <a:solidFill>
          <a:schemeClr val="tx1"/>
        </a:solidFill>
      </dgm:spPr>
      <dgm:t>
        <a:bodyPr/>
        <a:lstStyle/>
        <a:p>
          <a:pPr rtl="0"/>
          <a:r>
            <a:rPr lang="en-US" dirty="0" smtClean="0"/>
            <a:t>TCP/IP</a:t>
          </a:r>
          <a:endParaRPr lang="en-US" dirty="0"/>
        </a:p>
      </dgm:t>
    </dgm:pt>
    <dgm:pt modelId="{BE7C4999-AF3E-4D46-92E9-3E99079E471A}" type="parTrans" cxnId="{4CF6F72B-37DD-4964-A166-AA602768059F}">
      <dgm:prSet/>
      <dgm:spPr/>
      <dgm:t>
        <a:bodyPr/>
        <a:lstStyle/>
        <a:p>
          <a:endParaRPr lang="en-US"/>
        </a:p>
      </dgm:t>
    </dgm:pt>
    <dgm:pt modelId="{3C87D64D-756D-4785-89E8-A974B11BC120}" type="sibTrans" cxnId="{4CF6F72B-37DD-4964-A166-AA602768059F}">
      <dgm:prSet/>
      <dgm:spPr/>
      <dgm:t>
        <a:bodyPr/>
        <a:lstStyle/>
        <a:p>
          <a:endParaRPr lang="en-US"/>
        </a:p>
      </dgm:t>
    </dgm:pt>
    <dgm:pt modelId="{B2B302EF-8E76-4585-A0EC-0C9B0A011E67}">
      <dgm:prSet/>
      <dgm:spPr>
        <a:solidFill>
          <a:schemeClr val="tx1"/>
        </a:solidFill>
      </dgm:spPr>
      <dgm:t>
        <a:bodyPr/>
        <a:lstStyle/>
        <a:p>
          <a:pPr rtl="0"/>
          <a:r>
            <a:rPr lang="en-US" dirty="0" smtClean="0"/>
            <a:t>REST</a:t>
          </a:r>
          <a:endParaRPr lang="en-US" dirty="0"/>
        </a:p>
      </dgm:t>
    </dgm:pt>
    <dgm:pt modelId="{5C6E6CC9-EFB6-4209-97BF-1FC45DC12040}" type="parTrans" cxnId="{554626DB-EFA8-409E-839A-E9BA63E117FB}">
      <dgm:prSet/>
      <dgm:spPr/>
      <dgm:t>
        <a:bodyPr/>
        <a:lstStyle/>
        <a:p>
          <a:endParaRPr lang="en-US"/>
        </a:p>
      </dgm:t>
    </dgm:pt>
    <dgm:pt modelId="{4F416383-084B-46CA-95D8-9FCA6C8ABB78}" type="sibTrans" cxnId="{554626DB-EFA8-409E-839A-E9BA63E117FB}">
      <dgm:prSet/>
      <dgm:spPr/>
      <dgm:t>
        <a:bodyPr/>
        <a:lstStyle/>
        <a:p>
          <a:endParaRPr lang="en-US"/>
        </a:p>
      </dgm:t>
    </dgm:pt>
    <dgm:pt modelId="{1452ADD0-DF49-4423-AFCC-506C1139A30F}" type="pres">
      <dgm:prSet presAssocID="{29DF8C9E-8514-41D9-807E-87B44C820F4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8367E5-2BF0-4DBF-9F96-D590FF826D40}" type="pres">
      <dgm:prSet presAssocID="{146605EA-C68C-4579-AE54-A28BD0F59D27}" presName="linNode" presStyleCnt="0"/>
      <dgm:spPr/>
    </dgm:pt>
    <dgm:pt modelId="{CB9A509B-2D45-4B55-A403-62B06269E235}" type="pres">
      <dgm:prSet presAssocID="{146605EA-C68C-4579-AE54-A28BD0F59D27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31986-5291-4708-9FF4-F4A81AD61F39}" type="pres">
      <dgm:prSet presAssocID="{792DA935-5E9B-415F-914D-B76AF903B7CA}" presName="sp" presStyleCnt="0"/>
      <dgm:spPr/>
    </dgm:pt>
    <dgm:pt modelId="{B486E8E3-7F66-4DC2-83BF-60623A5E8613}" type="pres">
      <dgm:prSet presAssocID="{63905496-9BB3-4315-992B-230BC98E059B}" presName="linNode" presStyleCnt="0"/>
      <dgm:spPr/>
    </dgm:pt>
    <dgm:pt modelId="{7A21F692-5A97-4049-B22B-D2E6C598BAE0}" type="pres">
      <dgm:prSet presAssocID="{63905496-9BB3-4315-992B-230BC98E059B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AE742-3A6E-4C7F-B409-8CE119AA9EC8}" type="pres">
      <dgm:prSet presAssocID="{F193BC8B-BC8B-4E87-8817-4FE8B2CD2EAD}" presName="sp" presStyleCnt="0"/>
      <dgm:spPr/>
    </dgm:pt>
    <dgm:pt modelId="{EB5F8204-DB4C-4FA5-8C4A-101CABBAB4E1}" type="pres">
      <dgm:prSet presAssocID="{7C63896A-BFEC-40DC-B2DE-A5149C54AE27}" presName="linNode" presStyleCnt="0"/>
      <dgm:spPr/>
    </dgm:pt>
    <dgm:pt modelId="{C184BEC1-4F9C-4CFF-8E3B-FD3558170422}" type="pres">
      <dgm:prSet presAssocID="{7C63896A-BFEC-40DC-B2DE-A5149C54AE27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06EA3-4311-499F-8DFE-56A2B1EBED8E}" type="pres">
      <dgm:prSet presAssocID="{8B345372-BD04-4B24-90FF-13AA0B6F9579}" presName="sp" presStyleCnt="0"/>
      <dgm:spPr/>
    </dgm:pt>
    <dgm:pt modelId="{8D38DDF5-7148-48E4-9B68-B003AD9F0161}" type="pres">
      <dgm:prSet presAssocID="{D5CD4A7D-C290-42B1-AAE4-D7D0D73DE798}" presName="linNode" presStyleCnt="0"/>
      <dgm:spPr/>
    </dgm:pt>
    <dgm:pt modelId="{1C23E507-3345-4202-8A4A-34FFA7FE6330}" type="pres">
      <dgm:prSet presAssocID="{D5CD4A7D-C290-42B1-AAE4-D7D0D73DE798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1B6A4-DC02-4A4B-9E4B-13ECED2E3CBD}" type="pres">
      <dgm:prSet presAssocID="{3C87D64D-756D-4785-89E8-A974B11BC120}" presName="sp" presStyleCnt="0"/>
      <dgm:spPr/>
    </dgm:pt>
    <dgm:pt modelId="{C5D28126-5D7D-4093-B5E7-87907BCA5C12}" type="pres">
      <dgm:prSet presAssocID="{B2B302EF-8E76-4585-A0EC-0C9B0A011E67}" presName="linNode" presStyleCnt="0"/>
      <dgm:spPr/>
    </dgm:pt>
    <dgm:pt modelId="{6FBF30A2-3A28-489A-8B16-A59A101A2267}" type="pres">
      <dgm:prSet presAssocID="{B2B302EF-8E76-4585-A0EC-0C9B0A011E67}" presName="parentText" presStyleLbl="node1" presStyleIdx="4" presStyleCnt="5" custScaleX="68845" custLinFactX="1743" custLinFactY="-114210" custLinFactNeighborX="100000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75ECD1-1A62-4406-AFFD-3C314E1DCB3F}" type="presOf" srcId="{63905496-9BB3-4315-992B-230BC98E059B}" destId="{7A21F692-5A97-4049-B22B-D2E6C598BAE0}" srcOrd="0" destOrd="0" presId="urn:microsoft.com/office/officeart/2005/8/layout/vList5"/>
    <dgm:cxn modelId="{49DC56AB-DE5F-4255-8F66-C5AADDEFA77F}" type="presOf" srcId="{7C63896A-BFEC-40DC-B2DE-A5149C54AE27}" destId="{C184BEC1-4F9C-4CFF-8E3B-FD3558170422}" srcOrd="0" destOrd="0" presId="urn:microsoft.com/office/officeart/2005/8/layout/vList5"/>
    <dgm:cxn modelId="{F156F162-AECB-45CA-BBE9-F6A2610CF0DE}" srcId="{29DF8C9E-8514-41D9-807E-87B44C820F4D}" destId="{63905496-9BB3-4315-992B-230BC98E059B}" srcOrd="1" destOrd="0" parTransId="{A60A1586-E4CB-4687-A228-0CA737DE89AC}" sibTransId="{F193BC8B-BC8B-4E87-8817-4FE8B2CD2EAD}"/>
    <dgm:cxn modelId="{D2D22758-A4BF-4D78-A1A0-B15BDAEA4214}" type="presOf" srcId="{D5CD4A7D-C290-42B1-AAE4-D7D0D73DE798}" destId="{1C23E507-3345-4202-8A4A-34FFA7FE6330}" srcOrd="0" destOrd="0" presId="urn:microsoft.com/office/officeart/2005/8/layout/vList5"/>
    <dgm:cxn modelId="{5BD6B213-EE2A-4039-9398-7A45BD37EC49}" type="presOf" srcId="{146605EA-C68C-4579-AE54-A28BD0F59D27}" destId="{CB9A509B-2D45-4B55-A403-62B06269E235}" srcOrd="0" destOrd="0" presId="urn:microsoft.com/office/officeart/2005/8/layout/vList5"/>
    <dgm:cxn modelId="{4CF6F72B-37DD-4964-A166-AA602768059F}" srcId="{29DF8C9E-8514-41D9-807E-87B44C820F4D}" destId="{D5CD4A7D-C290-42B1-AAE4-D7D0D73DE798}" srcOrd="3" destOrd="0" parTransId="{BE7C4999-AF3E-4D46-92E9-3E99079E471A}" sibTransId="{3C87D64D-756D-4785-89E8-A974B11BC120}"/>
    <dgm:cxn modelId="{9B34794D-9C95-482E-9B95-1488C6E24AFC}" type="presOf" srcId="{29DF8C9E-8514-41D9-807E-87B44C820F4D}" destId="{1452ADD0-DF49-4423-AFCC-506C1139A30F}" srcOrd="0" destOrd="0" presId="urn:microsoft.com/office/officeart/2005/8/layout/vList5"/>
    <dgm:cxn modelId="{184459FC-028C-4737-B763-48F68E838DA7}" srcId="{29DF8C9E-8514-41D9-807E-87B44C820F4D}" destId="{7C63896A-BFEC-40DC-B2DE-A5149C54AE27}" srcOrd="2" destOrd="0" parTransId="{D72F1846-0CE1-4483-9D5B-923837898856}" sibTransId="{8B345372-BD04-4B24-90FF-13AA0B6F9579}"/>
    <dgm:cxn modelId="{DB27B84F-825F-4C2B-942B-FF702FEF4BF8}" srcId="{29DF8C9E-8514-41D9-807E-87B44C820F4D}" destId="{146605EA-C68C-4579-AE54-A28BD0F59D27}" srcOrd="0" destOrd="0" parTransId="{446171D4-18C7-4108-B23E-46955DC29667}" sibTransId="{792DA935-5E9B-415F-914D-B76AF903B7CA}"/>
    <dgm:cxn modelId="{BA734234-5C25-42F3-A633-D0E4CB7F0A39}" type="presOf" srcId="{B2B302EF-8E76-4585-A0EC-0C9B0A011E67}" destId="{6FBF30A2-3A28-489A-8B16-A59A101A2267}" srcOrd="0" destOrd="0" presId="urn:microsoft.com/office/officeart/2005/8/layout/vList5"/>
    <dgm:cxn modelId="{554626DB-EFA8-409E-839A-E9BA63E117FB}" srcId="{29DF8C9E-8514-41D9-807E-87B44C820F4D}" destId="{B2B302EF-8E76-4585-A0EC-0C9B0A011E67}" srcOrd="4" destOrd="0" parTransId="{5C6E6CC9-EFB6-4209-97BF-1FC45DC12040}" sibTransId="{4F416383-084B-46CA-95D8-9FCA6C8ABB78}"/>
    <dgm:cxn modelId="{2722246F-B51D-4113-BD86-18074A54BF1E}" type="presParOf" srcId="{1452ADD0-DF49-4423-AFCC-506C1139A30F}" destId="{148367E5-2BF0-4DBF-9F96-D590FF826D40}" srcOrd="0" destOrd="0" presId="urn:microsoft.com/office/officeart/2005/8/layout/vList5"/>
    <dgm:cxn modelId="{76107B9C-E095-4BF4-A119-A6D49432DDF8}" type="presParOf" srcId="{148367E5-2BF0-4DBF-9F96-D590FF826D40}" destId="{CB9A509B-2D45-4B55-A403-62B06269E235}" srcOrd="0" destOrd="0" presId="urn:microsoft.com/office/officeart/2005/8/layout/vList5"/>
    <dgm:cxn modelId="{62413094-39BC-4BDF-BF4E-ABDF3A6655AC}" type="presParOf" srcId="{1452ADD0-DF49-4423-AFCC-506C1139A30F}" destId="{DDB31986-5291-4708-9FF4-F4A81AD61F39}" srcOrd="1" destOrd="0" presId="urn:microsoft.com/office/officeart/2005/8/layout/vList5"/>
    <dgm:cxn modelId="{58E8E3CD-8AE9-45B0-A5D4-1A71DB5763CB}" type="presParOf" srcId="{1452ADD0-DF49-4423-AFCC-506C1139A30F}" destId="{B486E8E3-7F66-4DC2-83BF-60623A5E8613}" srcOrd="2" destOrd="0" presId="urn:microsoft.com/office/officeart/2005/8/layout/vList5"/>
    <dgm:cxn modelId="{D1095A0E-7DA0-4FD1-AB0E-732EB0DA8BDA}" type="presParOf" srcId="{B486E8E3-7F66-4DC2-83BF-60623A5E8613}" destId="{7A21F692-5A97-4049-B22B-D2E6C598BAE0}" srcOrd="0" destOrd="0" presId="urn:microsoft.com/office/officeart/2005/8/layout/vList5"/>
    <dgm:cxn modelId="{9751DAF3-CA1C-4915-8D51-3523D69B58A2}" type="presParOf" srcId="{1452ADD0-DF49-4423-AFCC-506C1139A30F}" destId="{5BDAE742-3A6E-4C7F-B409-8CE119AA9EC8}" srcOrd="3" destOrd="0" presId="urn:microsoft.com/office/officeart/2005/8/layout/vList5"/>
    <dgm:cxn modelId="{A7B3048F-EFCE-40EC-9708-E5986F19DFE6}" type="presParOf" srcId="{1452ADD0-DF49-4423-AFCC-506C1139A30F}" destId="{EB5F8204-DB4C-4FA5-8C4A-101CABBAB4E1}" srcOrd="4" destOrd="0" presId="urn:microsoft.com/office/officeart/2005/8/layout/vList5"/>
    <dgm:cxn modelId="{209FBBDF-446B-445C-ABDF-A8966192462D}" type="presParOf" srcId="{EB5F8204-DB4C-4FA5-8C4A-101CABBAB4E1}" destId="{C184BEC1-4F9C-4CFF-8E3B-FD3558170422}" srcOrd="0" destOrd="0" presId="urn:microsoft.com/office/officeart/2005/8/layout/vList5"/>
    <dgm:cxn modelId="{0B7DD9C4-AAA0-48B7-8F3F-7F1749E4D386}" type="presParOf" srcId="{1452ADD0-DF49-4423-AFCC-506C1139A30F}" destId="{5AE06EA3-4311-499F-8DFE-56A2B1EBED8E}" srcOrd="5" destOrd="0" presId="urn:microsoft.com/office/officeart/2005/8/layout/vList5"/>
    <dgm:cxn modelId="{A5D4EA01-11D7-4A35-9E64-3EB582D7017D}" type="presParOf" srcId="{1452ADD0-DF49-4423-AFCC-506C1139A30F}" destId="{8D38DDF5-7148-48E4-9B68-B003AD9F0161}" srcOrd="6" destOrd="0" presId="urn:microsoft.com/office/officeart/2005/8/layout/vList5"/>
    <dgm:cxn modelId="{89DB0AAC-FA3B-4BDF-9D4C-63DA0299EEEC}" type="presParOf" srcId="{8D38DDF5-7148-48E4-9B68-B003AD9F0161}" destId="{1C23E507-3345-4202-8A4A-34FFA7FE6330}" srcOrd="0" destOrd="0" presId="urn:microsoft.com/office/officeart/2005/8/layout/vList5"/>
    <dgm:cxn modelId="{139CE5F4-DEAA-4FD3-91EA-A4553AA71804}" type="presParOf" srcId="{1452ADD0-DF49-4423-AFCC-506C1139A30F}" destId="{4941B6A4-DC02-4A4B-9E4B-13ECED2E3CBD}" srcOrd="7" destOrd="0" presId="urn:microsoft.com/office/officeart/2005/8/layout/vList5"/>
    <dgm:cxn modelId="{3756450E-00E6-42F4-9FF9-A1387A743B96}" type="presParOf" srcId="{1452ADD0-DF49-4423-AFCC-506C1139A30F}" destId="{C5D28126-5D7D-4093-B5E7-87907BCA5C12}" srcOrd="8" destOrd="0" presId="urn:microsoft.com/office/officeart/2005/8/layout/vList5"/>
    <dgm:cxn modelId="{B63E4988-0FC7-4F65-9114-91324005260A}" type="presParOf" srcId="{C5D28126-5D7D-4093-B5E7-87907BCA5C12}" destId="{6FBF30A2-3A28-489A-8B16-A59A101A226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A509B-2D45-4B55-A403-62B06269E235}">
      <dsp:nvSpPr>
        <dsp:cNvPr id="0" name=""/>
        <dsp:cNvSpPr/>
      </dsp:nvSpPr>
      <dsp:spPr>
        <a:xfrm>
          <a:off x="2487167" y="1808"/>
          <a:ext cx="2798064" cy="790612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SOAP</a:t>
          </a:r>
          <a:endParaRPr lang="en-US" sz="3100" kern="1200" dirty="0"/>
        </a:p>
      </dsp:txBody>
      <dsp:txXfrm>
        <a:off x="2525761" y="40402"/>
        <a:ext cx="2720876" cy="713424"/>
      </dsp:txXfrm>
    </dsp:sp>
    <dsp:sp modelId="{7A21F692-5A97-4049-B22B-D2E6C598BAE0}">
      <dsp:nvSpPr>
        <dsp:cNvPr id="0" name=""/>
        <dsp:cNvSpPr/>
      </dsp:nvSpPr>
      <dsp:spPr>
        <a:xfrm>
          <a:off x="2487167" y="831951"/>
          <a:ext cx="2798064" cy="790612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XML</a:t>
          </a:r>
          <a:endParaRPr lang="en-US" sz="3100" kern="1200" dirty="0"/>
        </a:p>
      </dsp:txBody>
      <dsp:txXfrm>
        <a:off x="2525761" y="870545"/>
        <a:ext cx="2720876" cy="713424"/>
      </dsp:txXfrm>
    </dsp:sp>
    <dsp:sp modelId="{C184BEC1-4F9C-4CFF-8E3B-FD3558170422}">
      <dsp:nvSpPr>
        <dsp:cNvPr id="0" name=""/>
        <dsp:cNvSpPr/>
      </dsp:nvSpPr>
      <dsp:spPr>
        <a:xfrm>
          <a:off x="2487167" y="1662093"/>
          <a:ext cx="2798064" cy="790612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HTTP/Others</a:t>
          </a:r>
          <a:endParaRPr lang="en-US" sz="3100" kern="1200" dirty="0"/>
        </a:p>
      </dsp:txBody>
      <dsp:txXfrm>
        <a:off x="2525761" y="1700687"/>
        <a:ext cx="2720876" cy="713424"/>
      </dsp:txXfrm>
    </dsp:sp>
    <dsp:sp modelId="{1C23E507-3345-4202-8A4A-34FFA7FE6330}">
      <dsp:nvSpPr>
        <dsp:cNvPr id="0" name=""/>
        <dsp:cNvSpPr/>
      </dsp:nvSpPr>
      <dsp:spPr>
        <a:xfrm>
          <a:off x="2487167" y="2492236"/>
          <a:ext cx="2798064" cy="790612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TCP/IP</a:t>
          </a:r>
          <a:endParaRPr lang="en-US" sz="3100" kern="1200" dirty="0"/>
        </a:p>
      </dsp:txBody>
      <dsp:txXfrm>
        <a:off x="2525761" y="2530830"/>
        <a:ext cx="2720876" cy="713424"/>
      </dsp:txXfrm>
    </dsp:sp>
    <dsp:sp modelId="{6FBF30A2-3A28-489A-8B16-A59A101A2267}">
      <dsp:nvSpPr>
        <dsp:cNvPr id="0" name=""/>
        <dsp:cNvSpPr/>
      </dsp:nvSpPr>
      <dsp:spPr>
        <a:xfrm>
          <a:off x="5334002" y="838196"/>
          <a:ext cx="1926327" cy="790612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REST</a:t>
          </a:r>
          <a:endParaRPr lang="en-US" sz="3100" kern="1200" dirty="0"/>
        </a:p>
      </dsp:txBody>
      <dsp:txXfrm>
        <a:off x="5372596" y="876790"/>
        <a:ext cx="1849139" cy="713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fld id="{A1396818-89C0-4676-B72B-DF33CC15DF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fld id="{1E13098C-F149-44A0-AF62-DC19106AD4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952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52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80606-E735-48EB-9567-162D7E7C7AC0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216DE-795D-47B5-93A4-2BFEFA134F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93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16D73-2A50-4F5A-B215-98B696090E9B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B46EA3-8A69-4844-8DD6-55BF3045EC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93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5D545-4EB1-4692-A405-A26B1624276D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EF11F-415E-47C6-AE0E-60CE82749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32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95FEA-DD04-4570-8AEE-CD88CAA2B1EE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D3C2AD-4B2B-4993-B827-078FE6993A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6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B509A-8176-43F8-BBC3-BE4B9DB0583B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AEE06E-C8A9-41A9-9B62-8309387BAB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62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9886D-FDB6-468A-99F9-7A755B9CDF09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A01381-5037-4886-B375-E1002629B8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41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376B2-4371-436B-AE98-A6BCEE375D0C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B909F-9853-42D0-AF95-0C8D4541A1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442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5AF5-AE63-4824-9F79-821DECF4D26D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4B4A48-344C-4845-A6C2-FFA9BE7CBC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10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5667D-D080-4CF9-AAC7-6B61C8D9F427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FF11C-10E0-4843-9797-BBE67BE1C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43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943DE-CE24-4EB3-8390-C962F5520404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AD8B9-DB15-4243-9811-7A53E40BD7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71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E5F11-D1FB-4CC5-B9E7-A6A9F6F5F35F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CC8C3-1F90-4037-91DC-96EB53979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61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843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3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3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4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5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846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6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7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48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1848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9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849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49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49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49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A4B0131D-4F5E-4F66-9F1A-BF373C54703F}" type="datetime1">
              <a:rPr lang="en-US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1849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9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C0AF660-0F5C-4725-BB78-53BD1C75F9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view-source:http://www.cse.buffalo.edu/%7Ebina/cse421/fall2010/FileSystemOct21.pp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wers.com/topic/soap-technology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wers.com/topic/soap-technology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DesignIssues/WebServices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8/docs/technotes/guides/net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Inter-process Communication Models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4 and other emerging technologies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0E95FEA-DD04-4570-8AEE-CD88CAA2B1EE}" type="datetime1">
              <a:rPr lang="en-US" smtClean="0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C2AD-4B2B-4993-B827-078FE6993AF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9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62"/>
              </a:spcBef>
            </a:pPr>
            <a:r>
              <a:rPr lang="en-US" altLang="en-US" sz="738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>
                <a:cs typeface="Times" panose="02020603050405020304" pitchFamily="18" charset="0"/>
              </a:rPr>
            </a:br>
            <a:r>
              <a:rPr lang="en-US" altLang="en-US" sz="738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7171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sz="3200" dirty="0"/>
              <a:t>UDP server repeatedly receives a request and sends it back to the client</a:t>
            </a: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681405" y="1532792"/>
            <a:ext cx="7498961" cy="454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37513" bIns="0">
            <a:spAutoFit/>
          </a:bodyPr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477" i="1">
                <a:cs typeface="Times" panose="02020603050405020304" pitchFamily="18" charset="0"/>
              </a:rPr>
              <a:t>import java.net.*;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import java.io.*;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public class UDPServer{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public static void main(String args[]){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DatagramSocket aSocket = null;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    try{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    	aSocket = new DatagramSocket(6789);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byte[] buffer = new byte[1000];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 		while(true){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 		    DatagramPacket request = new DatagramPacket(buffer, buffer.length);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  		   aSocket.receive(request);    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    		   DatagramPacket reply = new DatagramPacket(request.getData(),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   	request.getLength(), request.getAddress(), request.getPort());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   aSocket.send(reply);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}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    }catch (SocketException e){System.out.println("Socket: " + e.getMessage());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   }catch (IOException e) {System.out.println("IO: " + e.getMessage());}</a:t>
            </a:r>
          </a:p>
          <a:p>
            <a:r>
              <a:rPr lang="en-US" altLang="en-US" sz="1477">
                <a:cs typeface="Times" panose="02020603050405020304" pitchFamily="18" charset="0"/>
              </a:rPr>
              <a:t>	</a:t>
            </a:r>
            <a:r>
              <a:rPr lang="en-US" altLang="en-US" sz="1477" i="1">
                <a:cs typeface="Times" panose="02020603050405020304" pitchFamily="18" charset="0"/>
              </a:rPr>
              <a:t>}finally {if(aSocket != null) aSocket.close();}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    }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83127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B89E9A8-C578-4549-B5BD-FC4B730A0A84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6C5BC19-B6A7-44D2-A654-E4961E39A80B}" type="slidenum">
              <a:rPr lang="en-US" altLang="en-US" sz="1400"/>
              <a:pPr eaLnBrk="1" hangingPunct="1"/>
              <a:t>11</a:t>
            </a:fld>
            <a:endParaRPr lang="en-US" altLang="en-US" sz="140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Lets examine upper level protocols</a:t>
            </a:r>
            <a:endParaRPr lang="en-US" altLang="en-US" dirty="0" smtClean="0"/>
          </a:p>
        </p:txBody>
      </p:sp>
      <p:sp>
        <p:nvSpPr>
          <p:cNvPr id="410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HTTP : Hyper Text Transfer Protocol</a:t>
            </a:r>
          </a:p>
          <a:p>
            <a:pPr eaLnBrk="1" hangingPunct="1"/>
            <a:r>
              <a:rPr lang="en-US" altLang="en-US" dirty="0" smtClean="0"/>
              <a:t>HTML: Hyper Text Markup Language</a:t>
            </a:r>
          </a:p>
          <a:p>
            <a:pPr eaLnBrk="1" hangingPunct="1"/>
            <a:r>
              <a:rPr lang="en-US" altLang="en-US" dirty="0" smtClean="0"/>
              <a:t>XML: </a:t>
            </a:r>
            <a:r>
              <a:rPr lang="en-US" altLang="en-US" dirty="0" err="1" smtClean="0"/>
              <a:t>eXtensible</a:t>
            </a:r>
            <a:r>
              <a:rPr lang="en-US" altLang="en-US" dirty="0" smtClean="0"/>
              <a:t> Markup Language</a:t>
            </a:r>
          </a:p>
          <a:p>
            <a:pPr eaLnBrk="1" hangingPunct="1"/>
            <a:r>
              <a:rPr lang="en-US" altLang="en-US" dirty="0" smtClean="0"/>
              <a:t>Resource references on the web</a:t>
            </a:r>
          </a:p>
          <a:p>
            <a:pPr eaLnBrk="1" hangingPunct="1"/>
            <a:r>
              <a:rPr lang="en-US" altLang="en-US" dirty="0" smtClean="0"/>
              <a:t>Web services</a:t>
            </a:r>
          </a:p>
          <a:p>
            <a:pPr eaLnBrk="1" hangingPunct="1"/>
            <a:r>
              <a:rPr lang="en-US" altLang="en-US" dirty="0" smtClean="0"/>
              <a:t>SOAP: Simple Object Request Protocol</a:t>
            </a:r>
          </a:p>
          <a:p>
            <a:pPr eaLnBrk="1" hangingPunct="1"/>
            <a:r>
              <a:rPr lang="en-US" altLang="en-US" dirty="0" smtClean="0"/>
              <a:t>REST: Representational State Transfer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HTTP</a:t>
            </a:r>
          </a:p>
        </p:txBody>
      </p:sp>
      <p:sp>
        <p:nvSpPr>
          <p:cNvPr id="512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Protocol for communication among web entities.</a:t>
            </a:r>
          </a:p>
          <a:p>
            <a:r>
              <a:rPr lang="en-US" altLang="en-US" sz="2400" smtClean="0"/>
              <a:t>It is a standard from IETF (Internet Engineering Task Force) and W3C: (World Wide Web Consortium)</a:t>
            </a:r>
          </a:p>
          <a:p>
            <a:r>
              <a:rPr lang="en-US" altLang="en-US" sz="2400" smtClean="0"/>
              <a:t>Request-response model for client-server systems</a:t>
            </a:r>
          </a:p>
          <a:p>
            <a:r>
              <a:rPr lang="en-US" altLang="en-US" sz="2400" smtClean="0"/>
              <a:t> HTTP operates by sending requests with operations to be performed on resources referred by Uniform Resource Identifiers (URI)</a:t>
            </a:r>
          </a:p>
          <a:p>
            <a:r>
              <a:rPr lang="en-US" altLang="en-US" sz="2400" smtClean="0"/>
              <a:t>Request methods are: HEAD, GET, POST, PUT, DELETE, TRACE,… PATCH (just a few standard commands)</a:t>
            </a:r>
          </a:p>
          <a:p>
            <a:endParaRPr lang="en-US" altLang="en-US" sz="2400" smtClean="0"/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91F8923-DCA9-4488-9E00-487DE46E925C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22C7EA2-D2EF-49E1-BCF7-668D60D2CDAB}" type="slidenum">
              <a:rPr lang="en-US" altLang="en-US" sz="1400"/>
              <a:pPr eaLnBrk="1" hangingPunct="1"/>
              <a:t>12</a:t>
            </a:fld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HTML</a:t>
            </a:r>
          </a:p>
        </p:txBody>
      </p:sp>
      <p:sp>
        <p:nvSpPr>
          <p:cNvPr id="614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Hyper text mark-up language</a:t>
            </a:r>
          </a:p>
          <a:p>
            <a:r>
              <a:rPr lang="en-US" altLang="en-US" dirty="0" smtClean="0"/>
              <a:t>Standard markups for structural organization of web pages</a:t>
            </a:r>
          </a:p>
          <a:p>
            <a:r>
              <a:rPr lang="en-US" altLang="en-US" dirty="0" smtClean="0"/>
              <a:t>Example:</a:t>
            </a:r>
          </a:p>
          <a:p>
            <a:r>
              <a:rPr lang="en-US" altLang="en-US" sz="2400" dirty="0" smtClean="0"/>
              <a:t>&lt;</a:t>
            </a:r>
            <a:r>
              <a:rPr lang="en-US" altLang="en-US" sz="2400" dirty="0" err="1" smtClean="0"/>
              <a:t>tr</a:t>
            </a:r>
            <a:r>
              <a:rPr lang="en-US" altLang="en-US" sz="2400" dirty="0" smtClean="0"/>
              <a:t>&gt; &lt;td style="vertical-align: top;"&gt;&lt;</a:t>
            </a:r>
            <a:r>
              <a:rPr lang="en-US" altLang="en-US" sz="2400" dirty="0" err="1" smtClean="0"/>
              <a:t>br</a:t>
            </a:r>
            <a:r>
              <a:rPr lang="en-US" altLang="en-US" sz="2400" dirty="0" smtClean="0"/>
              <a:t>&gt; &lt;/td&gt; &lt;td style="vertical-align: top;"&gt;File System&lt;</a:t>
            </a:r>
            <a:r>
              <a:rPr lang="en-US" altLang="en-US" sz="2400" dirty="0" err="1" smtClean="0"/>
              <a:t>br</a:t>
            </a:r>
            <a:r>
              <a:rPr lang="en-US" altLang="en-US" sz="2400" dirty="0" smtClean="0"/>
              <a:t>&gt; &lt;/td&gt; &lt;td style="vertical-align: top;"&gt;&lt;a </a:t>
            </a:r>
            <a:r>
              <a:rPr lang="en-US" altLang="en-US" sz="2400" dirty="0" err="1" smtClean="0"/>
              <a:t>href</a:t>
            </a:r>
            <a:r>
              <a:rPr lang="en-US" altLang="en-US" sz="2400" dirty="0" smtClean="0"/>
              <a:t>=</a:t>
            </a:r>
            <a:r>
              <a:rPr lang="en-US" altLang="en-US" sz="2400" dirty="0" smtClean="0">
                <a:hlinkClick r:id="rId2"/>
              </a:rPr>
              <a:t>“</a:t>
            </a:r>
            <a:r>
              <a:rPr lang="en-US" altLang="en-US" sz="2400" dirty="0" smtClean="0"/>
              <a:t>ThisPres</a:t>
            </a:r>
            <a:r>
              <a:rPr lang="en-US" altLang="en-US" sz="2400" dirty="0" smtClean="0">
                <a:hlinkClick r:id="rId2"/>
              </a:rPr>
              <a:t>.ppt</a:t>
            </a:r>
            <a:r>
              <a:rPr lang="en-US" altLang="en-US" sz="2400" dirty="0" smtClean="0"/>
              <a:t>x"&gt;</a:t>
            </a:r>
            <a:r>
              <a:rPr lang="en-US" altLang="en-US" sz="2400" dirty="0" err="1" smtClean="0"/>
              <a:t>FileSys</a:t>
            </a:r>
            <a:r>
              <a:rPr lang="en-US" altLang="en-US" sz="2400" dirty="0" smtClean="0"/>
              <a:t>&lt;/a&gt;&lt;</a:t>
            </a:r>
            <a:r>
              <a:rPr lang="en-US" altLang="en-US" sz="2400" dirty="0" err="1" smtClean="0"/>
              <a:t>br</a:t>
            </a:r>
            <a:r>
              <a:rPr lang="en-US" altLang="en-US" sz="2400" dirty="0" smtClean="0"/>
              <a:t>&gt; &lt;/td&gt; &lt;td style="vertical-align: top;"&gt;&lt;</a:t>
            </a:r>
            <a:r>
              <a:rPr lang="en-US" altLang="en-US" sz="2400" dirty="0" err="1" smtClean="0"/>
              <a:t>br</a:t>
            </a:r>
            <a:r>
              <a:rPr lang="en-US" altLang="en-US" sz="2400" dirty="0" smtClean="0"/>
              <a:t>&gt; &lt;/td&gt; &lt;/</a:t>
            </a:r>
            <a:r>
              <a:rPr lang="en-US" altLang="en-US" sz="2400" dirty="0" err="1" smtClean="0"/>
              <a:t>tr</a:t>
            </a:r>
            <a:r>
              <a:rPr lang="en-US" altLang="en-US" sz="2400" dirty="0" smtClean="0"/>
              <a:t>&gt; </a:t>
            </a:r>
            <a:endParaRPr lang="en-US" altLang="en-US" dirty="0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228D0F3-4CA3-42B9-A49E-47751253559B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9EF23B1-08CD-4829-A9F9-CFABAACC4131}" type="slidenum">
              <a:rPr lang="en-US" altLang="en-US" sz="1400"/>
              <a:pPr eaLnBrk="1" hangingPunct="1"/>
              <a:t>13</a:t>
            </a:fld>
            <a:endParaRPr lang="en-US" alt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HTML over HTTP</a:t>
            </a:r>
          </a:p>
        </p:txBody>
      </p:sp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A4E7849-4F82-4C2F-B372-C4B45D7998DF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A043904-50B9-43F2-B5A3-D9B74DDB431D}" type="slidenum">
              <a:rPr lang="en-US" altLang="en-US" sz="1400"/>
              <a:pPr eaLnBrk="1" hangingPunct="1"/>
              <a:t>14</a:t>
            </a:fld>
            <a:endParaRPr lang="en-US" altLang="en-US" sz="1400"/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1295400" y="2438400"/>
            <a:ext cx="1981200" cy="838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Web Browser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800600" y="2133600"/>
            <a:ext cx="3886200" cy="2743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/>
              <a:t>Web server</a:t>
            </a:r>
          </a:p>
          <a:p>
            <a:pPr>
              <a:defRPr/>
            </a:pPr>
            <a:r>
              <a:rPr lang="en-US" sz="1600" dirty="0"/>
              <a:t>http://www.cse.buffalo.edu/faculty/bina</a:t>
            </a: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1295400" y="4419600"/>
            <a:ext cx="1981200" cy="838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Web Browser</a:t>
            </a:r>
          </a:p>
        </p:txBody>
      </p:sp>
      <p:sp>
        <p:nvSpPr>
          <p:cNvPr id="7176" name="Rectangle 9"/>
          <p:cNvSpPr>
            <a:spLocks noChangeArrowheads="1"/>
          </p:cNvSpPr>
          <p:nvPr/>
        </p:nvSpPr>
        <p:spPr bwMode="auto">
          <a:xfrm>
            <a:off x="1295400" y="5334000"/>
            <a:ext cx="1981200" cy="838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Web Browser</a:t>
            </a:r>
          </a:p>
        </p:txBody>
      </p:sp>
      <p:cxnSp>
        <p:nvCxnSpPr>
          <p:cNvPr id="7177" name="Straight Arrow Connector 11"/>
          <p:cNvCxnSpPr>
            <a:cxnSpLocks noChangeShapeType="1"/>
            <a:stCxn id="7173" idx="3"/>
            <a:endCxn id="8" idx="1"/>
          </p:cNvCxnSpPr>
          <p:nvPr/>
        </p:nvCxnSpPr>
        <p:spPr bwMode="auto">
          <a:xfrm>
            <a:off x="3276600" y="2857500"/>
            <a:ext cx="1524000" cy="6477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178" name="TextBox 14"/>
          <p:cNvSpPr txBox="1">
            <a:spLocks noChangeArrowheads="1"/>
          </p:cNvSpPr>
          <p:nvPr/>
        </p:nvSpPr>
        <p:spPr bwMode="auto">
          <a:xfrm>
            <a:off x="3505200" y="2286000"/>
            <a:ext cx="13160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600" b="1"/>
              <a:t>Request:</a:t>
            </a:r>
          </a:p>
          <a:p>
            <a:pPr eaLnBrk="1" hangingPunct="1"/>
            <a:r>
              <a:rPr lang="en-US" altLang="en-US" sz="1600" b="1"/>
              <a:t>Get http:…</a:t>
            </a:r>
          </a:p>
        </p:txBody>
      </p:sp>
      <p:cxnSp>
        <p:nvCxnSpPr>
          <p:cNvPr id="7179" name="Straight Arrow Connector 17"/>
          <p:cNvCxnSpPr>
            <a:cxnSpLocks noChangeShapeType="1"/>
          </p:cNvCxnSpPr>
          <p:nvPr/>
        </p:nvCxnSpPr>
        <p:spPr bwMode="auto">
          <a:xfrm rot="10800000">
            <a:off x="3276600" y="3048000"/>
            <a:ext cx="1524000" cy="685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180" name="TextBox 18"/>
          <p:cNvSpPr txBox="1">
            <a:spLocks noChangeArrowheads="1"/>
          </p:cNvSpPr>
          <p:nvPr/>
        </p:nvSpPr>
        <p:spPr bwMode="auto">
          <a:xfrm>
            <a:off x="3200400" y="3352800"/>
            <a:ext cx="1155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 b="1"/>
              <a:t>Response:</a:t>
            </a:r>
          </a:p>
          <a:p>
            <a:pPr eaLnBrk="1" hangingPunct="1"/>
            <a:r>
              <a:rPr lang="en-US" altLang="en-US" sz="1400" b="1"/>
              <a:t>index.html</a:t>
            </a:r>
          </a:p>
        </p:txBody>
      </p:sp>
      <p:sp>
        <p:nvSpPr>
          <p:cNvPr id="20" name="Frame 19"/>
          <p:cNvSpPr/>
          <p:nvPr/>
        </p:nvSpPr>
        <p:spPr bwMode="auto">
          <a:xfrm>
            <a:off x="228600" y="3048000"/>
            <a:ext cx="2667000" cy="914400"/>
          </a:xfrm>
          <a:prstGeom prst="fra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7182" name="TextBox 20"/>
          <p:cNvSpPr txBox="1">
            <a:spLocks noChangeArrowheads="1"/>
          </p:cNvSpPr>
          <p:nvPr/>
        </p:nvSpPr>
        <p:spPr bwMode="auto">
          <a:xfrm>
            <a:off x="304800" y="3048000"/>
            <a:ext cx="2436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600"/>
          </a:p>
          <a:p>
            <a:pPr eaLnBrk="1" hangingPunct="1"/>
            <a:r>
              <a:rPr lang="en-US" altLang="en-US" sz="1600"/>
              <a:t>browser interpretation of</a:t>
            </a:r>
          </a:p>
          <a:p>
            <a:pPr eaLnBrk="1" hangingPunct="1"/>
            <a:r>
              <a:rPr lang="en-US" altLang="en-US" sz="1600"/>
              <a:t>index.html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A11543C-982C-4B91-BBC3-6F4B7F35A5EB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0F6B2AD-6754-4C51-A5FC-95F262AA3E5C}" type="slidenum">
              <a:rPr lang="en-US" altLang="en-US" sz="1400"/>
              <a:pPr eaLnBrk="1" hangingPunct="1"/>
              <a:t>15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XML</a:t>
            </a:r>
          </a:p>
        </p:txBody>
      </p:sp>
      <p:sp>
        <p:nvSpPr>
          <p:cNvPr id="819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XML is a markup language, developed by W3C (World Wide Web Consortium), mainly to overcome the limitations of HTML.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But it took a life of its own and has become a very popular part of distributed systems.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We will examine its definition, associated specifications (DTD, XSLT etc.), Java APIs available to process XML, protocols and services based on XML, and the role XML plays in a distributed computing environment.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B1230F5-A338-4739-A277-4543FBCD69B8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BEEB8EB-C486-4455-9460-78A7DCB32F92}" type="slidenum">
              <a:rPr lang="en-US" altLang="en-US" sz="1400"/>
              <a:pPr eaLnBrk="1" hangingPunct="1"/>
              <a:t>16</a:t>
            </a:fld>
            <a:endParaRPr lang="en-US" altLang="en-US" sz="140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First Look at XML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It has no predefined tags.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Such as in HTML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Domains may specify their own set of standard tags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It is stricter.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Most html document have errors and the browser have to built to take care of these.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On the other hand XML has a strict syntax.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There is a notion of validity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A notion of well-formed.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AE8F393-1E75-4F6E-858E-16BB1400C7C0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A9B7566-13BA-4B46-9E65-3EB6126FBB60}" type="slidenum">
              <a:rPr lang="en-US" altLang="en-US" sz="1400"/>
              <a:pPr eaLnBrk="1" hangingPunct="1"/>
              <a:t>17</a:t>
            </a:fld>
            <a:endParaRPr lang="en-US" altLang="en-US" sz="140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Example: Memo</a:t>
            </a:r>
          </a:p>
        </p:txBody>
      </p:sp>
      <p:sp>
        <p:nvSpPr>
          <p:cNvPr id="102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See the two documents enclosed: one in html and the other in XML formats.</a:t>
            </a:r>
          </a:p>
          <a:p>
            <a:pPr eaLnBrk="1" hangingPunct="1"/>
            <a:r>
              <a:rPr lang="en-US" altLang="en-US" smtClean="0"/>
              <a:t>Observe the meaningful tags in XML.</a:t>
            </a:r>
          </a:p>
          <a:p>
            <a:pPr eaLnBrk="1" hangingPunct="1"/>
            <a:r>
              <a:rPr lang="en-US" altLang="en-US" smtClean="0"/>
              <a:t>Compare it to a class definition: it looks like a class with data definitions and accessors (tags).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D1FCAEB-6780-472D-8DD6-90F2BA057B27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12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9EA6170-8F9E-4101-9A35-C3797D5A7331}" type="slidenum">
              <a:rPr lang="en-US" altLang="en-US" sz="1400"/>
              <a:pPr eaLnBrk="1" hangingPunct="1"/>
              <a:t>18</a:t>
            </a:fld>
            <a:endParaRPr lang="en-US" altLang="en-US" sz="1400"/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4724400" y="1676400"/>
            <a:ext cx="3810000" cy="411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609600" y="1676400"/>
            <a:ext cx="3962400" cy="411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Memo.html vs memo.xml</a:t>
            </a:r>
          </a:p>
        </p:txBody>
      </p:sp>
      <p:sp>
        <p:nvSpPr>
          <p:cNvPr id="11271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&lt;!DOCTYPE html PUBLIC "-//W3C//DTD HTML 4.01 Transitional//EN"&gt;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&lt;html&gt;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&lt;head&gt;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  &lt;meta http-equiv="content-type"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 content="text/html; charset=ISO-8859-1"&gt;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  &lt;title&gt;memo.html&lt;/title&gt;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&lt;/head&gt;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&lt;body&gt;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&lt;h3&gt;Hello World&lt;/h3&gt;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Bina&lt;br&gt;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CSE486 DS Students &lt;br&gt;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Wake up everyone&lt;br&gt;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4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BR&lt;br&gt;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&lt;br&gt;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&lt;/body&gt;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&lt;/html&gt;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400" smtClean="0"/>
          </a:p>
        </p:txBody>
      </p:sp>
      <p:sp>
        <p:nvSpPr>
          <p:cNvPr id="11272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/>
              <a:t>&lt;?xml version="1.0" ?&gt; </a:t>
            </a:r>
            <a:endParaRPr lang="en-US" altLang="en-US" sz="1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b="1" smtClean="0"/>
              <a:t> </a:t>
            </a:r>
            <a:r>
              <a:rPr lang="en-US" altLang="en-US" sz="1400" smtClean="0"/>
              <a:t> &lt;!DOCTYPE memo</a:t>
            </a:r>
            <a:r>
              <a:rPr lang="en-US" altLang="en-US" sz="1400" i="1" smtClean="0"/>
              <a:t> (View Source for full doctype...)</a:t>
            </a:r>
            <a:r>
              <a:rPr lang="en-US" altLang="en-US" sz="1400" smtClean="0"/>
              <a:t>&gt; </a:t>
            </a:r>
            <a:endParaRPr lang="en-US" altLang="en-US" sz="1400" smtClean="0">
              <a:hlinkClick r:id="rId2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hlinkClick r:id="rId2"/>
              </a:rPr>
              <a:t>-</a:t>
            </a:r>
            <a:r>
              <a:rPr lang="en-US" altLang="en-US" sz="1400" smtClean="0"/>
              <a:t> &lt;memo&gt;</a:t>
            </a:r>
            <a:endParaRPr lang="en-US" altLang="en-US" sz="1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b="1" smtClean="0"/>
              <a:t> </a:t>
            </a:r>
            <a:r>
              <a:rPr lang="en-US" altLang="en-US" sz="1400" smtClean="0"/>
              <a:t> &lt;header&gt;</a:t>
            </a:r>
            <a:r>
              <a:rPr lang="en-US" altLang="en-US" sz="1400" b="1" smtClean="0"/>
              <a:t>Hello World</a:t>
            </a:r>
            <a:r>
              <a:rPr lang="en-US" altLang="en-US" sz="1400" smtClean="0"/>
              <a:t>&lt;/header&gt; </a:t>
            </a:r>
            <a:endParaRPr lang="en-US" altLang="en-US" sz="1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b="1" smtClean="0"/>
              <a:t> </a:t>
            </a:r>
            <a:r>
              <a:rPr lang="en-US" altLang="en-US" sz="1400" smtClean="0"/>
              <a:t> &lt;from&gt;</a:t>
            </a:r>
            <a:r>
              <a:rPr lang="en-US" altLang="en-US" sz="1400" b="1" smtClean="0"/>
              <a:t>bina</a:t>
            </a:r>
            <a:r>
              <a:rPr lang="en-US" altLang="en-US" sz="1400" smtClean="0"/>
              <a:t>&lt;/from&gt; </a:t>
            </a:r>
            <a:endParaRPr lang="en-US" altLang="en-US" sz="1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b="1" smtClean="0"/>
              <a:t> </a:t>
            </a:r>
            <a:r>
              <a:rPr lang="en-US" altLang="en-US" sz="1400" smtClean="0"/>
              <a:t> &lt;to&gt;</a:t>
            </a:r>
            <a:r>
              <a:rPr lang="en-US" altLang="en-US" sz="1400" b="1" smtClean="0"/>
              <a:t>CSE486  DS Students</a:t>
            </a:r>
            <a:r>
              <a:rPr lang="en-US" altLang="en-US" sz="1400" smtClean="0"/>
              <a:t>&lt;/to&gt; </a:t>
            </a:r>
            <a:endParaRPr lang="en-US" altLang="en-US" sz="1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b="1" smtClean="0"/>
              <a:t> </a:t>
            </a:r>
            <a:r>
              <a:rPr lang="en-US" altLang="en-US" sz="1400" smtClean="0"/>
              <a:t> &lt;body&gt;</a:t>
            </a:r>
            <a:r>
              <a:rPr lang="en-US" altLang="en-US" sz="1400" b="1" smtClean="0"/>
              <a:t>Wake up everyone</a:t>
            </a:r>
            <a:r>
              <a:rPr lang="en-US" altLang="en-US" sz="1400" smtClean="0"/>
              <a:t>&lt;/body&gt; </a:t>
            </a:r>
            <a:endParaRPr lang="en-US" altLang="en-US" sz="1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b="1" smtClean="0"/>
              <a:t> </a:t>
            </a:r>
            <a:r>
              <a:rPr lang="en-US" altLang="en-US" sz="1400" smtClean="0"/>
              <a:t> &lt;sign&gt;</a:t>
            </a:r>
            <a:r>
              <a:rPr lang="en-US" altLang="en-US" sz="1400" b="1" smtClean="0"/>
              <a:t>br</a:t>
            </a:r>
            <a:r>
              <a:rPr lang="en-US" altLang="en-US" sz="1400" smtClean="0"/>
              <a:t>&lt;/sign&gt; </a:t>
            </a:r>
            <a:endParaRPr lang="en-US" altLang="en-US" sz="1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b="1" smtClean="0"/>
              <a:t> </a:t>
            </a:r>
            <a:r>
              <a:rPr lang="en-US" altLang="en-US" sz="1400" smtClean="0"/>
              <a:t> &lt;/memo&gt;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XML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077CF15-A28D-4E30-BAE4-9BBA1B75E6C2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A5DEA8B-05A7-412D-9F6B-04D159D8BBCB}" type="slidenum">
              <a:rPr lang="en-US" altLang="en-US" sz="1400"/>
              <a:pPr eaLnBrk="1" hangingPunct="1"/>
              <a:t>19</a:t>
            </a:fld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Interprocess communication in distributed system</a:t>
            </a:r>
          </a:p>
          <a:p>
            <a:r>
              <a:rPr lang="en-US" dirty="0" smtClean="0"/>
              <a:t>High level language API/libraries for IPC and networking</a:t>
            </a:r>
          </a:p>
          <a:p>
            <a:r>
              <a:rPr lang="en-US" dirty="0"/>
              <a:t>A</a:t>
            </a:r>
            <a:r>
              <a:rPr lang="en-US" dirty="0" smtClean="0"/>
              <a:t>pplication layer: HTML, XML, SOAP and REST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5FEA-DD04-4570-8AEE-CD88CAA2B1EE}" type="datetime1">
              <a:rPr lang="en-US" smtClean="0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C2AD-4B2B-4993-B827-078FE6993AF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035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D571017-E7B5-43A1-96FA-EA85E1506199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1E9E4C7-3698-4F2F-BA3E-12BF8D90446D}" type="slidenum">
              <a:rPr lang="en-US" altLang="en-US" sz="1400"/>
              <a:pPr eaLnBrk="1" hangingPunct="1"/>
              <a:t>20</a:t>
            </a:fld>
            <a:endParaRPr lang="en-US" altLang="en-US" sz="140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XML to SOAP</a:t>
            </a:r>
          </a:p>
        </p:txBody>
      </p:sp>
      <p:sp>
        <p:nvSpPr>
          <p:cNvPr id="143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Simple xml can facilitate sending message to receive information.</a:t>
            </a:r>
          </a:p>
          <a:p>
            <a:pPr eaLnBrk="1" hangingPunct="1"/>
            <a:r>
              <a:rPr lang="en-US" altLang="en-US" smtClean="0"/>
              <a:t>The message could be operations to be performed on objects.</a:t>
            </a:r>
          </a:p>
          <a:p>
            <a:pPr eaLnBrk="1" hangingPunct="1"/>
            <a:r>
              <a:rPr lang="en-US" altLang="en-US" smtClean="0"/>
              <a:t>Simple Object Access Protocol (SOAP)</a:t>
            </a:r>
          </a:p>
          <a:p>
            <a:pPr eaLnBrk="1" hangingPunct="1"/>
            <a:r>
              <a:rPr lang="en-US" altLang="en-US" smtClean="0"/>
              <a:t>Representational State Transfer (REST) is an architectural pattern on HTTP’s methods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C61491A-0EB3-41CE-8F44-44F983F29768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C6C7F51-80A5-422B-9C38-27FC369B496D}" type="slidenum">
              <a:rPr lang="en-US" altLang="en-US" sz="1400"/>
              <a:pPr eaLnBrk="1" hangingPunct="1"/>
              <a:t>21</a:t>
            </a:fld>
            <a:endParaRPr lang="en-US" altLang="en-US" sz="140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hlinkClick r:id="rId2"/>
              </a:rPr>
              <a:t>SOAP Request</a:t>
            </a:r>
            <a:endParaRPr lang="en-US" altLang="en-US" smtClean="0"/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914400" y="1600200"/>
            <a:ext cx="82296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000"/>
              <a:t>&lt;soap:Envelope xmlns:soap="http://schemas.xmlsoap.org/soap/envelope/"&gt;</a:t>
            </a:r>
          </a:p>
          <a:p>
            <a:pPr eaLnBrk="1" hangingPunct="1"/>
            <a:r>
              <a:rPr lang="en-US" altLang="en-US" sz="2000"/>
              <a:t>   &lt;soap:Body&gt;</a:t>
            </a:r>
          </a:p>
          <a:p>
            <a:pPr eaLnBrk="1" hangingPunct="1"/>
            <a:r>
              <a:rPr lang="en-US" altLang="en-US" sz="2000"/>
              <a:t>     &lt;getProductDetails xmlns="http://warehouse.example.com/ws"&gt;</a:t>
            </a:r>
          </a:p>
          <a:p>
            <a:pPr eaLnBrk="1" hangingPunct="1"/>
            <a:r>
              <a:rPr lang="en-US" altLang="en-US" sz="2000"/>
              <a:t>       &lt;productId&gt;827635&lt;/productId&gt;</a:t>
            </a:r>
          </a:p>
          <a:p>
            <a:pPr eaLnBrk="1" hangingPunct="1"/>
            <a:r>
              <a:rPr lang="en-US" altLang="en-US" sz="2000"/>
              <a:t>     &lt;/getProductDetails&gt;</a:t>
            </a:r>
          </a:p>
          <a:p>
            <a:pPr eaLnBrk="1" hangingPunct="1"/>
            <a:r>
              <a:rPr lang="en-US" altLang="en-US" sz="2000"/>
              <a:t>   &lt;/soap:Body&gt;</a:t>
            </a:r>
          </a:p>
          <a:p>
            <a:pPr eaLnBrk="1" hangingPunct="1"/>
            <a:r>
              <a:rPr lang="en-US" altLang="en-US" sz="2000"/>
              <a:t> &lt;/soap:Envelope&gt;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6634D3F-9805-4F3D-BF16-2364D1F2E73A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4F4EBD8-FDC3-4B7F-810D-D7FBCD484928}" type="slidenum">
              <a:rPr lang="en-US" altLang="en-US" sz="1400"/>
              <a:pPr eaLnBrk="1" hangingPunct="1"/>
              <a:t>22</a:t>
            </a:fld>
            <a:endParaRPr lang="en-US" altLang="en-US" sz="140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SOAP Reply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57200" y="1828800"/>
            <a:ext cx="8001000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600"/>
              <a:t>&lt;soap:Envelope xmlns:soap="http://schemas.xmlsoap.org/soap/envelope/"&gt;</a:t>
            </a:r>
          </a:p>
          <a:p>
            <a:pPr eaLnBrk="1" hangingPunct="1"/>
            <a:r>
              <a:rPr lang="en-US" altLang="en-US" sz="1600"/>
              <a:t>   &lt;soap:Body&gt;</a:t>
            </a:r>
          </a:p>
          <a:p>
            <a:pPr eaLnBrk="1" hangingPunct="1"/>
            <a:r>
              <a:rPr lang="en-US" altLang="en-US" sz="1600"/>
              <a:t>     &lt;getProductDetailsResponse xmlns="http://warehouse.example.com/ws"&gt;</a:t>
            </a:r>
          </a:p>
          <a:p>
            <a:pPr eaLnBrk="1" hangingPunct="1"/>
            <a:r>
              <a:rPr lang="en-US" altLang="en-US" sz="1600"/>
              <a:t>       &lt;getProductDetailsResult&gt;</a:t>
            </a:r>
          </a:p>
          <a:p>
            <a:pPr eaLnBrk="1" hangingPunct="1"/>
            <a:r>
              <a:rPr lang="en-US" altLang="en-US" sz="1600"/>
              <a:t>         &lt;productName&gt;Toptimate 3-Piece Set&lt;/productName&gt;</a:t>
            </a:r>
          </a:p>
          <a:p>
            <a:pPr eaLnBrk="1" hangingPunct="1"/>
            <a:r>
              <a:rPr lang="en-US" altLang="en-US" sz="1600"/>
              <a:t>         &lt;productId&gt;827635&lt;/productId&gt;</a:t>
            </a:r>
          </a:p>
          <a:p>
            <a:pPr eaLnBrk="1" hangingPunct="1"/>
            <a:r>
              <a:rPr lang="en-US" altLang="en-US" sz="1600"/>
              <a:t>         &lt;description&gt;3-Piece luggage set.  Black Polyester.&lt;/description&gt;</a:t>
            </a:r>
          </a:p>
          <a:p>
            <a:pPr eaLnBrk="1" hangingPunct="1"/>
            <a:r>
              <a:rPr lang="en-US" altLang="en-US" sz="1600"/>
              <a:t>         &lt;price&gt;96.50&lt;/price&gt;</a:t>
            </a:r>
          </a:p>
          <a:p>
            <a:pPr eaLnBrk="1" hangingPunct="1"/>
            <a:r>
              <a:rPr lang="en-US" altLang="en-US" sz="1600"/>
              <a:t>         &lt;inStock&gt;true&lt;/inStock&gt;</a:t>
            </a:r>
          </a:p>
          <a:p>
            <a:pPr eaLnBrk="1" hangingPunct="1"/>
            <a:r>
              <a:rPr lang="en-US" altLang="en-US" sz="1600"/>
              <a:t>       &lt;/getProductDetailsResult&gt;</a:t>
            </a:r>
          </a:p>
          <a:p>
            <a:pPr eaLnBrk="1" hangingPunct="1"/>
            <a:r>
              <a:rPr lang="en-US" altLang="en-US" sz="1600"/>
              <a:t>     &lt;/getProductDetailsResponse&gt;</a:t>
            </a:r>
          </a:p>
          <a:p>
            <a:pPr eaLnBrk="1" hangingPunct="1"/>
            <a:r>
              <a:rPr lang="en-US" altLang="en-US" sz="1600"/>
              <a:t>   &lt;/soap:Body&gt;</a:t>
            </a:r>
          </a:p>
          <a:p>
            <a:pPr eaLnBrk="1" hangingPunct="1"/>
            <a:r>
              <a:rPr lang="en-US" altLang="en-US" sz="1600"/>
              <a:t> &lt;/soap:Envelope&gt;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DC635AD-9E51-4A13-8603-4BDEA868B6E0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84ED519-BCAD-41B3-94DC-3246AF51CEAE}" type="slidenum">
              <a:rPr lang="en-US" altLang="en-US" sz="1400"/>
              <a:pPr eaLnBrk="1" hangingPunct="1"/>
              <a:t>23</a:t>
            </a:fld>
            <a:endParaRPr lang="en-US" altLang="en-US" sz="140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SOAP</a:t>
            </a:r>
            <a:r>
              <a:rPr lang="en-US" altLang="en-US" sz="4000" smtClean="0">
                <a:sym typeface="Wingdings" panose="05000000000000000000" pitchFamily="2" charset="2"/>
              </a:rPr>
              <a:t>Web Services (WS)SOA</a:t>
            </a:r>
            <a:endParaRPr lang="en-US" altLang="en-US" sz="4000" smtClean="0"/>
          </a:p>
        </p:txBody>
      </p:sp>
      <p:sp>
        <p:nvSpPr>
          <p:cNvPr id="1741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382000" cy="4114800"/>
          </a:xfrm>
        </p:spPr>
        <p:txBody>
          <a:bodyPr/>
          <a:lstStyle/>
          <a:p>
            <a:pPr marL="381000" indent="-381000"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Read this </a:t>
            </a:r>
            <a:r>
              <a:rPr lang="en-US" altLang="en-US" dirty="0" smtClean="0"/>
              <a:t>paper by Tim Berners Lee on WS:</a:t>
            </a:r>
            <a:endParaRPr lang="en-US" altLang="en-US" dirty="0" smtClean="0"/>
          </a:p>
          <a:p>
            <a:pPr marL="381000" indent="-381000" eaLnBrk="1" hangingPunct="1">
              <a:buFont typeface="Wingdings" panose="05000000000000000000" pitchFamily="2" charset="2"/>
              <a:buNone/>
            </a:pPr>
            <a:r>
              <a:rPr lang="en-US" altLang="en-US" dirty="0" smtClean="0">
                <a:hlinkClick r:id="rId2"/>
              </a:rPr>
              <a:t>http://www.w3.org/DesignIssues/WebServices.html</a:t>
            </a:r>
            <a:endParaRPr lang="en-US" altLang="en-US" dirty="0" smtClean="0"/>
          </a:p>
          <a:p>
            <a:pPr marL="381000" indent="-381000" eaLnBrk="1" hangingPunct="1"/>
            <a:r>
              <a:rPr lang="en-US" altLang="en-US" dirty="0" smtClean="0"/>
              <a:t>Service-oriented Architecture (SOA)</a:t>
            </a:r>
          </a:p>
          <a:p>
            <a:pPr marL="381000" indent="-381000" eaLnBrk="1" hangingPunct="1"/>
            <a:r>
              <a:rPr lang="en-US" altLang="en-US" dirty="0" smtClean="0"/>
              <a:t>Precursor to micro services</a:t>
            </a:r>
          </a:p>
          <a:p>
            <a:pPr marL="381000" indent="-381000" eaLnBrk="1" hangingPunct="1"/>
            <a:r>
              <a:rPr lang="en-US" altLang="en-US" dirty="0" smtClean="0"/>
              <a:t>But a monolithic collection of related functions/services</a:t>
            </a:r>
            <a:endParaRPr lang="en-US" altLang="en-US" dirty="0" smtClean="0"/>
          </a:p>
          <a:p>
            <a:pPr marL="381000" indent="-381000" eaLnBrk="1" hangingPunct="1"/>
            <a:endParaRPr lang="en-US" altLang="en-US" dirty="0" smtClean="0"/>
          </a:p>
          <a:p>
            <a:pPr marL="381000" indent="-381000"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83D668A-763B-4808-AB4A-E33341E008E3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B079A76-DD7E-4742-B5A8-A63452EC3574}" type="slidenum">
              <a:rPr lang="en-US" altLang="en-US" sz="1400"/>
              <a:pPr eaLnBrk="1" hangingPunct="1"/>
              <a:t>24</a:t>
            </a:fld>
            <a:endParaRPr lang="en-US" altLang="en-US" sz="140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WS Stack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133600" y="6019800"/>
            <a:ext cx="3505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Network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133600" y="5181600"/>
            <a:ext cx="3505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XML-based Messaging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133600" y="4267200"/>
            <a:ext cx="3505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Service Description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133600" y="3352800"/>
            <a:ext cx="3505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Service Publication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133600" y="2438400"/>
            <a:ext cx="3505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Service Discovery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2133600" y="1524000"/>
            <a:ext cx="3505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Service Flow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-92075" y="5900738"/>
            <a:ext cx="22447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HTTP, FTP, MQ</a:t>
            </a:r>
          </a:p>
          <a:p>
            <a:pPr eaLnBrk="1" hangingPunct="1"/>
            <a:r>
              <a:rPr lang="en-US" altLang="en-US"/>
              <a:t>Email, IIOP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22325" y="5291138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SOAP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669925" y="4452938"/>
            <a:ext cx="987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WSDL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974725" y="3462338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UDDI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898525" y="2547938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UDDI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974725" y="1633538"/>
            <a:ext cx="93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WSFL</a:t>
            </a:r>
          </a:p>
        </p:txBody>
      </p:sp>
      <p:grpSp>
        <p:nvGrpSpPr>
          <p:cNvPr id="18449" name="Group 30"/>
          <p:cNvGrpSpPr>
            <a:grpSpLocks/>
          </p:cNvGrpSpPr>
          <p:nvPr/>
        </p:nvGrpSpPr>
        <p:grpSpPr bwMode="auto">
          <a:xfrm>
            <a:off x="5943600" y="1676400"/>
            <a:ext cx="1828800" cy="4572000"/>
            <a:chOff x="3840" y="960"/>
            <a:chExt cx="1152" cy="2880"/>
          </a:xfrm>
        </p:grpSpPr>
        <p:grpSp>
          <p:nvGrpSpPr>
            <p:cNvPr id="18452" name="Group 27"/>
            <p:cNvGrpSpPr>
              <a:grpSpLocks/>
            </p:cNvGrpSpPr>
            <p:nvPr/>
          </p:nvGrpSpPr>
          <p:grpSpPr bwMode="auto">
            <a:xfrm>
              <a:off x="3840" y="960"/>
              <a:ext cx="384" cy="2880"/>
              <a:chOff x="3840" y="960"/>
              <a:chExt cx="384" cy="2880"/>
            </a:xfrm>
          </p:grpSpPr>
          <p:sp>
            <p:nvSpPr>
              <p:cNvPr id="18459" name="Rectangle 17"/>
              <p:cNvSpPr>
                <a:spLocks noChangeArrowheads="1"/>
              </p:cNvSpPr>
              <p:nvPr/>
            </p:nvSpPr>
            <p:spPr bwMode="auto">
              <a:xfrm>
                <a:off x="3840" y="960"/>
                <a:ext cx="384" cy="28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/>
                <a:endParaRPr lang="en-US" altLang="en-US"/>
              </a:p>
            </p:txBody>
          </p:sp>
          <p:sp>
            <p:nvSpPr>
              <p:cNvPr id="18460" name="Text Box 20"/>
              <p:cNvSpPr txBox="1">
                <a:spLocks noChangeArrowheads="1"/>
              </p:cNvSpPr>
              <p:nvPr/>
            </p:nvSpPr>
            <p:spPr bwMode="auto">
              <a:xfrm rot="5400000">
                <a:off x="3635" y="2173"/>
                <a:ext cx="79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Security</a:t>
                </a:r>
              </a:p>
            </p:txBody>
          </p:sp>
        </p:grpSp>
        <p:grpSp>
          <p:nvGrpSpPr>
            <p:cNvPr id="18453" name="Group 28"/>
            <p:cNvGrpSpPr>
              <a:grpSpLocks/>
            </p:cNvGrpSpPr>
            <p:nvPr/>
          </p:nvGrpSpPr>
          <p:grpSpPr bwMode="auto">
            <a:xfrm>
              <a:off x="4224" y="960"/>
              <a:ext cx="384" cy="2880"/>
              <a:chOff x="4512" y="960"/>
              <a:chExt cx="384" cy="2880"/>
            </a:xfrm>
          </p:grpSpPr>
          <p:sp>
            <p:nvSpPr>
              <p:cNvPr id="18457" name="Rectangle 18"/>
              <p:cNvSpPr>
                <a:spLocks noChangeArrowheads="1"/>
              </p:cNvSpPr>
              <p:nvPr/>
            </p:nvSpPr>
            <p:spPr bwMode="auto">
              <a:xfrm>
                <a:off x="4512" y="960"/>
                <a:ext cx="384" cy="28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/>
                <a:endParaRPr lang="en-US" altLang="en-US"/>
              </a:p>
            </p:txBody>
          </p:sp>
          <p:sp>
            <p:nvSpPr>
              <p:cNvPr id="18458" name="Text Box 23"/>
              <p:cNvSpPr txBox="1">
                <a:spLocks noChangeArrowheads="1"/>
              </p:cNvSpPr>
              <p:nvPr/>
            </p:nvSpPr>
            <p:spPr bwMode="auto">
              <a:xfrm rot="5400000">
                <a:off x="4097" y="2239"/>
                <a:ext cx="1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Management</a:t>
                </a:r>
              </a:p>
            </p:txBody>
          </p:sp>
        </p:grpSp>
        <p:grpSp>
          <p:nvGrpSpPr>
            <p:cNvPr id="18454" name="Group 29"/>
            <p:cNvGrpSpPr>
              <a:grpSpLocks/>
            </p:cNvGrpSpPr>
            <p:nvPr/>
          </p:nvGrpSpPr>
          <p:grpSpPr bwMode="auto">
            <a:xfrm>
              <a:off x="4608" y="960"/>
              <a:ext cx="384" cy="2880"/>
              <a:chOff x="5136" y="960"/>
              <a:chExt cx="384" cy="2880"/>
            </a:xfrm>
          </p:grpSpPr>
          <p:sp>
            <p:nvSpPr>
              <p:cNvPr id="18455" name="Rectangle 19"/>
              <p:cNvSpPr>
                <a:spLocks noChangeArrowheads="1"/>
              </p:cNvSpPr>
              <p:nvPr/>
            </p:nvSpPr>
            <p:spPr bwMode="auto">
              <a:xfrm>
                <a:off x="5136" y="960"/>
                <a:ext cx="384" cy="28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/>
                <a:endParaRPr lang="en-US" altLang="en-US"/>
              </a:p>
            </p:txBody>
          </p:sp>
          <p:sp>
            <p:nvSpPr>
              <p:cNvPr id="18456" name="Text Box 26"/>
              <p:cNvSpPr txBox="1">
                <a:spLocks noChangeArrowheads="1"/>
              </p:cNvSpPr>
              <p:nvPr/>
            </p:nvSpPr>
            <p:spPr bwMode="auto">
              <a:xfrm rot="5400000">
                <a:off x="4528" y="2192"/>
                <a:ext cx="16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Quality of Service</a:t>
                </a:r>
              </a:p>
            </p:txBody>
          </p:sp>
        </p:grpSp>
      </p:grpSp>
      <p:sp>
        <p:nvSpPr>
          <p:cNvPr id="18450" name="Line 32"/>
          <p:cNvSpPr>
            <a:spLocks noChangeShapeType="1"/>
          </p:cNvSpPr>
          <p:nvPr/>
        </p:nvSpPr>
        <p:spPr bwMode="auto">
          <a:xfrm>
            <a:off x="6858000" y="6248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51" name="Line 33"/>
          <p:cNvSpPr>
            <a:spLocks noChangeShapeType="1"/>
          </p:cNvSpPr>
          <p:nvPr/>
        </p:nvSpPr>
        <p:spPr bwMode="auto">
          <a:xfrm flipV="1">
            <a:off x="6858000" y="1447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7A95FF5-1FA4-4A2D-85C9-AC51DCE9F5E8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0593B84-1BD7-4166-A557-6F174EF1CC6C}" type="slidenum">
              <a:rPr lang="en-US" altLang="en-US" sz="1400"/>
              <a:pPr eaLnBrk="1" hangingPunct="1"/>
              <a:t>25</a:t>
            </a:fld>
            <a:endParaRPr lang="en-US" altLang="en-US" sz="1400"/>
          </a:p>
        </p:txBody>
      </p:sp>
      <p:sp>
        <p:nvSpPr>
          <p:cNvPr id="19460" name="Rectangle 10"/>
          <p:cNvSpPr>
            <a:spLocks noChangeArrowheads="1"/>
          </p:cNvSpPr>
          <p:nvPr/>
        </p:nvSpPr>
        <p:spPr bwMode="auto">
          <a:xfrm>
            <a:off x="1524000" y="2057400"/>
            <a:ext cx="5562600" cy="3505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WS Interoperability Infrastructure</a:t>
            </a: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1600200" y="4648200"/>
            <a:ext cx="5410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Network</a:t>
            </a:r>
          </a:p>
        </p:txBody>
      </p:sp>
      <p:sp>
        <p:nvSpPr>
          <p:cNvPr id="19463" name="Rectangle 5"/>
          <p:cNvSpPr>
            <a:spLocks noChangeArrowheads="1"/>
          </p:cNvSpPr>
          <p:nvPr/>
        </p:nvSpPr>
        <p:spPr bwMode="auto">
          <a:xfrm>
            <a:off x="1600200" y="3352800"/>
            <a:ext cx="5410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XML Messaging</a:t>
            </a:r>
          </a:p>
        </p:txBody>
      </p:sp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1600200" y="2133600"/>
            <a:ext cx="5410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/>
              <a:t>Service Description</a:t>
            </a:r>
          </a:p>
        </p:txBody>
      </p:sp>
      <p:sp>
        <p:nvSpPr>
          <p:cNvPr id="19465" name="Text Box 7"/>
          <p:cNvSpPr txBox="1">
            <a:spLocks noChangeArrowheads="1"/>
          </p:cNvSpPr>
          <p:nvPr/>
        </p:nvSpPr>
        <p:spPr bwMode="auto">
          <a:xfrm>
            <a:off x="593725" y="2319338"/>
            <a:ext cx="987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WSDL</a:t>
            </a:r>
          </a:p>
        </p:txBody>
      </p:sp>
      <p:sp>
        <p:nvSpPr>
          <p:cNvPr id="19466" name="Text Box 8"/>
          <p:cNvSpPr txBox="1">
            <a:spLocks noChangeArrowheads="1"/>
          </p:cNvSpPr>
          <p:nvPr/>
        </p:nvSpPr>
        <p:spPr bwMode="auto">
          <a:xfrm>
            <a:off x="669925" y="3614738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SOAP</a:t>
            </a:r>
          </a:p>
        </p:txBody>
      </p:sp>
      <p:sp>
        <p:nvSpPr>
          <p:cNvPr id="19467" name="Text Box 9"/>
          <p:cNvSpPr txBox="1">
            <a:spLocks noChangeArrowheads="1"/>
          </p:cNvSpPr>
          <p:nvPr/>
        </p:nvSpPr>
        <p:spPr bwMode="auto">
          <a:xfrm>
            <a:off x="593725" y="4833938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HTTP</a:t>
            </a: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822325" y="5824538"/>
            <a:ext cx="795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/>
              <a:t>Do you see any platform or language dependencies 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BA05CE9-C090-4F9F-A231-0492048CF024}" type="datetime1">
              <a:rPr lang="en-US" altLang="en-US" sz="1400" smtClean="0"/>
              <a:pPr eaLnBrk="1" hangingPunct="1"/>
              <a:t>9/18/2018</a:t>
            </a:fld>
            <a:endParaRPr lang="en-US" altLang="en-US" sz="1400" smtClean="0"/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DD0958C-9CAD-4891-94B8-90F459F9A558}" type="slidenum">
              <a:rPr lang="en-US" altLang="en-US" sz="1400"/>
              <a:pPr eaLnBrk="1" hangingPunct="1"/>
              <a:t>26</a:t>
            </a:fld>
            <a:endParaRPr lang="en-US" altLang="en-US" sz="140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2048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 looked at foundational concepts supporting web services: XML, SOAP, WSDL and Web Services standards.</a:t>
            </a:r>
          </a:p>
          <a:p>
            <a:pPr eaLnBrk="1" hangingPunct="1"/>
            <a:r>
              <a:rPr lang="en-US" altLang="en-US" smtClean="0"/>
              <a:t>We also illustrated the concepts using sample programs.</a:t>
            </a:r>
          </a:p>
          <a:p>
            <a:pPr eaLnBrk="1" hangingPunct="1"/>
            <a:r>
              <a:rPr lang="en-US" altLang="en-US" smtClean="0"/>
              <a:t>We will discuss REST-based web services and WDSL in the next lectures.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Interprocess communication (IPC)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77200" cy="4572000"/>
          </a:xfrm>
        </p:spPr>
        <p:txBody>
          <a:bodyPr/>
          <a:lstStyle/>
          <a:p>
            <a:r>
              <a:rPr lang="en-US" sz="2400" dirty="0" smtClean="0"/>
              <a:t>Is about characteristics of protocols for communication between processes in a distributed systems.</a:t>
            </a:r>
          </a:p>
          <a:p>
            <a:r>
              <a:rPr lang="en-US" sz="2400" dirty="0" smtClean="0"/>
              <a:t>IP provides datagram and stream processing (What is the difference?)</a:t>
            </a:r>
          </a:p>
          <a:p>
            <a:r>
              <a:rPr lang="en-US" sz="2400" dirty="0" smtClean="0"/>
              <a:t>APIs are available for IPC: Ch.4 discusses a Java API; these provide support for programming high level communication services (Ch.4 and Ch.5)</a:t>
            </a:r>
          </a:p>
          <a:p>
            <a:r>
              <a:rPr lang="en-US" sz="2400" dirty="0" smtClean="0"/>
              <a:t>We limit the discussion to point-to-point but it can be easily extended to other models.</a:t>
            </a:r>
          </a:p>
          <a:p>
            <a:r>
              <a:rPr lang="en-US" sz="2400" dirty="0" smtClean="0"/>
              <a:t>API to TCP provides the abstract of a two-way stream between pairs of processes for streams of data.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5FEA-DD04-4570-8AEE-CD88CAA2B1EE}" type="datetime1">
              <a:rPr lang="en-US" smtClean="0"/>
              <a:pPr>
                <a:defRPr/>
              </a:pPr>
              <a:t>9/18/2018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C2AD-4B2B-4993-B827-078FE6993AF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69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HLL APIs/libraries for 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8153400" cy="4114800"/>
          </a:xfrm>
        </p:spPr>
        <p:txBody>
          <a:bodyPr/>
          <a:lstStyle/>
          <a:p>
            <a:r>
              <a:rPr lang="en-US" sz="2800" dirty="0" smtClean="0"/>
              <a:t>Java networking:</a:t>
            </a:r>
          </a:p>
          <a:p>
            <a:pPr marL="0" indent="0">
              <a:buNone/>
            </a:pPr>
            <a:r>
              <a:rPr lang="en-US" sz="2800" dirty="0" smtClean="0">
                <a:hlinkClick r:id="rId2"/>
              </a:rPr>
              <a:t>https://docs.oracle.com/javase/8/docs/technotes/guides/net/index.html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Python API: https://docs.python.org/3/howto/sockets.html</a:t>
            </a:r>
          </a:p>
          <a:p>
            <a:endParaRPr lang="en-US" sz="2800" dirty="0"/>
          </a:p>
          <a:p>
            <a:r>
              <a:rPr lang="en-US" sz="2800" dirty="0" smtClean="0"/>
              <a:t>Go </a:t>
            </a:r>
            <a:r>
              <a:rPr lang="en-US" sz="2800" dirty="0" err="1" smtClean="0"/>
              <a:t>lang</a:t>
            </a:r>
            <a:r>
              <a:rPr lang="en-US" sz="2800" dirty="0" smtClean="0"/>
              <a:t> API: https://appliedgo.net/networking/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5FEA-DD04-4570-8AEE-CD88CAA2B1EE}" type="datetime1">
              <a:rPr lang="en-US" smtClean="0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C2AD-4B2B-4993-B827-078FE6993AF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943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5FEA-DD04-4570-8AEE-CD88CAA2B1EE}" type="datetime1">
              <a:rPr lang="en-US" smtClean="0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C2AD-4B2B-4993-B827-078FE6993AFF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304800"/>
            <a:ext cx="6781800" cy="1143000"/>
          </a:xfrm>
        </p:spPr>
        <p:txBody>
          <a:bodyPr/>
          <a:lstStyle/>
          <a:p>
            <a:r>
              <a:rPr lang="en-US" dirty="0" smtClean="0"/>
              <a:t>Application Layers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438400"/>
            <a:ext cx="8913851" cy="328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55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IPC Characteristics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passing between processes is supported by “send” and “receive”</a:t>
            </a:r>
          </a:p>
          <a:p>
            <a:r>
              <a:rPr lang="en-US" dirty="0" smtClean="0"/>
              <a:t>Synchronous or asynchronous communication</a:t>
            </a:r>
          </a:p>
          <a:p>
            <a:r>
              <a:rPr lang="en-US" dirty="0" smtClean="0"/>
              <a:t>Message destination specification: addressing</a:t>
            </a:r>
          </a:p>
          <a:p>
            <a:r>
              <a:rPr lang="en-US" dirty="0" smtClean="0"/>
              <a:t>Reliability </a:t>
            </a:r>
          </a:p>
          <a:p>
            <a:r>
              <a:rPr lang="en-US" dirty="0" smtClean="0"/>
              <a:t>Ordering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85667D-D080-4CF9-AAC7-6B61C8D9F427}" type="datetime1">
              <a:rPr lang="en-US" smtClean="0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11C-10E0-4843-9797-BBE67BE1CC6C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14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62"/>
              </a:spcBef>
            </a:pPr>
            <a:r>
              <a:rPr lang="en-US" altLang="en-US" sz="738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>
                <a:cs typeface="Times" panose="02020603050405020304" pitchFamily="18" charset="0"/>
              </a:rPr>
            </a:br>
            <a:r>
              <a:rPr lang="en-US" altLang="en-US" sz="738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23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Sockets and ports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508489" y="2605454"/>
            <a:ext cx="8030308" cy="2215662"/>
            <a:chOff x="0" y="0"/>
            <a:chExt cx="5480" cy="1512"/>
          </a:xfrm>
        </p:grpSpPr>
        <p:sp>
          <p:nvSpPr>
            <p:cNvPr id="5125" name="Rectangle 5"/>
            <p:cNvSpPr>
              <a:spLocks/>
            </p:cNvSpPr>
            <p:nvPr/>
          </p:nvSpPr>
          <p:spPr bwMode="auto">
            <a:xfrm>
              <a:off x="220" y="0"/>
              <a:ext cx="1441" cy="127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26" name="Rectangle 6"/>
            <p:cNvSpPr>
              <a:spLocks/>
            </p:cNvSpPr>
            <p:nvPr/>
          </p:nvSpPr>
          <p:spPr bwMode="auto">
            <a:xfrm>
              <a:off x="220" y="0"/>
              <a:ext cx="1458" cy="1288"/>
            </a:xfrm>
            <a:prstGeom prst="rect">
              <a:avLst/>
            </a:prstGeom>
            <a:noFill/>
            <a:ln w="39688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27" name="Oval 7"/>
            <p:cNvSpPr>
              <a:spLocks/>
            </p:cNvSpPr>
            <p:nvPr/>
          </p:nvSpPr>
          <p:spPr bwMode="auto">
            <a:xfrm>
              <a:off x="373" y="203"/>
              <a:ext cx="1136" cy="848"/>
            </a:xfrm>
            <a:prstGeom prst="ellipse">
              <a:avLst/>
            </a:prstGeom>
            <a:solidFill>
              <a:srgbClr val="FFFFFF"/>
            </a:solidFill>
            <a:ln w="39688">
              <a:solidFill>
                <a:srgbClr val="FFDC99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28" name="Rectangle 8"/>
            <p:cNvSpPr>
              <a:spLocks/>
            </p:cNvSpPr>
            <p:nvPr/>
          </p:nvSpPr>
          <p:spPr bwMode="auto">
            <a:xfrm>
              <a:off x="2514" y="651"/>
              <a:ext cx="55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message</a:t>
              </a:r>
            </a:p>
          </p:txBody>
        </p:sp>
        <p:sp>
          <p:nvSpPr>
            <p:cNvPr id="5129" name="Rectangle 9"/>
            <p:cNvSpPr>
              <a:spLocks/>
            </p:cNvSpPr>
            <p:nvPr/>
          </p:nvSpPr>
          <p:spPr bwMode="auto">
            <a:xfrm>
              <a:off x="2826" y="177"/>
              <a:ext cx="70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agreed port</a:t>
              </a:r>
            </a:p>
          </p:txBody>
        </p:sp>
        <p:sp>
          <p:nvSpPr>
            <p:cNvPr id="5130" name="Rectangle 10"/>
            <p:cNvSpPr>
              <a:spLocks/>
            </p:cNvSpPr>
            <p:nvPr/>
          </p:nvSpPr>
          <p:spPr bwMode="auto">
            <a:xfrm>
              <a:off x="3764" y="0"/>
              <a:ext cx="1441" cy="127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31" name="Rectangle 11"/>
            <p:cNvSpPr>
              <a:spLocks/>
            </p:cNvSpPr>
            <p:nvPr/>
          </p:nvSpPr>
          <p:spPr bwMode="auto">
            <a:xfrm>
              <a:off x="3764" y="0"/>
              <a:ext cx="1458" cy="1288"/>
            </a:xfrm>
            <a:prstGeom prst="rect">
              <a:avLst/>
            </a:prstGeom>
            <a:noFill/>
            <a:ln w="39688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32" name="Oval 12"/>
            <p:cNvSpPr>
              <a:spLocks/>
            </p:cNvSpPr>
            <p:nvPr/>
          </p:nvSpPr>
          <p:spPr bwMode="auto">
            <a:xfrm>
              <a:off x="3916" y="203"/>
              <a:ext cx="1136" cy="848"/>
            </a:xfrm>
            <a:prstGeom prst="ellipse">
              <a:avLst/>
            </a:prstGeom>
            <a:solidFill>
              <a:srgbClr val="FFFFFF"/>
            </a:solidFill>
            <a:ln w="39688">
              <a:solidFill>
                <a:srgbClr val="FFDC99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33" name="Group 13"/>
            <p:cNvGrpSpPr>
              <a:grpSpLocks/>
            </p:cNvGrpSpPr>
            <p:nvPr/>
          </p:nvGrpSpPr>
          <p:grpSpPr bwMode="auto">
            <a:xfrm>
              <a:off x="1661" y="220"/>
              <a:ext cx="86" cy="85"/>
              <a:chOff x="0" y="0"/>
              <a:chExt cx="86" cy="85"/>
            </a:xfrm>
          </p:grpSpPr>
          <p:sp>
            <p:nvSpPr>
              <p:cNvPr id="5134" name="Freeform 14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>
                  <a:gd name="T0" fmla="*/ 0 w 21600"/>
                  <a:gd name="T1" fmla="+- 0 142 140"/>
                  <a:gd name="T2" fmla="*/ 142 h 21460"/>
                  <a:gd name="T3" fmla="*/ 21598 w 21600"/>
                  <a:gd name="T4" fmla="+- 0 21344 140"/>
                  <a:gd name="T5" fmla="*/ 21344 h 21460"/>
                  <a:gd name="T6" fmla="*/ 21600 w 21600"/>
                  <a:gd name="T7" fmla="+- 0 21600 140"/>
                  <a:gd name="T8" fmla="*/ 21600 h 2146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</a:cxnLst>
                <a:rect l="0" t="0" r="r" b="b"/>
                <a:pathLst>
                  <a:path w="21600" h="21460">
                    <a:moveTo>
                      <a:pt x="0" y="2"/>
                    </a:moveTo>
                    <a:cubicBezTo>
                      <a:pt x="11788" y="-140"/>
                      <a:pt x="21458" y="9353"/>
                      <a:pt x="21598" y="21204"/>
                    </a:cubicBezTo>
                    <a:cubicBezTo>
                      <a:pt x="21599" y="21289"/>
                      <a:pt x="21600" y="21375"/>
                      <a:pt x="21600" y="2146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35" name="AutoShape 15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460">
                    <a:moveTo>
                      <a:pt x="0" y="2"/>
                    </a:moveTo>
                    <a:cubicBezTo>
                      <a:pt x="11788" y="-140"/>
                      <a:pt x="21458" y="9353"/>
                      <a:pt x="21598" y="21204"/>
                    </a:cubicBezTo>
                    <a:cubicBezTo>
                      <a:pt x="21599" y="21289"/>
                      <a:pt x="21600" y="21375"/>
                      <a:pt x="21600" y="21460"/>
                    </a:cubicBezTo>
                    <a:lnTo>
                      <a:pt x="255" y="21460"/>
                    </a:lnTo>
                    <a:close/>
                    <a:moveTo>
                      <a:pt x="0" y="2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36" name="Group 16"/>
            <p:cNvGrpSpPr>
              <a:grpSpLocks/>
            </p:cNvGrpSpPr>
            <p:nvPr/>
          </p:nvGrpSpPr>
          <p:grpSpPr bwMode="auto">
            <a:xfrm>
              <a:off x="1661" y="305"/>
              <a:ext cx="86" cy="85"/>
              <a:chOff x="0" y="0"/>
              <a:chExt cx="86" cy="85"/>
            </a:xfrm>
          </p:grpSpPr>
          <p:sp>
            <p:nvSpPr>
              <p:cNvPr id="5137" name="Freeform 17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>
                  <a:gd name="T0" fmla="*/ 21600 w 21600"/>
                  <a:gd name="T1" fmla="*/ 0 h 21600"/>
                  <a:gd name="T2" fmla="*/ 255 w 21600"/>
                  <a:gd name="T3" fmla="*/ 21600 h 21600"/>
                  <a:gd name="T4" fmla="*/ 0 w 21600"/>
                  <a:gd name="T5" fmla="*/ 21598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21600" y="11929"/>
                      <a:pt x="12044" y="21600"/>
                      <a:pt x="255" y="21600"/>
                    </a:cubicBezTo>
                    <a:cubicBezTo>
                      <a:pt x="170" y="21600"/>
                      <a:pt x="85" y="21599"/>
                      <a:pt x="0" y="21598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38" name="AutoShape 18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21600" y="11929"/>
                      <a:pt x="12044" y="21600"/>
                      <a:pt x="255" y="21600"/>
                    </a:cubicBezTo>
                    <a:cubicBezTo>
                      <a:pt x="170" y="21600"/>
                      <a:pt x="85" y="21599"/>
                      <a:pt x="0" y="21598"/>
                    </a:cubicBezTo>
                    <a:lnTo>
                      <a:pt x="255" y="0"/>
                    </a:lnTo>
                    <a:close/>
                    <a:moveTo>
                      <a:pt x="21600" y="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>
              <a:off x="1644" y="237"/>
              <a:ext cx="1" cy="136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40" name="Group 20"/>
            <p:cNvGrpSpPr>
              <a:grpSpLocks/>
            </p:cNvGrpSpPr>
            <p:nvPr/>
          </p:nvGrpSpPr>
          <p:grpSpPr bwMode="auto">
            <a:xfrm>
              <a:off x="1660" y="1016"/>
              <a:ext cx="86" cy="86"/>
              <a:chOff x="0" y="0"/>
              <a:chExt cx="85" cy="85"/>
            </a:xfrm>
          </p:grpSpPr>
          <p:sp>
            <p:nvSpPr>
              <p:cNvPr id="5141" name="Freeform 21"/>
              <p:cNvSpPr>
                <a:spLocks/>
              </p:cNvSpPr>
              <p:nvPr/>
            </p:nvSpPr>
            <p:spPr bwMode="auto">
              <a:xfrm>
                <a:off x="0" y="0"/>
                <a:ext cx="85" cy="83"/>
              </a:xfrm>
              <a:custGeom>
                <a:avLst/>
                <a:gdLst>
                  <a:gd name="T0" fmla="*/ 0 w 21600"/>
                  <a:gd name="T1" fmla="+- 0 141 140"/>
                  <a:gd name="T2" fmla="*/ 141 h 21460"/>
                  <a:gd name="T3" fmla="*/ 21600 w 21600"/>
                  <a:gd name="T4" fmla="+- 0 21600 140"/>
                  <a:gd name="T5" fmla="*/ 21600 h 2146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</a:cxnLst>
                <a:rect l="0" t="0" r="r" b="b"/>
                <a:pathLst>
                  <a:path w="21600" h="21460">
                    <a:moveTo>
                      <a:pt x="0" y="1"/>
                    </a:moveTo>
                    <a:cubicBezTo>
                      <a:pt x="11788" y="-140"/>
                      <a:pt x="21458" y="9467"/>
                      <a:pt x="21600" y="2146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42" name="AutoShape 22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462">
                    <a:moveTo>
                      <a:pt x="0" y="1"/>
                    </a:moveTo>
                    <a:cubicBezTo>
                      <a:pt x="11788" y="-138"/>
                      <a:pt x="21458" y="9354"/>
                      <a:pt x="21600" y="21204"/>
                    </a:cubicBezTo>
                    <a:lnTo>
                      <a:pt x="251" y="21462"/>
                    </a:lnTo>
                    <a:close/>
                    <a:moveTo>
                      <a:pt x="0" y="1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43" name="Group 23"/>
            <p:cNvGrpSpPr>
              <a:grpSpLocks/>
            </p:cNvGrpSpPr>
            <p:nvPr/>
          </p:nvGrpSpPr>
          <p:grpSpPr bwMode="auto">
            <a:xfrm>
              <a:off x="1660" y="1101"/>
              <a:ext cx="87" cy="86"/>
              <a:chOff x="0" y="0"/>
              <a:chExt cx="86" cy="86"/>
            </a:xfrm>
          </p:grpSpPr>
          <p:sp>
            <p:nvSpPr>
              <p:cNvPr id="5144" name="Freeform 24"/>
              <p:cNvSpPr>
                <a:spLocks/>
              </p:cNvSpPr>
              <p:nvPr/>
            </p:nvSpPr>
            <p:spPr bwMode="auto">
              <a:xfrm>
                <a:off x="0" y="0"/>
                <a:ext cx="86" cy="86"/>
              </a:xfrm>
              <a:custGeom>
                <a:avLst/>
                <a:gdLst>
                  <a:gd name="T0" fmla="*/ 21459 w 21461"/>
                  <a:gd name="T1" fmla="*/ 0 h 21599"/>
                  <a:gd name="T2" fmla="*/ 511 w 21461"/>
                  <a:gd name="T3" fmla="*/ 21598 h 21599"/>
                  <a:gd name="T4" fmla="*/ 0 w 21461"/>
                  <a:gd name="T5" fmla="*/ 21598 h 215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61" h="21599">
                    <a:moveTo>
                      <a:pt x="21459" y="0"/>
                    </a:moveTo>
                    <a:cubicBezTo>
                      <a:pt x="21600" y="11786"/>
                      <a:pt x="12221" y="21456"/>
                      <a:pt x="511" y="21598"/>
                    </a:cubicBezTo>
                    <a:cubicBezTo>
                      <a:pt x="340" y="21600"/>
                      <a:pt x="170" y="21600"/>
                      <a:pt x="0" y="21598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45" name="AutoShape 25"/>
              <p:cNvSpPr>
                <a:spLocks/>
              </p:cNvSpPr>
              <p:nvPr/>
            </p:nvSpPr>
            <p:spPr bwMode="auto">
              <a:xfrm>
                <a:off x="0" y="0"/>
                <a:ext cx="86" cy="86"/>
              </a:xfrm>
              <a:custGeom>
                <a:avLst/>
                <a:gdLst/>
                <a:ahLst/>
                <a:cxnLst/>
                <a:rect l="0" t="0" r="r" b="b"/>
                <a:pathLst>
                  <a:path w="21461" h="21599">
                    <a:moveTo>
                      <a:pt x="21459" y="0"/>
                    </a:moveTo>
                    <a:cubicBezTo>
                      <a:pt x="21600" y="11786"/>
                      <a:pt x="12221" y="21456"/>
                      <a:pt x="511" y="21598"/>
                    </a:cubicBezTo>
                    <a:cubicBezTo>
                      <a:pt x="340" y="21600"/>
                      <a:pt x="170" y="21600"/>
                      <a:pt x="0" y="21598"/>
                    </a:cubicBezTo>
                    <a:lnTo>
                      <a:pt x="255" y="257"/>
                    </a:lnTo>
                    <a:close/>
                    <a:moveTo>
                      <a:pt x="21459" y="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>
              <a:off x="1644" y="1034"/>
              <a:ext cx="1" cy="135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47" name="Group 27"/>
            <p:cNvGrpSpPr>
              <a:grpSpLocks/>
            </p:cNvGrpSpPr>
            <p:nvPr/>
          </p:nvGrpSpPr>
          <p:grpSpPr bwMode="auto">
            <a:xfrm>
              <a:off x="3662" y="271"/>
              <a:ext cx="85" cy="85"/>
              <a:chOff x="0" y="0"/>
              <a:chExt cx="84" cy="84"/>
            </a:xfrm>
          </p:grpSpPr>
          <p:sp>
            <p:nvSpPr>
              <p:cNvPr id="5148" name="Freeform 28"/>
              <p:cNvSpPr>
                <a:spLocks/>
              </p:cNvSpPr>
              <p:nvPr/>
            </p:nvSpPr>
            <p:spPr bwMode="auto">
              <a:xfrm>
                <a:off x="0" y="0"/>
                <a:ext cx="83" cy="83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140" y="9729"/>
                      <a:pt x="9729" y="140"/>
                      <a:pt x="2160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49" name="AutoShape 29"/>
              <p:cNvSpPr>
                <a:spLocks/>
              </p:cNvSpPr>
              <p:nvPr/>
            </p:nvSpPr>
            <p:spPr bwMode="auto">
              <a:xfrm>
                <a:off x="0" y="0"/>
                <a:ext cx="84" cy="8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21346"/>
                    </a:moveTo>
                    <a:cubicBezTo>
                      <a:pt x="138" y="9615"/>
                      <a:pt x="9615" y="138"/>
                      <a:pt x="21346" y="0"/>
                    </a:cubicBezTo>
                    <a:lnTo>
                      <a:pt x="21600" y="21600"/>
                    </a:lnTo>
                    <a:close/>
                    <a:moveTo>
                      <a:pt x="0" y="21346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50" name="Group 30"/>
            <p:cNvGrpSpPr>
              <a:grpSpLocks/>
            </p:cNvGrpSpPr>
            <p:nvPr/>
          </p:nvGrpSpPr>
          <p:grpSpPr bwMode="auto">
            <a:xfrm>
              <a:off x="3661" y="355"/>
              <a:ext cx="86" cy="85"/>
              <a:chOff x="0" y="0"/>
              <a:chExt cx="85" cy="85"/>
            </a:xfrm>
          </p:grpSpPr>
          <p:sp>
            <p:nvSpPr>
              <p:cNvPr id="5151" name="Freeform 31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+- 0 21600 140"/>
                  <a:gd name="T1" fmla="*/ T0 w 21460"/>
                  <a:gd name="T2" fmla="*/ 21600 h 21600"/>
                  <a:gd name="T3" fmla="+- 0 141 140"/>
                  <a:gd name="T4" fmla="*/ T3 w 21460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21460" h="21600">
                    <a:moveTo>
                      <a:pt x="21460" y="21600"/>
                    </a:moveTo>
                    <a:cubicBezTo>
                      <a:pt x="9467" y="21458"/>
                      <a:pt x="-140" y="11788"/>
                      <a:pt x="1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52" name="AutoShape 32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462" h="21600">
                    <a:moveTo>
                      <a:pt x="21204" y="21600"/>
                    </a:moveTo>
                    <a:cubicBezTo>
                      <a:pt x="9354" y="21458"/>
                      <a:pt x="-138" y="11788"/>
                      <a:pt x="1" y="0"/>
                    </a:cubicBezTo>
                    <a:lnTo>
                      <a:pt x="21462" y="251"/>
                    </a:lnTo>
                    <a:close/>
                    <a:moveTo>
                      <a:pt x="21204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53" name="Line 33"/>
            <p:cNvSpPr>
              <a:spLocks noChangeShapeType="1"/>
            </p:cNvSpPr>
            <p:nvPr/>
          </p:nvSpPr>
          <p:spPr bwMode="auto">
            <a:xfrm>
              <a:off x="3764" y="288"/>
              <a:ext cx="1" cy="135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54" name="Group 34"/>
            <p:cNvGrpSpPr>
              <a:grpSpLocks/>
            </p:cNvGrpSpPr>
            <p:nvPr/>
          </p:nvGrpSpPr>
          <p:grpSpPr bwMode="auto">
            <a:xfrm>
              <a:off x="3662" y="829"/>
              <a:ext cx="85" cy="86"/>
              <a:chOff x="0" y="0"/>
              <a:chExt cx="85" cy="85"/>
            </a:xfrm>
          </p:grpSpPr>
          <p:sp>
            <p:nvSpPr>
              <p:cNvPr id="5155" name="Freeform 35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0" y="9770"/>
                      <a:pt x="9629" y="141"/>
                      <a:pt x="2160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56" name="AutoShape 36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0" y="9770"/>
                      <a:pt x="9514" y="141"/>
                      <a:pt x="21342" y="0"/>
                    </a:cubicBezTo>
                    <a:lnTo>
                      <a:pt x="21600" y="21600"/>
                    </a:lnTo>
                    <a:close/>
                    <a:moveTo>
                      <a:pt x="0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57" name="Group 37"/>
            <p:cNvGrpSpPr>
              <a:grpSpLocks/>
            </p:cNvGrpSpPr>
            <p:nvPr/>
          </p:nvGrpSpPr>
          <p:grpSpPr bwMode="auto">
            <a:xfrm>
              <a:off x="3662" y="915"/>
              <a:ext cx="85" cy="85"/>
              <a:chOff x="0" y="0"/>
              <a:chExt cx="85" cy="85"/>
            </a:xfrm>
          </p:grpSpPr>
          <p:sp>
            <p:nvSpPr>
              <p:cNvPr id="5158" name="Freeform 38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*/ 21600 w 21600"/>
                  <a:gd name="T1" fmla="*/ 21600 h 21600"/>
                  <a:gd name="T2" fmla="*/ 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cubicBezTo>
                      <a:pt x="9629" y="21459"/>
                      <a:pt x="0" y="11830"/>
                      <a:pt x="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59" name="AutoShape 39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342" y="21600"/>
                    </a:moveTo>
                    <a:cubicBezTo>
                      <a:pt x="9514" y="21459"/>
                      <a:pt x="0" y="11830"/>
                      <a:pt x="0" y="0"/>
                    </a:cubicBezTo>
                    <a:lnTo>
                      <a:pt x="21600" y="0"/>
                    </a:lnTo>
                    <a:close/>
                    <a:moveTo>
                      <a:pt x="21342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60" name="Line 40"/>
            <p:cNvSpPr>
              <a:spLocks noChangeShapeType="1"/>
            </p:cNvSpPr>
            <p:nvPr/>
          </p:nvSpPr>
          <p:spPr bwMode="auto">
            <a:xfrm>
              <a:off x="3764" y="847"/>
              <a:ext cx="1" cy="136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61" name="Group 41"/>
            <p:cNvGrpSpPr>
              <a:grpSpLocks/>
            </p:cNvGrpSpPr>
            <p:nvPr/>
          </p:nvGrpSpPr>
          <p:grpSpPr bwMode="auto">
            <a:xfrm>
              <a:off x="1660" y="0"/>
              <a:ext cx="86" cy="85"/>
              <a:chOff x="0" y="0"/>
              <a:chExt cx="85" cy="85"/>
            </a:xfrm>
          </p:grpSpPr>
          <p:sp>
            <p:nvSpPr>
              <p:cNvPr id="5162" name="Freeform 42"/>
              <p:cNvSpPr>
                <a:spLocks/>
              </p:cNvSpPr>
              <p:nvPr/>
            </p:nvSpPr>
            <p:spPr bwMode="auto">
              <a:xfrm>
                <a:off x="0" y="0"/>
                <a:ext cx="85" cy="83"/>
              </a:xfrm>
              <a:custGeom>
                <a:avLst/>
                <a:gdLst>
                  <a:gd name="T0" fmla="*/ 0 w 21600"/>
                  <a:gd name="T1" fmla="+- 0 141 140"/>
                  <a:gd name="T2" fmla="*/ 141 h 21460"/>
                  <a:gd name="T3" fmla="*/ 21600 w 21600"/>
                  <a:gd name="T4" fmla="+- 0 21600 140"/>
                  <a:gd name="T5" fmla="*/ 21600 h 2146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</a:cxnLst>
                <a:rect l="0" t="0" r="r" b="b"/>
                <a:pathLst>
                  <a:path w="21600" h="21460">
                    <a:moveTo>
                      <a:pt x="0" y="1"/>
                    </a:moveTo>
                    <a:cubicBezTo>
                      <a:pt x="11788" y="-140"/>
                      <a:pt x="21458" y="9467"/>
                      <a:pt x="21600" y="2146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63" name="AutoShape 43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462">
                    <a:moveTo>
                      <a:pt x="0" y="1"/>
                    </a:moveTo>
                    <a:cubicBezTo>
                      <a:pt x="11788" y="-138"/>
                      <a:pt x="21458" y="9354"/>
                      <a:pt x="21600" y="21204"/>
                    </a:cubicBezTo>
                    <a:lnTo>
                      <a:pt x="251" y="21462"/>
                    </a:lnTo>
                    <a:close/>
                    <a:moveTo>
                      <a:pt x="0" y="1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64" name="Group 44"/>
            <p:cNvGrpSpPr>
              <a:grpSpLocks/>
            </p:cNvGrpSpPr>
            <p:nvPr/>
          </p:nvGrpSpPr>
          <p:grpSpPr bwMode="auto">
            <a:xfrm>
              <a:off x="1660" y="84"/>
              <a:ext cx="87" cy="86"/>
              <a:chOff x="0" y="0"/>
              <a:chExt cx="86" cy="86"/>
            </a:xfrm>
          </p:grpSpPr>
          <p:sp>
            <p:nvSpPr>
              <p:cNvPr id="5165" name="Freeform 45"/>
              <p:cNvSpPr>
                <a:spLocks/>
              </p:cNvSpPr>
              <p:nvPr/>
            </p:nvSpPr>
            <p:spPr bwMode="auto">
              <a:xfrm>
                <a:off x="0" y="0"/>
                <a:ext cx="86" cy="86"/>
              </a:xfrm>
              <a:custGeom>
                <a:avLst/>
                <a:gdLst>
                  <a:gd name="T0" fmla="*/ 21459 w 21461"/>
                  <a:gd name="T1" fmla="*/ 0 h 21599"/>
                  <a:gd name="T2" fmla="*/ 511 w 21461"/>
                  <a:gd name="T3" fmla="*/ 21598 h 21599"/>
                  <a:gd name="T4" fmla="*/ 0 w 21461"/>
                  <a:gd name="T5" fmla="*/ 21598 h 215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61" h="21599">
                    <a:moveTo>
                      <a:pt x="21459" y="0"/>
                    </a:moveTo>
                    <a:cubicBezTo>
                      <a:pt x="21600" y="11786"/>
                      <a:pt x="12221" y="21456"/>
                      <a:pt x="511" y="21598"/>
                    </a:cubicBezTo>
                    <a:cubicBezTo>
                      <a:pt x="340" y="21600"/>
                      <a:pt x="170" y="21600"/>
                      <a:pt x="0" y="21598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66" name="AutoShape 46"/>
              <p:cNvSpPr>
                <a:spLocks/>
              </p:cNvSpPr>
              <p:nvPr/>
            </p:nvSpPr>
            <p:spPr bwMode="auto">
              <a:xfrm>
                <a:off x="0" y="0"/>
                <a:ext cx="86" cy="86"/>
              </a:xfrm>
              <a:custGeom>
                <a:avLst/>
                <a:gdLst/>
                <a:ahLst/>
                <a:cxnLst/>
                <a:rect l="0" t="0" r="r" b="b"/>
                <a:pathLst>
                  <a:path w="21461" h="21599">
                    <a:moveTo>
                      <a:pt x="21459" y="0"/>
                    </a:moveTo>
                    <a:cubicBezTo>
                      <a:pt x="21600" y="11786"/>
                      <a:pt x="12221" y="21456"/>
                      <a:pt x="511" y="21598"/>
                    </a:cubicBezTo>
                    <a:cubicBezTo>
                      <a:pt x="340" y="21600"/>
                      <a:pt x="170" y="21600"/>
                      <a:pt x="0" y="21598"/>
                    </a:cubicBezTo>
                    <a:lnTo>
                      <a:pt x="255" y="257"/>
                    </a:lnTo>
                    <a:close/>
                    <a:moveTo>
                      <a:pt x="21459" y="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67" name="Line 47"/>
            <p:cNvSpPr>
              <a:spLocks noChangeShapeType="1"/>
            </p:cNvSpPr>
            <p:nvPr/>
          </p:nvSpPr>
          <p:spPr bwMode="auto">
            <a:xfrm>
              <a:off x="1644" y="17"/>
              <a:ext cx="1" cy="135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68" name="Group 48"/>
            <p:cNvGrpSpPr>
              <a:grpSpLocks/>
            </p:cNvGrpSpPr>
            <p:nvPr/>
          </p:nvGrpSpPr>
          <p:grpSpPr bwMode="auto">
            <a:xfrm>
              <a:off x="1661" y="796"/>
              <a:ext cx="86" cy="85"/>
              <a:chOff x="0" y="0"/>
              <a:chExt cx="86" cy="85"/>
            </a:xfrm>
          </p:grpSpPr>
          <p:sp>
            <p:nvSpPr>
              <p:cNvPr id="5169" name="Freeform 49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>
                  <a:gd name="T0" fmla="*/ 0 w 21600"/>
                  <a:gd name="T1" fmla="+- 0 142 140"/>
                  <a:gd name="T2" fmla="*/ 142 h 21460"/>
                  <a:gd name="T3" fmla="*/ 21598 w 21600"/>
                  <a:gd name="T4" fmla="+- 0 21344 140"/>
                  <a:gd name="T5" fmla="*/ 21344 h 21460"/>
                  <a:gd name="T6" fmla="*/ 21600 w 21600"/>
                  <a:gd name="T7" fmla="+- 0 21600 140"/>
                  <a:gd name="T8" fmla="*/ 21600 h 2146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</a:cxnLst>
                <a:rect l="0" t="0" r="r" b="b"/>
                <a:pathLst>
                  <a:path w="21600" h="21460">
                    <a:moveTo>
                      <a:pt x="0" y="2"/>
                    </a:moveTo>
                    <a:cubicBezTo>
                      <a:pt x="11788" y="-140"/>
                      <a:pt x="21458" y="9353"/>
                      <a:pt x="21598" y="21204"/>
                    </a:cubicBezTo>
                    <a:cubicBezTo>
                      <a:pt x="21599" y="21289"/>
                      <a:pt x="21600" y="21375"/>
                      <a:pt x="21600" y="2146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70" name="AutoShape 50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460">
                    <a:moveTo>
                      <a:pt x="0" y="2"/>
                    </a:moveTo>
                    <a:cubicBezTo>
                      <a:pt x="11788" y="-140"/>
                      <a:pt x="21458" y="9353"/>
                      <a:pt x="21598" y="21204"/>
                    </a:cubicBezTo>
                    <a:cubicBezTo>
                      <a:pt x="21599" y="21289"/>
                      <a:pt x="21600" y="21375"/>
                      <a:pt x="21600" y="21460"/>
                    </a:cubicBezTo>
                    <a:lnTo>
                      <a:pt x="255" y="21460"/>
                    </a:lnTo>
                    <a:close/>
                    <a:moveTo>
                      <a:pt x="0" y="2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71" name="Group 51"/>
            <p:cNvGrpSpPr>
              <a:grpSpLocks/>
            </p:cNvGrpSpPr>
            <p:nvPr/>
          </p:nvGrpSpPr>
          <p:grpSpPr bwMode="auto">
            <a:xfrm>
              <a:off x="1661" y="881"/>
              <a:ext cx="86" cy="85"/>
              <a:chOff x="0" y="0"/>
              <a:chExt cx="86" cy="85"/>
            </a:xfrm>
          </p:grpSpPr>
          <p:sp>
            <p:nvSpPr>
              <p:cNvPr id="5172" name="Freeform 52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>
                  <a:gd name="T0" fmla="*/ 21600 w 21600"/>
                  <a:gd name="T1" fmla="*/ 0 h 21600"/>
                  <a:gd name="T2" fmla="*/ 255 w 21600"/>
                  <a:gd name="T3" fmla="*/ 21600 h 21600"/>
                  <a:gd name="T4" fmla="*/ 0 w 21600"/>
                  <a:gd name="T5" fmla="*/ 21598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21600" y="11929"/>
                      <a:pt x="12044" y="21600"/>
                      <a:pt x="255" y="21600"/>
                    </a:cubicBezTo>
                    <a:cubicBezTo>
                      <a:pt x="170" y="21600"/>
                      <a:pt x="85" y="21599"/>
                      <a:pt x="0" y="21598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73" name="AutoShape 53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21600" y="11929"/>
                      <a:pt x="12044" y="21600"/>
                      <a:pt x="255" y="21600"/>
                    </a:cubicBezTo>
                    <a:cubicBezTo>
                      <a:pt x="170" y="21600"/>
                      <a:pt x="85" y="21599"/>
                      <a:pt x="0" y="21598"/>
                    </a:cubicBezTo>
                    <a:lnTo>
                      <a:pt x="255" y="0"/>
                    </a:lnTo>
                    <a:close/>
                    <a:moveTo>
                      <a:pt x="21600" y="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74" name="Line 54"/>
            <p:cNvSpPr>
              <a:spLocks noChangeShapeType="1"/>
            </p:cNvSpPr>
            <p:nvPr/>
          </p:nvSpPr>
          <p:spPr bwMode="auto">
            <a:xfrm>
              <a:off x="1644" y="813"/>
              <a:ext cx="1" cy="136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75" name="Group 55"/>
            <p:cNvGrpSpPr>
              <a:grpSpLocks/>
            </p:cNvGrpSpPr>
            <p:nvPr/>
          </p:nvGrpSpPr>
          <p:grpSpPr bwMode="auto">
            <a:xfrm>
              <a:off x="3662" y="49"/>
              <a:ext cx="85" cy="86"/>
              <a:chOff x="0" y="0"/>
              <a:chExt cx="85" cy="85"/>
            </a:xfrm>
          </p:grpSpPr>
          <p:sp>
            <p:nvSpPr>
              <p:cNvPr id="5176" name="Freeform 56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0" y="9770"/>
                      <a:pt x="9629" y="141"/>
                      <a:pt x="2160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77" name="AutoShape 57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0" y="9770"/>
                      <a:pt x="9514" y="141"/>
                      <a:pt x="21342" y="0"/>
                    </a:cubicBezTo>
                    <a:lnTo>
                      <a:pt x="21600" y="21600"/>
                    </a:lnTo>
                    <a:close/>
                    <a:moveTo>
                      <a:pt x="0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78" name="Group 58"/>
            <p:cNvGrpSpPr>
              <a:grpSpLocks/>
            </p:cNvGrpSpPr>
            <p:nvPr/>
          </p:nvGrpSpPr>
          <p:grpSpPr bwMode="auto">
            <a:xfrm>
              <a:off x="3662" y="135"/>
              <a:ext cx="85" cy="85"/>
              <a:chOff x="0" y="0"/>
              <a:chExt cx="85" cy="85"/>
            </a:xfrm>
          </p:grpSpPr>
          <p:sp>
            <p:nvSpPr>
              <p:cNvPr id="5179" name="Freeform 59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*/ 21600 w 21600"/>
                  <a:gd name="T1" fmla="*/ 21600 h 21600"/>
                  <a:gd name="T2" fmla="*/ 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cubicBezTo>
                      <a:pt x="9629" y="21459"/>
                      <a:pt x="0" y="11830"/>
                      <a:pt x="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80" name="AutoShape 60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342" y="21600"/>
                    </a:moveTo>
                    <a:cubicBezTo>
                      <a:pt x="9514" y="21459"/>
                      <a:pt x="0" y="11830"/>
                      <a:pt x="0" y="0"/>
                    </a:cubicBezTo>
                    <a:lnTo>
                      <a:pt x="21600" y="0"/>
                    </a:lnTo>
                    <a:close/>
                    <a:moveTo>
                      <a:pt x="21342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81" name="Line 61"/>
            <p:cNvSpPr>
              <a:spLocks noChangeShapeType="1"/>
            </p:cNvSpPr>
            <p:nvPr/>
          </p:nvSpPr>
          <p:spPr bwMode="auto">
            <a:xfrm>
              <a:off x="3764" y="67"/>
              <a:ext cx="1" cy="153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182" name="Group 62"/>
            <p:cNvGrpSpPr>
              <a:grpSpLocks/>
            </p:cNvGrpSpPr>
            <p:nvPr/>
          </p:nvGrpSpPr>
          <p:grpSpPr bwMode="auto">
            <a:xfrm>
              <a:off x="3662" y="1034"/>
              <a:ext cx="85" cy="85"/>
              <a:chOff x="0" y="0"/>
              <a:chExt cx="84" cy="84"/>
            </a:xfrm>
          </p:grpSpPr>
          <p:sp>
            <p:nvSpPr>
              <p:cNvPr id="5183" name="Freeform 63"/>
              <p:cNvSpPr>
                <a:spLocks/>
              </p:cNvSpPr>
              <p:nvPr/>
            </p:nvSpPr>
            <p:spPr bwMode="auto">
              <a:xfrm>
                <a:off x="0" y="0"/>
                <a:ext cx="83" cy="83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140" y="9729"/>
                      <a:pt x="9729" y="140"/>
                      <a:pt x="2160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84" name="AutoShape 64"/>
              <p:cNvSpPr>
                <a:spLocks/>
              </p:cNvSpPr>
              <p:nvPr/>
            </p:nvSpPr>
            <p:spPr bwMode="auto">
              <a:xfrm>
                <a:off x="0" y="0"/>
                <a:ext cx="84" cy="8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21346"/>
                    </a:moveTo>
                    <a:cubicBezTo>
                      <a:pt x="138" y="9615"/>
                      <a:pt x="9615" y="138"/>
                      <a:pt x="21346" y="0"/>
                    </a:cubicBezTo>
                    <a:lnTo>
                      <a:pt x="21600" y="21600"/>
                    </a:lnTo>
                    <a:close/>
                    <a:moveTo>
                      <a:pt x="0" y="21346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185" name="Group 65"/>
            <p:cNvGrpSpPr>
              <a:grpSpLocks/>
            </p:cNvGrpSpPr>
            <p:nvPr/>
          </p:nvGrpSpPr>
          <p:grpSpPr bwMode="auto">
            <a:xfrm>
              <a:off x="3661" y="1118"/>
              <a:ext cx="86" cy="85"/>
              <a:chOff x="0" y="0"/>
              <a:chExt cx="85" cy="85"/>
            </a:xfrm>
          </p:grpSpPr>
          <p:sp>
            <p:nvSpPr>
              <p:cNvPr id="5186" name="Freeform 66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+- 0 21600 140"/>
                  <a:gd name="T1" fmla="*/ T0 w 21460"/>
                  <a:gd name="T2" fmla="*/ 21600 h 21600"/>
                  <a:gd name="T3" fmla="+- 0 141 140"/>
                  <a:gd name="T4" fmla="*/ T3 w 21460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21460" h="21600">
                    <a:moveTo>
                      <a:pt x="21460" y="21600"/>
                    </a:moveTo>
                    <a:cubicBezTo>
                      <a:pt x="9467" y="21458"/>
                      <a:pt x="-140" y="11788"/>
                      <a:pt x="1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187" name="AutoShape 67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462" h="21600">
                    <a:moveTo>
                      <a:pt x="21204" y="21600"/>
                    </a:moveTo>
                    <a:cubicBezTo>
                      <a:pt x="9354" y="21458"/>
                      <a:pt x="-138" y="11788"/>
                      <a:pt x="1" y="0"/>
                    </a:cubicBezTo>
                    <a:lnTo>
                      <a:pt x="21462" y="251"/>
                    </a:lnTo>
                    <a:close/>
                    <a:moveTo>
                      <a:pt x="21204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188" name="Line 68"/>
            <p:cNvSpPr>
              <a:spLocks noChangeShapeType="1"/>
            </p:cNvSpPr>
            <p:nvPr/>
          </p:nvSpPr>
          <p:spPr bwMode="auto">
            <a:xfrm>
              <a:off x="3764" y="1051"/>
              <a:ext cx="1" cy="135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89" name="Rectangle 69"/>
            <p:cNvSpPr>
              <a:spLocks/>
            </p:cNvSpPr>
            <p:nvPr/>
          </p:nvSpPr>
          <p:spPr bwMode="auto">
            <a:xfrm>
              <a:off x="2040" y="245"/>
              <a:ext cx="49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any port</a:t>
              </a:r>
            </a:p>
          </p:txBody>
        </p:sp>
        <p:sp>
          <p:nvSpPr>
            <p:cNvPr id="5190" name="Line 70"/>
            <p:cNvSpPr>
              <a:spLocks noChangeShapeType="1"/>
            </p:cNvSpPr>
            <p:nvPr/>
          </p:nvSpPr>
          <p:spPr bwMode="auto">
            <a:xfrm rot="10800000" flipH="1">
              <a:off x="1712" y="322"/>
              <a:ext cx="272" cy="220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91" name="Line 71"/>
            <p:cNvSpPr>
              <a:spLocks noChangeShapeType="1"/>
            </p:cNvSpPr>
            <p:nvPr/>
          </p:nvSpPr>
          <p:spPr bwMode="auto">
            <a:xfrm rot="10800000">
              <a:off x="3340" y="305"/>
              <a:ext cx="356" cy="237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92" name="Line 72"/>
            <p:cNvSpPr>
              <a:spLocks noChangeShapeType="1"/>
            </p:cNvSpPr>
            <p:nvPr/>
          </p:nvSpPr>
          <p:spPr bwMode="auto">
            <a:xfrm rot="10800000">
              <a:off x="873" y="470"/>
              <a:ext cx="331" cy="106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93" name="Line 73"/>
            <p:cNvSpPr>
              <a:spLocks noChangeShapeType="1"/>
            </p:cNvSpPr>
            <p:nvPr/>
          </p:nvSpPr>
          <p:spPr bwMode="auto">
            <a:xfrm rot="10800000" flipH="1">
              <a:off x="4188" y="406"/>
              <a:ext cx="254" cy="187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194" name="Rectangle 74"/>
            <p:cNvSpPr>
              <a:spLocks/>
            </p:cNvSpPr>
            <p:nvPr/>
          </p:nvSpPr>
          <p:spPr bwMode="auto">
            <a:xfrm>
              <a:off x="4279" y="312"/>
              <a:ext cx="39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socket</a:t>
              </a:r>
            </a:p>
          </p:txBody>
        </p:sp>
        <p:sp>
          <p:nvSpPr>
            <p:cNvPr id="5195" name="Rectangle 75"/>
            <p:cNvSpPr>
              <a:spLocks/>
            </p:cNvSpPr>
            <p:nvPr/>
          </p:nvSpPr>
          <p:spPr bwMode="auto">
            <a:xfrm>
              <a:off x="649" y="312"/>
              <a:ext cx="39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socket</a:t>
              </a:r>
            </a:p>
          </p:txBody>
        </p:sp>
        <p:sp>
          <p:nvSpPr>
            <p:cNvPr id="5196" name="Rectangle 76"/>
            <p:cNvSpPr>
              <a:spLocks/>
            </p:cNvSpPr>
            <p:nvPr/>
          </p:nvSpPr>
          <p:spPr bwMode="auto">
            <a:xfrm>
              <a:off x="3448" y="1347"/>
              <a:ext cx="203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Internet address = 138.37.88.249</a:t>
              </a:r>
            </a:p>
          </p:txBody>
        </p:sp>
        <p:sp>
          <p:nvSpPr>
            <p:cNvPr id="5197" name="Rectangle 77"/>
            <p:cNvSpPr>
              <a:spLocks/>
            </p:cNvSpPr>
            <p:nvPr/>
          </p:nvSpPr>
          <p:spPr bwMode="auto">
            <a:xfrm>
              <a:off x="0" y="1347"/>
              <a:ext cx="203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Internet address = 138.37.94.248</a:t>
              </a:r>
            </a:p>
          </p:txBody>
        </p:sp>
        <p:sp>
          <p:nvSpPr>
            <p:cNvPr id="5198" name="Rectangle 78"/>
            <p:cNvSpPr>
              <a:spLocks/>
            </p:cNvSpPr>
            <p:nvPr/>
          </p:nvSpPr>
          <p:spPr bwMode="auto">
            <a:xfrm>
              <a:off x="2454" y="1075"/>
              <a:ext cx="65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other ports</a:t>
              </a:r>
            </a:p>
          </p:txBody>
        </p:sp>
        <p:sp>
          <p:nvSpPr>
            <p:cNvPr id="5199" name="Line 79"/>
            <p:cNvSpPr>
              <a:spLocks noChangeShapeType="1"/>
            </p:cNvSpPr>
            <p:nvPr/>
          </p:nvSpPr>
          <p:spPr bwMode="auto">
            <a:xfrm rot="10800000">
              <a:off x="1780" y="881"/>
              <a:ext cx="543" cy="187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0" name="Line 80"/>
            <p:cNvSpPr>
              <a:spLocks noChangeShapeType="1"/>
            </p:cNvSpPr>
            <p:nvPr/>
          </p:nvSpPr>
          <p:spPr bwMode="auto">
            <a:xfrm rot="10800000">
              <a:off x="1763" y="1102"/>
              <a:ext cx="610" cy="33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1" name="Line 81"/>
            <p:cNvSpPr>
              <a:spLocks noChangeShapeType="1"/>
            </p:cNvSpPr>
            <p:nvPr/>
          </p:nvSpPr>
          <p:spPr bwMode="auto">
            <a:xfrm rot="10800000">
              <a:off x="3187" y="1102"/>
              <a:ext cx="458" cy="16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2" name="Line 82"/>
            <p:cNvSpPr>
              <a:spLocks noChangeShapeType="1"/>
            </p:cNvSpPr>
            <p:nvPr/>
          </p:nvSpPr>
          <p:spPr bwMode="auto">
            <a:xfrm rot="10800000" flipH="1">
              <a:off x="3187" y="898"/>
              <a:ext cx="509" cy="136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3" name="Rectangle 83"/>
            <p:cNvSpPr>
              <a:spLocks/>
            </p:cNvSpPr>
            <p:nvPr/>
          </p:nvSpPr>
          <p:spPr bwMode="auto">
            <a:xfrm>
              <a:off x="779" y="855"/>
              <a:ext cx="32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client</a:t>
              </a:r>
            </a:p>
          </p:txBody>
        </p:sp>
        <p:sp>
          <p:nvSpPr>
            <p:cNvPr id="5204" name="Rectangle 84"/>
            <p:cNvSpPr>
              <a:spLocks/>
            </p:cNvSpPr>
            <p:nvPr/>
          </p:nvSpPr>
          <p:spPr bwMode="auto">
            <a:xfrm>
              <a:off x="4273" y="872"/>
              <a:ext cx="38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569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server</a:t>
              </a:r>
            </a:p>
          </p:txBody>
        </p:sp>
        <p:sp>
          <p:nvSpPr>
            <p:cNvPr id="5205" name="Freeform 85"/>
            <p:cNvSpPr>
              <a:spLocks/>
            </p:cNvSpPr>
            <p:nvPr/>
          </p:nvSpPr>
          <p:spPr bwMode="auto">
            <a:xfrm>
              <a:off x="1221" y="593"/>
              <a:ext cx="152" cy="119"/>
            </a:xfrm>
            <a:custGeom>
              <a:avLst/>
              <a:gdLst>
                <a:gd name="T0" fmla="*/ 0 w 21600"/>
                <a:gd name="T1" fmla="*/ 0 h 21600"/>
                <a:gd name="T2" fmla="*/ 2416 w 21600"/>
                <a:gd name="T3" fmla="*/ 15429 h 21600"/>
                <a:gd name="T4" fmla="*/ 9521 w 21600"/>
                <a:gd name="T5" fmla="*/ 21600 h 21600"/>
                <a:gd name="T6" fmla="*/ 19184 w 21600"/>
                <a:gd name="T7" fmla="*/ 15429 h 21600"/>
                <a:gd name="T8" fmla="*/ 2160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416" y="15429"/>
                  </a:lnTo>
                  <a:lnTo>
                    <a:pt x="9521" y="21600"/>
                  </a:lnTo>
                  <a:lnTo>
                    <a:pt x="19184" y="15429"/>
                  </a:ln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DC99"/>
            </a:solidFill>
            <a:ln w="39688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6" name="AutoShape 86"/>
            <p:cNvSpPr>
              <a:spLocks/>
            </p:cNvSpPr>
            <p:nvPr/>
          </p:nvSpPr>
          <p:spPr bwMode="auto">
            <a:xfrm>
              <a:off x="1221" y="474"/>
              <a:ext cx="169" cy="255"/>
            </a:xfrm>
            <a:prstGeom prst="roundRect">
              <a:avLst>
                <a:gd name="adj" fmla="val 42602"/>
              </a:avLst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7" name="Line 87"/>
            <p:cNvSpPr>
              <a:spLocks noChangeShapeType="1"/>
            </p:cNvSpPr>
            <p:nvPr/>
          </p:nvSpPr>
          <p:spPr bwMode="auto">
            <a:xfrm>
              <a:off x="1221" y="593"/>
              <a:ext cx="152" cy="1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8" name="Freeform 88"/>
            <p:cNvSpPr>
              <a:spLocks/>
            </p:cNvSpPr>
            <p:nvPr/>
          </p:nvSpPr>
          <p:spPr bwMode="auto">
            <a:xfrm>
              <a:off x="4035" y="593"/>
              <a:ext cx="153" cy="119"/>
            </a:xfrm>
            <a:custGeom>
              <a:avLst/>
              <a:gdLst>
                <a:gd name="T0" fmla="*/ 0 w 21600"/>
                <a:gd name="T1" fmla="*/ 0 h 21600"/>
                <a:gd name="T2" fmla="*/ 2400 w 21600"/>
                <a:gd name="T3" fmla="*/ 15429 h 21600"/>
                <a:gd name="T4" fmla="*/ 9600 w 21600"/>
                <a:gd name="T5" fmla="*/ 21600 h 21600"/>
                <a:gd name="T6" fmla="*/ 19200 w 21600"/>
                <a:gd name="T7" fmla="*/ 15429 h 21600"/>
                <a:gd name="T8" fmla="*/ 2160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400" y="15429"/>
                  </a:lnTo>
                  <a:lnTo>
                    <a:pt x="9600" y="21600"/>
                  </a:lnTo>
                  <a:lnTo>
                    <a:pt x="19200" y="15429"/>
                  </a:ln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DC99"/>
            </a:solidFill>
            <a:ln w="39688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09" name="AutoShape 89"/>
            <p:cNvSpPr>
              <a:spLocks/>
            </p:cNvSpPr>
            <p:nvPr/>
          </p:nvSpPr>
          <p:spPr bwMode="auto">
            <a:xfrm>
              <a:off x="4035" y="474"/>
              <a:ext cx="169" cy="255"/>
            </a:xfrm>
            <a:prstGeom prst="roundRect">
              <a:avLst>
                <a:gd name="adj" fmla="val 42602"/>
              </a:avLst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10" name="Line 90"/>
            <p:cNvSpPr>
              <a:spLocks noChangeShapeType="1"/>
            </p:cNvSpPr>
            <p:nvPr/>
          </p:nvSpPr>
          <p:spPr bwMode="auto">
            <a:xfrm>
              <a:off x="4035" y="593"/>
              <a:ext cx="153" cy="1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211" name="Group 91"/>
            <p:cNvGrpSpPr>
              <a:grpSpLocks/>
            </p:cNvGrpSpPr>
            <p:nvPr/>
          </p:nvGrpSpPr>
          <p:grpSpPr bwMode="auto">
            <a:xfrm>
              <a:off x="1661" y="525"/>
              <a:ext cx="86" cy="85"/>
              <a:chOff x="0" y="0"/>
              <a:chExt cx="86" cy="85"/>
            </a:xfrm>
          </p:grpSpPr>
          <p:sp>
            <p:nvSpPr>
              <p:cNvPr id="5212" name="Freeform 92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>
                  <a:gd name="T0" fmla="*/ 0 w 21600"/>
                  <a:gd name="T1" fmla="+- 0 142 140"/>
                  <a:gd name="T2" fmla="*/ 142 h 21460"/>
                  <a:gd name="T3" fmla="*/ 21598 w 21600"/>
                  <a:gd name="T4" fmla="+- 0 21344 140"/>
                  <a:gd name="T5" fmla="*/ 21344 h 21460"/>
                  <a:gd name="T6" fmla="*/ 21600 w 21600"/>
                  <a:gd name="T7" fmla="+- 0 21600 140"/>
                  <a:gd name="T8" fmla="*/ 21600 h 2146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</a:cxnLst>
                <a:rect l="0" t="0" r="r" b="b"/>
                <a:pathLst>
                  <a:path w="21600" h="21460">
                    <a:moveTo>
                      <a:pt x="0" y="2"/>
                    </a:moveTo>
                    <a:cubicBezTo>
                      <a:pt x="11788" y="-140"/>
                      <a:pt x="21458" y="9353"/>
                      <a:pt x="21598" y="21204"/>
                    </a:cubicBezTo>
                    <a:cubicBezTo>
                      <a:pt x="21599" y="21289"/>
                      <a:pt x="21600" y="21375"/>
                      <a:pt x="21600" y="2146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213" name="AutoShape 93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460">
                    <a:moveTo>
                      <a:pt x="0" y="2"/>
                    </a:moveTo>
                    <a:cubicBezTo>
                      <a:pt x="11788" y="-140"/>
                      <a:pt x="21458" y="9353"/>
                      <a:pt x="21598" y="21204"/>
                    </a:cubicBezTo>
                    <a:cubicBezTo>
                      <a:pt x="21599" y="21289"/>
                      <a:pt x="21600" y="21375"/>
                      <a:pt x="21600" y="21460"/>
                    </a:cubicBezTo>
                    <a:lnTo>
                      <a:pt x="255" y="21460"/>
                    </a:lnTo>
                    <a:close/>
                    <a:moveTo>
                      <a:pt x="0" y="2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214" name="Group 94"/>
            <p:cNvGrpSpPr>
              <a:grpSpLocks/>
            </p:cNvGrpSpPr>
            <p:nvPr/>
          </p:nvGrpSpPr>
          <p:grpSpPr bwMode="auto">
            <a:xfrm>
              <a:off x="1661" y="610"/>
              <a:ext cx="86" cy="85"/>
              <a:chOff x="0" y="0"/>
              <a:chExt cx="86" cy="85"/>
            </a:xfrm>
          </p:grpSpPr>
          <p:sp>
            <p:nvSpPr>
              <p:cNvPr id="5215" name="Freeform 95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>
                  <a:gd name="T0" fmla="*/ 21600 w 21600"/>
                  <a:gd name="T1" fmla="*/ 0 h 21600"/>
                  <a:gd name="T2" fmla="*/ 255 w 21600"/>
                  <a:gd name="T3" fmla="*/ 21600 h 21600"/>
                  <a:gd name="T4" fmla="*/ 0 w 21600"/>
                  <a:gd name="T5" fmla="*/ 21598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21600" y="11929"/>
                      <a:pt x="12044" y="21600"/>
                      <a:pt x="255" y="21600"/>
                    </a:cubicBezTo>
                    <a:cubicBezTo>
                      <a:pt x="170" y="21600"/>
                      <a:pt x="85" y="21599"/>
                      <a:pt x="0" y="21598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216" name="AutoShape 96"/>
              <p:cNvSpPr>
                <a:spLocks/>
              </p:cNvSpPr>
              <p:nvPr/>
            </p:nvSpPr>
            <p:spPr bwMode="auto">
              <a:xfrm>
                <a:off x="0" y="0"/>
                <a:ext cx="86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21600" y="11929"/>
                      <a:pt x="12044" y="21600"/>
                      <a:pt x="255" y="21600"/>
                    </a:cubicBezTo>
                    <a:cubicBezTo>
                      <a:pt x="170" y="21600"/>
                      <a:pt x="85" y="21599"/>
                      <a:pt x="0" y="21598"/>
                    </a:cubicBezTo>
                    <a:lnTo>
                      <a:pt x="255" y="0"/>
                    </a:lnTo>
                    <a:close/>
                    <a:moveTo>
                      <a:pt x="21600" y="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217" name="Line 97"/>
            <p:cNvSpPr>
              <a:spLocks noChangeShapeType="1"/>
            </p:cNvSpPr>
            <p:nvPr/>
          </p:nvSpPr>
          <p:spPr bwMode="auto">
            <a:xfrm>
              <a:off x="1661" y="542"/>
              <a:ext cx="1" cy="153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grpSp>
          <p:nvGrpSpPr>
            <p:cNvPr id="5218" name="Group 98"/>
            <p:cNvGrpSpPr>
              <a:grpSpLocks/>
            </p:cNvGrpSpPr>
            <p:nvPr/>
          </p:nvGrpSpPr>
          <p:grpSpPr bwMode="auto">
            <a:xfrm>
              <a:off x="3679" y="524"/>
              <a:ext cx="85" cy="86"/>
              <a:chOff x="0" y="0"/>
              <a:chExt cx="85" cy="85"/>
            </a:xfrm>
          </p:grpSpPr>
          <p:sp>
            <p:nvSpPr>
              <p:cNvPr id="5219" name="Freeform 99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0" y="9770"/>
                      <a:pt x="9629" y="141"/>
                      <a:pt x="2160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220" name="AutoShape 100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0" y="9770"/>
                      <a:pt x="9514" y="141"/>
                      <a:pt x="21342" y="0"/>
                    </a:cubicBezTo>
                    <a:lnTo>
                      <a:pt x="21600" y="21600"/>
                    </a:lnTo>
                    <a:close/>
                    <a:moveTo>
                      <a:pt x="0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grpSp>
          <p:nvGrpSpPr>
            <p:cNvPr id="5221" name="Group 101"/>
            <p:cNvGrpSpPr>
              <a:grpSpLocks/>
            </p:cNvGrpSpPr>
            <p:nvPr/>
          </p:nvGrpSpPr>
          <p:grpSpPr bwMode="auto">
            <a:xfrm>
              <a:off x="3679" y="610"/>
              <a:ext cx="85" cy="85"/>
              <a:chOff x="0" y="0"/>
              <a:chExt cx="85" cy="85"/>
            </a:xfrm>
          </p:grpSpPr>
          <p:sp>
            <p:nvSpPr>
              <p:cNvPr id="5222" name="Freeform 102"/>
              <p:cNvSpPr>
                <a:spLocks/>
              </p:cNvSpPr>
              <p:nvPr/>
            </p:nvSpPr>
            <p:spPr bwMode="auto">
              <a:xfrm>
                <a:off x="0" y="0"/>
                <a:ext cx="83" cy="85"/>
              </a:xfrm>
              <a:custGeom>
                <a:avLst/>
                <a:gdLst>
                  <a:gd name="T0" fmla="*/ 21600 w 21600"/>
                  <a:gd name="T1" fmla="*/ 21600 h 21600"/>
                  <a:gd name="T2" fmla="*/ 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cubicBezTo>
                      <a:pt x="9629" y="21459"/>
                      <a:pt x="0" y="11830"/>
                      <a:pt x="0" y="0"/>
                    </a:cubicBezTo>
                  </a:path>
                </a:pathLst>
              </a:custGeom>
              <a:noFill/>
              <a:ln w="39688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  <p:sp>
            <p:nvSpPr>
              <p:cNvPr id="5223" name="AutoShape 103"/>
              <p:cNvSpPr>
                <a:spLocks/>
              </p:cNvSpPr>
              <p:nvPr/>
            </p:nvSpPr>
            <p:spPr bwMode="auto">
              <a:xfrm>
                <a:off x="0" y="0"/>
                <a:ext cx="85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342" y="21600"/>
                    </a:moveTo>
                    <a:cubicBezTo>
                      <a:pt x="9514" y="21459"/>
                      <a:pt x="0" y="11830"/>
                      <a:pt x="0" y="0"/>
                    </a:cubicBezTo>
                    <a:lnTo>
                      <a:pt x="21600" y="0"/>
                    </a:lnTo>
                    <a:close/>
                    <a:moveTo>
                      <a:pt x="21342" y="21600"/>
                    </a:move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9688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2215"/>
              </a:p>
            </p:txBody>
          </p:sp>
        </p:grpSp>
        <p:sp>
          <p:nvSpPr>
            <p:cNvPr id="5224" name="Line 104"/>
            <p:cNvSpPr>
              <a:spLocks noChangeShapeType="1"/>
            </p:cNvSpPr>
            <p:nvPr/>
          </p:nvSpPr>
          <p:spPr bwMode="auto">
            <a:xfrm>
              <a:off x="3764" y="542"/>
              <a:ext cx="1" cy="136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25" name="Freeform 105"/>
            <p:cNvSpPr>
              <a:spLocks/>
            </p:cNvSpPr>
            <p:nvPr/>
          </p:nvSpPr>
          <p:spPr bwMode="auto">
            <a:xfrm>
              <a:off x="3560" y="576"/>
              <a:ext cx="136" cy="68"/>
            </a:xfrm>
            <a:custGeom>
              <a:avLst/>
              <a:gdLst>
                <a:gd name="T0" fmla="*/ 0 w 21600"/>
                <a:gd name="T1" fmla="*/ 10800 h 21600"/>
                <a:gd name="T2" fmla="*/ 0 w 21600"/>
                <a:gd name="T3" fmla="*/ 0 h 21600"/>
                <a:gd name="T4" fmla="*/ 21600 w 21600"/>
                <a:gd name="T5" fmla="*/ 10800 h 21600"/>
                <a:gd name="T6" fmla="*/ 0 w 21600"/>
                <a:gd name="T7" fmla="*/ 21600 h 21600"/>
                <a:gd name="T8" fmla="*/ 0 w 21600"/>
                <a:gd name="T9" fmla="*/ 10800 h 21600"/>
                <a:gd name="T10" fmla="*/ 0 w 21600"/>
                <a:gd name="T11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0" y="0"/>
                  </a:lnTo>
                  <a:lnTo>
                    <a:pt x="21600" y="10800"/>
                  </a:lnTo>
                  <a:lnTo>
                    <a:pt x="0" y="21600"/>
                  </a:lnTo>
                  <a:lnTo>
                    <a:pt x="0" y="108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000000"/>
            </a:solidFill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26" name="Line 106"/>
            <p:cNvSpPr>
              <a:spLocks noChangeShapeType="1"/>
            </p:cNvSpPr>
            <p:nvPr/>
          </p:nvSpPr>
          <p:spPr bwMode="auto">
            <a:xfrm flipH="1">
              <a:off x="1746" y="610"/>
              <a:ext cx="1814" cy="1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27" name="Freeform 107"/>
            <p:cNvSpPr>
              <a:spLocks/>
            </p:cNvSpPr>
            <p:nvPr/>
          </p:nvSpPr>
          <p:spPr bwMode="auto">
            <a:xfrm>
              <a:off x="1526" y="576"/>
              <a:ext cx="152" cy="85"/>
            </a:xfrm>
            <a:custGeom>
              <a:avLst/>
              <a:gdLst>
                <a:gd name="T0" fmla="*/ 0 w 21600"/>
                <a:gd name="T1" fmla="*/ 12960 h 21600"/>
                <a:gd name="T2" fmla="*/ 0 w 21600"/>
                <a:gd name="T3" fmla="*/ 0 h 21600"/>
                <a:gd name="T4" fmla="*/ 21600 w 21600"/>
                <a:gd name="T5" fmla="*/ 4320 h 21600"/>
                <a:gd name="T6" fmla="*/ 2416 w 21600"/>
                <a:gd name="T7" fmla="*/ 21600 h 21600"/>
                <a:gd name="T8" fmla="*/ 0 w 21600"/>
                <a:gd name="T9" fmla="*/ 12960 h 21600"/>
                <a:gd name="T10" fmla="*/ 0 w 21600"/>
                <a:gd name="T11" fmla="*/ 1296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2960"/>
                  </a:moveTo>
                  <a:lnTo>
                    <a:pt x="0" y="0"/>
                  </a:lnTo>
                  <a:lnTo>
                    <a:pt x="21600" y="4320"/>
                  </a:lnTo>
                  <a:lnTo>
                    <a:pt x="2416" y="21600"/>
                  </a:lnTo>
                  <a:lnTo>
                    <a:pt x="0" y="12960"/>
                  </a:lnTo>
                  <a:close/>
                  <a:moveTo>
                    <a:pt x="0" y="12960"/>
                  </a:moveTo>
                </a:path>
              </a:pathLst>
            </a:custGeom>
            <a:solidFill>
              <a:srgbClr val="000000"/>
            </a:solidFill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28" name="Line 108"/>
            <p:cNvSpPr>
              <a:spLocks noChangeShapeType="1"/>
            </p:cNvSpPr>
            <p:nvPr/>
          </p:nvSpPr>
          <p:spPr bwMode="auto">
            <a:xfrm rot="10800000" flipH="1">
              <a:off x="1322" y="627"/>
              <a:ext cx="204" cy="34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29" name="Freeform 109"/>
            <p:cNvSpPr>
              <a:spLocks/>
            </p:cNvSpPr>
            <p:nvPr/>
          </p:nvSpPr>
          <p:spPr bwMode="auto">
            <a:xfrm>
              <a:off x="3916" y="576"/>
              <a:ext cx="153" cy="102"/>
            </a:xfrm>
            <a:custGeom>
              <a:avLst/>
              <a:gdLst>
                <a:gd name="T0" fmla="*/ 0 w 21600"/>
                <a:gd name="T1" fmla="*/ 10800 h 21600"/>
                <a:gd name="T2" fmla="*/ 0 w 21600"/>
                <a:gd name="T3" fmla="*/ 0 h 21600"/>
                <a:gd name="T4" fmla="*/ 21600 w 21600"/>
                <a:gd name="T5" fmla="*/ 14400 h 21600"/>
                <a:gd name="T6" fmla="*/ 0 w 21600"/>
                <a:gd name="T7" fmla="*/ 21600 h 21600"/>
                <a:gd name="T8" fmla="*/ 0 w 21600"/>
                <a:gd name="T9" fmla="*/ 10800 h 21600"/>
                <a:gd name="T10" fmla="*/ 0 w 21600"/>
                <a:gd name="T11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0" y="0"/>
                  </a:lnTo>
                  <a:lnTo>
                    <a:pt x="21600" y="14400"/>
                  </a:lnTo>
                  <a:lnTo>
                    <a:pt x="0" y="21600"/>
                  </a:lnTo>
                  <a:lnTo>
                    <a:pt x="0" y="108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000000"/>
            </a:solidFill>
            <a:ln w="3968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sz="2215"/>
            </a:p>
          </p:txBody>
        </p:sp>
        <p:sp>
          <p:nvSpPr>
            <p:cNvPr id="5230" name="Line 110"/>
            <p:cNvSpPr>
              <a:spLocks noChangeShapeType="1"/>
            </p:cNvSpPr>
            <p:nvPr/>
          </p:nvSpPr>
          <p:spPr bwMode="auto">
            <a:xfrm rot="10800000">
              <a:off x="3730" y="593"/>
              <a:ext cx="169" cy="34"/>
            </a:xfrm>
            <a:prstGeom prst="line">
              <a:avLst/>
            </a:prstGeom>
            <a:noFill/>
            <a:ln w="39688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2215"/>
            </a:p>
          </p:txBody>
        </p:sp>
      </p:grpSp>
    </p:spTree>
    <p:extLst>
      <p:ext uri="{BB962C8B-B14F-4D97-AF65-F5344CB8AC3E}">
        <p14:creationId xmlns:p14="http://schemas.microsoft.com/office/powerpoint/2010/main" val="201058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723900" y="4648200"/>
            <a:ext cx="75438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API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1148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400" dirty="0" err="1" smtClean="0"/>
              <a:t>InetAddress</a:t>
            </a:r>
            <a:r>
              <a:rPr lang="en-US" sz="2400" dirty="0" smtClean="0"/>
              <a:t> = </a:t>
            </a:r>
            <a:r>
              <a:rPr lang="en-US" sz="2400" dirty="0" err="1" smtClean="0"/>
              <a:t>InetAddress.getByName</a:t>
            </a:r>
            <a:r>
              <a:rPr lang="en-US" sz="2400" dirty="0" smtClean="0"/>
              <a:t>(“timberlake.cse.buffalo.edu”);</a:t>
            </a:r>
          </a:p>
          <a:p>
            <a:r>
              <a:rPr lang="en-US" dirty="0" smtClean="0"/>
              <a:t> 128.205.32.8</a:t>
            </a:r>
          </a:p>
          <a:p>
            <a:r>
              <a:rPr lang="en-US" dirty="0" smtClean="0"/>
              <a:t>Will return 4 bytes for IPV4 and 16 bytes for IPV6</a:t>
            </a:r>
          </a:p>
          <a:p>
            <a:r>
              <a:rPr lang="en-US" dirty="0" smtClean="0"/>
              <a:t>UDP packet:</a:t>
            </a:r>
          </a:p>
          <a:p>
            <a:pPr marL="0" indent="0">
              <a:buNone/>
            </a:pPr>
            <a:r>
              <a:rPr lang="en-US" sz="2000" dirty="0" smtClean="0"/>
              <a:t>Array of bytes, length of message, Internet address, Port Number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5FEA-DD04-4570-8AEE-CD88CAA2B1EE}" type="datetime1">
              <a:rPr lang="en-US" smtClean="0"/>
              <a:pPr>
                <a:defRPr/>
              </a:pPr>
              <a:t>9/18/2018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C2AD-4B2B-4993-B827-078FE6993AF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470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62"/>
              </a:spcBef>
            </a:pPr>
            <a:r>
              <a:rPr lang="en-US" altLang="en-US" sz="738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>
                <a:cs typeface="Times" panose="02020603050405020304" pitchFamily="18" charset="0"/>
              </a:rPr>
            </a:br>
            <a:r>
              <a:rPr lang="en-US" altLang="en-US" sz="738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6147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sz="3200" dirty="0"/>
              <a:t/>
            </a:r>
            <a:br>
              <a:rPr lang="en-US" altLang="en-US" sz="3200" dirty="0"/>
            </a:br>
            <a:r>
              <a:rPr lang="en-US" altLang="en-US" sz="3200" dirty="0"/>
              <a:t>UDP client sends a message to the server and gets a reply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429359" y="1513743"/>
            <a:ext cx="8342397" cy="500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37513" bIns="0">
            <a:spAutoFit/>
          </a:bodyPr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477" i="1">
                <a:cs typeface="Times" panose="02020603050405020304" pitchFamily="18" charset="0"/>
              </a:rPr>
              <a:t>import java.net.*;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import java.io.*;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public class UDPClient{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    public static void main(String args[]){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// args give message contents and server hostname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DatagramSocket aSocket = null;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  try {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aSocket = new DatagramSocket();   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byte [] m = args[0].getBytes();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InetAddress aHost = InetAddress.getByName(args[1]);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int serverPort = 6789;		                                                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DatagramPacket request = new DatagramPacket(m,  m.length(), aHost, serverPort);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aSocket.send(request);			                       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byte[] buffer = new byte[1000];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DatagramPacket reply = new DatagramPacket(buffer, buffer.length);	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aSocket.receive(reply);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	System.out.println("Reply: " + new String(reply.getData()));	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  }catch (SocketException e){System.out.println("Socket: " + e.getMessage());</a:t>
            </a:r>
          </a:p>
          <a:p>
            <a:r>
              <a:rPr lang="en-US" altLang="en-US" sz="1477">
                <a:cs typeface="Times" panose="02020603050405020304" pitchFamily="18" charset="0"/>
              </a:rPr>
              <a:t>	  </a:t>
            </a:r>
            <a:r>
              <a:rPr lang="en-US" altLang="en-US" sz="1477" i="1">
                <a:cs typeface="Times" panose="02020603050405020304" pitchFamily="18" charset="0"/>
              </a:rPr>
              <a:t>}catch (IOException e){System.out.println("IO: " + e.getMessage());}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	}finally {if(aSocket != null) aSocket.close();}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   } </a:t>
            </a:r>
          </a:p>
          <a:p>
            <a:r>
              <a:rPr lang="en-US" altLang="en-US" sz="1477" i="1">
                <a:cs typeface="Times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53798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1900</TotalTime>
  <Words>1180</Words>
  <Application>Microsoft Office PowerPoint</Application>
  <PresentationFormat>On-screen Show (4:3)</PresentationFormat>
  <Paragraphs>281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Tahoma</vt:lpstr>
      <vt:lpstr>Arial</vt:lpstr>
      <vt:lpstr>Wingdings</vt:lpstr>
      <vt:lpstr>Times New Roman</vt:lpstr>
      <vt:lpstr>Blueprint</vt:lpstr>
      <vt:lpstr>Inter-process Communication Models</vt:lpstr>
      <vt:lpstr>Topics for discussion</vt:lpstr>
      <vt:lpstr>Interprocess communication (IPC)</vt:lpstr>
      <vt:lpstr>HLL APIs/libraries for TCP</vt:lpstr>
      <vt:lpstr>Application Layers</vt:lpstr>
      <vt:lpstr>IPC Characteristics </vt:lpstr>
      <vt:lpstr> Sockets and ports</vt:lpstr>
      <vt:lpstr>Java API </vt:lpstr>
      <vt:lpstr> UDP client sends a message to the server and gets a reply</vt:lpstr>
      <vt:lpstr> UDP server repeatedly receives a request and sends it back to the client</vt:lpstr>
      <vt:lpstr>Lets examine upper level protocols</vt:lpstr>
      <vt:lpstr>HTTP</vt:lpstr>
      <vt:lpstr>HTML</vt:lpstr>
      <vt:lpstr>HTML over HTTP</vt:lpstr>
      <vt:lpstr>XML</vt:lpstr>
      <vt:lpstr>First Look at XML</vt:lpstr>
      <vt:lpstr>An Example: Memo</vt:lpstr>
      <vt:lpstr>Memo.html vs memo.xml</vt:lpstr>
      <vt:lpstr>XML</vt:lpstr>
      <vt:lpstr>XML to SOAP</vt:lpstr>
      <vt:lpstr>SOAP Request</vt:lpstr>
      <vt:lpstr>SOAP Reply</vt:lpstr>
      <vt:lpstr>SOAPWeb Services (WS)SOA</vt:lpstr>
      <vt:lpstr>WS Stack</vt:lpstr>
      <vt:lpstr>WS Interoperability Infrastructure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 Ramamurthy</cp:lastModifiedBy>
  <cp:revision>53</cp:revision>
  <cp:lastPrinted>1601-01-01T00:00:00Z</cp:lastPrinted>
  <dcterms:created xsi:type="dcterms:W3CDTF">1601-01-01T00:00:00Z</dcterms:created>
  <dcterms:modified xsi:type="dcterms:W3CDTF">2018-09-18T19:49:37Z</dcterms:modified>
</cp:coreProperties>
</file>