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53"/>
  </p:notesMasterIdLst>
  <p:handoutMasterIdLst>
    <p:handoutMasterId r:id="rId54"/>
  </p:handoutMasterIdLst>
  <p:sldIdLst>
    <p:sldId id="256" r:id="rId2"/>
    <p:sldId id="257" r:id="rId3"/>
    <p:sldId id="373" r:id="rId4"/>
    <p:sldId id="333" r:id="rId5"/>
    <p:sldId id="368" r:id="rId6"/>
    <p:sldId id="371" r:id="rId7"/>
    <p:sldId id="369" r:id="rId8"/>
    <p:sldId id="335" r:id="rId9"/>
    <p:sldId id="269" r:id="rId10"/>
    <p:sldId id="270" r:id="rId11"/>
    <p:sldId id="326" r:id="rId12"/>
    <p:sldId id="327" r:id="rId13"/>
    <p:sldId id="325" r:id="rId14"/>
    <p:sldId id="372" r:id="rId15"/>
    <p:sldId id="336" r:id="rId16"/>
    <p:sldId id="337" r:id="rId17"/>
    <p:sldId id="268" r:id="rId18"/>
    <p:sldId id="338" r:id="rId19"/>
    <p:sldId id="339" r:id="rId20"/>
    <p:sldId id="329" r:id="rId21"/>
    <p:sldId id="280" r:id="rId22"/>
    <p:sldId id="357" r:id="rId23"/>
    <p:sldId id="340" r:id="rId24"/>
    <p:sldId id="330" r:id="rId25"/>
    <p:sldId id="331" r:id="rId26"/>
    <p:sldId id="341" r:id="rId27"/>
    <p:sldId id="356" r:id="rId28"/>
    <p:sldId id="361" r:id="rId29"/>
    <p:sldId id="281" r:id="rId30"/>
    <p:sldId id="282" r:id="rId31"/>
    <p:sldId id="283" r:id="rId32"/>
    <p:sldId id="284" r:id="rId33"/>
    <p:sldId id="266" r:id="rId34"/>
    <p:sldId id="334" r:id="rId35"/>
    <p:sldId id="362" r:id="rId36"/>
    <p:sldId id="366" r:id="rId37"/>
    <p:sldId id="277" r:id="rId38"/>
    <p:sldId id="278" r:id="rId39"/>
    <p:sldId id="367" r:id="rId40"/>
    <p:sldId id="311" r:id="rId41"/>
    <p:sldId id="312" r:id="rId42"/>
    <p:sldId id="313" r:id="rId43"/>
    <p:sldId id="314" r:id="rId44"/>
    <p:sldId id="315" r:id="rId45"/>
    <p:sldId id="316" r:id="rId46"/>
    <p:sldId id="317" r:id="rId47"/>
    <p:sldId id="320" r:id="rId48"/>
    <p:sldId id="321" r:id="rId49"/>
    <p:sldId id="370" r:id="rId50"/>
    <p:sldId id="365" r:id="rId51"/>
    <p:sldId id="322" r:id="rId52"/>
  </p:sldIdLst>
  <p:sldSz cx="9144000" cy="6858000" type="overhead"/>
  <p:notesSz cx="7315200" cy="9601200"/>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66"/>
    <a:srgbClr val="003399"/>
    <a:srgbClr val="336699"/>
    <a:srgbClr val="008080"/>
    <a:srgbClr val="00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3979" autoAdjust="0"/>
  </p:normalViewPr>
  <p:slideViewPr>
    <p:cSldViewPr>
      <p:cViewPr varScale="1">
        <p:scale>
          <a:sx n="65" d="100"/>
          <a:sy n="65" d="100"/>
        </p:scale>
        <p:origin x="1320" y="4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varScale="1">
      <p:scale>
        <a:sx n="1" d="1"/>
        <a:sy n="1" d="1"/>
      </p:scale>
      <p:origin x="0" y="-265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_rels/viewProps.xml.rels><?xml version="1.0" encoding="UTF-8" standalone="yes"?>
<Relationships xmlns="http://schemas.openxmlformats.org/package/2006/relationships"><Relationship Id="rId1"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0" hangingPunct="0">
              <a:defRPr sz="1300">
                <a:latin typeface="Times New Roman" pitchFamily="18" charset="0"/>
              </a:defRPr>
            </a:lvl1pPr>
          </a:lstStyle>
          <a:p>
            <a:pPr>
              <a:defRPr/>
            </a:pPr>
            <a:endParaRPr lang="en-US"/>
          </a:p>
        </p:txBody>
      </p:sp>
      <p:sp>
        <p:nvSpPr>
          <p:cNvPr id="17411"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0" hangingPunct="0">
              <a:defRPr sz="1300">
                <a:latin typeface="Times New Roman" pitchFamily="18" charset="0"/>
              </a:defRPr>
            </a:lvl1pPr>
          </a:lstStyle>
          <a:p>
            <a:pPr>
              <a:defRPr/>
            </a:pPr>
            <a:endParaRPr lang="en-US"/>
          </a:p>
        </p:txBody>
      </p:sp>
      <p:sp>
        <p:nvSpPr>
          <p:cNvPr id="17412"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defRPr sz="1300">
                <a:latin typeface="Times New Roman" pitchFamily="18" charset="0"/>
              </a:defRPr>
            </a:lvl1pPr>
          </a:lstStyle>
          <a:p>
            <a:pPr>
              <a:defRPr/>
            </a:pPr>
            <a:r>
              <a:rPr lang="en-US"/>
              <a:t>Distributed Systems</a:t>
            </a:r>
          </a:p>
        </p:txBody>
      </p:sp>
      <p:sp>
        <p:nvSpPr>
          <p:cNvPr id="17413"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0" hangingPunct="0">
              <a:defRPr sz="1300">
                <a:latin typeface="Times New Roman" panose="02020603050405020304" pitchFamily="18" charset="0"/>
              </a:defRPr>
            </a:lvl1pPr>
          </a:lstStyle>
          <a:p>
            <a:pPr>
              <a:defRPr/>
            </a:pPr>
            <a:fld id="{C7DF4FA6-A8A4-4522-9C5D-37DFE39F2DA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0" hangingPunct="0">
              <a:defRPr sz="1300">
                <a:latin typeface="Times New Roman" pitchFamily="18" charset="0"/>
              </a:defRPr>
            </a:lvl1pPr>
          </a:lstStyle>
          <a:p>
            <a:pPr>
              <a:defRPr/>
            </a:pPr>
            <a:endParaRPr lang="en-US"/>
          </a:p>
        </p:txBody>
      </p:sp>
      <p:sp>
        <p:nvSpPr>
          <p:cNvPr id="15363"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0" hangingPunct="0">
              <a:defRPr sz="1300">
                <a:latin typeface="Times New Roman" pitchFamily="18" charset="0"/>
              </a:defRPr>
            </a:lvl1pPr>
          </a:lstStyle>
          <a:p>
            <a:pPr>
              <a:defRPr/>
            </a:pPr>
            <a:endParaRPr lang="en-US"/>
          </a:p>
        </p:txBody>
      </p:sp>
      <p:sp>
        <p:nvSpPr>
          <p:cNvPr id="14340" name="Rectangle 4"/>
          <p:cNvSpPr>
            <a:spLocks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defRPr sz="1300">
                <a:latin typeface="Times New Roman" pitchFamily="18" charset="0"/>
              </a:defRPr>
            </a:lvl1pPr>
          </a:lstStyle>
          <a:p>
            <a:pPr>
              <a:defRPr/>
            </a:pPr>
            <a:endParaRPr lang="en-US"/>
          </a:p>
        </p:txBody>
      </p:sp>
      <p:sp>
        <p:nvSpPr>
          <p:cNvPr id="15367"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0" hangingPunct="0">
              <a:defRPr sz="1300">
                <a:latin typeface="Times New Roman" panose="02020603050405020304" pitchFamily="18" charset="0"/>
              </a:defRPr>
            </a:lvl1pPr>
          </a:lstStyle>
          <a:p>
            <a:pPr>
              <a:defRPr/>
            </a:pPr>
            <a:fld id="{4082810E-8ED0-49D6-AAB9-E7E7CA91E50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kumimoji="1" sz="1200">
                <a:solidFill>
                  <a:schemeClr val="tx1"/>
                </a:solidFill>
                <a:latin typeface="Arial" panose="020B0604020202020204" pitchFamily="34" charset="0"/>
              </a:defRPr>
            </a:lvl1pPr>
            <a:lvl2pPr marL="742950" indent="-285750" defTabSz="966788">
              <a:spcBef>
                <a:spcPct val="30000"/>
              </a:spcBef>
              <a:defRPr kumimoji="1" sz="1200">
                <a:solidFill>
                  <a:schemeClr val="tx1"/>
                </a:solidFill>
                <a:latin typeface="Arial" panose="020B0604020202020204" pitchFamily="34" charset="0"/>
              </a:defRPr>
            </a:lvl2pPr>
            <a:lvl3pPr marL="1143000" indent="-228600" defTabSz="966788">
              <a:spcBef>
                <a:spcPct val="30000"/>
              </a:spcBef>
              <a:defRPr kumimoji="1" sz="1200">
                <a:solidFill>
                  <a:schemeClr val="tx1"/>
                </a:solidFill>
                <a:latin typeface="Arial" panose="020B0604020202020204" pitchFamily="34" charset="0"/>
              </a:defRPr>
            </a:lvl3pPr>
            <a:lvl4pPr marL="1600200" indent="-228600" defTabSz="966788">
              <a:spcBef>
                <a:spcPct val="30000"/>
              </a:spcBef>
              <a:defRPr kumimoji="1" sz="1200">
                <a:solidFill>
                  <a:schemeClr val="tx1"/>
                </a:solidFill>
                <a:latin typeface="Arial" panose="020B0604020202020204" pitchFamily="34" charset="0"/>
              </a:defRPr>
            </a:lvl4pPr>
            <a:lvl5pPr marL="2057400" indent="-228600" defTabSz="966788">
              <a:spcBef>
                <a:spcPct val="30000"/>
              </a:spcBef>
              <a:defRPr kumimoji="1" sz="1200">
                <a:solidFill>
                  <a:schemeClr val="tx1"/>
                </a:solidFill>
                <a:latin typeface="Arial" panose="020B0604020202020204" pitchFamily="34" charset="0"/>
              </a:defRPr>
            </a:lvl5pPr>
            <a:lvl6pPr marL="2514600" indent="-228600" defTabSz="966788"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defTabSz="966788"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defTabSz="966788"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defTabSz="966788"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FD5034E1-433D-44BB-85A3-0EACA08754FB}" type="slidenum">
              <a:rPr kumimoji="0" lang="en-US" altLang="en-US" sz="1300" smtClean="0">
                <a:latin typeface="Times New Roman" panose="02020603050405020304" pitchFamily="18" charset="0"/>
              </a:rPr>
              <a:pPr>
                <a:spcBef>
                  <a:spcPct val="0"/>
                </a:spcBef>
              </a:pPr>
              <a:t>20</a:t>
            </a:fld>
            <a:endParaRPr kumimoji="0" lang="en-US" altLang="en-US" sz="1300" smtClean="0">
              <a:latin typeface="Times New Roman" panose="02020603050405020304" pitchFamily="18" charset="0"/>
            </a:endParaRPr>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A communication middleware framework isolates the application developers from the details of the network protocol.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kumimoji="1" sz="1200">
                <a:solidFill>
                  <a:schemeClr val="tx1"/>
                </a:solidFill>
                <a:latin typeface="Arial" panose="020B0604020202020204" pitchFamily="34" charset="0"/>
              </a:defRPr>
            </a:lvl1pPr>
            <a:lvl2pPr marL="742950" indent="-285750" defTabSz="966788">
              <a:spcBef>
                <a:spcPct val="30000"/>
              </a:spcBef>
              <a:defRPr kumimoji="1" sz="1200">
                <a:solidFill>
                  <a:schemeClr val="tx1"/>
                </a:solidFill>
                <a:latin typeface="Arial" panose="020B0604020202020204" pitchFamily="34" charset="0"/>
              </a:defRPr>
            </a:lvl2pPr>
            <a:lvl3pPr marL="1143000" indent="-228600" defTabSz="966788">
              <a:spcBef>
                <a:spcPct val="30000"/>
              </a:spcBef>
              <a:defRPr kumimoji="1" sz="1200">
                <a:solidFill>
                  <a:schemeClr val="tx1"/>
                </a:solidFill>
                <a:latin typeface="Arial" panose="020B0604020202020204" pitchFamily="34" charset="0"/>
              </a:defRPr>
            </a:lvl3pPr>
            <a:lvl4pPr marL="1600200" indent="-228600" defTabSz="966788">
              <a:spcBef>
                <a:spcPct val="30000"/>
              </a:spcBef>
              <a:defRPr kumimoji="1" sz="1200">
                <a:solidFill>
                  <a:schemeClr val="tx1"/>
                </a:solidFill>
                <a:latin typeface="Arial" panose="020B0604020202020204" pitchFamily="34" charset="0"/>
              </a:defRPr>
            </a:lvl4pPr>
            <a:lvl5pPr marL="2057400" indent="-228600" defTabSz="966788">
              <a:spcBef>
                <a:spcPct val="30000"/>
              </a:spcBef>
              <a:defRPr kumimoji="1" sz="1200">
                <a:solidFill>
                  <a:schemeClr val="tx1"/>
                </a:solidFill>
                <a:latin typeface="Arial" panose="020B0604020202020204" pitchFamily="34" charset="0"/>
              </a:defRPr>
            </a:lvl5pPr>
            <a:lvl6pPr marL="2514600" indent="-228600" defTabSz="966788"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defTabSz="966788"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defTabSz="966788"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defTabSz="966788"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5DF38049-F8BF-4C73-9B1E-3E3E3B87268D}" type="slidenum">
              <a:rPr kumimoji="0" lang="en-US" altLang="en-US" sz="1300" smtClean="0">
                <a:latin typeface="Times New Roman" panose="02020603050405020304" pitchFamily="18" charset="0"/>
              </a:rPr>
              <a:pPr>
                <a:spcBef>
                  <a:spcPct val="0"/>
                </a:spcBef>
              </a:pPr>
              <a:t>25</a:t>
            </a:fld>
            <a:endParaRPr kumimoji="0" lang="en-US" altLang="en-US" sz="1300" smtClean="0">
              <a:latin typeface="Times New Roman" panose="02020603050405020304" pitchFamily="18" charset="0"/>
            </a:endParaRPr>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RPC stubs and runtime enable location transparency, encapsulate RPC comm infrastructure and provide a proceudre call interface.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5" name="Rectangle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6" name="Rectangle 21"/>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7" name="Rectangle 23"/>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hangingPunct="1">
              <a:defRPr/>
            </a:pPr>
            <a:endParaRPr lang="en-US"/>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hangingPunct="1">
              <a:defRPr/>
            </a:pPr>
            <a:endParaRPr lang="en-US"/>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hangingPunct="1">
              <a:defRPr/>
            </a:pPr>
            <a:endParaRPr lang="en-US" dirty="0"/>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7FBD26ED-A204-4281-B4A5-F0A66C1161B3}" type="datetime1">
              <a:rPr lang="en-US"/>
              <a:pPr>
                <a:defRPr/>
              </a:pPr>
              <a:t>8/29/2018</a:t>
            </a:fld>
            <a:endParaRPr lang="en-US"/>
          </a:p>
        </p:txBody>
      </p:sp>
      <p:sp>
        <p:nvSpPr>
          <p:cNvPr id="16" name="Footer Placeholder 16"/>
          <p:cNvSpPr>
            <a:spLocks noGrp="1"/>
          </p:cNvSpPr>
          <p:nvPr>
            <p:ph type="ftr" sz="quarter" idx="11"/>
          </p:nvPr>
        </p:nvSpPr>
        <p:spPr/>
        <p:txBody>
          <a:bodyPr/>
          <a:lstStyle>
            <a:lvl1pPr>
              <a:defRPr/>
            </a:lvl1pPr>
          </a:lstStyle>
          <a:p>
            <a:pPr>
              <a:defRPr/>
            </a:pPr>
            <a:r>
              <a:rPr lang="en-US"/>
              <a:t>2018 B. Ramamurthy</a:t>
            </a:r>
          </a:p>
        </p:txBody>
      </p:sp>
      <p:sp>
        <p:nvSpPr>
          <p:cNvPr id="17" name="Slide Number Placeholder 28"/>
          <p:cNvSpPr>
            <a:spLocks noGrp="1"/>
          </p:cNvSpPr>
          <p:nvPr>
            <p:ph type="sldNum" sz="quarter" idx="12"/>
          </p:nvPr>
        </p:nvSpPr>
        <p:spPr>
          <a:xfrm>
            <a:off x="4343400" y="2198688"/>
            <a:ext cx="457200" cy="441325"/>
          </a:xfrm>
        </p:spPr>
        <p:txBody>
          <a:bodyPr/>
          <a:lstStyle>
            <a:lvl1pPr>
              <a:defRPr/>
            </a:lvl1pPr>
          </a:lstStyle>
          <a:p>
            <a:pPr>
              <a:defRPr/>
            </a:pPr>
            <a:fld id="{A0D11F9E-8A5B-467E-926F-EA48127CBD89}" type="slidenum">
              <a:rPr lang="en-US" altLang="en-US"/>
              <a:pPr>
                <a:defRPr/>
              </a:pPr>
              <a:t>‹#›</a:t>
            </a:fld>
            <a:endParaRPr lang="en-US" altLang="en-US"/>
          </a:p>
        </p:txBody>
      </p:sp>
    </p:spTree>
    <p:extLst>
      <p:ext uri="{BB962C8B-B14F-4D97-AF65-F5344CB8AC3E}">
        <p14:creationId xmlns:p14="http://schemas.microsoft.com/office/powerpoint/2010/main" val="252966577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4D5105F-69B7-43FF-BB8B-276620176C33}" type="datetime1">
              <a:rPr lang="en-US"/>
              <a:pPr>
                <a:defRPr/>
              </a:pPr>
              <a:t>8/29/2018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2018 B. Ramamurthy</a:t>
            </a:r>
          </a:p>
        </p:txBody>
      </p:sp>
      <p:sp>
        <p:nvSpPr>
          <p:cNvPr id="6" name="Slide Number Placeholder 5"/>
          <p:cNvSpPr>
            <a:spLocks noGrp="1"/>
          </p:cNvSpPr>
          <p:nvPr>
            <p:ph type="sldNum" sz="quarter" idx="12"/>
          </p:nvPr>
        </p:nvSpPr>
        <p:spPr/>
        <p:txBody>
          <a:bodyPr/>
          <a:lstStyle>
            <a:lvl1pPr>
              <a:defRPr/>
            </a:lvl1pPr>
          </a:lstStyle>
          <a:p>
            <a:pPr>
              <a:defRPr/>
            </a:pPr>
            <a:fld id="{5264DA6C-68F8-49C5-A4BB-5C22390BABCC}" type="slidenum">
              <a:rPr lang="en-US" altLang="en-US"/>
              <a:pPr>
                <a:defRPr/>
              </a:pPr>
              <a:t>‹#›</a:t>
            </a:fld>
            <a:endParaRPr lang="en-US" altLang="en-US"/>
          </a:p>
        </p:txBody>
      </p:sp>
    </p:spTree>
    <p:extLst>
      <p:ext uri="{BB962C8B-B14F-4D97-AF65-F5344CB8AC3E}">
        <p14:creationId xmlns:p14="http://schemas.microsoft.com/office/powerpoint/2010/main" val="3424154161"/>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solidFill>
          <a:schemeClr val="bg2"/>
        </a:solidFill>
        <a:effectLst/>
      </p:bgPr>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5" name="Rectangle 20"/>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6" name="Rectangle 21"/>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7"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hangingPunct="1">
              <a:defRPr/>
            </a:pPr>
            <a:endParaRPr lang="en-US"/>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hangingPunct="1">
              <a:defRPr/>
            </a:pPr>
            <a:endParaRPr lang="en-US" dirty="0"/>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1" hangingPunct="1">
              <a:defRPr/>
            </a:pPr>
            <a:endParaRPr lang="en-US"/>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E987E091-E5FC-434B-9930-83FDE3E450C9}" type="slidenum">
              <a:rPr lang="en-US" altLang="en-US"/>
              <a:pPr>
                <a:defRPr/>
              </a:pPr>
              <a:t>‹#›</a:t>
            </a:fld>
            <a:endParaRPr lang="en-US" altLang="en-US"/>
          </a:p>
        </p:txBody>
      </p:sp>
      <p:sp>
        <p:nvSpPr>
          <p:cNvPr id="14" name="Date Placeholder 3"/>
          <p:cNvSpPr>
            <a:spLocks noGrp="1"/>
          </p:cNvSpPr>
          <p:nvPr>
            <p:ph type="dt" sz="half" idx="11"/>
          </p:nvPr>
        </p:nvSpPr>
        <p:spPr/>
        <p:txBody>
          <a:bodyPr/>
          <a:lstStyle>
            <a:lvl1pPr>
              <a:defRPr/>
            </a:lvl1pPr>
          </a:lstStyle>
          <a:p>
            <a:pPr>
              <a:defRPr/>
            </a:pPr>
            <a:fld id="{B98C3B30-2F3C-43E6-AC53-73161F2C36C0}" type="datetime1">
              <a:rPr lang="en-US"/>
              <a:pPr>
                <a:defRPr/>
              </a:pPr>
              <a:t>8/29/2018</a:t>
            </a:fld>
            <a:endParaRPr lang="en-US"/>
          </a:p>
        </p:txBody>
      </p:sp>
      <p:sp>
        <p:nvSpPr>
          <p:cNvPr id="15" name="Footer Placeholder 4"/>
          <p:cNvSpPr>
            <a:spLocks noGrp="1"/>
          </p:cNvSpPr>
          <p:nvPr>
            <p:ph type="ftr" sz="quarter" idx="12"/>
          </p:nvPr>
        </p:nvSpPr>
        <p:spPr/>
        <p:txBody>
          <a:bodyPr/>
          <a:lstStyle>
            <a:lvl1pPr>
              <a:defRPr/>
            </a:lvl1pPr>
          </a:lstStyle>
          <a:p>
            <a:pPr>
              <a:defRPr/>
            </a:pPr>
            <a:r>
              <a:rPr lang="en-US"/>
              <a:t>2018 B. Ramamurthy</a:t>
            </a:r>
          </a:p>
        </p:txBody>
      </p:sp>
    </p:spTree>
    <p:extLst>
      <p:ext uri="{BB962C8B-B14F-4D97-AF65-F5344CB8AC3E}">
        <p14:creationId xmlns:p14="http://schemas.microsoft.com/office/powerpoint/2010/main" val="2554717201"/>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1905000"/>
            <a:ext cx="7772400" cy="4114800"/>
          </a:xfrm>
        </p:spPr>
        <p:txBody>
          <a:bodyPr>
            <a:normAutofit/>
          </a:bodyPr>
          <a:lstStyle/>
          <a:p>
            <a:pPr lvl="0"/>
            <a:endParaRPr lang="en-US" noProof="0"/>
          </a:p>
        </p:txBody>
      </p:sp>
      <p:sp>
        <p:nvSpPr>
          <p:cNvPr id="4" name="Date Placeholder 3"/>
          <p:cNvSpPr>
            <a:spLocks noGrp="1"/>
          </p:cNvSpPr>
          <p:nvPr>
            <p:ph type="dt" sz="half" idx="10"/>
          </p:nvPr>
        </p:nvSpPr>
        <p:spPr>
          <a:xfrm>
            <a:off x="6629400" y="6248400"/>
            <a:ext cx="1905000" cy="457200"/>
          </a:xfrm>
        </p:spPr>
        <p:txBody>
          <a:bodyPr/>
          <a:lstStyle>
            <a:lvl1pPr>
              <a:defRPr/>
            </a:lvl1pPr>
          </a:lstStyle>
          <a:p>
            <a:pPr>
              <a:defRPr/>
            </a:pPr>
            <a:fld id="{E8FC0276-4248-4BCA-804F-6CB02C47BF26}" type="datetime1">
              <a:rPr lang="en-US"/>
              <a:pPr>
                <a:defRPr/>
              </a:pPr>
              <a:t>8/29/2018</a:t>
            </a:fld>
            <a:endParaRPr lang="en-US"/>
          </a:p>
        </p:txBody>
      </p:sp>
      <p:sp>
        <p:nvSpPr>
          <p:cNvPr id="5" name="Footer Placeholder 4"/>
          <p:cNvSpPr>
            <a:spLocks noGrp="1"/>
          </p:cNvSpPr>
          <p:nvPr>
            <p:ph type="ftr" sz="quarter" idx="11"/>
          </p:nvPr>
        </p:nvSpPr>
        <p:spPr>
          <a:xfrm>
            <a:off x="3352800" y="6248400"/>
            <a:ext cx="2895600" cy="457200"/>
          </a:xfrm>
        </p:spPr>
        <p:txBody>
          <a:bodyPr/>
          <a:lstStyle>
            <a:lvl1pPr>
              <a:defRPr/>
            </a:lvl1pPr>
          </a:lstStyle>
          <a:p>
            <a:pPr>
              <a:defRPr/>
            </a:pPr>
            <a:r>
              <a:rPr lang="en-US"/>
              <a:t>2018 B. Ramamurthy</a:t>
            </a:r>
          </a:p>
        </p:txBody>
      </p:sp>
      <p:sp>
        <p:nvSpPr>
          <p:cNvPr id="6" name="Slide Number Placeholder 5"/>
          <p:cNvSpPr>
            <a:spLocks noGrp="1"/>
          </p:cNvSpPr>
          <p:nvPr>
            <p:ph type="sldNum" sz="quarter" idx="12"/>
          </p:nvPr>
        </p:nvSpPr>
        <p:spPr>
          <a:xfrm>
            <a:off x="1066800" y="6248400"/>
            <a:ext cx="1905000" cy="457200"/>
          </a:xfrm>
        </p:spPr>
        <p:txBody>
          <a:bodyPr/>
          <a:lstStyle>
            <a:lvl1pPr>
              <a:defRPr/>
            </a:lvl1pPr>
          </a:lstStyle>
          <a:p>
            <a:pPr>
              <a:defRPr/>
            </a:pPr>
            <a:r>
              <a:rPr lang="en-US" altLang="en-US"/>
              <a:t>Page </a:t>
            </a:r>
            <a:fld id="{E0B65E35-2003-46D3-9244-7C6F551D56B5}" type="slidenum">
              <a:rPr lang="en-US" altLang="en-US"/>
              <a:pPr>
                <a:defRPr/>
              </a:pPr>
              <a:t>‹#›</a:t>
            </a:fld>
            <a:endParaRPr lang="en-US" altLang="en-US"/>
          </a:p>
        </p:txBody>
      </p:sp>
    </p:spTree>
    <p:extLst>
      <p:ext uri="{BB962C8B-B14F-4D97-AF65-F5344CB8AC3E}">
        <p14:creationId xmlns:p14="http://schemas.microsoft.com/office/powerpoint/2010/main" val="1448786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4324C95-6E92-497A-B519-3F4D2CA1B1D8}" type="datetime1">
              <a:rPr lang="en-US"/>
              <a:pPr>
                <a:defRPr/>
              </a:pPr>
              <a:t>8/29/2018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2018 B. Ramamurthy</a:t>
            </a:r>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0DB73E20-5537-433C-8B0D-D440F7B1B8AB}" type="slidenum">
              <a:rPr lang="en-US" altLang="en-US"/>
              <a:pPr>
                <a:defRPr/>
              </a:pPr>
              <a:t>‹#›</a:t>
            </a:fld>
            <a:endParaRPr lang="en-US" altLang="en-US"/>
          </a:p>
        </p:txBody>
      </p:sp>
    </p:spTree>
    <p:extLst>
      <p:ext uri="{BB962C8B-B14F-4D97-AF65-F5344CB8AC3E}">
        <p14:creationId xmlns:p14="http://schemas.microsoft.com/office/powerpoint/2010/main" val="109870388"/>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5"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6" name="Rectangle 21"/>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7" name="Rectangle 23"/>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8" name="Rectangle 24"/>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9" name="Rectangle 25"/>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hangingPunct="1">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hangingPunct="1">
              <a:defRPr/>
            </a:pPr>
            <a:endParaRPr lang="en-US" dirty="0"/>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hangingPunct="1">
              <a:defRPr/>
            </a:pPr>
            <a:endParaRPr lang="en-US"/>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r>
              <a:rPr lang="en-US"/>
              <a:t>2018 B. Ramamurthy</a:t>
            </a:r>
          </a:p>
        </p:txBody>
      </p:sp>
      <p:sp>
        <p:nvSpPr>
          <p:cNvPr id="16" name="Date Placeholder 3"/>
          <p:cNvSpPr>
            <a:spLocks noGrp="1"/>
          </p:cNvSpPr>
          <p:nvPr>
            <p:ph type="dt" sz="half" idx="11"/>
          </p:nvPr>
        </p:nvSpPr>
        <p:spPr/>
        <p:txBody>
          <a:bodyPr/>
          <a:lstStyle>
            <a:lvl1pPr>
              <a:defRPr/>
            </a:lvl1pPr>
          </a:lstStyle>
          <a:p>
            <a:pPr>
              <a:defRPr/>
            </a:pPr>
            <a:fld id="{08190772-D724-4EAD-85B8-6A9F3982D6A2}" type="datetime1">
              <a:rPr lang="en-US"/>
              <a:pPr>
                <a:defRPr/>
              </a:pPr>
              <a:t>8/29/2018</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lvl1pPr>
          </a:lstStyle>
          <a:p>
            <a:pPr>
              <a:defRPr/>
            </a:pPr>
            <a:fld id="{D10C86DA-0F1E-4D78-8B4E-5ED431FCA1F5}" type="slidenum">
              <a:rPr lang="en-US" altLang="en-US"/>
              <a:pPr>
                <a:defRPr/>
              </a:pPr>
              <a:t>‹#›</a:t>
            </a:fld>
            <a:endParaRPr lang="en-US" altLang="en-US"/>
          </a:p>
        </p:txBody>
      </p:sp>
    </p:spTree>
    <p:extLst>
      <p:ext uri="{BB962C8B-B14F-4D97-AF65-F5344CB8AC3E}">
        <p14:creationId xmlns:p14="http://schemas.microsoft.com/office/powerpoint/2010/main" val="66354610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2"/>
        </a:solidFill>
        <a:effectLst/>
      </p:bgPr>
    </p:bg>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2C19A5B2-F993-4FEF-91EC-7D0B5E3BF3F2}" type="datetime1">
              <a:rPr lang="en-US"/>
              <a:pPr>
                <a:defRPr/>
              </a:pPr>
              <a:t>8/29/2018</a:t>
            </a:fld>
            <a:endParaRPr lang="en-US"/>
          </a:p>
        </p:txBody>
      </p:sp>
      <p:sp>
        <p:nvSpPr>
          <p:cNvPr id="7" name="Footer Placeholder 5"/>
          <p:cNvSpPr>
            <a:spLocks noGrp="1"/>
          </p:cNvSpPr>
          <p:nvPr>
            <p:ph type="ftr" sz="quarter" idx="11"/>
          </p:nvPr>
        </p:nvSpPr>
        <p:spPr/>
        <p:txBody>
          <a:bodyPr/>
          <a:lstStyle>
            <a:lvl1pPr>
              <a:defRPr/>
            </a:lvl1pPr>
          </a:lstStyle>
          <a:p>
            <a:pPr>
              <a:defRPr/>
            </a:pPr>
            <a:r>
              <a:rPr lang="en-US"/>
              <a:t>2018 B. Ramamurthy</a:t>
            </a:r>
          </a:p>
        </p:txBody>
      </p:sp>
      <p:sp>
        <p:nvSpPr>
          <p:cNvPr id="8" name="Slide Number Placeholder 6"/>
          <p:cNvSpPr>
            <a:spLocks noGrp="1"/>
          </p:cNvSpPr>
          <p:nvPr>
            <p:ph type="sldNum" sz="quarter" idx="12"/>
          </p:nvPr>
        </p:nvSpPr>
        <p:spPr/>
        <p:txBody>
          <a:bodyPr/>
          <a:lstStyle>
            <a:lvl1pPr>
              <a:defRPr/>
            </a:lvl1pPr>
          </a:lstStyle>
          <a:p>
            <a:pPr>
              <a:defRPr/>
            </a:pPr>
            <a:fld id="{42A9D3B3-1617-49AE-A1EB-8C10C01FC6F4}" type="slidenum">
              <a:rPr lang="en-US" altLang="en-US"/>
              <a:pPr>
                <a:defRPr/>
              </a:pPr>
              <a:t>‹#›</a:t>
            </a:fld>
            <a:endParaRPr lang="en-US" altLang="en-US"/>
          </a:p>
        </p:txBody>
      </p:sp>
    </p:spTree>
    <p:extLst>
      <p:ext uri="{BB962C8B-B14F-4D97-AF65-F5344CB8AC3E}">
        <p14:creationId xmlns:p14="http://schemas.microsoft.com/office/powerpoint/2010/main" val="371645735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solidFill>
        <a:effectLst/>
      </p:bgPr>
    </p:bg>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 name="Rectangle 20"/>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9" name="Rectangle 21"/>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10"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11" name="Rectangle 24"/>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hangingPunct="1">
              <a:defRPr/>
            </a:pPr>
            <a:endParaRPr lang="en-US"/>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hangingPunct="1">
              <a:defRPr/>
            </a:pPr>
            <a:endParaRPr lang="en-US"/>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hangingPunct="1">
              <a:defRPr/>
            </a:pPr>
            <a:endParaRPr lang="en-US" dirty="0"/>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67B2191E-BDA1-4EC7-9822-4C32B7A02EF7}" type="datetime1">
              <a:rPr lang="en-US"/>
              <a:pPr>
                <a:defRPr/>
              </a:pPr>
              <a:t>8/29/2018</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r>
              <a:rPr lang="en-US"/>
              <a:t>2018 B. Ramamurthy</a:t>
            </a:r>
          </a:p>
        </p:txBody>
      </p:sp>
      <p:sp>
        <p:nvSpPr>
          <p:cNvPr id="20" name="Slide Number Placeholder 8"/>
          <p:cNvSpPr>
            <a:spLocks noGrp="1"/>
          </p:cNvSpPr>
          <p:nvPr>
            <p:ph type="sldNum" sz="quarter" idx="12"/>
          </p:nvPr>
        </p:nvSpPr>
        <p:spPr>
          <a:xfrm>
            <a:off x="4343400" y="1042988"/>
            <a:ext cx="457200" cy="441325"/>
          </a:xfrm>
        </p:spPr>
        <p:txBody>
          <a:bodyPr/>
          <a:lstStyle>
            <a:lvl1pPr>
              <a:defRPr/>
            </a:lvl1pPr>
          </a:lstStyle>
          <a:p>
            <a:pPr>
              <a:defRPr/>
            </a:pPr>
            <a:fld id="{9E29F6F8-A1C2-4B0E-85A2-8887FCA5CD80}" type="slidenum">
              <a:rPr lang="en-US" altLang="en-US"/>
              <a:pPr>
                <a:defRPr/>
              </a:pPr>
              <a:t>‹#›</a:t>
            </a:fld>
            <a:endParaRPr lang="en-US" altLang="en-US"/>
          </a:p>
        </p:txBody>
      </p:sp>
    </p:spTree>
    <p:extLst>
      <p:ext uri="{BB962C8B-B14F-4D97-AF65-F5344CB8AC3E}">
        <p14:creationId xmlns:p14="http://schemas.microsoft.com/office/powerpoint/2010/main" val="17887632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03021D64-F992-4547-91B5-6D34CECD6B37}" type="datetime1">
              <a:rPr lang="en-US"/>
              <a:pPr>
                <a:defRPr/>
              </a:pPr>
              <a:t>8/29/2018</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2018 B. Ramamurthy</a:t>
            </a:r>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23B20A2D-EA87-4132-BA02-A5A1E3324D6E}" type="slidenum">
              <a:rPr lang="en-US" altLang="en-US"/>
              <a:pPr>
                <a:defRPr/>
              </a:pPr>
              <a:t>‹#›</a:t>
            </a:fld>
            <a:endParaRPr lang="en-US" altLang="en-US"/>
          </a:p>
        </p:txBody>
      </p:sp>
    </p:spTree>
    <p:extLst>
      <p:ext uri="{BB962C8B-B14F-4D97-AF65-F5344CB8AC3E}">
        <p14:creationId xmlns:p14="http://schemas.microsoft.com/office/powerpoint/2010/main" val="1038472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3" name="Rectangle 20"/>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4" name="Rectangle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5"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hangingPunct="1">
              <a:defRPr/>
            </a:pPr>
            <a:endParaRPr lang="en-US"/>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hangingPunct="1">
              <a:defRPr/>
            </a:pPr>
            <a:endParaRPr lang="en-US" dirty="0"/>
          </a:p>
        </p:txBody>
      </p:sp>
      <p:sp>
        <p:nvSpPr>
          <p:cNvPr id="8" name="Date Placeholder 1"/>
          <p:cNvSpPr>
            <a:spLocks noGrp="1"/>
          </p:cNvSpPr>
          <p:nvPr>
            <p:ph type="dt" sz="half" idx="10"/>
          </p:nvPr>
        </p:nvSpPr>
        <p:spPr/>
        <p:txBody>
          <a:bodyPr/>
          <a:lstStyle>
            <a:lvl1pPr>
              <a:defRPr/>
            </a:lvl1pPr>
          </a:lstStyle>
          <a:p>
            <a:pPr>
              <a:defRPr/>
            </a:pPr>
            <a:fld id="{3FCB7DC8-DA41-41AE-8F98-0501BBFAD9FE}" type="datetime1">
              <a:rPr lang="en-US"/>
              <a:pPr>
                <a:defRPr/>
              </a:pPr>
              <a:t>8/29/2018</a:t>
            </a:fld>
            <a:endParaRPr lang="en-US"/>
          </a:p>
        </p:txBody>
      </p:sp>
      <p:sp>
        <p:nvSpPr>
          <p:cNvPr id="9" name="Footer Placeholder 2"/>
          <p:cNvSpPr>
            <a:spLocks noGrp="1"/>
          </p:cNvSpPr>
          <p:nvPr>
            <p:ph type="ftr" sz="quarter" idx="11"/>
          </p:nvPr>
        </p:nvSpPr>
        <p:spPr/>
        <p:txBody>
          <a:bodyPr/>
          <a:lstStyle>
            <a:lvl1pPr>
              <a:defRPr/>
            </a:lvl1pPr>
          </a:lstStyle>
          <a:p>
            <a:pPr>
              <a:defRPr/>
            </a:pPr>
            <a:r>
              <a:rPr lang="en-US"/>
              <a:t>2018 B. Ramamurthy</a:t>
            </a:r>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F341C522-EDDB-4279-9655-A78268171F14}" type="slidenum">
              <a:rPr lang="en-US" altLang="en-US"/>
              <a:pPr>
                <a:defRPr/>
              </a:pPr>
              <a:t>‹#›</a:t>
            </a:fld>
            <a:endParaRPr lang="en-US" altLang="en-US"/>
          </a:p>
        </p:txBody>
      </p:sp>
    </p:spTree>
    <p:extLst>
      <p:ext uri="{BB962C8B-B14F-4D97-AF65-F5344CB8AC3E}">
        <p14:creationId xmlns:p14="http://schemas.microsoft.com/office/powerpoint/2010/main" val="3852597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hangingPunct="1">
              <a:defRPr/>
            </a:pPr>
            <a:endParaRPr lang="en-US"/>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7" name="Rectangle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8" name="Rectangle 23"/>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9"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hangingPunct="1">
              <a:defRPr/>
            </a:pPr>
            <a:endParaRPr lang="en-US" dirty="0"/>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hangingPunct="1">
              <a:defRPr/>
            </a:pPr>
            <a:endParaRPr lang="en-US"/>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hangingPunct="1">
              <a:defRPr/>
            </a:pPr>
            <a:endParaRPr lang="en-US"/>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FFABD33B-A056-4BCB-9AFE-A293E604ABF0}" type="slidenum">
              <a:rPr lang="en-US" altLang="en-US"/>
              <a:pPr>
                <a:defRPr/>
              </a:pPr>
              <a:t>‹#›</a:t>
            </a:fld>
            <a:endParaRPr lang="en-US" altLang="en-US"/>
          </a:p>
        </p:txBody>
      </p:sp>
      <p:sp>
        <p:nvSpPr>
          <p:cNvPr id="17" name="Date Placeholder 4"/>
          <p:cNvSpPr>
            <a:spLocks noGrp="1"/>
          </p:cNvSpPr>
          <p:nvPr>
            <p:ph type="dt" sz="half" idx="11"/>
          </p:nvPr>
        </p:nvSpPr>
        <p:spPr/>
        <p:txBody>
          <a:bodyPr/>
          <a:lstStyle>
            <a:lvl1pPr>
              <a:defRPr/>
            </a:lvl1pPr>
          </a:lstStyle>
          <a:p>
            <a:pPr>
              <a:defRPr/>
            </a:pPr>
            <a:fld id="{C221C52B-7CAD-467D-8F63-16ECE60B14D2}" type="datetime1">
              <a:rPr lang="en-US"/>
              <a:pPr>
                <a:defRPr/>
              </a:pPr>
              <a:t>8/29/2018</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r>
              <a:rPr lang="en-US"/>
              <a:t>2018 B. Ramamurthy</a:t>
            </a:r>
          </a:p>
        </p:txBody>
      </p:sp>
    </p:spTree>
    <p:extLst>
      <p:ext uri="{BB962C8B-B14F-4D97-AF65-F5344CB8AC3E}">
        <p14:creationId xmlns:p14="http://schemas.microsoft.com/office/powerpoint/2010/main" val="398242281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hangingPunct="1">
              <a:defRPr/>
            </a:pPr>
            <a:endParaRPr lang="en-US"/>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7" name="Rectangle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8" name="Rectangle 23"/>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9"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hangingPunct="1">
              <a:defRPr/>
            </a:pPr>
            <a:endParaRPr lang="en-US"/>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hangingPunct="1">
              <a:defRPr/>
            </a:pPr>
            <a:endParaRPr lang="en-US" dirty="0"/>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hangingPunct="1">
              <a:defRPr/>
            </a:pP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11532194-0309-4362-9ED5-C9E373CF3C29}" type="slidenum">
              <a:rPr lang="en-US" altLang="en-US"/>
              <a:pPr>
                <a:defRPr/>
              </a:pPr>
              <a:t>‹#›</a:t>
            </a:fld>
            <a:endParaRPr lang="en-US" alt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A6EACCA8-B069-4179-84CE-D75D708ED8DE}" type="datetime1">
              <a:rPr lang="en-US"/>
              <a:pPr>
                <a:defRPr/>
              </a:pPr>
              <a:t>8/29/2018</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r>
              <a:rPr lang="en-US"/>
              <a:t>2018 B. Ramamurthy</a:t>
            </a:r>
          </a:p>
        </p:txBody>
      </p:sp>
    </p:spTree>
    <p:extLst>
      <p:ext uri="{BB962C8B-B14F-4D97-AF65-F5344CB8AC3E}">
        <p14:creationId xmlns:p14="http://schemas.microsoft.com/office/powerpoint/2010/main" val="847971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1027" name="Rectangle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1028" name="Rectangle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1029" name="Rectangle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en-US" altLang="en-US" smtClean="0"/>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hangingPunct="1">
              <a:defRPr/>
            </a:pPr>
            <a:endParaRPr lang="en-US"/>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defRPr>
            </a:lvl1pPr>
          </a:lstStyle>
          <a:p>
            <a:pPr>
              <a:defRPr/>
            </a:pPr>
            <a:fld id="{8EFAE20B-B4D5-454C-8266-57872BCEA92F}" type="datetime1">
              <a:rPr lang="en-US"/>
              <a:pPr>
                <a:defRPr/>
              </a:pPr>
              <a:t>8/29/2018</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defRPr>
            </a:lvl1pPr>
          </a:lstStyle>
          <a:p>
            <a:pPr>
              <a:defRPr/>
            </a:pPr>
            <a:r>
              <a:rPr lang="en-US"/>
              <a:t>2018 B. Ramamurthy</a:t>
            </a: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hangingPunct="1">
              <a:defRPr/>
            </a:pPr>
            <a:endParaRPr lang="en-US" dirty="0"/>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1" hangingPunct="1">
              <a:defRPr/>
            </a:pPr>
            <a:endParaRPr lang="en-US"/>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eaLnBrk="1" hangingPunct="1">
              <a:defRPr sz="1600">
                <a:solidFill>
                  <a:srgbClr val="7B9899"/>
                </a:solidFill>
              </a:defRPr>
            </a:lvl1pPr>
          </a:lstStyle>
          <a:p>
            <a:pPr>
              <a:defRPr/>
            </a:pPr>
            <a:fld id="{B61D20C4-5311-4217-8E01-E842EA54009F}" type="slidenum">
              <a:rPr lang="en-US" altLang="en-US"/>
              <a:pPr>
                <a:defRPr/>
              </a:pPr>
              <a:t>‹#›</a:t>
            </a:fld>
            <a:endParaRPr lang="en-US" altLang="en-US"/>
          </a:p>
        </p:txBody>
      </p:sp>
      <p:sp>
        <p:nvSpPr>
          <p:cNvPr id="1038"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 id="2147483853" r:id="rId12"/>
  </p:sldLayoutIdLst>
  <p:hf hdr="0"/>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anose="05020102010507070707"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anose="05000000000000000000"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anose="05000000000000000000"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sz="20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slideLayout" Target="../slideLayouts/slideLayout2.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image" Target="../media/image9.gif"/><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10" Type="http://schemas.openxmlformats.org/officeDocument/2006/relationships/tags" Target="../tags/tag10.xml"/><Relationship Id="rId19" Type="http://schemas.openxmlformats.org/officeDocument/2006/relationships/image" Target="../media/image8.gif"/><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earchsoa.techtarget.com/originalContent/0,289142,sid26_gci1195702,00.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weather.com/" TargetMode="External"/><Relationship Id="rId2" Type="http://schemas.openxmlformats.org/officeDocument/2006/relationships/hyperlink" Target="http://www.treehouses.org/projects/cradlebeach.shtml" TargetMode="External"/><Relationship Id="rId1" Type="http://schemas.openxmlformats.org/officeDocument/2006/relationships/slideLayout" Target="../slideLayouts/slideLayout6.xml"/><Relationship Id="rId5" Type="http://schemas.openxmlformats.org/officeDocument/2006/relationships/image" Target="../media/image3.wmf"/><Relationship Id="rId4" Type="http://schemas.openxmlformats.org/officeDocument/2006/relationships/hyperlink" Target="http://www.amazon.com/"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weather.com/" TargetMode="External"/><Relationship Id="rId2" Type="http://schemas.openxmlformats.org/officeDocument/2006/relationships/hyperlink" Target="http://www.treehouses.org/projects/cradlebeach.shtml" TargetMode="External"/><Relationship Id="rId1" Type="http://schemas.openxmlformats.org/officeDocument/2006/relationships/slideLayout" Target="../slideLayouts/slideLayout6.xml"/><Relationship Id="rId5" Type="http://schemas.openxmlformats.org/officeDocument/2006/relationships/image" Target="../media/image3.wmf"/><Relationship Id="rId4" Type="http://schemas.openxmlformats.org/officeDocument/2006/relationships/hyperlink" Target="http://www.amazon.com/" TargetMode="Externa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7" descr="Rectangle: Click to edit Master text styles&#10;Second level&#10;Third level&#10;Fourth level&#10;Fifth level"/>
          <p:cNvSpPr>
            <a:spLocks noGrp="1" noChangeArrowheads="1"/>
          </p:cNvSpPr>
          <p:nvPr>
            <p:ph type="subTitle" idx="1"/>
          </p:nvPr>
        </p:nvSpPr>
        <p:spPr/>
        <p:txBody>
          <a:bodyPr>
            <a:normAutofit/>
          </a:bodyPr>
          <a:lstStyle/>
          <a:p>
            <a:pPr eaLnBrk="1" fontAlgn="auto" hangingPunct="1">
              <a:spcAft>
                <a:spcPts val="0"/>
              </a:spcAft>
              <a:buFont typeface="Wingdings 2"/>
              <a:buNone/>
              <a:defRPr/>
            </a:pPr>
            <a:r>
              <a:rPr lang="en-US"/>
              <a:t>Bina Ramamurthy</a:t>
            </a:r>
          </a:p>
        </p:txBody>
      </p:sp>
      <p:sp>
        <p:nvSpPr>
          <p:cNvPr id="16387" name="Rectangle 69"/>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0D607847-BC20-4983-8EDE-FC383C9EA34D}"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16388" name="Rectangle 70"/>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
        <p:nvSpPr>
          <p:cNvPr id="16389" name="Rectangle 7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54433C8C-E179-4F81-B118-5837D20D4D3E}" type="slidenum">
              <a:rPr lang="en-US" altLang="en-US" sz="1600" smtClean="0">
                <a:solidFill>
                  <a:srgbClr val="7B9899"/>
                </a:solidFill>
                <a:latin typeface="Tahoma" panose="020B0604030504040204" pitchFamily="34" charset="0"/>
              </a:rPr>
              <a:pPr>
                <a:spcBef>
                  <a:spcPct val="0"/>
                </a:spcBef>
                <a:buClrTx/>
                <a:buSzTx/>
                <a:buFontTx/>
                <a:buNone/>
              </a:pPr>
              <a:t>1</a:t>
            </a:fld>
            <a:endParaRPr lang="en-US" altLang="en-US" sz="1600" smtClean="0">
              <a:solidFill>
                <a:srgbClr val="7B9899"/>
              </a:solidFill>
              <a:latin typeface="Tahoma" panose="020B0604030504040204" pitchFamily="34" charset="0"/>
            </a:endParaRPr>
          </a:p>
        </p:txBody>
      </p:sp>
      <p:sp>
        <p:nvSpPr>
          <p:cNvPr id="16390" name="Rectangle 6"/>
          <p:cNvSpPr>
            <a:spLocks noGrp="1" noChangeArrowheads="1"/>
          </p:cNvSpPr>
          <p:nvPr>
            <p:ph type="ctrTitle"/>
          </p:nvPr>
        </p:nvSpPr>
        <p:spPr/>
        <p:txBody>
          <a:bodyPr/>
          <a:lstStyle/>
          <a:p>
            <a:pPr eaLnBrk="1" hangingPunct="1"/>
            <a:r>
              <a:rPr lang="en-US" altLang="en-US" smtClean="0"/>
              <a:t>Distributed Systems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solidFill>
                  <a:srgbClr val="7B9899"/>
                </a:solidFill>
              </a:rPr>
              <a:t>Service</a:t>
            </a:r>
          </a:p>
        </p:txBody>
      </p:sp>
      <p:sp>
        <p:nvSpPr>
          <p:cNvPr id="25603"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28CFF299-A895-4881-AA0D-785AF2E48C13}"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2560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
        <p:nvSpPr>
          <p:cNvPr id="2560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26E542B1-6A84-40EE-86EE-EC1E9317FDF9}" type="slidenum">
              <a:rPr lang="en-US" altLang="en-US" sz="1600" smtClean="0">
                <a:solidFill>
                  <a:srgbClr val="7B9899"/>
                </a:solidFill>
                <a:latin typeface="Tahoma" panose="020B0604030504040204" pitchFamily="34" charset="0"/>
              </a:rPr>
              <a:pPr>
                <a:spcBef>
                  <a:spcPct val="0"/>
                </a:spcBef>
                <a:buClrTx/>
                <a:buSzTx/>
                <a:buFontTx/>
                <a:buNone/>
              </a:pPr>
              <a:t>10</a:t>
            </a:fld>
            <a:endParaRPr lang="en-US" altLang="en-US" sz="1600" smtClean="0">
              <a:solidFill>
                <a:srgbClr val="7B9899"/>
              </a:solidFill>
              <a:latin typeface="Tahoma" panose="020B0604030504040204" pitchFamily="34" charset="0"/>
            </a:endParaRPr>
          </a:p>
        </p:txBody>
      </p:sp>
      <p:sp>
        <p:nvSpPr>
          <p:cNvPr id="25606" name="Rectangle 3" descr="Rectangle: Click to edit Master text styles&#10;Second level&#10;Third level&#10;Fourth level&#10;Fifth level"/>
          <p:cNvSpPr>
            <a:spLocks noGrp="1" noChangeArrowheads="1"/>
          </p:cNvSpPr>
          <p:nvPr>
            <p:ph sz="quarter" idx="1"/>
          </p:nvPr>
        </p:nvSpPr>
        <p:spPr>
          <a:xfrm>
            <a:off x="301625" y="1527175"/>
            <a:ext cx="8504238" cy="4572000"/>
          </a:xfrm>
        </p:spPr>
        <p:txBody>
          <a:bodyPr/>
          <a:lstStyle/>
          <a:p>
            <a:pPr eaLnBrk="1" hangingPunct="1">
              <a:lnSpc>
                <a:spcPct val="90000"/>
              </a:lnSpc>
            </a:pPr>
            <a:r>
              <a:rPr lang="en-US" altLang="en-US" sz="2800" smtClean="0"/>
              <a:t>Service is a network-enabled entity that provides a specific capability.</a:t>
            </a:r>
          </a:p>
          <a:p>
            <a:pPr eaLnBrk="1" hangingPunct="1">
              <a:lnSpc>
                <a:spcPct val="90000"/>
              </a:lnSpc>
            </a:pPr>
            <a:r>
              <a:rPr lang="en-US" altLang="en-US" sz="2800" smtClean="0"/>
              <a:t>Service = Protocol + Behavior</a:t>
            </a:r>
          </a:p>
          <a:p>
            <a:pPr eaLnBrk="1" hangingPunct="1">
              <a:lnSpc>
                <a:spcPct val="90000"/>
              </a:lnSpc>
            </a:pPr>
            <a:r>
              <a:rPr lang="en-US" altLang="en-US" sz="2800" smtClean="0"/>
              <a:t>A service definition permits many implementations.</a:t>
            </a:r>
          </a:p>
          <a:p>
            <a:pPr eaLnBrk="1" hangingPunct="1">
              <a:lnSpc>
                <a:spcPct val="90000"/>
              </a:lnSpc>
            </a:pPr>
            <a:r>
              <a:rPr lang="en-US" altLang="en-US" sz="2800" smtClean="0"/>
              <a:t>Examples: ability to move files, create processes, verify access rights</a:t>
            </a:r>
          </a:p>
          <a:p>
            <a:pPr eaLnBrk="1" hangingPunct="1">
              <a:lnSpc>
                <a:spcPct val="90000"/>
              </a:lnSpc>
            </a:pPr>
            <a:r>
              <a:rPr lang="en-US" altLang="en-US" sz="2800" smtClean="0"/>
              <a:t>An SFTP server speaks (secure) File Transfer Protocol and supports remote read and write access to a collection of files.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solidFill>
                  <a:srgbClr val="7B9899"/>
                </a:solidFill>
              </a:rPr>
              <a:t>API</a:t>
            </a:r>
          </a:p>
        </p:txBody>
      </p:sp>
      <p:sp>
        <p:nvSpPr>
          <p:cNvPr id="26627"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C652D5C1-052E-43C2-B0C1-4AFEB61245D4}"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2662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
        <p:nvSpPr>
          <p:cNvPr id="2662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5FEF1301-C49D-418B-99DC-DE7B8787AB54}" type="slidenum">
              <a:rPr lang="en-US" altLang="en-US" sz="1600" smtClean="0">
                <a:solidFill>
                  <a:srgbClr val="7B9899"/>
                </a:solidFill>
                <a:latin typeface="Tahoma" panose="020B0604030504040204" pitchFamily="34" charset="0"/>
              </a:rPr>
              <a:pPr>
                <a:spcBef>
                  <a:spcPct val="0"/>
                </a:spcBef>
                <a:buClrTx/>
                <a:buSzTx/>
                <a:buFontTx/>
                <a:buNone/>
              </a:pPr>
              <a:t>11</a:t>
            </a:fld>
            <a:endParaRPr lang="en-US" altLang="en-US" sz="1600" smtClean="0">
              <a:solidFill>
                <a:srgbClr val="7B9899"/>
              </a:solidFill>
              <a:latin typeface="Tahoma" panose="020B0604030504040204" pitchFamily="34" charset="0"/>
            </a:endParaRPr>
          </a:p>
        </p:txBody>
      </p:sp>
      <p:sp>
        <p:nvSpPr>
          <p:cNvPr id="25606" name="Rectangle 3" descr="Rectangle: Click to edit Master text styles&#10;Second level&#10;Third level&#10;Fourth level&#10;Fifth level"/>
          <p:cNvSpPr>
            <a:spLocks noGrp="1" noChangeArrowheads="1"/>
          </p:cNvSpPr>
          <p:nvPr>
            <p:ph sz="quarter" idx="1"/>
          </p:nvPr>
        </p:nvSpPr>
        <p:spPr>
          <a:xfrm>
            <a:off x="301625" y="1527175"/>
            <a:ext cx="8504238" cy="4572000"/>
          </a:xfrm>
        </p:spPr>
        <p:txBody>
          <a:bodyPr/>
          <a:lstStyle/>
          <a:p>
            <a:pPr eaLnBrk="1" hangingPunct="1">
              <a:defRPr/>
            </a:pPr>
            <a:r>
              <a:rPr lang="en-US" altLang="en-US" b="1" dirty="0" smtClean="0"/>
              <a:t>Application Program Interface (API) </a:t>
            </a:r>
            <a:r>
              <a:rPr lang="en-US" altLang="en-US" dirty="0" smtClean="0"/>
              <a:t>defines a standard interface for invoking a specified set of functionality.</a:t>
            </a:r>
          </a:p>
          <a:p>
            <a:pPr eaLnBrk="1" hangingPunct="1">
              <a:defRPr/>
            </a:pPr>
            <a:r>
              <a:rPr lang="en-US" altLang="en-US" dirty="0" smtClean="0"/>
              <a:t>Twitter API, Facebook API that allow third party developers to create applications based on the services (functions) exposed on certain endpoints (ports)</a:t>
            </a:r>
          </a:p>
          <a:p>
            <a:pPr eaLnBrk="1" hangingPunct="1">
              <a:defRPr/>
            </a:pPr>
            <a:endParaRPr lang="en-US" altLang="en-US" dirty="0" smtClean="0"/>
          </a:p>
          <a:p>
            <a:pPr marL="0" indent="0" eaLnBrk="1" hangingPunct="1">
              <a:buFont typeface="Wingdings 2" panose="05020102010507070707" pitchFamily="18" charset="2"/>
              <a:buNone/>
              <a:defRPr/>
            </a:pPr>
            <a:endParaRPr lang="en-US" altLang="en-US" b="1" dirty="0" smtClean="0"/>
          </a:p>
        </p:txBody>
      </p:sp>
      <p:pic>
        <p:nvPicPr>
          <p:cNvPr id="26631"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50900" y="4724400"/>
            <a:ext cx="7023100"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solidFill>
                  <a:srgbClr val="7B9899"/>
                </a:solidFill>
              </a:rPr>
              <a:t>SDK</a:t>
            </a:r>
          </a:p>
        </p:txBody>
      </p:sp>
      <p:sp>
        <p:nvSpPr>
          <p:cNvPr id="27651"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85F785E8-BF1B-4459-BF84-EE1C3ECD5ECF}"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27652"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
        <p:nvSpPr>
          <p:cNvPr id="2765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FC6E9B7B-279A-4350-B824-5DCC8F400CF5}" type="slidenum">
              <a:rPr lang="en-US" altLang="en-US" sz="1600" smtClean="0">
                <a:solidFill>
                  <a:srgbClr val="7B9899"/>
                </a:solidFill>
                <a:latin typeface="Tahoma" panose="020B0604030504040204" pitchFamily="34" charset="0"/>
              </a:rPr>
              <a:pPr>
                <a:spcBef>
                  <a:spcPct val="0"/>
                </a:spcBef>
                <a:buClrTx/>
                <a:buSzTx/>
                <a:buFontTx/>
                <a:buNone/>
              </a:pPr>
              <a:t>12</a:t>
            </a:fld>
            <a:endParaRPr lang="en-US" altLang="en-US" sz="1600" smtClean="0">
              <a:solidFill>
                <a:srgbClr val="7B9899"/>
              </a:solidFill>
              <a:latin typeface="Tahoma" panose="020B0604030504040204" pitchFamily="34" charset="0"/>
            </a:endParaRPr>
          </a:p>
        </p:txBody>
      </p:sp>
      <p:sp>
        <p:nvSpPr>
          <p:cNvPr id="27654" name="Rectangle 3" descr="Rectangle: Click to edit Master text styles&#10;Second level&#10;Third level&#10;Fourth level&#10;Fifth level"/>
          <p:cNvSpPr>
            <a:spLocks noGrp="1" noChangeArrowheads="1"/>
          </p:cNvSpPr>
          <p:nvPr>
            <p:ph sz="quarter" idx="1"/>
          </p:nvPr>
        </p:nvSpPr>
        <p:spPr>
          <a:xfrm>
            <a:off x="301625" y="1527175"/>
            <a:ext cx="8504238" cy="4572000"/>
          </a:xfrm>
        </p:spPr>
        <p:txBody>
          <a:bodyPr/>
          <a:lstStyle/>
          <a:p>
            <a:pPr eaLnBrk="1" hangingPunct="1"/>
            <a:r>
              <a:rPr lang="en-US" altLang="en-US" sz="2800" b="1" smtClean="0"/>
              <a:t>Software Development Kit (SDK) </a:t>
            </a:r>
            <a:r>
              <a:rPr lang="en-US" altLang="en-US" sz="2800" smtClean="0"/>
              <a:t>denotes a set of code designed to be linked with, and invoked from within, an application program to provide specified functionality. </a:t>
            </a:r>
          </a:p>
          <a:p>
            <a:pPr eaLnBrk="1" hangingPunct="1"/>
            <a:r>
              <a:rPr lang="en-US" altLang="en-US" sz="2800" smtClean="0"/>
              <a:t>An SDK typically implements an API.</a:t>
            </a:r>
          </a:p>
          <a:p>
            <a:pPr eaLnBrk="1" hangingPunct="1"/>
            <a:r>
              <a:rPr lang="en-US" altLang="en-US" sz="2800" smtClean="0"/>
              <a:t>An SDK is a set of tools that facilitates application development</a:t>
            </a:r>
          </a:p>
          <a:p>
            <a:pPr eaLnBrk="1" hangingPunct="1"/>
            <a:r>
              <a:rPr lang="en-US" altLang="en-US" sz="2800" smtClean="0"/>
              <a:t>Example: Android SDK, for example, provides tools such as its emulator, adb (Android Debug Bridge)</a:t>
            </a:r>
            <a:endParaRPr lang="en-US" altLang="en-US" sz="2800" b="1"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mtClean="0">
                <a:solidFill>
                  <a:srgbClr val="7B9899"/>
                </a:solidFill>
              </a:rPr>
              <a:t>Internet</a:t>
            </a:r>
          </a:p>
        </p:txBody>
      </p:sp>
      <p:sp>
        <p:nvSpPr>
          <p:cNvPr id="28675"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DA615114-072B-419A-9802-231CF405F85C}"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28676"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
        <p:nvSpPr>
          <p:cNvPr id="2867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70357DD0-9DE4-4220-915E-6DD45410BCA3}" type="slidenum">
              <a:rPr lang="en-US" altLang="en-US" sz="1600" smtClean="0">
                <a:solidFill>
                  <a:srgbClr val="7B9899"/>
                </a:solidFill>
                <a:latin typeface="Tahoma" panose="020B0604030504040204" pitchFamily="34" charset="0"/>
              </a:rPr>
              <a:pPr>
                <a:spcBef>
                  <a:spcPct val="0"/>
                </a:spcBef>
                <a:buClrTx/>
                <a:buSzTx/>
                <a:buFontTx/>
                <a:buNone/>
              </a:pPr>
              <a:t>13</a:t>
            </a:fld>
            <a:endParaRPr lang="en-US" altLang="en-US" sz="1600" smtClean="0">
              <a:solidFill>
                <a:srgbClr val="7B9899"/>
              </a:solidFill>
              <a:latin typeface="Tahoma" panose="020B0604030504040204" pitchFamily="34" charset="0"/>
            </a:endParaRPr>
          </a:p>
        </p:txBody>
      </p:sp>
      <p:sp>
        <p:nvSpPr>
          <p:cNvPr id="28678" name="Rectangle 3" descr="Rectangle: Click to edit Master text styles&#10;Second level&#10;Third level&#10;Fourth level&#10;Fifth level"/>
          <p:cNvSpPr>
            <a:spLocks noGrp="1" noChangeArrowheads="1"/>
          </p:cNvSpPr>
          <p:nvPr>
            <p:ph sz="quarter" idx="1"/>
          </p:nvPr>
        </p:nvSpPr>
        <p:spPr>
          <a:xfrm>
            <a:off x="301625" y="1527175"/>
            <a:ext cx="8504238" cy="4572000"/>
          </a:xfrm>
        </p:spPr>
        <p:txBody>
          <a:bodyPr/>
          <a:lstStyle/>
          <a:p>
            <a:pPr eaLnBrk="1" hangingPunct="1"/>
            <a:r>
              <a:rPr lang="en-US" altLang="en-US" sz="2400" smtClean="0"/>
              <a:t>Internet is a very large distributed system.</a:t>
            </a:r>
          </a:p>
          <a:p>
            <a:pPr eaLnBrk="1" hangingPunct="1"/>
            <a:r>
              <a:rPr lang="en-US" altLang="en-US" sz="2400" smtClean="0"/>
              <a:t>Interconnection of a collection of heterogeneous networks of computers.</a:t>
            </a:r>
          </a:p>
          <a:p>
            <a:pPr eaLnBrk="1" hangingPunct="1"/>
            <a:r>
              <a:rPr lang="en-US" altLang="en-US" sz="2400" smtClean="0"/>
              <a:t>Protocols: IP, TCP, HTTP</a:t>
            </a:r>
          </a:p>
          <a:p>
            <a:pPr eaLnBrk="1" hangingPunct="1"/>
            <a:r>
              <a:rPr lang="en-US" altLang="en-US" sz="2400" smtClean="0"/>
              <a:t>Services: world wide web (www), file transfers (ftp), email, etc.</a:t>
            </a:r>
          </a:p>
          <a:p>
            <a:pPr eaLnBrk="1" hangingPunct="1"/>
            <a:r>
              <a:rPr lang="en-US" altLang="en-US" sz="2400" smtClean="0"/>
              <a:t>Web : application on top of the internet: Linux Apache MySQL PHP (LAMP) stack; being replaced by MEAN stack: MongoDB, Express, Angular, Node(.js)</a:t>
            </a:r>
          </a:p>
          <a:p>
            <a:pPr eaLnBrk="1" hangingPunct="1"/>
            <a:r>
              <a:rPr lang="en-US" altLang="en-US" sz="2400" smtClean="0"/>
              <a:t>Hmm.. What is a stack? Layers of technology to accomplish a general application.</a:t>
            </a:r>
          </a:p>
          <a:p>
            <a:pPr eaLnBrk="1" hangingPunct="1">
              <a:buFont typeface="Wingdings" panose="05000000000000000000" pitchFamily="2" charset="2"/>
              <a:buNone/>
            </a:pPr>
            <a:endParaRPr lang="en-US" alt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custDataLst>
              <p:tags r:id="rId2"/>
            </p:custDataLst>
          </p:nvPr>
        </p:nvSpPr>
        <p:spPr>
          <a:xfrm>
            <a:off x="990600" y="2133600"/>
            <a:ext cx="3276600" cy="3429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custDataLst>
              <p:tags r:id="rId3"/>
            </p:custDataLst>
          </p:nvPr>
        </p:nvSpPr>
        <p:spPr/>
        <p:txBody>
          <a:bodyPr/>
          <a:lstStyle/>
          <a:p>
            <a:pPr>
              <a:defRPr/>
            </a:pPr>
            <a:r>
              <a:rPr lang="en-US" dirty="0" smtClean="0"/>
              <a:t>Client-server DS: Web Application</a:t>
            </a:r>
            <a:endParaRPr lang="en-US" dirty="0"/>
          </a:p>
        </p:txBody>
      </p:sp>
      <p:sp>
        <p:nvSpPr>
          <p:cNvPr id="4" name="Rectangle 3"/>
          <p:cNvSpPr/>
          <p:nvPr>
            <p:custDataLst>
              <p:tags r:id="rId4"/>
            </p:custDataLst>
          </p:nvPr>
        </p:nvSpPr>
        <p:spPr>
          <a:xfrm>
            <a:off x="1295400" y="2819400"/>
            <a:ext cx="990600" cy="1131888"/>
          </a:xfrm>
          <a:prstGeom prst="rect">
            <a:avLst/>
          </a:prstGeom>
          <a:solidFill>
            <a:schemeClr val="tx2">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.html file</a:t>
            </a:r>
          </a:p>
        </p:txBody>
      </p:sp>
      <p:sp>
        <p:nvSpPr>
          <p:cNvPr id="5" name="Rectangle 4"/>
          <p:cNvSpPr/>
          <p:nvPr>
            <p:custDataLst>
              <p:tags r:id="rId5"/>
            </p:custDataLst>
          </p:nvPr>
        </p:nvSpPr>
        <p:spPr>
          <a:xfrm>
            <a:off x="2743200" y="2808288"/>
            <a:ext cx="990600" cy="1143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Style files</a:t>
            </a:r>
          </a:p>
        </p:txBody>
      </p:sp>
      <p:sp>
        <p:nvSpPr>
          <p:cNvPr id="6" name="Rectangle 5"/>
          <p:cNvSpPr/>
          <p:nvPr>
            <p:custDataLst>
              <p:tags r:id="rId6"/>
            </p:custDataLst>
          </p:nvPr>
        </p:nvSpPr>
        <p:spPr>
          <a:xfrm>
            <a:off x="2133600" y="4191000"/>
            <a:ext cx="1104900" cy="1143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image and audio files </a:t>
            </a:r>
          </a:p>
        </p:txBody>
      </p:sp>
      <p:sp>
        <p:nvSpPr>
          <p:cNvPr id="14" name="Right Arrow 13"/>
          <p:cNvSpPr/>
          <p:nvPr>
            <p:custDataLst>
              <p:tags r:id="rId7"/>
            </p:custDataLst>
          </p:nvPr>
        </p:nvSpPr>
        <p:spPr>
          <a:xfrm>
            <a:off x="3733800" y="2590800"/>
            <a:ext cx="1143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ounded Rectangle 14"/>
          <p:cNvSpPr/>
          <p:nvPr>
            <p:custDataLst>
              <p:tags r:id="rId8"/>
            </p:custDataLst>
          </p:nvPr>
        </p:nvSpPr>
        <p:spPr>
          <a:xfrm>
            <a:off x="4876800" y="2346325"/>
            <a:ext cx="1752600" cy="11430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chemeClr val="tx1"/>
                </a:solidFill>
              </a:rPr>
              <a:t>Web browser</a:t>
            </a:r>
          </a:p>
          <a:p>
            <a:pPr algn="ctr">
              <a:defRPr/>
            </a:pPr>
            <a:r>
              <a:rPr lang="en-US" sz="2000" dirty="0">
                <a:solidFill>
                  <a:schemeClr val="tx1"/>
                </a:solidFill>
              </a:rPr>
              <a:t>Firefox, Safari</a:t>
            </a:r>
          </a:p>
        </p:txBody>
      </p:sp>
      <p:sp>
        <p:nvSpPr>
          <p:cNvPr id="18" name="Right Arrow 17"/>
          <p:cNvSpPr/>
          <p:nvPr>
            <p:custDataLst>
              <p:tags r:id="rId9"/>
            </p:custDataLst>
          </p:nvPr>
        </p:nvSpPr>
        <p:spPr>
          <a:xfrm>
            <a:off x="6629400" y="2424113"/>
            <a:ext cx="685800" cy="2460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Rounded Rectangle 20"/>
          <p:cNvSpPr/>
          <p:nvPr>
            <p:custDataLst>
              <p:tags r:id="rId10"/>
            </p:custDataLst>
          </p:nvPr>
        </p:nvSpPr>
        <p:spPr>
          <a:xfrm>
            <a:off x="7315200" y="1905000"/>
            <a:ext cx="1371600" cy="147478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chemeClr val="tx1"/>
                </a:solidFill>
              </a:rPr>
              <a:t>webpage</a:t>
            </a:r>
          </a:p>
        </p:txBody>
      </p:sp>
      <p:sp>
        <p:nvSpPr>
          <p:cNvPr id="29707" name="TextBox 21"/>
          <p:cNvSpPr txBox="1">
            <a:spLocks noChangeArrowheads="1"/>
          </p:cNvSpPr>
          <p:nvPr>
            <p:custDataLst>
              <p:tags r:id="rId11"/>
            </p:custDataLst>
          </p:nvPr>
        </p:nvSpPr>
        <p:spPr bwMode="auto">
          <a:xfrm>
            <a:off x="2400300" y="5562600"/>
            <a:ext cx="19161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a:t>Prepare/edit files</a:t>
            </a:r>
          </a:p>
        </p:txBody>
      </p:sp>
      <p:sp>
        <p:nvSpPr>
          <p:cNvPr id="29708" name="TextBox 22"/>
          <p:cNvSpPr txBox="1">
            <a:spLocks noChangeArrowheads="1"/>
          </p:cNvSpPr>
          <p:nvPr>
            <p:custDataLst>
              <p:tags r:id="rId12"/>
            </p:custDataLst>
          </p:nvPr>
        </p:nvSpPr>
        <p:spPr bwMode="auto">
          <a:xfrm>
            <a:off x="5334000" y="3478213"/>
            <a:ext cx="11461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a:t>interprets</a:t>
            </a:r>
          </a:p>
        </p:txBody>
      </p:sp>
      <p:sp>
        <p:nvSpPr>
          <p:cNvPr id="29709" name="TextBox 23"/>
          <p:cNvSpPr txBox="1">
            <a:spLocks noChangeArrowheads="1"/>
          </p:cNvSpPr>
          <p:nvPr>
            <p:custDataLst>
              <p:tags r:id="rId13"/>
            </p:custDataLst>
          </p:nvPr>
        </p:nvSpPr>
        <p:spPr bwMode="auto">
          <a:xfrm>
            <a:off x="7491413" y="3413125"/>
            <a:ext cx="10191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a:t>displays</a:t>
            </a:r>
          </a:p>
        </p:txBody>
      </p:sp>
      <p:cxnSp>
        <p:nvCxnSpPr>
          <p:cNvPr id="26" name="Straight Arrow Connector 25"/>
          <p:cNvCxnSpPr/>
          <p:nvPr>
            <p:custDataLst>
              <p:tags r:id="rId14"/>
            </p:custDataLst>
          </p:nvPr>
        </p:nvCxnSpPr>
        <p:spPr>
          <a:xfrm>
            <a:off x="5753100" y="3276600"/>
            <a:ext cx="0" cy="3206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custDataLst>
              <p:tags r:id="rId15"/>
            </p:custDataLst>
          </p:nvPr>
        </p:nvCxnSpPr>
        <p:spPr>
          <a:xfrm>
            <a:off x="6480175" y="3663950"/>
            <a:ext cx="101123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29712" name="Picture 3" descr="C:\Users\bina\AppData\Local\Microsoft\Windows\Temporary Internet Files\Content.IE5\I0YJ5J0M\MM900283559[1].gif"/>
          <p:cNvPicPr>
            <a:picLocks noGrp="1" noChangeAspect="1" noChangeArrowheads="1" noCrop="1"/>
          </p:cNvPicPr>
          <p:nvPr>
            <p:ph idx="1"/>
            <p:custDataLst>
              <p:tags r:id="rId16"/>
            </p:custDataLst>
          </p:nvPr>
        </p:nvPicPr>
        <p:blipFill>
          <a:blip r:embed="rId19">
            <a:extLst>
              <a:ext uri="{28A0092B-C50C-407E-A947-70E740481C1C}">
                <a14:useLocalDpi xmlns:a14="http://schemas.microsoft.com/office/drawing/2010/main" val="0"/>
              </a:ext>
            </a:extLst>
          </a:blip>
          <a:srcRect/>
          <a:stretch>
            <a:fillRect/>
          </a:stretch>
        </p:blipFill>
        <p:spPr>
          <a:xfrm>
            <a:off x="1733550" y="5056188"/>
            <a:ext cx="666750" cy="876300"/>
          </a:xfrm>
        </p:spPr>
      </p:pic>
      <p:pic>
        <p:nvPicPr>
          <p:cNvPr id="29713" name="Picture 4" descr="C:\Users\bina\AppData\Local\Microsoft\Windows\Temporary Internet Files\Content.IE5\TUGMNFFL\MM900284000[1].gif"/>
          <p:cNvPicPr>
            <a:picLocks noChangeAspect="1" noChangeArrowheads="1" noCrop="1"/>
          </p:cNvPicPr>
          <p:nvPr>
            <p:custDataLst>
              <p:tags r:id="rId17"/>
            </p:custDataLst>
          </p:nvPr>
        </p:nvPicPr>
        <p:blipFill>
          <a:blip r:embed="rId20">
            <a:extLst>
              <a:ext uri="{28A0092B-C50C-407E-A947-70E740481C1C}">
                <a14:useLocalDpi xmlns:a14="http://schemas.microsoft.com/office/drawing/2010/main" val="0"/>
              </a:ext>
            </a:extLst>
          </a:blip>
          <a:srcRect/>
          <a:stretch>
            <a:fillRect/>
          </a:stretch>
        </p:blipFill>
        <p:spPr bwMode="auto">
          <a:xfrm>
            <a:off x="4849813" y="5068888"/>
            <a:ext cx="1143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14" name="TextBox 2"/>
          <p:cNvSpPr txBox="1">
            <a:spLocks noChangeArrowheads="1"/>
          </p:cNvSpPr>
          <p:nvPr/>
        </p:nvSpPr>
        <p:spPr bwMode="auto">
          <a:xfrm>
            <a:off x="2066925" y="2055813"/>
            <a:ext cx="10525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a:t>Server</a:t>
            </a:r>
          </a:p>
        </p:txBody>
      </p:sp>
      <p:sp>
        <p:nvSpPr>
          <p:cNvPr id="29715" name="TextBox 7"/>
          <p:cNvSpPr txBox="1">
            <a:spLocks noChangeArrowheads="1"/>
          </p:cNvSpPr>
          <p:nvPr/>
        </p:nvSpPr>
        <p:spPr bwMode="auto">
          <a:xfrm>
            <a:off x="5295900" y="1905000"/>
            <a:ext cx="946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a:t>Client</a:t>
            </a:r>
          </a:p>
        </p:txBody>
      </p:sp>
      <p:sp>
        <p:nvSpPr>
          <p:cNvPr id="29716" name="Date Placeholder 8"/>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7FF71BC1-48CA-40A6-9A7D-6DA8FFA00846}" type="datetime1">
              <a:rPr lang="en-US" altLang="en-US" sz="1400" smtClean="0">
                <a:solidFill>
                  <a:srgbClr val="FFFFFF"/>
                </a:solidFill>
              </a:rPr>
              <a:pPr/>
              <a:t>8/29/2018</a:t>
            </a:fld>
            <a:endParaRPr lang="en-US" altLang="en-US" sz="1400" smtClean="0">
              <a:solidFill>
                <a:srgbClr val="FFFFFF"/>
              </a:solidFill>
            </a:endParaRPr>
          </a:p>
        </p:txBody>
      </p:sp>
      <p:sp>
        <p:nvSpPr>
          <p:cNvPr id="29717" name="Footer Placeholder 9"/>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200" smtClean="0">
                <a:solidFill>
                  <a:srgbClr val="FFFFFF"/>
                </a:solidFill>
              </a:rPr>
              <a:t>2018 B. Ramamurthy</a:t>
            </a:r>
          </a:p>
        </p:txBody>
      </p:sp>
      <p:sp>
        <p:nvSpPr>
          <p:cNvPr id="29718" name="Slide Number Placeholder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B52BB7D1-A724-4B1E-B235-D93C441EF11A}" type="slidenum">
              <a:rPr lang="en-US" altLang="en-US" sz="1600" smtClean="0">
                <a:solidFill>
                  <a:srgbClr val="7B9899"/>
                </a:solidFill>
              </a:rPr>
              <a:pPr/>
              <a:t>14</a:t>
            </a:fld>
            <a:endParaRPr lang="en-US" altLang="en-US" sz="1600" smtClean="0">
              <a:solidFill>
                <a:srgbClr val="7B9899"/>
              </a:solidFill>
            </a:endParaRPr>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1368425" y="2743200"/>
            <a:ext cx="6480175" cy="1673225"/>
          </a:xfrm>
        </p:spPr>
        <p:txBody>
          <a:bodyPr>
            <a:normAutofit/>
          </a:bodyPr>
          <a:lstStyle/>
          <a:p>
            <a:pPr eaLnBrk="1" fontAlgn="auto" hangingPunct="1">
              <a:spcAft>
                <a:spcPts val="0"/>
              </a:spcAft>
              <a:buFont typeface="Wingdings 2"/>
              <a:buNone/>
              <a:defRPr/>
            </a:pPr>
            <a:endParaRPr lang="en-US"/>
          </a:p>
        </p:txBody>
      </p:sp>
      <p:sp>
        <p:nvSpPr>
          <p:cNvPr id="30723"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
        <p:nvSpPr>
          <p:cNvPr id="30724" name="Date Placeholder 2"/>
          <p:cNvSpPr>
            <a:spLocks noGrp="1"/>
          </p:cNvSpPr>
          <p:nvPr>
            <p:ph type="dt"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D02AF8CF-4672-4434-8A69-DC58E673091C}"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3072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68C311F8-E8AE-4AC9-B4A3-EE531396F9EF}" type="slidenum">
              <a:rPr lang="en-US" altLang="en-US" sz="1600" smtClean="0">
                <a:solidFill>
                  <a:srgbClr val="7B9899"/>
                </a:solidFill>
                <a:latin typeface="Tahoma" panose="020B0604030504040204" pitchFamily="34" charset="0"/>
              </a:rPr>
              <a:pPr>
                <a:spcBef>
                  <a:spcPct val="0"/>
                </a:spcBef>
                <a:buClrTx/>
                <a:buSzTx/>
                <a:buFontTx/>
                <a:buNone/>
              </a:pPr>
              <a:t>15</a:t>
            </a:fld>
            <a:endParaRPr lang="en-US" altLang="en-US" sz="1600" smtClean="0">
              <a:solidFill>
                <a:srgbClr val="7B9899"/>
              </a:solidFill>
              <a:latin typeface="Tahoma" panose="020B0604030504040204" pitchFamily="34" charset="0"/>
            </a:endParaRPr>
          </a:p>
        </p:txBody>
      </p:sp>
      <p:sp>
        <p:nvSpPr>
          <p:cNvPr id="30726" name="Title 1"/>
          <p:cNvSpPr>
            <a:spLocks noGrp="1"/>
          </p:cNvSpPr>
          <p:nvPr>
            <p:ph type="title"/>
          </p:nvPr>
        </p:nvSpPr>
        <p:spPr/>
        <p:txBody>
          <a:bodyPr/>
          <a:lstStyle/>
          <a:p>
            <a:pPr eaLnBrk="1" hangingPunct="1"/>
            <a:r>
              <a:rPr lang="en-US" altLang="en-US" smtClean="0"/>
              <a:t>Advances in Client-side programming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6"/>
          <p:cNvSpPr>
            <a:spLocks noGrp="1"/>
          </p:cNvSpPr>
          <p:nvPr>
            <p:ph type="title"/>
          </p:nvPr>
        </p:nvSpPr>
        <p:spPr/>
        <p:txBody>
          <a:bodyPr/>
          <a:lstStyle/>
          <a:p>
            <a:pPr eaLnBrk="1" hangingPunct="1"/>
            <a:r>
              <a:rPr lang="en-US" altLang="en-US" smtClean="0">
                <a:solidFill>
                  <a:srgbClr val="7B9899"/>
                </a:solidFill>
              </a:rPr>
              <a:t>Client programming</a:t>
            </a:r>
          </a:p>
        </p:txBody>
      </p:sp>
      <p:sp>
        <p:nvSpPr>
          <p:cNvPr id="31747"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EBA8748D-E767-4229-86DD-11805EB5652B}"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31748"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
        <p:nvSpPr>
          <p:cNvPr id="317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622612ED-4E10-486D-9539-1B2A53498031}" type="slidenum">
              <a:rPr lang="en-US" altLang="en-US" sz="1600" smtClean="0">
                <a:solidFill>
                  <a:srgbClr val="7B9899"/>
                </a:solidFill>
                <a:latin typeface="Tahoma" panose="020B0604030504040204" pitchFamily="34" charset="0"/>
              </a:rPr>
              <a:pPr>
                <a:spcBef>
                  <a:spcPct val="0"/>
                </a:spcBef>
                <a:buClrTx/>
                <a:buSzTx/>
                <a:buFontTx/>
                <a:buNone/>
              </a:pPr>
              <a:t>16</a:t>
            </a:fld>
            <a:endParaRPr lang="en-US" altLang="en-US" sz="1600" smtClean="0">
              <a:solidFill>
                <a:srgbClr val="7B9899"/>
              </a:solidFill>
              <a:latin typeface="Tahoma" panose="020B0604030504040204" pitchFamily="34" charset="0"/>
            </a:endParaRPr>
          </a:p>
        </p:txBody>
      </p:sp>
      <p:sp>
        <p:nvSpPr>
          <p:cNvPr id="31750" name="Content Placeholder 7"/>
          <p:cNvSpPr>
            <a:spLocks noGrp="1"/>
          </p:cNvSpPr>
          <p:nvPr>
            <p:ph sz="quarter" idx="1"/>
          </p:nvPr>
        </p:nvSpPr>
        <p:spPr>
          <a:xfrm>
            <a:off x="301625" y="1527175"/>
            <a:ext cx="8504238" cy="4572000"/>
          </a:xfrm>
        </p:spPr>
        <p:txBody>
          <a:bodyPr/>
          <a:lstStyle/>
          <a:p>
            <a:pPr eaLnBrk="1" hangingPunct="1"/>
            <a:r>
              <a:rPr lang="en-US" altLang="en-US" smtClean="0"/>
              <a:t>Simple programs written as a single module</a:t>
            </a:r>
          </a:p>
          <a:p>
            <a:pPr eaLnBrk="1" hangingPunct="1"/>
            <a:r>
              <a:rPr lang="en-US" altLang="en-US" smtClean="0"/>
              <a:t>Single entry point typically in a “main” function </a:t>
            </a:r>
          </a:p>
          <a:p>
            <a:pPr eaLnBrk="1" hangingPunct="1"/>
            <a:r>
              <a:rPr lang="en-US" altLang="en-US" smtClean="0"/>
              <a:t>Procedural, functional and object-oriented</a:t>
            </a:r>
          </a:p>
          <a:p>
            <a:pPr eaLnBrk="1" hangingPunct="1"/>
            <a:r>
              <a:rPr lang="en-US" altLang="en-US" smtClean="0"/>
              <a:t>Applications, (web-based)</a:t>
            </a:r>
          </a:p>
          <a:p>
            <a:pPr eaLnBrk="1" hangingPunct="1"/>
            <a:r>
              <a:rPr lang="en-US" altLang="en-US" smtClean="0"/>
              <a:t>More recently the focus is on rich content: Rich Internet Application (RIA)</a:t>
            </a:r>
          </a:p>
          <a:p>
            <a:pPr lvl="1" eaLnBrk="1" hangingPunct="1"/>
            <a:r>
              <a:rPr lang="en-US" altLang="en-US" smtClean="0"/>
              <a:t> JS, JS frameworks (React, Angular)</a:t>
            </a:r>
          </a:p>
          <a:p>
            <a:pPr eaLnBrk="1" hangingPunct="1"/>
            <a:r>
              <a:rPr lang="en-US" altLang="en-US" smtClean="0"/>
              <a:t>Model-View-Controller (MVC) model for design and deployment flexibility.  Ruby on Rails, HTML-CSS-Browser/js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mtClean="0">
                <a:solidFill>
                  <a:srgbClr val="7B9899"/>
                </a:solidFill>
              </a:rPr>
              <a:t>Client/Server</a:t>
            </a:r>
          </a:p>
        </p:txBody>
      </p:sp>
      <p:sp>
        <p:nvSpPr>
          <p:cNvPr id="32771"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0F69EC53-3BA2-4E83-9FEE-79BE6C487AE8}"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32772"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
        <p:nvSpPr>
          <p:cNvPr id="3277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72937B81-1923-4731-BE3F-1A03B7708AD8}" type="slidenum">
              <a:rPr lang="en-US" altLang="en-US" sz="1600" smtClean="0">
                <a:solidFill>
                  <a:srgbClr val="7B9899"/>
                </a:solidFill>
                <a:latin typeface="Tahoma" panose="020B0604030504040204" pitchFamily="34" charset="0"/>
              </a:rPr>
              <a:pPr>
                <a:spcBef>
                  <a:spcPct val="0"/>
                </a:spcBef>
                <a:buClrTx/>
                <a:buSzTx/>
                <a:buFontTx/>
                <a:buNone/>
              </a:pPr>
              <a:t>17</a:t>
            </a:fld>
            <a:endParaRPr lang="en-US" altLang="en-US" sz="1600" smtClean="0">
              <a:solidFill>
                <a:srgbClr val="7B9899"/>
              </a:solidFill>
              <a:latin typeface="Tahoma" panose="020B0604030504040204" pitchFamily="34" charset="0"/>
            </a:endParaRPr>
          </a:p>
        </p:txBody>
      </p:sp>
      <p:sp>
        <p:nvSpPr>
          <p:cNvPr id="2" name="Rectangle 3" descr="Rectangle: Click to edit Master text styles&#10;Second level&#10;Third level&#10;Fourth level&#10;Fifth level"/>
          <p:cNvSpPr>
            <a:spLocks noGrp="1" noChangeArrowheads="1"/>
          </p:cNvSpPr>
          <p:nvPr>
            <p:ph sz="quarter" idx="1"/>
          </p:nvPr>
        </p:nvSpPr>
        <p:spPr>
          <a:xfrm>
            <a:off x="838200" y="1752600"/>
            <a:ext cx="7772400" cy="4114800"/>
          </a:xfrm>
        </p:spPr>
        <p:txBody>
          <a:bodyPr>
            <a:normAutofit fontScale="92500" lnSpcReduction="20000"/>
          </a:bodyPr>
          <a:lstStyle/>
          <a:p>
            <a:pPr marL="274320" indent="-274320" eaLnBrk="1" fontAlgn="auto" hangingPunct="1">
              <a:spcAft>
                <a:spcPts val="0"/>
              </a:spcAft>
              <a:buFont typeface="Wingdings 2"/>
              <a:buChar char=""/>
              <a:defRPr/>
            </a:pPr>
            <a:r>
              <a:rPr lang="en-US" sz="2400" dirty="0"/>
              <a:t>Server: refers to a process on a networked computer that accepts </a:t>
            </a:r>
            <a:r>
              <a:rPr lang="en-US" sz="2400" dirty="0">
                <a:solidFill>
                  <a:srgbClr val="FF0066"/>
                </a:solidFill>
              </a:rPr>
              <a:t>request</a:t>
            </a:r>
            <a:r>
              <a:rPr lang="en-US" sz="2400" dirty="0"/>
              <a:t>s from other (local or remote) processes to perform a service and </a:t>
            </a:r>
            <a:r>
              <a:rPr lang="en-US" sz="2400" dirty="0">
                <a:solidFill>
                  <a:srgbClr val="FF0066"/>
                </a:solidFill>
              </a:rPr>
              <a:t>respond</a:t>
            </a:r>
            <a:r>
              <a:rPr lang="en-US" sz="2400" dirty="0"/>
              <a:t>s appropriately.</a:t>
            </a:r>
          </a:p>
          <a:p>
            <a:pPr marL="274320" indent="-274320" eaLnBrk="1" fontAlgn="auto" hangingPunct="1">
              <a:spcAft>
                <a:spcPts val="0"/>
              </a:spcAft>
              <a:buFont typeface="Wingdings 2"/>
              <a:buChar char=""/>
              <a:defRPr/>
            </a:pPr>
            <a:r>
              <a:rPr lang="en-US" sz="2400" dirty="0"/>
              <a:t>Client: requesting process in the above is referred to as the client.</a:t>
            </a:r>
          </a:p>
          <a:p>
            <a:pPr marL="274320" indent="-274320" eaLnBrk="1" fontAlgn="auto" hangingPunct="1">
              <a:spcAft>
                <a:spcPts val="0"/>
              </a:spcAft>
              <a:buFont typeface="Wingdings 2"/>
              <a:buChar char=""/>
              <a:defRPr/>
            </a:pPr>
            <a:r>
              <a:rPr lang="en-US" sz="2400" dirty="0"/>
              <a:t>Request and response are in the form of messages</a:t>
            </a:r>
            <a:r>
              <a:rPr lang="en-US" sz="2400" dirty="0" smtClean="0"/>
              <a:t>.</a:t>
            </a:r>
          </a:p>
          <a:p>
            <a:pPr marL="274320" indent="-274320" eaLnBrk="1" fontAlgn="auto" hangingPunct="1">
              <a:spcAft>
                <a:spcPts val="0"/>
              </a:spcAft>
              <a:buFont typeface="Wingdings 2"/>
              <a:buChar char=""/>
              <a:defRPr/>
            </a:pPr>
            <a:r>
              <a:rPr lang="en-US" sz="2400" dirty="0" smtClean="0"/>
              <a:t>Request/response model</a:t>
            </a:r>
            <a:endParaRPr lang="en-US" sz="2400" dirty="0"/>
          </a:p>
          <a:p>
            <a:pPr marL="274320" indent="-274320" eaLnBrk="1" fontAlgn="auto" hangingPunct="1">
              <a:spcAft>
                <a:spcPts val="0"/>
              </a:spcAft>
              <a:buFont typeface="Wingdings 2"/>
              <a:buChar char=""/>
              <a:defRPr/>
            </a:pPr>
            <a:r>
              <a:rPr lang="en-US" sz="2400" dirty="0"/>
              <a:t>Client is said to invoke an operation on the server.</a:t>
            </a:r>
          </a:p>
          <a:p>
            <a:pPr marL="274320" indent="-274320" eaLnBrk="1" fontAlgn="auto" hangingPunct="1">
              <a:spcAft>
                <a:spcPts val="0"/>
              </a:spcAft>
              <a:buFont typeface="Wingdings 2"/>
              <a:buChar char=""/>
              <a:defRPr/>
            </a:pPr>
            <a:r>
              <a:rPr lang="en-US" sz="2400" dirty="0"/>
              <a:t>Many distributed systems today are constructed out of interacting clients/servers</a:t>
            </a:r>
            <a:r>
              <a:rPr lang="en-US" sz="2400" dirty="0" smtClean="0"/>
              <a:t>.</a:t>
            </a:r>
          </a:p>
          <a:p>
            <a:pPr marL="274320" indent="-274320" eaLnBrk="1" fontAlgn="auto" hangingPunct="1">
              <a:spcAft>
                <a:spcPts val="0"/>
              </a:spcAft>
              <a:buFont typeface="Wingdings 2"/>
              <a:buChar char=""/>
              <a:defRPr/>
            </a:pPr>
            <a:r>
              <a:rPr lang="en-US" sz="2400" dirty="0" smtClean="0"/>
              <a:t>Issues: connectivity  (speed and accessibility), addressing, naming</a:t>
            </a:r>
          </a:p>
          <a:p>
            <a:pPr marL="274320" indent="-274320" eaLnBrk="1" fontAlgn="auto" hangingPunct="1">
              <a:spcAft>
                <a:spcPts val="0"/>
              </a:spcAft>
              <a:buFont typeface="Wingdings 2"/>
              <a:buChar char=""/>
              <a:defRPr/>
            </a:pPr>
            <a:r>
              <a:rPr lang="en-US" sz="2400" dirty="0" smtClean="0"/>
              <a:t>Standards: WS, SOAP, REST</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1368425" y="2743200"/>
            <a:ext cx="6480175" cy="1673225"/>
          </a:xfrm>
        </p:spPr>
        <p:txBody>
          <a:bodyPr>
            <a:normAutofit/>
          </a:bodyPr>
          <a:lstStyle/>
          <a:p>
            <a:pPr eaLnBrk="1" fontAlgn="auto" hangingPunct="1">
              <a:spcAft>
                <a:spcPts val="0"/>
              </a:spcAft>
              <a:buFont typeface="Wingdings 2"/>
              <a:buNone/>
              <a:defRPr/>
            </a:pPr>
            <a:endParaRPr lang="en-US"/>
          </a:p>
        </p:txBody>
      </p:sp>
      <p:sp>
        <p:nvSpPr>
          <p:cNvPr id="33795"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
        <p:nvSpPr>
          <p:cNvPr id="33796" name="Date Placeholder 2"/>
          <p:cNvSpPr>
            <a:spLocks noGrp="1"/>
          </p:cNvSpPr>
          <p:nvPr>
            <p:ph type="dt"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8F40AF2D-3F5B-4BA7-8FD3-E52253EF25C3}"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3379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E9890772-339E-49A9-94B4-ADD2ACF82F52}" type="slidenum">
              <a:rPr lang="en-US" altLang="en-US" sz="1600" smtClean="0">
                <a:solidFill>
                  <a:srgbClr val="7B9899"/>
                </a:solidFill>
                <a:latin typeface="Tahoma" panose="020B0604030504040204" pitchFamily="34" charset="0"/>
              </a:rPr>
              <a:pPr>
                <a:spcBef>
                  <a:spcPct val="0"/>
                </a:spcBef>
                <a:buClrTx/>
                <a:buSzTx/>
                <a:buFontTx/>
                <a:buNone/>
              </a:pPr>
              <a:t>18</a:t>
            </a:fld>
            <a:endParaRPr lang="en-US" altLang="en-US" sz="1600" smtClean="0">
              <a:solidFill>
                <a:srgbClr val="7B9899"/>
              </a:solidFill>
              <a:latin typeface="Tahoma" panose="020B0604030504040204" pitchFamily="34" charset="0"/>
            </a:endParaRPr>
          </a:p>
        </p:txBody>
      </p:sp>
      <p:sp>
        <p:nvSpPr>
          <p:cNvPr id="33798" name="Title 6"/>
          <p:cNvSpPr>
            <a:spLocks noGrp="1"/>
          </p:cNvSpPr>
          <p:nvPr>
            <p:ph type="title"/>
          </p:nvPr>
        </p:nvSpPr>
        <p:spPr/>
        <p:txBody>
          <a:bodyPr/>
          <a:lstStyle/>
          <a:p>
            <a:pPr eaLnBrk="1" hangingPunct="1"/>
            <a:r>
              <a:rPr lang="en-US" altLang="en-US" smtClean="0"/>
              <a:t>Advances in Networking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6"/>
          <p:cNvSpPr>
            <a:spLocks noGrp="1"/>
          </p:cNvSpPr>
          <p:nvPr>
            <p:ph type="title"/>
          </p:nvPr>
        </p:nvSpPr>
        <p:spPr/>
        <p:txBody>
          <a:bodyPr/>
          <a:lstStyle/>
          <a:p>
            <a:pPr eaLnBrk="1" hangingPunct="1"/>
            <a:r>
              <a:rPr lang="en-US" altLang="en-US" smtClean="0">
                <a:solidFill>
                  <a:srgbClr val="7B9899"/>
                </a:solidFill>
              </a:rPr>
              <a:t>Internetworking</a:t>
            </a:r>
          </a:p>
        </p:txBody>
      </p:sp>
      <p:sp>
        <p:nvSpPr>
          <p:cNvPr id="3481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F5FCA028-A448-41B7-86D5-264F6A4B1229}"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34820"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
        <p:nvSpPr>
          <p:cNvPr id="3482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00FB25A6-D922-4CBC-97BC-ED6903E2D77B}" type="slidenum">
              <a:rPr lang="en-US" altLang="en-US" sz="1600" smtClean="0">
                <a:solidFill>
                  <a:srgbClr val="7B9899"/>
                </a:solidFill>
                <a:latin typeface="Tahoma" panose="020B0604030504040204" pitchFamily="34" charset="0"/>
              </a:rPr>
              <a:pPr>
                <a:spcBef>
                  <a:spcPct val="0"/>
                </a:spcBef>
                <a:buClrTx/>
                <a:buSzTx/>
                <a:buFontTx/>
                <a:buNone/>
              </a:pPr>
              <a:t>19</a:t>
            </a:fld>
            <a:endParaRPr lang="en-US" altLang="en-US" sz="1600" smtClean="0">
              <a:solidFill>
                <a:srgbClr val="7B9899"/>
              </a:solidFill>
              <a:latin typeface="Tahoma" panose="020B0604030504040204" pitchFamily="34" charset="0"/>
            </a:endParaRPr>
          </a:p>
        </p:txBody>
      </p:sp>
      <p:sp>
        <p:nvSpPr>
          <p:cNvPr id="34822" name="Content Placeholder 7"/>
          <p:cNvSpPr>
            <a:spLocks noGrp="1"/>
          </p:cNvSpPr>
          <p:nvPr>
            <p:ph sz="quarter" idx="1"/>
          </p:nvPr>
        </p:nvSpPr>
        <p:spPr>
          <a:xfrm>
            <a:off x="301625" y="1527175"/>
            <a:ext cx="8504238" cy="4572000"/>
          </a:xfrm>
        </p:spPr>
        <p:txBody>
          <a:bodyPr/>
          <a:lstStyle/>
          <a:p>
            <a:pPr eaLnBrk="1" hangingPunct="1"/>
            <a:r>
              <a:rPr lang="en-US" altLang="en-US" smtClean="0"/>
              <a:t>Internet stack</a:t>
            </a:r>
          </a:p>
          <a:p>
            <a:pPr eaLnBrk="1" hangingPunct="1"/>
            <a:r>
              <a:rPr lang="en-US" altLang="en-US" smtClean="0"/>
              <a:t>Standardization</a:t>
            </a:r>
          </a:p>
          <a:p>
            <a:pPr eaLnBrk="1" hangingPunct="1"/>
            <a:r>
              <a:rPr lang="en-US" altLang="en-US" smtClean="0"/>
              <a:t>IPV4, IPV6: Internet protocol version 4, 6</a:t>
            </a:r>
          </a:p>
          <a:p>
            <a:pPr eaLnBrk="1" hangingPunct="1"/>
            <a:r>
              <a:rPr lang="en-US" altLang="en-US" smtClean="0"/>
              <a:t>Tremendous increase in network bandwidth: measured in bits per second</a:t>
            </a:r>
          </a:p>
          <a:p>
            <a:pPr eaLnBrk="1" hangingPunct="1"/>
            <a:r>
              <a:rPr lang="en-US" altLang="en-US" smtClean="0"/>
              <a:t>From few kilobits per second (56kb/s dial up lines to </a:t>
            </a:r>
          </a:p>
          <a:p>
            <a:pPr eaLnBrk="1" hangingPunct="1">
              <a:buFont typeface="Wingdings 2" panose="05020102010507070707" pitchFamily="18" charset="2"/>
              <a:buNone/>
            </a:pPr>
            <a:r>
              <a:rPr lang="en-US" altLang="en-US" smtClean="0"/>
              <a:t>1.5Mb/s T1 to 100Gb/s ethernet)</a:t>
            </a:r>
          </a:p>
          <a:p>
            <a:pPr eaLnBrk="1" hangingPunct="1"/>
            <a:r>
              <a:rPr lang="en-US" altLang="en-US" smtClean="0"/>
              <a:t>What can you do with such fast delivery speed? Connect them up.. Networked application models</a:t>
            </a:r>
          </a:p>
          <a:p>
            <a:pPr eaLnBrk="1" hangingPunct="1">
              <a:buFont typeface="Wingdings 2" panose="05020102010507070707" pitchFamily="18" charset="2"/>
              <a:buNone/>
            </a:pPr>
            <a:endParaRPr lang="en-US" altLang="en-US"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Grp="1" noChangeArrowheads="1"/>
          </p:cNvSpPr>
          <p:nvPr>
            <p:ph type="title"/>
          </p:nvPr>
        </p:nvSpPr>
        <p:spPr/>
        <p:txBody>
          <a:bodyPr/>
          <a:lstStyle/>
          <a:p>
            <a:pPr eaLnBrk="1" hangingPunct="1"/>
            <a:r>
              <a:rPr lang="en-US" altLang="en-US" smtClean="0">
                <a:solidFill>
                  <a:srgbClr val="7B9899"/>
                </a:solidFill>
              </a:rPr>
              <a:t>Introduction</a:t>
            </a:r>
          </a:p>
        </p:txBody>
      </p:sp>
      <p:sp>
        <p:nvSpPr>
          <p:cNvPr id="17411"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913E5F77-DDFB-420D-829D-53309DAB9E4E}"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17412"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
        <p:nvSpPr>
          <p:cNvPr id="1741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C88C0B4D-7681-4743-B1E5-6912BAB9AF36}" type="slidenum">
              <a:rPr lang="en-US" altLang="en-US" sz="1600" smtClean="0">
                <a:solidFill>
                  <a:srgbClr val="7B9899"/>
                </a:solidFill>
                <a:latin typeface="Tahoma" panose="020B0604030504040204" pitchFamily="34" charset="0"/>
              </a:rPr>
              <a:pPr>
                <a:spcBef>
                  <a:spcPct val="0"/>
                </a:spcBef>
                <a:buClrTx/>
                <a:buSzTx/>
                <a:buFontTx/>
                <a:buNone/>
              </a:pPr>
              <a:t>2</a:t>
            </a:fld>
            <a:endParaRPr lang="en-US" altLang="en-US" sz="1600" smtClean="0">
              <a:solidFill>
                <a:srgbClr val="7B9899"/>
              </a:solidFill>
              <a:latin typeface="Tahoma" panose="020B0604030504040204" pitchFamily="34" charset="0"/>
            </a:endParaRPr>
          </a:p>
        </p:txBody>
      </p:sp>
      <p:sp>
        <p:nvSpPr>
          <p:cNvPr id="17414" name="Rectangle 7" descr="Rectangle: Click to edit Master text styles&#10;Second level&#10;Third level&#10;Fourth level&#10;Fifth level"/>
          <p:cNvSpPr>
            <a:spLocks noGrp="1" noChangeArrowheads="1"/>
          </p:cNvSpPr>
          <p:nvPr>
            <p:ph sz="quarter" idx="1"/>
          </p:nvPr>
        </p:nvSpPr>
        <p:spPr>
          <a:xfrm>
            <a:off x="685800" y="1600200"/>
            <a:ext cx="7772400" cy="4114800"/>
          </a:xfrm>
        </p:spPr>
        <p:txBody>
          <a:bodyPr/>
          <a:lstStyle/>
          <a:p>
            <a:pPr eaLnBrk="1" hangingPunct="1"/>
            <a:r>
              <a:rPr lang="en-US" altLang="en-US" sz="2800" smtClean="0"/>
              <a:t>A distributed system is a network of autonomous computers cooperating to accomplish a task.</a:t>
            </a:r>
          </a:p>
          <a:p>
            <a:pPr eaLnBrk="1" hangingPunct="1"/>
            <a:r>
              <a:rPr lang="en-US" altLang="en-US" sz="2800" smtClean="0"/>
              <a:t>Hardware and software components of a distributed system coordinate their activity by sharing resources such as data, computation, compute cycles, bandwidth and storage.</a:t>
            </a:r>
          </a:p>
          <a:p>
            <a:pPr eaLnBrk="1" hangingPunct="1"/>
            <a:r>
              <a:rPr lang="en-US" altLang="en-US" sz="2800" smtClean="0"/>
              <a:t>Examples: Internet, intranet, mobile computing systems, the cloud, Hadoop, Kafka, Cassandra, … </a:t>
            </a:r>
          </a:p>
        </p:txBody>
      </p:sp>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solidFill>
                  <a:srgbClr val="7B9899"/>
                </a:solidFill>
              </a:rPr>
              <a:t>Communication Network</a:t>
            </a:r>
          </a:p>
        </p:txBody>
      </p:sp>
      <p:sp>
        <p:nvSpPr>
          <p:cNvPr id="35843"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2258701A-023C-49B8-B982-A9694431E595}"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3584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nSpc>
                <a:spcPct val="80000"/>
              </a:lnSpc>
              <a:spcBef>
                <a:spcPct val="0"/>
              </a:spcBef>
              <a:buClrTx/>
              <a:buSzTx/>
              <a:buFontTx/>
              <a:buNone/>
            </a:pPr>
            <a:r>
              <a:rPr lang="en-US" altLang="en-US" sz="1400" smtClean="0">
                <a:solidFill>
                  <a:srgbClr val="7B9899"/>
                </a:solidFill>
                <a:latin typeface="Tahoma" panose="020B0604030504040204" pitchFamily="34" charset="0"/>
              </a:rPr>
              <a:t>Page </a:t>
            </a:r>
            <a:fld id="{422D9B97-D685-402C-A7D1-FD51AF986F9B}" type="slidenum">
              <a:rPr lang="en-US" altLang="en-US" sz="1400" smtClean="0">
                <a:solidFill>
                  <a:srgbClr val="7B9899"/>
                </a:solidFill>
                <a:latin typeface="Tahoma" panose="020B0604030504040204" pitchFamily="34" charset="0"/>
              </a:rPr>
              <a:pPr>
                <a:lnSpc>
                  <a:spcPct val="80000"/>
                </a:lnSpc>
                <a:spcBef>
                  <a:spcPct val="0"/>
                </a:spcBef>
                <a:buClrTx/>
                <a:buSzTx/>
                <a:buFontTx/>
                <a:buNone/>
              </a:pPr>
              <a:t>20</a:t>
            </a:fld>
            <a:endParaRPr lang="en-US" altLang="en-US" sz="1400" smtClean="0">
              <a:solidFill>
                <a:srgbClr val="7B9899"/>
              </a:solidFill>
              <a:latin typeface="Tahoma" panose="020B0604030504040204" pitchFamily="34" charset="0"/>
            </a:endParaRPr>
          </a:p>
        </p:txBody>
      </p:sp>
      <p:sp>
        <p:nvSpPr>
          <p:cNvPr id="35845" name="Rectangle 3" descr="Rectangle: Click to edit Master text styles&#10;Second level&#10;Third level&#10;Fourth level&#10;Fifth level"/>
          <p:cNvSpPr>
            <a:spLocks noGrp="1" noChangeArrowheads="1"/>
          </p:cNvSpPr>
          <p:nvPr>
            <p:ph sz="quarter" idx="1"/>
          </p:nvPr>
        </p:nvSpPr>
        <p:spPr>
          <a:xfrm>
            <a:off x="609600" y="5562600"/>
            <a:ext cx="7772400" cy="4114800"/>
          </a:xfrm>
        </p:spPr>
        <p:txBody>
          <a:bodyPr/>
          <a:lstStyle/>
          <a:p>
            <a:pPr eaLnBrk="1" hangingPunct="1">
              <a:buFontTx/>
              <a:buNone/>
            </a:pPr>
            <a:r>
              <a:rPr lang="en-US" altLang="en-US" sz="2000" smtClean="0"/>
              <a:t>A communication middleware framework isolates the application developers from the details of the network protocol.</a:t>
            </a:r>
          </a:p>
          <a:p>
            <a:pPr eaLnBrk="1" hangingPunct="1">
              <a:buFontTx/>
              <a:buNone/>
            </a:pPr>
            <a:endParaRPr lang="en-US" altLang="en-US" sz="2000" smtClean="0"/>
          </a:p>
        </p:txBody>
      </p:sp>
      <p:sp>
        <p:nvSpPr>
          <p:cNvPr id="35846" name="Rectangle 4"/>
          <p:cNvSpPr>
            <a:spLocks noChangeArrowheads="1"/>
          </p:cNvSpPr>
          <p:nvPr/>
        </p:nvSpPr>
        <p:spPr bwMode="auto">
          <a:xfrm>
            <a:off x="1219200" y="2133600"/>
            <a:ext cx="2438400" cy="609600"/>
          </a:xfrm>
          <a:prstGeom prst="rect">
            <a:avLst/>
          </a:prstGeom>
          <a:solidFill>
            <a:srgbClr val="70FE70"/>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Application</a:t>
            </a:r>
          </a:p>
        </p:txBody>
      </p:sp>
      <p:sp>
        <p:nvSpPr>
          <p:cNvPr id="35847" name="Rectangle 5"/>
          <p:cNvSpPr>
            <a:spLocks noChangeArrowheads="1"/>
          </p:cNvSpPr>
          <p:nvPr/>
        </p:nvSpPr>
        <p:spPr bwMode="auto">
          <a:xfrm>
            <a:off x="5486400" y="2133600"/>
            <a:ext cx="2438400" cy="609600"/>
          </a:xfrm>
          <a:prstGeom prst="rect">
            <a:avLst/>
          </a:prstGeom>
          <a:solidFill>
            <a:srgbClr val="70FE70"/>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Application</a:t>
            </a:r>
          </a:p>
        </p:txBody>
      </p:sp>
      <p:sp>
        <p:nvSpPr>
          <p:cNvPr id="35848" name="Rectangle 7"/>
          <p:cNvSpPr>
            <a:spLocks noChangeArrowheads="1"/>
          </p:cNvSpPr>
          <p:nvPr/>
        </p:nvSpPr>
        <p:spPr bwMode="auto">
          <a:xfrm>
            <a:off x="1219200" y="4876800"/>
            <a:ext cx="2438400" cy="6096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Network Protocol Stack</a:t>
            </a:r>
          </a:p>
        </p:txBody>
      </p:sp>
      <p:sp>
        <p:nvSpPr>
          <p:cNvPr id="35849" name="Rectangle 8"/>
          <p:cNvSpPr>
            <a:spLocks noChangeArrowheads="1"/>
          </p:cNvSpPr>
          <p:nvPr/>
        </p:nvSpPr>
        <p:spPr bwMode="auto">
          <a:xfrm>
            <a:off x="5486400" y="4876800"/>
            <a:ext cx="2438400" cy="6096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Network Protocol Stack</a:t>
            </a:r>
          </a:p>
        </p:txBody>
      </p:sp>
      <p:sp>
        <p:nvSpPr>
          <p:cNvPr id="35850" name="Line 9"/>
          <p:cNvSpPr>
            <a:spLocks noChangeShapeType="1"/>
          </p:cNvSpPr>
          <p:nvPr/>
        </p:nvSpPr>
        <p:spPr bwMode="auto">
          <a:xfrm>
            <a:off x="2438400" y="2743200"/>
            <a:ext cx="0" cy="2133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51" name="Line 10"/>
          <p:cNvSpPr>
            <a:spLocks noChangeShapeType="1"/>
          </p:cNvSpPr>
          <p:nvPr/>
        </p:nvSpPr>
        <p:spPr bwMode="auto">
          <a:xfrm>
            <a:off x="3657600" y="5181600"/>
            <a:ext cx="1828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52" name="Line 11"/>
          <p:cNvSpPr>
            <a:spLocks noChangeShapeType="1"/>
          </p:cNvSpPr>
          <p:nvPr/>
        </p:nvSpPr>
        <p:spPr bwMode="auto">
          <a:xfrm flipV="1">
            <a:off x="6705600" y="2743200"/>
            <a:ext cx="0" cy="2133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53" name="Line 13"/>
          <p:cNvSpPr>
            <a:spLocks noChangeShapeType="1"/>
          </p:cNvSpPr>
          <p:nvPr/>
        </p:nvSpPr>
        <p:spPr bwMode="auto">
          <a:xfrm>
            <a:off x="3657600" y="2438400"/>
            <a:ext cx="1828800" cy="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5854" name="Footer Placeholder 1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mtClean="0">
                <a:solidFill>
                  <a:srgbClr val="7B9899"/>
                </a:solidFill>
              </a:rPr>
              <a:t>Client/server Issues</a:t>
            </a:r>
          </a:p>
        </p:txBody>
      </p:sp>
      <p:sp>
        <p:nvSpPr>
          <p:cNvPr id="37891"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93B963E3-F724-44E6-8561-A519C39D5354}"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37892"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
        <p:nvSpPr>
          <p:cNvPr id="3789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20325A0A-5CF4-47E8-B1E4-5040FA638ADC}" type="slidenum">
              <a:rPr lang="en-US" altLang="en-US" sz="1600" smtClean="0">
                <a:solidFill>
                  <a:srgbClr val="7B9899"/>
                </a:solidFill>
                <a:latin typeface="Tahoma" panose="020B0604030504040204" pitchFamily="34" charset="0"/>
              </a:rPr>
              <a:pPr>
                <a:spcBef>
                  <a:spcPct val="0"/>
                </a:spcBef>
                <a:buClrTx/>
                <a:buSzTx/>
                <a:buFontTx/>
                <a:buNone/>
              </a:pPr>
              <a:t>21</a:t>
            </a:fld>
            <a:endParaRPr lang="en-US" altLang="en-US" sz="1600" smtClean="0">
              <a:solidFill>
                <a:srgbClr val="7B9899"/>
              </a:solidFill>
              <a:latin typeface="Tahoma" panose="020B0604030504040204" pitchFamily="34" charset="0"/>
            </a:endParaRPr>
          </a:p>
        </p:txBody>
      </p:sp>
      <p:sp>
        <p:nvSpPr>
          <p:cNvPr id="37894" name="Rectangle 3" descr="Rectangle: Click to edit Master text styles&#10;Second level&#10;Third level&#10;Fourth level&#10;Fifth level"/>
          <p:cNvSpPr>
            <a:spLocks noGrp="1" noChangeArrowheads="1"/>
          </p:cNvSpPr>
          <p:nvPr>
            <p:ph sz="quarter" idx="1"/>
          </p:nvPr>
        </p:nvSpPr>
        <p:spPr>
          <a:xfrm>
            <a:off x="301625" y="1527175"/>
            <a:ext cx="8504238" cy="4572000"/>
          </a:xfrm>
        </p:spPr>
        <p:txBody>
          <a:bodyPr/>
          <a:lstStyle/>
          <a:p>
            <a:pPr eaLnBrk="1" hangingPunct="1"/>
            <a:r>
              <a:rPr lang="en-US" altLang="en-US" smtClean="0"/>
              <a:t>Basic object-technology could not fulfill the promises such as reusability and interoperability fully in the context internet and enterprise level applications. Deployment was still a major problem and as a result portability and mobility were impaired.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smtClean="0">
                <a:solidFill>
                  <a:srgbClr val="7B9899"/>
                </a:solidFill>
              </a:rPr>
              <a:t>Issues in networked systems</a:t>
            </a:r>
          </a:p>
        </p:txBody>
      </p:sp>
      <p:sp>
        <p:nvSpPr>
          <p:cNvPr id="38915"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2876706F-7704-4E68-8CED-607160A39725}"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3891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nSpc>
                <a:spcPct val="80000"/>
              </a:lnSpc>
              <a:spcBef>
                <a:spcPct val="0"/>
              </a:spcBef>
              <a:buClrTx/>
              <a:buSzTx/>
              <a:buFontTx/>
              <a:buNone/>
            </a:pPr>
            <a:r>
              <a:rPr lang="en-US" altLang="en-US" sz="1400" smtClean="0">
                <a:solidFill>
                  <a:srgbClr val="7B9899"/>
                </a:solidFill>
                <a:latin typeface="Tahoma" panose="020B0604030504040204" pitchFamily="34" charset="0"/>
              </a:rPr>
              <a:t>Page </a:t>
            </a:r>
            <a:fld id="{3AA2B1DB-6E97-4E93-92C7-FCDA5437ED43}" type="slidenum">
              <a:rPr lang="en-US" altLang="en-US" sz="1400" smtClean="0">
                <a:solidFill>
                  <a:srgbClr val="7B9899"/>
                </a:solidFill>
                <a:latin typeface="Tahoma" panose="020B0604030504040204" pitchFamily="34" charset="0"/>
              </a:rPr>
              <a:pPr>
                <a:lnSpc>
                  <a:spcPct val="80000"/>
                </a:lnSpc>
                <a:spcBef>
                  <a:spcPct val="0"/>
                </a:spcBef>
                <a:buClrTx/>
                <a:buSzTx/>
                <a:buFontTx/>
                <a:buNone/>
              </a:pPr>
              <a:t>22</a:t>
            </a:fld>
            <a:endParaRPr lang="en-US" altLang="en-US" sz="1400" smtClean="0">
              <a:solidFill>
                <a:srgbClr val="7B9899"/>
              </a:solidFill>
              <a:latin typeface="Tahoma" panose="020B0604030504040204" pitchFamily="34" charset="0"/>
            </a:endParaRPr>
          </a:p>
        </p:txBody>
      </p:sp>
      <p:sp>
        <p:nvSpPr>
          <p:cNvPr id="38917" name="Rectangle 3" descr="Rectangle: Click to edit Master text styles&#10;Second level&#10;Third level&#10;Fourth level&#10;Fifth level"/>
          <p:cNvSpPr>
            <a:spLocks noGrp="1" noChangeArrowheads="1"/>
          </p:cNvSpPr>
          <p:nvPr>
            <p:ph sz="quarter" idx="1"/>
          </p:nvPr>
        </p:nvSpPr>
        <p:spPr>
          <a:xfrm>
            <a:off x="301625" y="1527175"/>
            <a:ext cx="8504238" cy="4572000"/>
          </a:xfrm>
        </p:spPr>
        <p:txBody>
          <a:bodyPr/>
          <a:lstStyle/>
          <a:p>
            <a:pPr eaLnBrk="1" hangingPunct="1">
              <a:lnSpc>
                <a:spcPct val="80000"/>
              </a:lnSpc>
            </a:pPr>
            <a:r>
              <a:rPr lang="en-US" altLang="en-US" sz="2800" smtClean="0"/>
              <a:t>Heterogeneity in various aspects of a distributed systems</a:t>
            </a:r>
          </a:p>
          <a:p>
            <a:pPr eaLnBrk="1" hangingPunct="1">
              <a:lnSpc>
                <a:spcPct val="80000"/>
              </a:lnSpc>
            </a:pPr>
            <a:r>
              <a:rPr lang="en-US" altLang="en-US" sz="2800" smtClean="0"/>
              <a:t>Communication modes different</a:t>
            </a:r>
          </a:p>
          <a:p>
            <a:pPr lvl="1" eaLnBrk="1" hangingPunct="1">
              <a:lnSpc>
                <a:spcPct val="80000"/>
              </a:lnSpc>
            </a:pPr>
            <a:r>
              <a:rPr lang="en-US" altLang="en-US" sz="2400" smtClean="0"/>
              <a:t>Synchronous: RPC</a:t>
            </a:r>
          </a:p>
          <a:p>
            <a:pPr lvl="1" eaLnBrk="1" hangingPunct="1">
              <a:lnSpc>
                <a:spcPct val="80000"/>
              </a:lnSpc>
            </a:pPr>
            <a:r>
              <a:rPr lang="en-US" altLang="en-US" sz="2400" smtClean="0"/>
              <a:t>Asynchronous: P2P, Publish and subscribe</a:t>
            </a:r>
          </a:p>
          <a:p>
            <a:pPr eaLnBrk="1" hangingPunct="1">
              <a:lnSpc>
                <a:spcPct val="80000"/>
              </a:lnSpc>
            </a:pPr>
            <a:r>
              <a:rPr lang="en-US" altLang="en-US" sz="2800" smtClean="0"/>
              <a:t>Variations in products</a:t>
            </a:r>
          </a:p>
          <a:p>
            <a:pPr lvl="1" eaLnBrk="1" hangingPunct="1">
              <a:lnSpc>
                <a:spcPct val="80000"/>
              </a:lnSpc>
            </a:pPr>
            <a:r>
              <a:rPr lang="en-US" altLang="en-US" sz="2400" smtClean="0"/>
              <a:t>Many vendors: IBM, CISCO, Apache, Adobe</a:t>
            </a:r>
          </a:p>
          <a:p>
            <a:pPr eaLnBrk="1" hangingPunct="1">
              <a:lnSpc>
                <a:spcPct val="80000"/>
              </a:lnSpc>
            </a:pPr>
            <a:r>
              <a:rPr lang="en-US" altLang="en-US" sz="2800" smtClean="0"/>
              <a:t>Additional runtime features: </a:t>
            </a:r>
          </a:p>
          <a:p>
            <a:pPr lvl="1" eaLnBrk="1" hangingPunct="1">
              <a:lnSpc>
                <a:spcPct val="80000"/>
              </a:lnSpc>
            </a:pPr>
            <a:r>
              <a:rPr lang="en-US" altLang="en-US" sz="2400" smtClean="0"/>
              <a:t>fault tolerance, load balancing, transaction handling, usage metering, auditing, ..</a:t>
            </a:r>
          </a:p>
        </p:txBody>
      </p:sp>
      <p:sp>
        <p:nvSpPr>
          <p:cNvPr id="38918"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1368425" y="2743200"/>
            <a:ext cx="6480175" cy="1673225"/>
          </a:xfrm>
        </p:spPr>
        <p:txBody>
          <a:bodyPr>
            <a:normAutofit/>
          </a:bodyPr>
          <a:lstStyle/>
          <a:p>
            <a:pPr eaLnBrk="1" fontAlgn="auto" hangingPunct="1">
              <a:spcAft>
                <a:spcPts val="0"/>
              </a:spcAft>
              <a:buFont typeface="Wingdings 2"/>
              <a:buNone/>
              <a:defRPr/>
            </a:pPr>
            <a:endParaRPr lang="en-US"/>
          </a:p>
        </p:txBody>
      </p:sp>
      <p:sp>
        <p:nvSpPr>
          <p:cNvPr id="39939"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
        <p:nvSpPr>
          <p:cNvPr id="39940" name="Date Placeholder 2"/>
          <p:cNvSpPr>
            <a:spLocks noGrp="1"/>
          </p:cNvSpPr>
          <p:nvPr>
            <p:ph type="dt"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09004691-5E1A-4578-8280-75FC14EAF920}"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3994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3EF305AA-0AB0-47CE-A91F-F7F1F1E50A5D}" type="slidenum">
              <a:rPr lang="en-US" altLang="en-US" sz="1600" smtClean="0">
                <a:solidFill>
                  <a:srgbClr val="7B9899"/>
                </a:solidFill>
                <a:latin typeface="Tahoma" panose="020B0604030504040204" pitchFamily="34" charset="0"/>
              </a:rPr>
              <a:pPr>
                <a:spcBef>
                  <a:spcPct val="0"/>
                </a:spcBef>
                <a:buClrTx/>
                <a:buSzTx/>
                <a:buFontTx/>
                <a:buNone/>
              </a:pPr>
              <a:t>23</a:t>
            </a:fld>
            <a:endParaRPr lang="en-US" altLang="en-US" sz="1600" smtClean="0">
              <a:solidFill>
                <a:srgbClr val="7B9899"/>
              </a:solidFill>
              <a:latin typeface="Tahoma" panose="020B0604030504040204" pitchFamily="34" charset="0"/>
            </a:endParaRPr>
          </a:p>
        </p:txBody>
      </p:sp>
      <p:sp>
        <p:nvSpPr>
          <p:cNvPr id="39942" name="Title 6"/>
          <p:cNvSpPr>
            <a:spLocks noGrp="1"/>
          </p:cNvSpPr>
          <p:nvPr>
            <p:ph type="title"/>
          </p:nvPr>
        </p:nvSpPr>
        <p:spPr/>
        <p:txBody>
          <a:bodyPr/>
          <a:lstStyle/>
          <a:p>
            <a:pPr eaLnBrk="1" hangingPunct="1"/>
            <a:r>
              <a:rPr lang="en-US" altLang="en-US" smtClean="0"/>
              <a:t>Advances in Middleware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mtClean="0">
                <a:solidFill>
                  <a:srgbClr val="7B9899"/>
                </a:solidFill>
              </a:rPr>
              <a:t>Communication Middleware</a:t>
            </a:r>
          </a:p>
        </p:txBody>
      </p:sp>
      <p:sp>
        <p:nvSpPr>
          <p:cNvPr id="40963"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A9D75F39-1E13-4A03-B929-C7B9590A866C}"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4096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nSpc>
                <a:spcPct val="80000"/>
              </a:lnSpc>
              <a:spcBef>
                <a:spcPct val="0"/>
              </a:spcBef>
              <a:buClrTx/>
              <a:buSzTx/>
              <a:buFontTx/>
              <a:buNone/>
            </a:pPr>
            <a:r>
              <a:rPr lang="en-US" altLang="en-US" sz="1400" smtClean="0">
                <a:solidFill>
                  <a:srgbClr val="7B9899"/>
                </a:solidFill>
                <a:latin typeface="Tahoma" panose="020B0604030504040204" pitchFamily="34" charset="0"/>
              </a:rPr>
              <a:t>Page </a:t>
            </a:r>
            <a:fld id="{B3D94F47-BF46-4B74-81F9-2B8153FAC765}" type="slidenum">
              <a:rPr lang="en-US" altLang="en-US" sz="1400" smtClean="0">
                <a:solidFill>
                  <a:srgbClr val="7B9899"/>
                </a:solidFill>
                <a:latin typeface="Tahoma" panose="020B0604030504040204" pitchFamily="34" charset="0"/>
              </a:rPr>
              <a:pPr>
                <a:lnSpc>
                  <a:spcPct val="80000"/>
                </a:lnSpc>
                <a:spcBef>
                  <a:spcPct val="0"/>
                </a:spcBef>
                <a:buClrTx/>
                <a:buSzTx/>
                <a:buFontTx/>
                <a:buNone/>
              </a:pPr>
              <a:t>24</a:t>
            </a:fld>
            <a:endParaRPr lang="en-US" altLang="en-US" sz="1400" smtClean="0">
              <a:solidFill>
                <a:srgbClr val="7B9899"/>
              </a:solidFill>
              <a:latin typeface="Tahoma" panose="020B0604030504040204" pitchFamily="34" charset="0"/>
            </a:endParaRPr>
          </a:p>
        </p:txBody>
      </p:sp>
      <p:sp>
        <p:nvSpPr>
          <p:cNvPr id="40965" name="Rectangle 3" descr="Rectangle: Click to edit Master text styles&#10;Second level&#10;Third level&#10;Fourth level&#10;Fifth level"/>
          <p:cNvSpPr>
            <a:spLocks noGrp="1" noChangeArrowheads="1"/>
          </p:cNvSpPr>
          <p:nvPr>
            <p:ph sz="quarter" idx="1"/>
          </p:nvPr>
        </p:nvSpPr>
        <p:spPr>
          <a:xfrm>
            <a:off x="301625" y="1527175"/>
            <a:ext cx="8504238" cy="4572000"/>
          </a:xfrm>
        </p:spPr>
        <p:txBody>
          <a:bodyPr/>
          <a:lstStyle/>
          <a:p>
            <a:pPr eaLnBrk="1" hangingPunct="1">
              <a:buFontTx/>
              <a:buNone/>
            </a:pPr>
            <a:endParaRPr lang="en-US" altLang="en-US" smtClean="0"/>
          </a:p>
          <a:p>
            <a:pPr eaLnBrk="1" hangingPunct="1"/>
            <a:endParaRPr lang="en-US" altLang="en-US" smtClean="0"/>
          </a:p>
        </p:txBody>
      </p:sp>
      <p:sp>
        <p:nvSpPr>
          <p:cNvPr id="40966" name="Rectangle 4"/>
          <p:cNvSpPr>
            <a:spLocks noChangeArrowheads="1"/>
          </p:cNvSpPr>
          <p:nvPr/>
        </p:nvSpPr>
        <p:spPr bwMode="auto">
          <a:xfrm>
            <a:off x="1219200" y="2133600"/>
            <a:ext cx="2438400" cy="609600"/>
          </a:xfrm>
          <a:prstGeom prst="rect">
            <a:avLst/>
          </a:prstGeom>
          <a:solidFill>
            <a:srgbClr val="70FE70"/>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Application</a:t>
            </a:r>
          </a:p>
        </p:txBody>
      </p:sp>
      <p:sp>
        <p:nvSpPr>
          <p:cNvPr id="40967" name="Rectangle 5"/>
          <p:cNvSpPr>
            <a:spLocks noChangeArrowheads="1"/>
          </p:cNvSpPr>
          <p:nvPr/>
        </p:nvSpPr>
        <p:spPr bwMode="auto">
          <a:xfrm>
            <a:off x="5486400" y="2133600"/>
            <a:ext cx="2438400" cy="609600"/>
          </a:xfrm>
          <a:prstGeom prst="rect">
            <a:avLst/>
          </a:prstGeom>
          <a:solidFill>
            <a:srgbClr val="70FE70"/>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Application</a:t>
            </a:r>
          </a:p>
        </p:txBody>
      </p:sp>
      <p:sp>
        <p:nvSpPr>
          <p:cNvPr id="40968" name="Rectangle 6"/>
          <p:cNvSpPr>
            <a:spLocks noChangeArrowheads="1"/>
          </p:cNvSpPr>
          <p:nvPr/>
        </p:nvSpPr>
        <p:spPr bwMode="auto">
          <a:xfrm>
            <a:off x="1219200" y="4876800"/>
            <a:ext cx="2438400" cy="6096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Network Protocol Stack</a:t>
            </a:r>
          </a:p>
        </p:txBody>
      </p:sp>
      <p:sp>
        <p:nvSpPr>
          <p:cNvPr id="40969" name="Rectangle 7"/>
          <p:cNvSpPr>
            <a:spLocks noChangeArrowheads="1"/>
          </p:cNvSpPr>
          <p:nvPr/>
        </p:nvSpPr>
        <p:spPr bwMode="auto">
          <a:xfrm>
            <a:off x="5486400" y="4876800"/>
            <a:ext cx="2438400" cy="6096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Network Protocol Stack</a:t>
            </a:r>
          </a:p>
        </p:txBody>
      </p:sp>
      <p:sp>
        <p:nvSpPr>
          <p:cNvPr id="40970" name="Line 8"/>
          <p:cNvSpPr>
            <a:spLocks noChangeShapeType="1"/>
          </p:cNvSpPr>
          <p:nvPr/>
        </p:nvSpPr>
        <p:spPr bwMode="auto">
          <a:xfrm>
            <a:off x="2438400" y="2743200"/>
            <a:ext cx="0" cy="2133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0971" name="Line 9"/>
          <p:cNvSpPr>
            <a:spLocks noChangeShapeType="1"/>
          </p:cNvSpPr>
          <p:nvPr/>
        </p:nvSpPr>
        <p:spPr bwMode="auto">
          <a:xfrm>
            <a:off x="3657600" y="5181600"/>
            <a:ext cx="18288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0972" name="Line 10"/>
          <p:cNvSpPr>
            <a:spLocks noChangeShapeType="1"/>
          </p:cNvSpPr>
          <p:nvPr/>
        </p:nvSpPr>
        <p:spPr bwMode="auto">
          <a:xfrm flipV="1">
            <a:off x="6705600" y="2743200"/>
            <a:ext cx="0" cy="2133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0973" name="Line 11"/>
          <p:cNvSpPr>
            <a:spLocks noChangeShapeType="1"/>
          </p:cNvSpPr>
          <p:nvPr/>
        </p:nvSpPr>
        <p:spPr bwMode="auto">
          <a:xfrm>
            <a:off x="3657600" y="2438400"/>
            <a:ext cx="1828800" cy="0"/>
          </a:xfrm>
          <a:prstGeom prst="line">
            <a:avLst/>
          </a:prstGeom>
          <a:noFill/>
          <a:ln w="19050">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0974" name="Rectangle 12"/>
          <p:cNvSpPr>
            <a:spLocks noChangeArrowheads="1"/>
          </p:cNvSpPr>
          <p:nvPr/>
        </p:nvSpPr>
        <p:spPr bwMode="auto">
          <a:xfrm>
            <a:off x="1219200" y="3505200"/>
            <a:ext cx="2438400" cy="609600"/>
          </a:xfrm>
          <a:prstGeom prst="rect">
            <a:avLst/>
          </a:prstGeom>
          <a:solidFill>
            <a:srgbClr val="71D2FD"/>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Middleware</a:t>
            </a:r>
          </a:p>
        </p:txBody>
      </p:sp>
      <p:sp>
        <p:nvSpPr>
          <p:cNvPr id="40975" name="Rectangle 13"/>
          <p:cNvSpPr>
            <a:spLocks noChangeArrowheads="1"/>
          </p:cNvSpPr>
          <p:nvPr/>
        </p:nvSpPr>
        <p:spPr bwMode="auto">
          <a:xfrm>
            <a:off x="5486400" y="3505200"/>
            <a:ext cx="2438400" cy="609600"/>
          </a:xfrm>
          <a:prstGeom prst="rect">
            <a:avLst/>
          </a:prstGeom>
          <a:solidFill>
            <a:srgbClr val="71D2FD"/>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Middleware</a:t>
            </a:r>
          </a:p>
        </p:txBody>
      </p:sp>
      <p:sp>
        <p:nvSpPr>
          <p:cNvPr id="40976" name="Footer Placeholder 1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title"/>
          </p:nvPr>
        </p:nvSpPr>
        <p:spPr/>
        <p:txBody>
          <a:bodyPr/>
          <a:lstStyle/>
          <a:p>
            <a:pPr eaLnBrk="1" hangingPunct="1"/>
            <a:r>
              <a:rPr lang="en-US" altLang="en-US" smtClean="0">
                <a:solidFill>
                  <a:srgbClr val="7B9899"/>
                </a:solidFill>
              </a:rPr>
              <a:t>Remote procedure call (RPC)</a:t>
            </a:r>
          </a:p>
        </p:txBody>
      </p:sp>
      <p:sp>
        <p:nvSpPr>
          <p:cNvPr id="41987"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F8F1BAA1-0558-4E83-A9FC-DF0F6AB575CD}"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4198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nSpc>
                <a:spcPct val="80000"/>
              </a:lnSpc>
              <a:spcBef>
                <a:spcPct val="0"/>
              </a:spcBef>
              <a:buClrTx/>
              <a:buSzTx/>
              <a:buFontTx/>
              <a:buNone/>
            </a:pPr>
            <a:r>
              <a:rPr lang="en-US" altLang="en-US" sz="1400" smtClean="0">
                <a:solidFill>
                  <a:srgbClr val="7B9899"/>
                </a:solidFill>
                <a:latin typeface="Tahoma" panose="020B0604030504040204" pitchFamily="34" charset="0"/>
              </a:rPr>
              <a:t>Page </a:t>
            </a:r>
            <a:fld id="{4F8D8B69-9543-42FF-9A96-EF4E5D813BBD}" type="slidenum">
              <a:rPr lang="en-US" altLang="en-US" sz="1400" smtClean="0">
                <a:solidFill>
                  <a:srgbClr val="7B9899"/>
                </a:solidFill>
                <a:latin typeface="Tahoma" panose="020B0604030504040204" pitchFamily="34" charset="0"/>
              </a:rPr>
              <a:pPr>
                <a:lnSpc>
                  <a:spcPct val="80000"/>
                </a:lnSpc>
                <a:spcBef>
                  <a:spcPct val="0"/>
                </a:spcBef>
                <a:buClrTx/>
                <a:buSzTx/>
                <a:buFontTx/>
                <a:buNone/>
              </a:pPr>
              <a:t>25</a:t>
            </a:fld>
            <a:endParaRPr lang="en-US" altLang="en-US" sz="1400" smtClean="0">
              <a:solidFill>
                <a:srgbClr val="7B9899"/>
              </a:solidFill>
              <a:latin typeface="Tahoma" panose="020B0604030504040204" pitchFamily="34" charset="0"/>
            </a:endParaRPr>
          </a:p>
        </p:txBody>
      </p:sp>
      <p:sp>
        <p:nvSpPr>
          <p:cNvPr id="41989" name="Rectangle 5" descr="Rectangle: Click to edit Master text styles&#10;Second level&#10;Third level&#10;Fourth level&#10;Fifth level"/>
          <p:cNvSpPr>
            <a:spLocks noGrp="1" noChangeArrowheads="1"/>
          </p:cNvSpPr>
          <p:nvPr>
            <p:ph sz="quarter" idx="1"/>
          </p:nvPr>
        </p:nvSpPr>
        <p:spPr>
          <a:xfrm>
            <a:off x="301625" y="1527175"/>
            <a:ext cx="8504238" cy="4572000"/>
          </a:xfrm>
        </p:spPr>
        <p:txBody>
          <a:bodyPr/>
          <a:lstStyle/>
          <a:p>
            <a:pPr eaLnBrk="1" hangingPunct="1">
              <a:buFontTx/>
              <a:buNone/>
            </a:pPr>
            <a:endParaRPr lang="en-US" altLang="en-US" smtClean="0"/>
          </a:p>
          <a:p>
            <a:pPr eaLnBrk="1" hangingPunct="1"/>
            <a:endParaRPr lang="en-US" altLang="en-US" smtClean="0"/>
          </a:p>
        </p:txBody>
      </p:sp>
      <p:sp>
        <p:nvSpPr>
          <p:cNvPr id="41990" name="Line 2"/>
          <p:cNvSpPr>
            <a:spLocks noChangeShapeType="1"/>
          </p:cNvSpPr>
          <p:nvPr/>
        </p:nvSpPr>
        <p:spPr bwMode="auto">
          <a:xfrm>
            <a:off x="3352800" y="2743200"/>
            <a:ext cx="0" cy="2133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991" name="Line 3"/>
          <p:cNvSpPr>
            <a:spLocks noChangeShapeType="1"/>
          </p:cNvSpPr>
          <p:nvPr/>
        </p:nvSpPr>
        <p:spPr bwMode="auto">
          <a:xfrm flipV="1">
            <a:off x="5791200" y="2743200"/>
            <a:ext cx="0" cy="2133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992" name="Rectangle 6"/>
          <p:cNvSpPr>
            <a:spLocks noChangeArrowheads="1"/>
          </p:cNvSpPr>
          <p:nvPr/>
        </p:nvSpPr>
        <p:spPr bwMode="auto">
          <a:xfrm>
            <a:off x="1219200" y="2133600"/>
            <a:ext cx="2438400" cy="609600"/>
          </a:xfrm>
          <a:prstGeom prst="rect">
            <a:avLst/>
          </a:prstGeom>
          <a:solidFill>
            <a:srgbClr val="70FE70"/>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Client </a:t>
            </a:r>
          </a:p>
          <a:p>
            <a:pPr algn="ctr" eaLnBrk="1" hangingPunct="1">
              <a:spcBef>
                <a:spcPct val="0"/>
              </a:spcBef>
              <a:buClrTx/>
              <a:buSzTx/>
              <a:buFontTx/>
              <a:buNone/>
            </a:pPr>
            <a:r>
              <a:rPr lang="en-US" altLang="en-US" sz="2400">
                <a:latin typeface="Tahoma" panose="020B0604030504040204" pitchFamily="34" charset="0"/>
              </a:rPr>
              <a:t>Application</a:t>
            </a:r>
          </a:p>
        </p:txBody>
      </p:sp>
      <p:sp>
        <p:nvSpPr>
          <p:cNvPr id="41993" name="Rectangle 7"/>
          <p:cNvSpPr>
            <a:spLocks noChangeArrowheads="1"/>
          </p:cNvSpPr>
          <p:nvPr/>
        </p:nvSpPr>
        <p:spPr bwMode="auto">
          <a:xfrm>
            <a:off x="5486400" y="2133600"/>
            <a:ext cx="2438400" cy="609600"/>
          </a:xfrm>
          <a:prstGeom prst="rect">
            <a:avLst/>
          </a:prstGeom>
          <a:solidFill>
            <a:srgbClr val="70FE70"/>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Server</a:t>
            </a:r>
          </a:p>
          <a:p>
            <a:pPr algn="ctr" eaLnBrk="1" hangingPunct="1">
              <a:spcBef>
                <a:spcPct val="0"/>
              </a:spcBef>
              <a:buClrTx/>
              <a:buSzTx/>
              <a:buFontTx/>
              <a:buNone/>
            </a:pPr>
            <a:r>
              <a:rPr lang="en-US" altLang="en-US" sz="2400">
                <a:latin typeface="Tahoma" panose="020B0604030504040204" pitchFamily="34" charset="0"/>
              </a:rPr>
              <a:t>Application</a:t>
            </a:r>
          </a:p>
        </p:txBody>
      </p:sp>
      <p:sp>
        <p:nvSpPr>
          <p:cNvPr id="41994" name="Rectangle 8"/>
          <p:cNvSpPr>
            <a:spLocks noChangeArrowheads="1"/>
          </p:cNvSpPr>
          <p:nvPr/>
        </p:nvSpPr>
        <p:spPr bwMode="auto">
          <a:xfrm>
            <a:off x="1219200" y="4876800"/>
            <a:ext cx="2438400" cy="6096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Network Protocol Stack</a:t>
            </a:r>
          </a:p>
        </p:txBody>
      </p:sp>
      <p:sp>
        <p:nvSpPr>
          <p:cNvPr id="41995" name="Rectangle 9"/>
          <p:cNvSpPr>
            <a:spLocks noChangeArrowheads="1"/>
          </p:cNvSpPr>
          <p:nvPr/>
        </p:nvSpPr>
        <p:spPr bwMode="auto">
          <a:xfrm>
            <a:off x="5486400" y="4876800"/>
            <a:ext cx="2438400" cy="6096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Network Protocol Stack</a:t>
            </a:r>
          </a:p>
        </p:txBody>
      </p:sp>
      <p:sp>
        <p:nvSpPr>
          <p:cNvPr id="41996" name="Line 10"/>
          <p:cNvSpPr>
            <a:spLocks noChangeShapeType="1"/>
          </p:cNvSpPr>
          <p:nvPr/>
        </p:nvSpPr>
        <p:spPr bwMode="auto">
          <a:xfrm>
            <a:off x="3657600" y="5181600"/>
            <a:ext cx="1828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997" name="Rectangle 11"/>
          <p:cNvSpPr>
            <a:spLocks noChangeArrowheads="1"/>
          </p:cNvSpPr>
          <p:nvPr/>
        </p:nvSpPr>
        <p:spPr bwMode="auto">
          <a:xfrm>
            <a:off x="1219200" y="3048000"/>
            <a:ext cx="2438400" cy="609600"/>
          </a:xfrm>
          <a:prstGeom prst="rect">
            <a:avLst/>
          </a:prstGeom>
          <a:solidFill>
            <a:srgbClr val="71D2FD"/>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RPC Stub code</a:t>
            </a:r>
          </a:p>
        </p:txBody>
      </p:sp>
      <p:sp>
        <p:nvSpPr>
          <p:cNvPr id="41998" name="Rectangle 12"/>
          <p:cNvSpPr>
            <a:spLocks noChangeArrowheads="1"/>
          </p:cNvSpPr>
          <p:nvPr/>
        </p:nvSpPr>
        <p:spPr bwMode="auto">
          <a:xfrm>
            <a:off x="5486400" y="3048000"/>
            <a:ext cx="2438400" cy="609600"/>
          </a:xfrm>
          <a:prstGeom prst="rect">
            <a:avLst/>
          </a:prstGeom>
          <a:solidFill>
            <a:srgbClr val="71D2FD"/>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RPC stub code</a:t>
            </a:r>
          </a:p>
        </p:txBody>
      </p:sp>
      <p:sp>
        <p:nvSpPr>
          <p:cNvPr id="41999" name="Rectangle 13"/>
          <p:cNvSpPr>
            <a:spLocks noChangeArrowheads="1"/>
          </p:cNvSpPr>
          <p:nvPr/>
        </p:nvSpPr>
        <p:spPr bwMode="auto">
          <a:xfrm>
            <a:off x="5486400" y="3962400"/>
            <a:ext cx="2438400" cy="609600"/>
          </a:xfrm>
          <a:prstGeom prst="rect">
            <a:avLst/>
          </a:prstGeom>
          <a:solidFill>
            <a:srgbClr val="F27CDC"/>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RPC library/runtime</a:t>
            </a:r>
          </a:p>
        </p:txBody>
      </p:sp>
      <p:sp>
        <p:nvSpPr>
          <p:cNvPr id="42000" name="Rectangle 14"/>
          <p:cNvSpPr>
            <a:spLocks noChangeArrowheads="1"/>
          </p:cNvSpPr>
          <p:nvPr/>
        </p:nvSpPr>
        <p:spPr bwMode="auto">
          <a:xfrm>
            <a:off x="1219200" y="3962400"/>
            <a:ext cx="2438400" cy="609600"/>
          </a:xfrm>
          <a:prstGeom prst="rect">
            <a:avLst/>
          </a:prstGeom>
          <a:solidFill>
            <a:srgbClr val="F27CDC"/>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RPC library/runtime</a:t>
            </a:r>
          </a:p>
        </p:txBody>
      </p:sp>
      <p:sp>
        <p:nvSpPr>
          <p:cNvPr id="42001" name="Text Box 15"/>
          <p:cNvSpPr txBox="1">
            <a:spLocks noChangeArrowheads="1"/>
          </p:cNvSpPr>
          <p:nvPr/>
        </p:nvSpPr>
        <p:spPr bwMode="auto">
          <a:xfrm>
            <a:off x="2971800" y="2286000"/>
            <a:ext cx="974725" cy="466725"/>
          </a:xfrm>
          <a:prstGeom prst="rect">
            <a:avLst/>
          </a:prstGeom>
          <a:solidFill>
            <a:srgbClr val="FFE4CD"/>
          </a:solidFill>
          <a:ln w="9525">
            <a:solidFill>
              <a:srgbClr val="FFE4CD"/>
            </a:solidFill>
            <a:miter lim="800000"/>
            <a:headEnd/>
            <a:tailEnd/>
          </a:ln>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200" b="1">
                <a:latin typeface="Tahoma" panose="020B0604030504040204" pitchFamily="34" charset="0"/>
              </a:rPr>
              <a:t>Procedure</a:t>
            </a:r>
          </a:p>
          <a:p>
            <a:pPr eaLnBrk="1" hangingPunct="1">
              <a:spcBef>
                <a:spcPct val="0"/>
              </a:spcBef>
              <a:buClrTx/>
              <a:buSzTx/>
              <a:buFontTx/>
              <a:buNone/>
            </a:pPr>
            <a:r>
              <a:rPr lang="en-US" altLang="en-US" sz="1200" b="1">
                <a:latin typeface="Tahoma" panose="020B0604030504040204" pitchFamily="34" charset="0"/>
              </a:rPr>
              <a:t>call</a:t>
            </a:r>
          </a:p>
        </p:txBody>
      </p:sp>
      <p:sp>
        <p:nvSpPr>
          <p:cNvPr id="42002" name="Text Box 16"/>
          <p:cNvSpPr txBox="1">
            <a:spLocks noChangeArrowheads="1"/>
          </p:cNvSpPr>
          <p:nvPr/>
        </p:nvSpPr>
        <p:spPr bwMode="auto">
          <a:xfrm>
            <a:off x="5181600" y="2286000"/>
            <a:ext cx="801688" cy="466725"/>
          </a:xfrm>
          <a:prstGeom prst="rect">
            <a:avLst/>
          </a:prstGeom>
          <a:solidFill>
            <a:srgbClr val="FFE4CD"/>
          </a:solidFill>
          <a:ln w="9525">
            <a:solidFill>
              <a:srgbClr val="FFE4CD"/>
            </a:solidFill>
            <a:miter lim="800000"/>
            <a:headEnd/>
            <a:tailEnd/>
          </a:ln>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200" b="1">
                <a:latin typeface="Tahoma" panose="020B0604030504040204" pitchFamily="34" charset="0"/>
              </a:rPr>
              <a:t>Execute</a:t>
            </a:r>
          </a:p>
          <a:p>
            <a:pPr eaLnBrk="1" hangingPunct="1">
              <a:spcBef>
                <a:spcPct val="0"/>
              </a:spcBef>
              <a:buClrTx/>
              <a:buSzTx/>
              <a:buFontTx/>
              <a:buNone/>
            </a:pPr>
            <a:r>
              <a:rPr lang="en-US" altLang="en-US" sz="1200" b="1">
                <a:latin typeface="Tahoma" panose="020B0604030504040204" pitchFamily="34" charset="0"/>
              </a:rPr>
              <a:t>call</a:t>
            </a:r>
          </a:p>
        </p:txBody>
      </p:sp>
      <p:sp>
        <p:nvSpPr>
          <p:cNvPr id="42003" name="Rectangle 17"/>
          <p:cNvSpPr>
            <a:spLocks noChangeArrowheads="1"/>
          </p:cNvSpPr>
          <p:nvPr/>
        </p:nvSpPr>
        <p:spPr bwMode="auto">
          <a:xfrm>
            <a:off x="609600" y="5689600"/>
            <a:ext cx="792003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30000"/>
              </a:spcBef>
              <a:buClrTx/>
              <a:buSzTx/>
              <a:buFontTx/>
              <a:buNone/>
            </a:pPr>
            <a:r>
              <a:rPr lang="en-US" altLang="en-US" sz="1400" b="1">
                <a:latin typeface="Tahoma" panose="020B0604030504040204" pitchFamily="34" charset="0"/>
              </a:rPr>
              <a:t>RPC stubs and runtime enable location transparency, encapsulate RPC communication</a:t>
            </a:r>
          </a:p>
          <a:p>
            <a:pPr eaLnBrk="1" hangingPunct="1">
              <a:spcBef>
                <a:spcPct val="30000"/>
              </a:spcBef>
              <a:buClrTx/>
              <a:buSzTx/>
              <a:buFontTx/>
              <a:buNone/>
            </a:pPr>
            <a:r>
              <a:rPr lang="en-US" altLang="en-US" sz="1400" b="1">
                <a:latin typeface="Tahoma" panose="020B0604030504040204" pitchFamily="34" charset="0"/>
              </a:rPr>
              <a:t> infrastructure and provide a procedure call interface.</a:t>
            </a:r>
          </a:p>
        </p:txBody>
      </p:sp>
      <p:sp>
        <p:nvSpPr>
          <p:cNvPr id="42004" name="Footer Placeholder 20"/>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smtClean="0"/>
              <a:t>Technical Layers</a:t>
            </a:r>
          </a:p>
        </p:txBody>
      </p:sp>
      <p:sp>
        <p:nvSpPr>
          <p:cNvPr id="44035" name="Date Placeholder 2"/>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ADA6F7D2-735F-4FF6-BA25-22E03F8CD193}"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4403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nSpc>
                <a:spcPct val="80000"/>
              </a:lnSpc>
              <a:spcBef>
                <a:spcPct val="0"/>
              </a:spcBef>
              <a:buClrTx/>
              <a:buSzTx/>
              <a:buFontTx/>
              <a:buNone/>
            </a:pPr>
            <a:r>
              <a:rPr lang="en-US" altLang="en-US" sz="1400" smtClean="0">
                <a:solidFill>
                  <a:srgbClr val="7B9899"/>
                </a:solidFill>
                <a:latin typeface="Tahoma" panose="020B0604030504040204" pitchFamily="34" charset="0"/>
              </a:rPr>
              <a:t>Page </a:t>
            </a:r>
            <a:fld id="{462731DB-C26C-4978-A9A6-628CBB679582}" type="slidenum">
              <a:rPr lang="en-US" altLang="en-US" sz="1400" smtClean="0">
                <a:solidFill>
                  <a:srgbClr val="7B9899"/>
                </a:solidFill>
                <a:latin typeface="Tahoma" panose="020B0604030504040204" pitchFamily="34" charset="0"/>
              </a:rPr>
              <a:pPr>
                <a:lnSpc>
                  <a:spcPct val="80000"/>
                </a:lnSpc>
                <a:spcBef>
                  <a:spcPct val="0"/>
                </a:spcBef>
                <a:buClrTx/>
                <a:buSzTx/>
                <a:buFontTx/>
                <a:buNone/>
              </a:pPr>
              <a:t>26</a:t>
            </a:fld>
            <a:endParaRPr lang="en-US" altLang="en-US" sz="1400" smtClean="0">
              <a:solidFill>
                <a:srgbClr val="7B9899"/>
              </a:solidFill>
              <a:latin typeface="Tahoma" panose="020B0604030504040204" pitchFamily="34" charset="0"/>
            </a:endParaRPr>
          </a:p>
        </p:txBody>
      </p:sp>
      <p:sp>
        <p:nvSpPr>
          <p:cNvPr id="44037" name="Rectangle 4"/>
          <p:cNvSpPr>
            <a:spLocks noChangeArrowheads="1"/>
          </p:cNvSpPr>
          <p:nvPr/>
        </p:nvSpPr>
        <p:spPr bwMode="auto">
          <a:xfrm>
            <a:off x="1219200" y="1600200"/>
            <a:ext cx="1371600" cy="5334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Participant A</a:t>
            </a:r>
          </a:p>
        </p:txBody>
      </p:sp>
      <p:sp>
        <p:nvSpPr>
          <p:cNvPr id="44038" name="Rectangle 5"/>
          <p:cNvSpPr>
            <a:spLocks noChangeArrowheads="1"/>
          </p:cNvSpPr>
          <p:nvPr/>
        </p:nvSpPr>
        <p:spPr bwMode="auto">
          <a:xfrm>
            <a:off x="6019800" y="1600200"/>
            <a:ext cx="1371600" cy="533400"/>
          </a:xfrm>
          <a:prstGeom prst="rect">
            <a:avLst/>
          </a:prstGeom>
          <a:solidFill>
            <a:srgbClr val="FFE4CD"/>
          </a:solidFill>
          <a:ln w="9525">
            <a:solidFill>
              <a:srgbClr val="40458C"/>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Participant C</a:t>
            </a:r>
          </a:p>
        </p:txBody>
      </p:sp>
      <p:sp>
        <p:nvSpPr>
          <p:cNvPr id="44039" name="Rectangle 6"/>
          <p:cNvSpPr>
            <a:spLocks noChangeArrowheads="1"/>
          </p:cNvSpPr>
          <p:nvPr/>
        </p:nvSpPr>
        <p:spPr bwMode="auto">
          <a:xfrm>
            <a:off x="3581400" y="1600200"/>
            <a:ext cx="1371600" cy="533400"/>
          </a:xfrm>
          <a:prstGeom prst="rect">
            <a:avLst/>
          </a:prstGeom>
          <a:solidFill>
            <a:schemeClr val="folHlink"/>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Participant B</a:t>
            </a:r>
          </a:p>
        </p:txBody>
      </p:sp>
      <p:sp>
        <p:nvSpPr>
          <p:cNvPr id="44040" name="Rectangle 7"/>
          <p:cNvSpPr>
            <a:spLocks noChangeArrowheads="1"/>
          </p:cNvSpPr>
          <p:nvPr/>
        </p:nvSpPr>
        <p:spPr bwMode="auto">
          <a:xfrm>
            <a:off x="1219200" y="2286000"/>
            <a:ext cx="1371600" cy="838200"/>
          </a:xfrm>
          <a:prstGeom prst="rect">
            <a:avLst/>
          </a:prstGeom>
          <a:solidFill>
            <a:srgbClr val="D1F9FB"/>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1400">
                <a:latin typeface="Tahoma" panose="020B0604030504040204" pitchFamily="34" charset="0"/>
              </a:rPr>
              <a:t>Technology</a:t>
            </a:r>
          </a:p>
          <a:p>
            <a:pPr algn="ctr" eaLnBrk="1" hangingPunct="1">
              <a:spcBef>
                <a:spcPct val="0"/>
              </a:spcBef>
              <a:buClrTx/>
              <a:buSzTx/>
              <a:buFontTx/>
              <a:buNone/>
            </a:pPr>
            <a:r>
              <a:rPr lang="en-US" altLang="en-US" sz="1400">
                <a:latin typeface="Tahoma" panose="020B0604030504040204" pitchFamily="34" charset="0"/>
              </a:rPr>
              <a:t>Independent</a:t>
            </a:r>
          </a:p>
          <a:p>
            <a:pPr algn="ctr" eaLnBrk="1" hangingPunct="1">
              <a:spcBef>
                <a:spcPct val="0"/>
              </a:spcBef>
              <a:buClrTx/>
              <a:buSzTx/>
              <a:buFontTx/>
              <a:buNone/>
            </a:pPr>
            <a:r>
              <a:rPr lang="en-US" altLang="en-US" sz="1400">
                <a:latin typeface="Tahoma" panose="020B0604030504040204" pitchFamily="34" charset="0"/>
              </a:rPr>
              <a:t>Interface</a:t>
            </a:r>
          </a:p>
          <a:p>
            <a:pPr algn="ctr" eaLnBrk="1" hangingPunct="1">
              <a:spcBef>
                <a:spcPct val="0"/>
              </a:spcBef>
              <a:buClrTx/>
              <a:buSzTx/>
              <a:buFontTx/>
              <a:buNone/>
            </a:pPr>
            <a:r>
              <a:rPr lang="en-US" altLang="en-US" sz="1400">
                <a:latin typeface="Tahoma" panose="020B0604030504040204" pitchFamily="34" charset="0"/>
              </a:rPr>
              <a:t>Description</a:t>
            </a:r>
          </a:p>
        </p:txBody>
      </p:sp>
      <p:sp>
        <p:nvSpPr>
          <p:cNvPr id="44041" name="Rectangle 8"/>
          <p:cNvSpPr>
            <a:spLocks noChangeArrowheads="1"/>
          </p:cNvSpPr>
          <p:nvPr/>
        </p:nvSpPr>
        <p:spPr bwMode="auto">
          <a:xfrm>
            <a:off x="3581400" y="2286000"/>
            <a:ext cx="1371600" cy="838200"/>
          </a:xfrm>
          <a:prstGeom prst="rect">
            <a:avLst/>
          </a:prstGeom>
          <a:solidFill>
            <a:srgbClr val="D1F9FB"/>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1400">
                <a:latin typeface="Tahoma" panose="020B0604030504040204" pitchFamily="34" charset="0"/>
              </a:rPr>
              <a:t>Technology</a:t>
            </a:r>
          </a:p>
          <a:p>
            <a:pPr algn="ctr" eaLnBrk="1" hangingPunct="1">
              <a:spcBef>
                <a:spcPct val="0"/>
              </a:spcBef>
              <a:buClrTx/>
              <a:buSzTx/>
              <a:buFontTx/>
              <a:buNone/>
            </a:pPr>
            <a:r>
              <a:rPr lang="en-US" altLang="en-US" sz="1400">
                <a:latin typeface="Tahoma" panose="020B0604030504040204" pitchFamily="34" charset="0"/>
              </a:rPr>
              <a:t>Independent</a:t>
            </a:r>
          </a:p>
          <a:p>
            <a:pPr algn="ctr" eaLnBrk="1" hangingPunct="1">
              <a:spcBef>
                <a:spcPct val="0"/>
              </a:spcBef>
              <a:buClrTx/>
              <a:buSzTx/>
              <a:buFontTx/>
              <a:buNone/>
            </a:pPr>
            <a:r>
              <a:rPr lang="en-US" altLang="en-US" sz="1400">
                <a:latin typeface="Tahoma" panose="020B0604030504040204" pitchFamily="34" charset="0"/>
              </a:rPr>
              <a:t>Interface</a:t>
            </a:r>
          </a:p>
          <a:p>
            <a:pPr algn="ctr" eaLnBrk="1" hangingPunct="1">
              <a:spcBef>
                <a:spcPct val="0"/>
              </a:spcBef>
              <a:buClrTx/>
              <a:buSzTx/>
              <a:buFontTx/>
              <a:buNone/>
            </a:pPr>
            <a:r>
              <a:rPr lang="en-US" altLang="en-US" sz="1400">
                <a:latin typeface="Tahoma" panose="020B0604030504040204" pitchFamily="34" charset="0"/>
              </a:rPr>
              <a:t>Description</a:t>
            </a:r>
          </a:p>
        </p:txBody>
      </p:sp>
      <p:sp>
        <p:nvSpPr>
          <p:cNvPr id="44042" name="Rectangle 9"/>
          <p:cNvSpPr>
            <a:spLocks noChangeArrowheads="1"/>
          </p:cNvSpPr>
          <p:nvPr/>
        </p:nvSpPr>
        <p:spPr bwMode="auto">
          <a:xfrm>
            <a:off x="6019800" y="2286000"/>
            <a:ext cx="1371600" cy="838200"/>
          </a:xfrm>
          <a:prstGeom prst="rect">
            <a:avLst/>
          </a:prstGeom>
          <a:solidFill>
            <a:srgbClr val="D1F9FB"/>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1400">
                <a:latin typeface="Tahoma" panose="020B0604030504040204" pitchFamily="34" charset="0"/>
              </a:rPr>
              <a:t>Technology</a:t>
            </a:r>
          </a:p>
          <a:p>
            <a:pPr algn="ctr" eaLnBrk="1" hangingPunct="1">
              <a:spcBef>
                <a:spcPct val="0"/>
              </a:spcBef>
              <a:buClrTx/>
              <a:buSzTx/>
              <a:buFontTx/>
              <a:buNone/>
            </a:pPr>
            <a:r>
              <a:rPr lang="en-US" altLang="en-US" sz="1400">
                <a:latin typeface="Tahoma" panose="020B0604030504040204" pitchFamily="34" charset="0"/>
              </a:rPr>
              <a:t>Independent</a:t>
            </a:r>
          </a:p>
          <a:p>
            <a:pPr algn="ctr" eaLnBrk="1" hangingPunct="1">
              <a:spcBef>
                <a:spcPct val="0"/>
              </a:spcBef>
              <a:buClrTx/>
              <a:buSzTx/>
              <a:buFontTx/>
              <a:buNone/>
            </a:pPr>
            <a:r>
              <a:rPr lang="en-US" altLang="en-US" sz="1400">
                <a:latin typeface="Tahoma" panose="020B0604030504040204" pitchFamily="34" charset="0"/>
              </a:rPr>
              <a:t>Interface</a:t>
            </a:r>
          </a:p>
          <a:p>
            <a:pPr algn="ctr" eaLnBrk="1" hangingPunct="1">
              <a:spcBef>
                <a:spcPct val="0"/>
              </a:spcBef>
              <a:buClrTx/>
              <a:buSzTx/>
              <a:buFontTx/>
              <a:buNone/>
            </a:pPr>
            <a:r>
              <a:rPr lang="en-US" altLang="en-US" sz="1400">
                <a:latin typeface="Tahoma" panose="020B0604030504040204" pitchFamily="34" charset="0"/>
              </a:rPr>
              <a:t>Description</a:t>
            </a:r>
          </a:p>
        </p:txBody>
      </p:sp>
      <p:sp>
        <p:nvSpPr>
          <p:cNvPr id="44043" name="Line 10"/>
          <p:cNvSpPr>
            <a:spLocks noChangeShapeType="1"/>
          </p:cNvSpPr>
          <p:nvPr/>
        </p:nvSpPr>
        <p:spPr bwMode="auto">
          <a:xfrm>
            <a:off x="1905000" y="2133600"/>
            <a:ext cx="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4" name="Line 11"/>
          <p:cNvSpPr>
            <a:spLocks noChangeShapeType="1"/>
          </p:cNvSpPr>
          <p:nvPr/>
        </p:nvSpPr>
        <p:spPr bwMode="auto">
          <a:xfrm>
            <a:off x="4267200" y="2133600"/>
            <a:ext cx="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5" name="Line 12"/>
          <p:cNvSpPr>
            <a:spLocks noChangeShapeType="1"/>
          </p:cNvSpPr>
          <p:nvPr/>
        </p:nvSpPr>
        <p:spPr bwMode="auto">
          <a:xfrm>
            <a:off x="6705600" y="2133600"/>
            <a:ext cx="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6" name="AutoShape 14"/>
          <p:cNvSpPr>
            <a:spLocks/>
          </p:cNvSpPr>
          <p:nvPr/>
        </p:nvSpPr>
        <p:spPr bwMode="auto">
          <a:xfrm>
            <a:off x="7620000" y="1524000"/>
            <a:ext cx="228600" cy="1524000"/>
          </a:xfrm>
          <a:prstGeom prst="rightBrace">
            <a:avLst>
              <a:gd name="adj1" fmla="val 5555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1400">
                <a:latin typeface="Tahoma" panose="020B0604030504040204" pitchFamily="34" charset="0"/>
              </a:rPr>
              <a:t>                         Core </a:t>
            </a:r>
          </a:p>
          <a:p>
            <a:pPr algn="ctr" eaLnBrk="1" hangingPunct="1">
              <a:spcBef>
                <a:spcPct val="0"/>
              </a:spcBef>
              <a:buClrTx/>
              <a:buSzTx/>
              <a:buFontTx/>
              <a:buNone/>
            </a:pPr>
            <a:r>
              <a:rPr lang="en-US" altLang="en-US" sz="1400">
                <a:latin typeface="Tahoma" panose="020B0604030504040204" pitchFamily="34" charset="0"/>
              </a:rPr>
              <a:t>                       Assets</a:t>
            </a:r>
          </a:p>
        </p:txBody>
      </p:sp>
      <p:sp>
        <p:nvSpPr>
          <p:cNvPr id="44047" name="Rectangle 15"/>
          <p:cNvSpPr>
            <a:spLocks noChangeArrowheads="1"/>
          </p:cNvSpPr>
          <p:nvPr/>
        </p:nvSpPr>
        <p:spPr bwMode="auto">
          <a:xfrm>
            <a:off x="1295400" y="3429000"/>
            <a:ext cx="609600" cy="457200"/>
          </a:xfrm>
          <a:prstGeom prst="rect">
            <a:avLst/>
          </a:prstGeom>
          <a:solidFill>
            <a:srgbClr val="F27CDC"/>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XML</a:t>
            </a:r>
          </a:p>
        </p:txBody>
      </p:sp>
      <p:sp>
        <p:nvSpPr>
          <p:cNvPr id="44048" name="Rectangle 16"/>
          <p:cNvSpPr>
            <a:spLocks noChangeArrowheads="1"/>
          </p:cNvSpPr>
          <p:nvPr/>
        </p:nvSpPr>
        <p:spPr bwMode="auto">
          <a:xfrm>
            <a:off x="5257800" y="3429000"/>
            <a:ext cx="609600" cy="457200"/>
          </a:xfrm>
          <a:prstGeom prst="rect">
            <a:avLst/>
          </a:prstGeom>
          <a:solidFill>
            <a:srgbClr val="F27CDC"/>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endParaRPr lang="en-US" altLang="en-US" sz="2400">
              <a:latin typeface="Tahoma" panose="020B0604030504040204" pitchFamily="34" charset="0"/>
            </a:endParaRPr>
          </a:p>
        </p:txBody>
      </p:sp>
      <p:sp>
        <p:nvSpPr>
          <p:cNvPr id="44049" name="Rectangle 17"/>
          <p:cNvSpPr>
            <a:spLocks noChangeArrowheads="1"/>
          </p:cNvSpPr>
          <p:nvPr/>
        </p:nvSpPr>
        <p:spPr bwMode="auto">
          <a:xfrm>
            <a:off x="4495800" y="3429000"/>
            <a:ext cx="609600" cy="457200"/>
          </a:xfrm>
          <a:prstGeom prst="rect">
            <a:avLst/>
          </a:prstGeom>
          <a:solidFill>
            <a:srgbClr val="F27CDC"/>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endParaRPr lang="en-US" altLang="en-US" sz="2400">
              <a:latin typeface="Tahoma" panose="020B0604030504040204" pitchFamily="34" charset="0"/>
            </a:endParaRPr>
          </a:p>
        </p:txBody>
      </p:sp>
      <p:sp>
        <p:nvSpPr>
          <p:cNvPr id="44050" name="Rectangle 18"/>
          <p:cNvSpPr>
            <a:spLocks noChangeArrowheads="1"/>
          </p:cNvSpPr>
          <p:nvPr/>
        </p:nvSpPr>
        <p:spPr bwMode="auto">
          <a:xfrm>
            <a:off x="3733800" y="3429000"/>
            <a:ext cx="609600" cy="457200"/>
          </a:xfrm>
          <a:prstGeom prst="rect">
            <a:avLst/>
          </a:prstGeom>
          <a:solidFill>
            <a:srgbClr val="F27CDC"/>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endParaRPr lang="en-US" altLang="en-US" sz="2400">
              <a:latin typeface="Tahoma" panose="020B0604030504040204" pitchFamily="34" charset="0"/>
            </a:endParaRPr>
          </a:p>
        </p:txBody>
      </p:sp>
      <p:sp>
        <p:nvSpPr>
          <p:cNvPr id="44051" name="Rectangle 19"/>
          <p:cNvSpPr>
            <a:spLocks noChangeArrowheads="1"/>
          </p:cNvSpPr>
          <p:nvPr/>
        </p:nvSpPr>
        <p:spPr bwMode="auto">
          <a:xfrm>
            <a:off x="2971800" y="3429000"/>
            <a:ext cx="609600" cy="457200"/>
          </a:xfrm>
          <a:prstGeom prst="rect">
            <a:avLst/>
          </a:prstGeom>
          <a:solidFill>
            <a:srgbClr val="F27CDC"/>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endParaRPr lang="en-US" altLang="en-US" sz="2400">
              <a:latin typeface="Tahoma" panose="020B0604030504040204" pitchFamily="34" charset="0"/>
            </a:endParaRPr>
          </a:p>
        </p:txBody>
      </p:sp>
      <p:sp>
        <p:nvSpPr>
          <p:cNvPr id="44052" name="Rectangle 20"/>
          <p:cNvSpPr>
            <a:spLocks noChangeArrowheads="1"/>
          </p:cNvSpPr>
          <p:nvPr/>
        </p:nvSpPr>
        <p:spPr bwMode="auto">
          <a:xfrm>
            <a:off x="2133600" y="3429000"/>
            <a:ext cx="609600" cy="457200"/>
          </a:xfrm>
          <a:prstGeom prst="rect">
            <a:avLst/>
          </a:prstGeom>
          <a:solidFill>
            <a:srgbClr val="F27CDC"/>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endParaRPr lang="en-US" altLang="en-US" sz="2400">
              <a:latin typeface="Tahoma" panose="020B0604030504040204" pitchFamily="34" charset="0"/>
            </a:endParaRPr>
          </a:p>
        </p:txBody>
      </p:sp>
      <p:sp>
        <p:nvSpPr>
          <p:cNvPr id="44053" name="Rectangle 21"/>
          <p:cNvSpPr>
            <a:spLocks noChangeArrowheads="1"/>
          </p:cNvSpPr>
          <p:nvPr/>
        </p:nvSpPr>
        <p:spPr bwMode="auto">
          <a:xfrm>
            <a:off x="6019800" y="3429000"/>
            <a:ext cx="609600" cy="457200"/>
          </a:xfrm>
          <a:prstGeom prst="rect">
            <a:avLst/>
          </a:prstGeom>
          <a:solidFill>
            <a:srgbClr val="F27CDC"/>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endParaRPr lang="en-US" altLang="en-US" sz="2400">
              <a:latin typeface="Tahoma" panose="020B0604030504040204" pitchFamily="34" charset="0"/>
            </a:endParaRPr>
          </a:p>
        </p:txBody>
      </p:sp>
      <p:sp>
        <p:nvSpPr>
          <p:cNvPr id="44054" name="AutoShape 22"/>
          <p:cNvSpPr>
            <a:spLocks/>
          </p:cNvSpPr>
          <p:nvPr/>
        </p:nvSpPr>
        <p:spPr bwMode="auto">
          <a:xfrm>
            <a:off x="6858000" y="3276600"/>
            <a:ext cx="76200" cy="762000"/>
          </a:xfrm>
          <a:prstGeom prst="rightBrace">
            <a:avLst>
              <a:gd name="adj1" fmla="val 833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endParaRPr lang="en-US" altLang="en-US" sz="1400">
              <a:latin typeface="Tahoma" panose="020B0604030504040204" pitchFamily="34" charset="0"/>
            </a:endParaRPr>
          </a:p>
        </p:txBody>
      </p:sp>
      <p:sp>
        <p:nvSpPr>
          <p:cNvPr id="44055" name="Rectangle 23"/>
          <p:cNvSpPr>
            <a:spLocks noChangeArrowheads="1"/>
          </p:cNvSpPr>
          <p:nvPr/>
        </p:nvSpPr>
        <p:spPr bwMode="auto">
          <a:xfrm>
            <a:off x="7010400" y="3479800"/>
            <a:ext cx="113823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400">
                <a:latin typeface="Tahoma" panose="020B0604030504040204" pitchFamily="34" charset="0"/>
              </a:rPr>
              <a:t>Technology </a:t>
            </a:r>
          </a:p>
          <a:p>
            <a:pPr eaLnBrk="1" hangingPunct="1">
              <a:spcBef>
                <a:spcPct val="0"/>
              </a:spcBef>
              <a:buClrTx/>
              <a:buSzTx/>
              <a:buFontTx/>
              <a:buNone/>
            </a:pPr>
            <a:r>
              <a:rPr lang="en-US" altLang="en-US" sz="1400">
                <a:latin typeface="Tahoma" panose="020B0604030504040204" pitchFamily="34" charset="0"/>
              </a:rPr>
              <a:t>Adapters</a:t>
            </a:r>
          </a:p>
        </p:txBody>
      </p:sp>
      <p:sp>
        <p:nvSpPr>
          <p:cNvPr id="44056" name="AutoShape 24"/>
          <p:cNvSpPr>
            <a:spLocks/>
          </p:cNvSpPr>
          <p:nvPr/>
        </p:nvSpPr>
        <p:spPr bwMode="auto">
          <a:xfrm>
            <a:off x="685800" y="3429000"/>
            <a:ext cx="76200" cy="609600"/>
          </a:xfrm>
          <a:prstGeom prst="leftBrace">
            <a:avLst>
              <a:gd name="adj1" fmla="val 66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1400">
                <a:latin typeface="Tahoma" panose="020B0604030504040204" pitchFamily="34" charset="0"/>
              </a:rPr>
              <a:t>Middleware</a:t>
            </a:r>
          </a:p>
          <a:p>
            <a:pPr algn="ctr" eaLnBrk="1" hangingPunct="1">
              <a:spcBef>
                <a:spcPct val="0"/>
              </a:spcBef>
              <a:buClrTx/>
              <a:buSzTx/>
              <a:buFontTx/>
              <a:buNone/>
            </a:pPr>
            <a:r>
              <a:rPr lang="en-US" altLang="en-US" sz="1400">
                <a:latin typeface="Tahoma" panose="020B0604030504040204" pitchFamily="34" charset="0"/>
              </a:rPr>
              <a:t>Mapping</a:t>
            </a:r>
          </a:p>
        </p:txBody>
      </p:sp>
      <p:sp>
        <p:nvSpPr>
          <p:cNvPr id="44057" name="AutoShape 26"/>
          <p:cNvSpPr>
            <a:spLocks noChangeArrowheads="1"/>
          </p:cNvSpPr>
          <p:nvPr/>
        </p:nvSpPr>
        <p:spPr bwMode="auto">
          <a:xfrm>
            <a:off x="1219200" y="4495800"/>
            <a:ext cx="5486400" cy="762000"/>
          </a:xfrm>
          <a:prstGeom prst="leftRightArrow">
            <a:avLst>
              <a:gd name="adj1" fmla="val 50000"/>
              <a:gd name="adj2" fmla="val 144000"/>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endParaRPr lang="en-US" altLang="en-US" sz="2400">
              <a:latin typeface="Tahoma" panose="020B0604030504040204" pitchFamily="34" charset="0"/>
            </a:endParaRPr>
          </a:p>
        </p:txBody>
      </p:sp>
      <p:sp>
        <p:nvSpPr>
          <p:cNvPr id="44058" name="AutoShape 27"/>
          <p:cNvSpPr>
            <a:spLocks noChangeArrowheads="1"/>
          </p:cNvSpPr>
          <p:nvPr/>
        </p:nvSpPr>
        <p:spPr bwMode="auto">
          <a:xfrm>
            <a:off x="1371600" y="4876800"/>
            <a:ext cx="5486400" cy="762000"/>
          </a:xfrm>
          <a:prstGeom prst="leftRightArrow">
            <a:avLst>
              <a:gd name="adj1" fmla="val 50000"/>
              <a:gd name="adj2" fmla="val 144000"/>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endParaRPr lang="en-US" altLang="en-US" sz="2400">
              <a:latin typeface="Tahoma" panose="020B0604030504040204" pitchFamily="34" charset="0"/>
            </a:endParaRPr>
          </a:p>
        </p:txBody>
      </p:sp>
      <p:sp>
        <p:nvSpPr>
          <p:cNvPr id="44059" name="AutoShape 28"/>
          <p:cNvSpPr>
            <a:spLocks noChangeArrowheads="1"/>
          </p:cNvSpPr>
          <p:nvPr/>
        </p:nvSpPr>
        <p:spPr bwMode="auto">
          <a:xfrm>
            <a:off x="1524000" y="5029200"/>
            <a:ext cx="5486400" cy="762000"/>
          </a:xfrm>
          <a:prstGeom prst="leftRightArrow">
            <a:avLst>
              <a:gd name="adj1" fmla="val 50000"/>
              <a:gd name="adj2" fmla="val 144000"/>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XML Web services</a:t>
            </a:r>
          </a:p>
        </p:txBody>
      </p:sp>
      <p:sp>
        <p:nvSpPr>
          <p:cNvPr id="44060" name="AutoShape 29"/>
          <p:cNvSpPr>
            <a:spLocks/>
          </p:cNvSpPr>
          <p:nvPr/>
        </p:nvSpPr>
        <p:spPr bwMode="auto">
          <a:xfrm>
            <a:off x="7772400" y="4267200"/>
            <a:ext cx="76200" cy="1600200"/>
          </a:xfrm>
          <a:prstGeom prst="rightBrace">
            <a:avLst>
              <a:gd name="adj1" fmla="val 1750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1400">
                <a:latin typeface="Tahoma" panose="020B0604030504040204" pitchFamily="34" charset="0"/>
              </a:rPr>
              <a:t>Middleware</a:t>
            </a:r>
          </a:p>
          <a:p>
            <a:pPr algn="ctr" eaLnBrk="1" hangingPunct="1">
              <a:spcBef>
                <a:spcPct val="0"/>
              </a:spcBef>
              <a:buClrTx/>
              <a:buSzTx/>
              <a:buFontTx/>
              <a:buNone/>
            </a:pPr>
            <a:r>
              <a:rPr lang="en-US" altLang="en-US" sz="1400">
                <a:latin typeface="Tahoma" panose="020B0604030504040204" pitchFamily="34" charset="0"/>
              </a:rPr>
              <a:t>Buses</a:t>
            </a:r>
          </a:p>
        </p:txBody>
      </p:sp>
      <p:sp>
        <p:nvSpPr>
          <p:cNvPr id="44061" name="Line 30"/>
          <p:cNvSpPr>
            <a:spLocks noChangeShapeType="1"/>
          </p:cNvSpPr>
          <p:nvPr/>
        </p:nvSpPr>
        <p:spPr bwMode="auto">
          <a:xfrm>
            <a:off x="1676400" y="3733800"/>
            <a:ext cx="1219200" cy="1676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62" name="Line 31"/>
          <p:cNvSpPr>
            <a:spLocks noChangeShapeType="1"/>
          </p:cNvSpPr>
          <p:nvPr/>
        </p:nvSpPr>
        <p:spPr bwMode="auto">
          <a:xfrm>
            <a:off x="2438400" y="3733800"/>
            <a:ext cx="1066800" cy="1219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63" name="AutoShape 32"/>
          <p:cNvSpPr>
            <a:spLocks/>
          </p:cNvSpPr>
          <p:nvPr/>
        </p:nvSpPr>
        <p:spPr bwMode="auto">
          <a:xfrm>
            <a:off x="838200" y="4419600"/>
            <a:ext cx="76200" cy="1295400"/>
          </a:xfrm>
          <a:prstGeom prst="leftBrace">
            <a:avLst>
              <a:gd name="adj1" fmla="val 1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1400">
                <a:latin typeface="Tahoma" panose="020B0604030504040204" pitchFamily="34" charset="0"/>
              </a:rPr>
              <a:t>Communication</a:t>
            </a:r>
          </a:p>
          <a:p>
            <a:pPr algn="ctr" eaLnBrk="1" hangingPunct="1">
              <a:spcBef>
                <a:spcPct val="0"/>
              </a:spcBef>
              <a:buClrTx/>
              <a:buSzTx/>
              <a:buFontTx/>
              <a:buNone/>
            </a:pPr>
            <a:r>
              <a:rPr lang="en-US" altLang="en-US" sz="1400">
                <a:latin typeface="Tahoma" panose="020B0604030504040204" pitchFamily="34" charset="0"/>
              </a:rPr>
              <a:t>facilities</a:t>
            </a:r>
          </a:p>
        </p:txBody>
      </p:sp>
      <p:sp>
        <p:nvSpPr>
          <p:cNvPr id="44064" name="AutoShape 33"/>
          <p:cNvSpPr>
            <a:spLocks/>
          </p:cNvSpPr>
          <p:nvPr/>
        </p:nvSpPr>
        <p:spPr bwMode="auto">
          <a:xfrm>
            <a:off x="762000" y="1676400"/>
            <a:ext cx="76200" cy="1447800"/>
          </a:xfrm>
          <a:prstGeom prst="leftBrace">
            <a:avLst>
              <a:gd name="adj1" fmla="val 1583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1400">
                <a:latin typeface="Tahoma" panose="020B0604030504040204" pitchFamily="34" charset="0"/>
              </a:rPr>
              <a:t>Business</a:t>
            </a:r>
          </a:p>
          <a:p>
            <a:pPr algn="ctr" eaLnBrk="1" hangingPunct="1">
              <a:spcBef>
                <a:spcPct val="0"/>
              </a:spcBef>
              <a:buClrTx/>
              <a:buSzTx/>
              <a:buFontTx/>
              <a:buNone/>
            </a:pPr>
            <a:r>
              <a:rPr lang="en-US" altLang="en-US" sz="1400">
                <a:latin typeface="Tahoma" panose="020B0604030504040204" pitchFamily="34" charset="0"/>
              </a:rPr>
              <a:t>Logic</a:t>
            </a:r>
          </a:p>
        </p:txBody>
      </p:sp>
      <p:sp>
        <p:nvSpPr>
          <p:cNvPr id="44065" name="Footer Placeholder 3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a:t>Message-oriented Middleware (MOM)</a:t>
            </a:r>
          </a:p>
        </p:txBody>
      </p:sp>
      <p:sp>
        <p:nvSpPr>
          <p:cNvPr id="4505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7E532FF1-E358-4D0C-AAC8-8FF34F7A6C67}"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4506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nSpc>
                <a:spcPct val="80000"/>
              </a:lnSpc>
              <a:spcBef>
                <a:spcPct val="0"/>
              </a:spcBef>
              <a:buClrTx/>
              <a:buSzTx/>
              <a:buFontTx/>
              <a:buNone/>
            </a:pPr>
            <a:r>
              <a:rPr lang="en-US" altLang="en-US" sz="1400" smtClean="0">
                <a:solidFill>
                  <a:srgbClr val="7B9899"/>
                </a:solidFill>
                <a:latin typeface="Tahoma" panose="020B0604030504040204" pitchFamily="34" charset="0"/>
              </a:rPr>
              <a:t>Page </a:t>
            </a:r>
            <a:fld id="{4D1C07C8-AF7D-4EFD-BA4D-303AE8CC6CC3}" type="slidenum">
              <a:rPr lang="en-US" altLang="en-US" sz="1400" smtClean="0">
                <a:solidFill>
                  <a:srgbClr val="7B9899"/>
                </a:solidFill>
                <a:latin typeface="Tahoma" panose="020B0604030504040204" pitchFamily="34" charset="0"/>
              </a:rPr>
              <a:pPr>
                <a:lnSpc>
                  <a:spcPct val="80000"/>
                </a:lnSpc>
                <a:spcBef>
                  <a:spcPct val="0"/>
                </a:spcBef>
                <a:buClrTx/>
                <a:buSzTx/>
                <a:buFontTx/>
                <a:buNone/>
              </a:pPr>
              <a:t>27</a:t>
            </a:fld>
            <a:endParaRPr lang="en-US" altLang="en-US" sz="1400" smtClean="0">
              <a:solidFill>
                <a:srgbClr val="7B9899"/>
              </a:solidFill>
              <a:latin typeface="Tahoma" panose="020B0604030504040204" pitchFamily="34" charset="0"/>
            </a:endParaRPr>
          </a:p>
        </p:txBody>
      </p:sp>
      <p:sp>
        <p:nvSpPr>
          <p:cNvPr id="45061" name="Rectangle 3" descr="Rectangle: Click to edit Master text styles&#10;Second level&#10;Third level&#10;Fourth level&#10;Fifth level"/>
          <p:cNvSpPr>
            <a:spLocks noGrp="1" noChangeArrowheads="1"/>
          </p:cNvSpPr>
          <p:nvPr>
            <p:ph sz="quarter" idx="1"/>
          </p:nvPr>
        </p:nvSpPr>
        <p:spPr>
          <a:xfrm>
            <a:off x="301625" y="1527175"/>
            <a:ext cx="8504238" cy="4572000"/>
          </a:xfrm>
        </p:spPr>
        <p:txBody>
          <a:bodyPr/>
          <a:lstStyle/>
          <a:p>
            <a:pPr eaLnBrk="1" hangingPunct="1">
              <a:lnSpc>
                <a:spcPct val="80000"/>
              </a:lnSpc>
            </a:pPr>
            <a:r>
              <a:rPr lang="en-US" altLang="en-US" sz="2400" smtClean="0"/>
              <a:t>Made famous by IBM’s MQseries and TIBCO’s Rendezvous products.</a:t>
            </a:r>
          </a:p>
          <a:p>
            <a:pPr eaLnBrk="1" hangingPunct="1">
              <a:lnSpc>
                <a:spcPct val="80000"/>
              </a:lnSpc>
            </a:pPr>
            <a:r>
              <a:rPr lang="en-US" altLang="en-US" sz="2400" smtClean="0"/>
              <a:t>Based on messages and queues.</a:t>
            </a:r>
          </a:p>
          <a:p>
            <a:pPr lvl="1" eaLnBrk="1" hangingPunct="1">
              <a:lnSpc>
                <a:spcPct val="80000"/>
              </a:lnSpc>
            </a:pPr>
            <a:r>
              <a:rPr lang="en-US" altLang="en-US" sz="2000" smtClean="0"/>
              <a:t>A message contains a header and a payload.</a:t>
            </a:r>
          </a:p>
          <a:p>
            <a:pPr lvl="1" eaLnBrk="1" hangingPunct="1">
              <a:lnSpc>
                <a:spcPct val="80000"/>
              </a:lnSpc>
            </a:pPr>
            <a:r>
              <a:rPr lang="en-US" altLang="en-US" sz="2000" smtClean="0"/>
              <a:t>A queue can store and distribute messages.</a:t>
            </a:r>
          </a:p>
          <a:p>
            <a:pPr eaLnBrk="1" hangingPunct="1">
              <a:lnSpc>
                <a:spcPct val="80000"/>
              </a:lnSpc>
            </a:pPr>
            <a:r>
              <a:rPr lang="en-US" altLang="en-US" sz="2400" smtClean="0"/>
              <a:t>Publish/subscribe model of communication:</a:t>
            </a:r>
          </a:p>
          <a:p>
            <a:pPr lvl="1" eaLnBrk="1" hangingPunct="1">
              <a:lnSpc>
                <a:spcPct val="80000"/>
              </a:lnSpc>
            </a:pPr>
            <a:r>
              <a:rPr lang="en-US" altLang="en-US" sz="2000" smtClean="0"/>
              <a:t>A topic offers another model of communication between subscribers and publishers.</a:t>
            </a:r>
          </a:p>
          <a:p>
            <a:pPr eaLnBrk="1" hangingPunct="1">
              <a:lnSpc>
                <a:spcPct val="80000"/>
              </a:lnSpc>
            </a:pPr>
            <a:r>
              <a:rPr lang="en-US" altLang="en-US" sz="2400" smtClean="0"/>
              <a:t>MOM allows for loose coupling between message consumers and message producers enabling dynamic, reliable, flexible, high-performance systems to be built.</a:t>
            </a:r>
          </a:p>
        </p:txBody>
      </p:sp>
      <p:sp>
        <p:nvSpPr>
          <p:cNvPr id="45062"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1368425" y="2743200"/>
            <a:ext cx="6480175" cy="1673225"/>
          </a:xfrm>
        </p:spPr>
        <p:txBody>
          <a:bodyPr>
            <a:normAutofit/>
          </a:bodyPr>
          <a:lstStyle/>
          <a:p>
            <a:pPr eaLnBrk="1" fontAlgn="auto" hangingPunct="1">
              <a:spcAft>
                <a:spcPts val="0"/>
              </a:spcAft>
              <a:buFont typeface="Wingdings 2"/>
              <a:buNone/>
              <a:defRPr/>
            </a:pPr>
            <a:endParaRPr lang="en-US"/>
          </a:p>
        </p:txBody>
      </p:sp>
      <p:sp>
        <p:nvSpPr>
          <p:cNvPr id="46083"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
        <p:nvSpPr>
          <p:cNvPr id="46084" name="Date Placeholder 2"/>
          <p:cNvSpPr>
            <a:spLocks noGrp="1"/>
          </p:cNvSpPr>
          <p:nvPr>
            <p:ph type="dt"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563C7D92-2B76-4560-8302-57B72C4EAEC0}"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4608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26D68F1B-607C-4E91-9200-859B9546365C}" type="slidenum">
              <a:rPr lang="en-US" altLang="en-US" sz="1600" smtClean="0">
                <a:solidFill>
                  <a:srgbClr val="7B9899"/>
                </a:solidFill>
                <a:latin typeface="Tahoma" panose="020B0604030504040204" pitchFamily="34" charset="0"/>
              </a:rPr>
              <a:pPr>
                <a:spcBef>
                  <a:spcPct val="0"/>
                </a:spcBef>
                <a:buClrTx/>
                <a:buSzTx/>
                <a:buFontTx/>
                <a:buNone/>
              </a:pPr>
              <a:t>28</a:t>
            </a:fld>
            <a:endParaRPr lang="en-US" altLang="en-US" sz="1600" smtClean="0">
              <a:solidFill>
                <a:srgbClr val="7B9899"/>
              </a:solidFill>
              <a:latin typeface="Tahoma" panose="020B0604030504040204" pitchFamily="34" charset="0"/>
            </a:endParaRPr>
          </a:p>
        </p:txBody>
      </p:sp>
      <p:sp>
        <p:nvSpPr>
          <p:cNvPr id="46086" name="Title 1"/>
          <p:cNvSpPr>
            <a:spLocks noGrp="1"/>
          </p:cNvSpPr>
          <p:nvPr>
            <p:ph type="title"/>
          </p:nvPr>
        </p:nvSpPr>
        <p:spPr/>
        <p:txBody>
          <a:bodyPr/>
          <a:lstStyle/>
          <a:p>
            <a:pPr eaLnBrk="1" hangingPunct="1"/>
            <a:r>
              <a:rPr lang="en-US" altLang="en-US" smtClean="0"/>
              <a:t>Server-side Advances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smtClean="0"/>
              <a:t>Server-side advances: Two-tier applications </a:t>
            </a:r>
          </a:p>
        </p:txBody>
      </p:sp>
      <p:sp>
        <p:nvSpPr>
          <p:cNvPr id="47107" name="Date Placeholder 2"/>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54B4C7B0-DEBE-4A00-A207-38DEE718312A}"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47108"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
        <p:nvSpPr>
          <p:cNvPr id="4710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C76131A5-00A3-4C91-A794-2393BE213CDC}" type="slidenum">
              <a:rPr lang="en-US" altLang="en-US" sz="1600" smtClean="0">
                <a:solidFill>
                  <a:srgbClr val="7B9899"/>
                </a:solidFill>
                <a:latin typeface="Tahoma" panose="020B0604030504040204" pitchFamily="34" charset="0"/>
              </a:rPr>
              <a:pPr>
                <a:spcBef>
                  <a:spcPct val="0"/>
                </a:spcBef>
                <a:buClrTx/>
                <a:buSzTx/>
                <a:buFontTx/>
                <a:buNone/>
              </a:pPr>
              <a:t>29</a:t>
            </a:fld>
            <a:endParaRPr lang="en-US" altLang="en-US" sz="1600" smtClean="0">
              <a:solidFill>
                <a:srgbClr val="7B9899"/>
              </a:solidFill>
              <a:latin typeface="Tahoma" panose="020B0604030504040204" pitchFamily="34" charset="0"/>
            </a:endParaRPr>
          </a:p>
        </p:txBody>
      </p:sp>
      <p:grpSp>
        <p:nvGrpSpPr>
          <p:cNvPr id="47110" name="Group 3"/>
          <p:cNvGrpSpPr>
            <a:grpSpLocks/>
          </p:cNvGrpSpPr>
          <p:nvPr/>
        </p:nvGrpSpPr>
        <p:grpSpPr bwMode="auto">
          <a:xfrm>
            <a:off x="1219200" y="1828800"/>
            <a:ext cx="7010400" cy="3657600"/>
            <a:chOff x="768" y="1152"/>
            <a:chExt cx="4416" cy="2304"/>
          </a:xfrm>
        </p:grpSpPr>
        <p:sp>
          <p:nvSpPr>
            <p:cNvPr id="47111" name="Rectangle 4"/>
            <p:cNvSpPr>
              <a:spLocks noChangeArrowheads="1"/>
            </p:cNvSpPr>
            <p:nvPr/>
          </p:nvSpPr>
          <p:spPr bwMode="auto">
            <a:xfrm>
              <a:off x="768" y="1152"/>
              <a:ext cx="1680" cy="230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endParaRPr lang="en-US" altLang="en-US" sz="2400">
                <a:latin typeface="Tahoma" panose="020B0604030504040204" pitchFamily="34" charset="0"/>
              </a:endParaRPr>
            </a:p>
          </p:txBody>
        </p:sp>
        <p:sp>
          <p:nvSpPr>
            <p:cNvPr id="47112" name="Rectangle 5"/>
            <p:cNvSpPr>
              <a:spLocks noChangeArrowheads="1"/>
            </p:cNvSpPr>
            <p:nvPr/>
          </p:nvSpPr>
          <p:spPr bwMode="auto">
            <a:xfrm>
              <a:off x="1008" y="1392"/>
              <a:ext cx="1248" cy="72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Presentation</a:t>
              </a:r>
            </a:p>
            <a:p>
              <a:pPr algn="ctr" eaLnBrk="1" hangingPunct="1">
                <a:spcBef>
                  <a:spcPct val="0"/>
                </a:spcBef>
                <a:buClrTx/>
                <a:buSzTx/>
                <a:buFontTx/>
                <a:buNone/>
              </a:pPr>
              <a:r>
                <a:rPr lang="en-US" altLang="en-US" sz="2400">
                  <a:latin typeface="Tahoma" panose="020B0604030504040204" pitchFamily="34" charset="0"/>
                </a:rPr>
                <a:t>Logic</a:t>
              </a:r>
            </a:p>
          </p:txBody>
        </p:sp>
        <p:sp>
          <p:nvSpPr>
            <p:cNvPr id="47113" name="Oval 6"/>
            <p:cNvSpPr>
              <a:spLocks noChangeArrowheads="1"/>
            </p:cNvSpPr>
            <p:nvPr/>
          </p:nvSpPr>
          <p:spPr bwMode="auto">
            <a:xfrm>
              <a:off x="1056" y="2496"/>
              <a:ext cx="1104" cy="576"/>
            </a:xfrm>
            <a:prstGeom prst="ellipse">
              <a:avLst/>
            </a:prstGeom>
            <a:solidFill>
              <a:schemeClr val="bg2"/>
            </a:solidFill>
            <a:ln w="9525">
              <a:solidFill>
                <a:schemeClr val="tx1"/>
              </a:solidFill>
              <a:round/>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Business </a:t>
              </a:r>
            </a:p>
            <a:p>
              <a:pPr algn="ctr" eaLnBrk="1" hangingPunct="1">
                <a:spcBef>
                  <a:spcPct val="0"/>
                </a:spcBef>
                <a:buClrTx/>
                <a:buSzTx/>
                <a:buFontTx/>
                <a:buNone/>
              </a:pPr>
              <a:r>
                <a:rPr lang="en-US" altLang="en-US" sz="2400">
                  <a:latin typeface="Tahoma" panose="020B0604030504040204" pitchFamily="34" charset="0"/>
                </a:rPr>
                <a:t>Logic</a:t>
              </a:r>
            </a:p>
          </p:txBody>
        </p:sp>
        <p:sp>
          <p:nvSpPr>
            <p:cNvPr id="47114" name="Oval 7"/>
            <p:cNvSpPr>
              <a:spLocks noChangeArrowheads="1"/>
            </p:cNvSpPr>
            <p:nvPr/>
          </p:nvSpPr>
          <p:spPr bwMode="auto">
            <a:xfrm>
              <a:off x="3840" y="2448"/>
              <a:ext cx="1344" cy="480"/>
            </a:xfrm>
            <a:prstGeom prst="ellipse">
              <a:avLst/>
            </a:prstGeom>
            <a:solidFill>
              <a:schemeClr val="accent2"/>
            </a:solidFill>
            <a:ln w="9525">
              <a:solidFill>
                <a:schemeClr val="tx1"/>
              </a:solidFill>
              <a:round/>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endParaRPr lang="en-US" altLang="en-US" sz="2400">
                <a:latin typeface="Tahoma" panose="020B0604030504040204" pitchFamily="34" charset="0"/>
              </a:endParaRPr>
            </a:p>
          </p:txBody>
        </p:sp>
        <p:sp>
          <p:nvSpPr>
            <p:cNvPr id="47115" name="Oval 8"/>
            <p:cNvSpPr>
              <a:spLocks noChangeArrowheads="1"/>
            </p:cNvSpPr>
            <p:nvPr/>
          </p:nvSpPr>
          <p:spPr bwMode="auto">
            <a:xfrm>
              <a:off x="3840" y="2976"/>
              <a:ext cx="1344" cy="480"/>
            </a:xfrm>
            <a:prstGeom prst="ellipse">
              <a:avLst/>
            </a:prstGeom>
            <a:solidFill>
              <a:schemeClr val="accent2"/>
            </a:solidFill>
            <a:ln w="9525">
              <a:solidFill>
                <a:schemeClr val="tx1"/>
              </a:solidFill>
              <a:round/>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endParaRPr lang="en-US" altLang="en-US" sz="2400">
                <a:latin typeface="Tahoma" panose="020B0604030504040204" pitchFamily="34" charset="0"/>
              </a:endParaRPr>
            </a:p>
          </p:txBody>
        </p:sp>
        <p:sp>
          <p:nvSpPr>
            <p:cNvPr id="47116" name="Line 9"/>
            <p:cNvSpPr>
              <a:spLocks noChangeShapeType="1"/>
            </p:cNvSpPr>
            <p:nvPr/>
          </p:nvSpPr>
          <p:spPr bwMode="auto">
            <a:xfrm>
              <a:off x="3840" y="2688"/>
              <a:ext cx="0" cy="5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7117" name="Line 10"/>
            <p:cNvSpPr>
              <a:spLocks noChangeShapeType="1"/>
            </p:cNvSpPr>
            <p:nvPr/>
          </p:nvSpPr>
          <p:spPr bwMode="auto">
            <a:xfrm>
              <a:off x="5184" y="2688"/>
              <a:ext cx="0" cy="5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7118" name="Line 11"/>
            <p:cNvSpPr>
              <a:spLocks noChangeShapeType="1"/>
            </p:cNvSpPr>
            <p:nvPr/>
          </p:nvSpPr>
          <p:spPr bwMode="auto">
            <a:xfrm>
              <a:off x="2448" y="3072"/>
              <a:ext cx="1392"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7119" name="Text Box 12"/>
            <p:cNvSpPr txBox="1">
              <a:spLocks noChangeArrowheads="1"/>
            </p:cNvSpPr>
            <p:nvPr/>
          </p:nvSpPr>
          <p:spPr bwMode="auto">
            <a:xfrm>
              <a:off x="3926" y="2805"/>
              <a:ext cx="90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2400">
                  <a:latin typeface="Tahoma" panose="020B0604030504040204" pitchFamily="34" charset="0"/>
                </a:rPr>
                <a:t>Database</a:t>
              </a:r>
            </a:p>
            <a:p>
              <a:pPr eaLnBrk="1" hangingPunct="1">
                <a:spcBef>
                  <a:spcPct val="0"/>
                </a:spcBef>
                <a:buClrTx/>
                <a:buSzTx/>
                <a:buFontTx/>
                <a:buNone/>
              </a:pPr>
              <a:r>
                <a:rPr lang="en-US" altLang="en-US" sz="2400">
                  <a:latin typeface="Tahoma" panose="020B0604030504040204" pitchFamily="34" charset="0"/>
                </a:rPr>
                <a:t>Server</a:t>
              </a: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Learning Outcomes</a:t>
            </a:r>
            <a:endParaRPr lang="en-US" dirty="0"/>
          </a:p>
        </p:txBody>
      </p:sp>
      <p:sp>
        <p:nvSpPr>
          <p:cNvPr id="18435" name="Content Placeholder 2"/>
          <p:cNvSpPr>
            <a:spLocks noGrp="1"/>
          </p:cNvSpPr>
          <p:nvPr>
            <p:ph sz="quarter" idx="1"/>
          </p:nvPr>
        </p:nvSpPr>
        <p:spPr>
          <a:xfrm>
            <a:off x="301625" y="1527175"/>
            <a:ext cx="8504238" cy="4572000"/>
          </a:xfrm>
        </p:spPr>
        <p:txBody>
          <a:bodyPr/>
          <a:lstStyle/>
          <a:p>
            <a:r>
              <a:rPr lang="en-US" altLang="en-US" smtClean="0"/>
              <a:t>Discuss the evolution of the internet technology</a:t>
            </a:r>
          </a:p>
          <a:p>
            <a:r>
              <a:rPr lang="en-US" altLang="en-US" smtClean="0"/>
              <a:t>Explore the fundamental concepts that define a distributed systems.</a:t>
            </a:r>
          </a:p>
          <a:p>
            <a:r>
              <a:rPr lang="en-US" altLang="en-US" smtClean="0"/>
              <a:t>Explain the basics of a client/server system.</a:t>
            </a:r>
          </a:p>
          <a:p>
            <a:r>
              <a:rPr lang="en-US" altLang="en-US" smtClean="0"/>
              <a:t>List some of the challenges facing the design and development of distributed systems.</a:t>
            </a:r>
          </a:p>
          <a:p>
            <a:r>
              <a:rPr lang="en-US" altLang="en-US" smtClean="0"/>
              <a:t>In general, learn about the distributed ecosystem in computing.</a:t>
            </a:r>
          </a:p>
          <a:p>
            <a:endParaRPr lang="en-US" altLang="en-US" smtClean="0"/>
          </a:p>
        </p:txBody>
      </p:sp>
      <p:sp>
        <p:nvSpPr>
          <p:cNvPr id="1843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7BF09EDE-650F-4DAD-93A0-EA0DF422D592}" type="datetime1">
              <a:rPr lang="en-US" altLang="en-US" sz="1400" smtClean="0">
                <a:solidFill>
                  <a:srgbClr val="FFFFFF"/>
                </a:solidFill>
              </a:rPr>
              <a:pPr/>
              <a:t>8/29/2018</a:t>
            </a:fld>
            <a:endParaRPr lang="en-US" altLang="en-US" sz="1400" smtClean="0">
              <a:solidFill>
                <a:srgbClr val="FFFFFF"/>
              </a:solidFill>
            </a:endParaRPr>
          </a:p>
        </p:txBody>
      </p:sp>
      <p:sp>
        <p:nvSpPr>
          <p:cNvPr id="1843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200" smtClean="0">
                <a:solidFill>
                  <a:srgbClr val="FFFFFF"/>
                </a:solidFill>
              </a:rPr>
              <a:t>2018 B. Ramamurthy</a:t>
            </a:r>
          </a:p>
        </p:txBody>
      </p:sp>
      <p:sp>
        <p:nvSpPr>
          <p:cNvPr id="1843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4D5D9EF2-FAF1-4B60-BD1E-F7E3BA7CD99B}" type="slidenum">
              <a:rPr lang="en-US" altLang="en-US" sz="1600" smtClean="0">
                <a:solidFill>
                  <a:srgbClr val="7B9899"/>
                </a:solidFill>
              </a:rPr>
              <a:pPr/>
              <a:t>3</a:t>
            </a:fld>
            <a:endParaRPr lang="en-US" altLang="en-US" sz="1600" smtClean="0">
              <a:solidFill>
                <a:srgbClr val="7B9899"/>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smtClean="0"/>
              <a:t>Server-side: Three-tier Applications</a:t>
            </a:r>
          </a:p>
        </p:txBody>
      </p:sp>
      <p:sp>
        <p:nvSpPr>
          <p:cNvPr id="48131" name="Date Placeholder 2"/>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44EAA32D-CBB6-401B-AB28-6BACB177831E}"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48132"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
        <p:nvSpPr>
          <p:cNvPr id="4813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0778D4A8-E435-40CE-8CE8-D097041C8FD6}" type="slidenum">
              <a:rPr lang="en-US" altLang="en-US" sz="1600" smtClean="0">
                <a:solidFill>
                  <a:srgbClr val="7B9899"/>
                </a:solidFill>
                <a:latin typeface="Tahoma" panose="020B0604030504040204" pitchFamily="34" charset="0"/>
              </a:rPr>
              <a:pPr>
                <a:spcBef>
                  <a:spcPct val="0"/>
                </a:spcBef>
                <a:buClrTx/>
                <a:buSzTx/>
                <a:buFontTx/>
                <a:buNone/>
              </a:pPr>
              <a:t>30</a:t>
            </a:fld>
            <a:endParaRPr lang="en-US" altLang="en-US" sz="1600" smtClean="0">
              <a:solidFill>
                <a:srgbClr val="7B9899"/>
              </a:solidFill>
              <a:latin typeface="Tahoma" panose="020B0604030504040204" pitchFamily="34" charset="0"/>
            </a:endParaRPr>
          </a:p>
        </p:txBody>
      </p:sp>
      <p:grpSp>
        <p:nvGrpSpPr>
          <p:cNvPr id="48134" name="Group 3"/>
          <p:cNvGrpSpPr>
            <a:grpSpLocks/>
          </p:cNvGrpSpPr>
          <p:nvPr/>
        </p:nvGrpSpPr>
        <p:grpSpPr bwMode="auto">
          <a:xfrm>
            <a:off x="685800" y="1905000"/>
            <a:ext cx="8001000" cy="2819400"/>
            <a:chOff x="528" y="1680"/>
            <a:chExt cx="5040" cy="1776"/>
          </a:xfrm>
        </p:grpSpPr>
        <p:sp>
          <p:nvSpPr>
            <p:cNvPr id="48136" name="Rectangle 4"/>
            <p:cNvSpPr>
              <a:spLocks noChangeArrowheads="1"/>
            </p:cNvSpPr>
            <p:nvPr/>
          </p:nvSpPr>
          <p:spPr bwMode="auto">
            <a:xfrm>
              <a:off x="528" y="1680"/>
              <a:ext cx="139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endParaRPr lang="en-US" altLang="en-US" sz="2400">
                <a:latin typeface="Tahoma" panose="020B0604030504040204" pitchFamily="34" charset="0"/>
              </a:endParaRPr>
            </a:p>
          </p:txBody>
        </p:sp>
        <p:sp>
          <p:nvSpPr>
            <p:cNvPr id="48137" name="Rectangle 5"/>
            <p:cNvSpPr>
              <a:spLocks noChangeArrowheads="1"/>
            </p:cNvSpPr>
            <p:nvPr/>
          </p:nvSpPr>
          <p:spPr bwMode="auto">
            <a:xfrm>
              <a:off x="624" y="1872"/>
              <a:ext cx="1248" cy="72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Presentation</a:t>
              </a:r>
            </a:p>
            <a:p>
              <a:pPr algn="ctr" eaLnBrk="1" hangingPunct="1">
                <a:spcBef>
                  <a:spcPct val="0"/>
                </a:spcBef>
                <a:buClrTx/>
                <a:buSzTx/>
                <a:buFontTx/>
                <a:buNone/>
              </a:pPr>
              <a:r>
                <a:rPr lang="en-US" altLang="en-US" sz="2400">
                  <a:latin typeface="Tahoma" panose="020B0604030504040204" pitchFamily="34" charset="0"/>
                </a:rPr>
                <a:t>Logic</a:t>
              </a:r>
            </a:p>
          </p:txBody>
        </p:sp>
        <p:sp>
          <p:nvSpPr>
            <p:cNvPr id="48138" name="Oval 6"/>
            <p:cNvSpPr>
              <a:spLocks noChangeArrowheads="1"/>
            </p:cNvSpPr>
            <p:nvPr/>
          </p:nvSpPr>
          <p:spPr bwMode="auto">
            <a:xfrm>
              <a:off x="2352" y="2304"/>
              <a:ext cx="1104" cy="576"/>
            </a:xfrm>
            <a:prstGeom prst="ellipse">
              <a:avLst/>
            </a:prstGeom>
            <a:solidFill>
              <a:schemeClr val="bg2"/>
            </a:solidFill>
            <a:ln w="9525">
              <a:solidFill>
                <a:schemeClr val="tx1"/>
              </a:solidFill>
              <a:round/>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Business </a:t>
              </a:r>
            </a:p>
            <a:p>
              <a:pPr algn="ctr" eaLnBrk="1" hangingPunct="1">
                <a:spcBef>
                  <a:spcPct val="0"/>
                </a:spcBef>
                <a:buClrTx/>
                <a:buSzTx/>
                <a:buFontTx/>
                <a:buNone/>
              </a:pPr>
              <a:r>
                <a:rPr lang="en-US" altLang="en-US" sz="2400">
                  <a:latin typeface="Tahoma" panose="020B0604030504040204" pitchFamily="34" charset="0"/>
                </a:rPr>
                <a:t>Logic</a:t>
              </a:r>
            </a:p>
          </p:txBody>
        </p:sp>
        <p:grpSp>
          <p:nvGrpSpPr>
            <p:cNvPr id="48139" name="Group 7"/>
            <p:cNvGrpSpPr>
              <a:grpSpLocks/>
            </p:cNvGrpSpPr>
            <p:nvPr/>
          </p:nvGrpSpPr>
          <p:grpSpPr bwMode="auto">
            <a:xfrm>
              <a:off x="4224" y="2112"/>
              <a:ext cx="1344" cy="1008"/>
              <a:chOff x="3840" y="2448"/>
              <a:chExt cx="1344" cy="1008"/>
            </a:xfrm>
          </p:grpSpPr>
          <p:sp>
            <p:nvSpPr>
              <p:cNvPr id="48143" name="Oval 8"/>
              <p:cNvSpPr>
                <a:spLocks noChangeArrowheads="1"/>
              </p:cNvSpPr>
              <p:nvPr/>
            </p:nvSpPr>
            <p:spPr bwMode="auto">
              <a:xfrm>
                <a:off x="3840" y="2448"/>
                <a:ext cx="1344" cy="480"/>
              </a:xfrm>
              <a:prstGeom prst="ellipse">
                <a:avLst/>
              </a:prstGeom>
              <a:solidFill>
                <a:schemeClr val="accent2"/>
              </a:solidFill>
              <a:ln w="9525">
                <a:solidFill>
                  <a:schemeClr val="tx1"/>
                </a:solidFill>
                <a:round/>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endParaRPr lang="en-US" altLang="en-US" sz="2400">
                  <a:latin typeface="Tahoma" panose="020B0604030504040204" pitchFamily="34" charset="0"/>
                </a:endParaRPr>
              </a:p>
            </p:txBody>
          </p:sp>
          <p:sp>
            <p:nvSpPr>
              <p:cNvPr id="48144" name="Oval 9"/>
              <p:cNvSpPr>
                <a:spLocks noChangeArrowheads="1"/>
              </p:cNvSpPr>
              <p:nvPr/>
            </p:nvSpPr>
            <p:spPr bwMode="auto">
              <a:xfrm>
                <a:off x="3840" y="2976"/>
                <a:ext cx="1344" cy="480"/>
              </a:xfrm>
              <a:prstGeom prst="ellipse">
                <a:avLst/>
              </a:prstGeom>
              <a:solidFill>
                <a:schemeClr val="accent2"/>
              </a:solidFill>
              <a:ln w="9525">
                <a:solidFill>
                  <a:schemeClr val="tx1"/>
                </a:solidFill>
                <a:round/>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endParaRPr lang="en-US" altLang="en-US" sz="2400">
                  <a:latin typeface="Tahoma" panose="020B0604030504040204" pitchFamily="34" charset="0"/>
                </a:endParaRPr>
              </a:p>
            </p:txBody>
          </p:sp>
          <p:sp>
            <p:nvSpPr>
              <p:cNvPr id="48145" name="Line 10"/>
              <p:cNvSpPr>
                <a:spLocks noChangeShapeType="1"/>
              </p:cNvSpPr>
              <p:nvPr/>
            </p:nvSpPr>
            <p:spPr bwMode="auto">
              <a:xfrm>
                <a:off x="3840" y="2688"/>
                <a:ext cx="0" cy="5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8146" name="Line 11"/>
              <p:cNvSpPr>
                <a:spLocks noChangeShapeType="1"/>
              </p:cNvSpPr>
              <p:nvPr/>
            </p:nvSpPr>
            <p:spPr bwMode="auto">
              <a:xfrm>
                <a:off x="5184" y="2688"/>
                <a:ext cx="0" cy="5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8147" name="Text Box 12"/>
              <p:cNvSpPr txBox="1">
                <a:spLocks noChangeArrowheads="1"/>
              </p:cNvSpPr>
              <p:nvPr/>
            </p:nvSpPr>
            <p:spPr bwMode="auto">
              <a:xfrm>
                <a:off x="3926" y="2805"/>
                <a:ext cx="90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2400">
                    <a:latin typeface="Tahoma" panose="020B0604030504040204" pitchFamily="34" charset="0"/>
                  </a:rPr>
                  <a:t>Database</a:t>
                </a:r>
              </a:p>
              <a:p>
                <a:pPr eaLnBrk="1" hangingPunct="1">
                  <a:spcBef>
                    <a:spcPct val="0"/>
                  </a:spcBef>
                  <a:buClrTx/>
                  <a:buSzTx/>
                  <a:buFontTx/>
                  <a:buNone/>
                </a:pPr>
                <a:r>
                  <a:rPr lang="en-US" altLang="en-US" sz="2400">
                    <a:latin typeface="Tahoma" panose="020B0604030504040204" pitchFamily="34" charset="0"/>
                  </a:rPr>
                  <a:t>Server</a:t>
                </a:r>
              </a:p>
            </p:txBody>
          </p:sp>
        </p:grpSp>
        <p:sp>
          <p:nvSpPr>
            <p:cNvPr id="48140" name="Rectangle 13"/>
            <p:cNvSpPr>
              <a:spLocks noChangeArrowheads="1"/>
            </p:cNvSpPr>
            <p:nvPr/>
          </p:nvSpPr>
          <p:spPr bwMode="auto">
            <a:xfrm>
              <a:off x="2160" y="1680"/>
              <a:ext cx="1488" cy="177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endParaRPr lang="en-US" altLang="en-US" sz="2400">
                <a:latin typeface="Tahoma" panose="020B0604030504040204" pitchFamily="34" charset="0"/>
              </a:endParaRPr>
            </a:p>
          </p:txBody>
        </p:sp>
        <p:sp>
          <p:nvSpPr>
            <p:cNvPr id="48141" name="Line 14"/>
            <p:cNvSpPr>
              <a:spLocks noChangeShapeType="1"/>
            </p:cNvSpPr>
            <p:nvPr/>
          </p:nvSpPr>
          <p:spPr bwMode="auto">
            <a:xfrm>
              <a:off x="1920" y="2304"/>
              <a:ext cx="24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8142" name="Line 15"/>
            <p:cNvSpPr>
              <a:spLocks noChangeShapeType="1"/>
            </p:cNvSpPr>
            <p:nvPr/>
          </p:nvSpPr>
          <p:spPr bwMode="auto">
            <a:xfrm>
              <a:off x="3648" y="2304"/>
              <a:ext cx="576"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grpSp>
      <p:sp>
        <p:nvSpPr>
          <p:cNvPr id="48135" name="TextBox 18"/>
          <p:cNvSpPr txBox="1">
            <a:spLocks noChangeArrowheads="1"/>
          </p:cNvSpPr>
          <p:nvPr/>
        </p:nvSpPr>
        <p:spPr bwMode="auto">
          <a:xfrm>
            <a:off x="457200" y="5105400"/>
            <a:ext cx="850106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2400">
                <a:latin typeface="Tahoma" panose="020B0604030504040204" pitchFamily="34" charset="0"/>
              </a:rPr>
              <a:t>Tremendous advances in DBMS: relational, query languages, </a:t>
            </a:r>
          </a:p>
          <a:p>
            <a:pPr eaLnBrk="1" hangingPunct="1">
              <a:spcBef>
                <a:spcPct val="0"/>
              </a:spcBef>
              <a:buClrTx/>
              <a:buSzTx/>
              <a:buFontTx/>
              <a:buNone/>
            </a:pPr>
            <a:r>
              <a:rPr lang="en-US" altLang="en-US" sz="2400">
                <a:latin typeface="Tahoma" panose="020B0604030504040204" pitchFamily="34" charset="0"/>
              </a:rPr>
              <a:t>Object-relational…ACID property transactional systems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81000" y="304800"/>
            <a:ext cx="8534400" cy="990600"/>
          </a:xfrm>
        </p:spPr>
        <p:txBody>
          <a:bodyPr>
            <a:normAutofit fontScale="90000"/>
          </a:bodyPr>
          <a:lstStyle/>
          <a:p>
            <a:pPr eaLnBrk="1" fontAlgn="auto" hangingPunct="1">
              <a:spcAft>
                <a:spcPts val="0"/>
              </a:spcAft>
              <a:defRPr/>
            </a:pPr>
            <a:r>
              <a:rPr lang="en-US" sz="3600" dirty="0" smtClean="0">
                <a:solidFill>
                  <a:schemeClr val="accent3">
                    <a:shade val="75000"/>
                  </a:schemeClr>
                </a:solidFill>
              </a:rPr>
              <a:t/>
            </a:r>
            <a:br>
              <a:rPr lang="en-US" sz="3600" dirty="0" smtClean="0">
                <a:solidFill>
                  <a:schemeClr val="accent3">
                    <a:shade val="75000"/>
                  </a:schemeClr>
                </a:solidFill>
              </a:rPr>
            </a:br>
            <a:r>
              <a:rPr lang="en-US" sz="3600" dirty="0" smtClean="0">
                <a:solidFill>
                  <a:schemeClr val="accent3">
                    <a:shade val="75000"/>
                  </a:schemeClr>
                </a:solidFill>
              </a:rPr>
              <a:t>Programming </a:t>
            </a:r>
            <a:r>
              <a:rPr lang="en-US" sz="3600" dirty="0">
                <a:solidFill>
                  <a:schemeClr val="accent3">
                    <a:shade val="75000"/>
                  </a:schemeClr>
                </a:solidFill>
              </a:rPr>
              <a:t>Model for Web-based applications</a:t>
            </a:r>
          </a:p>
        </p:txBody>
      </p:sp>
      <p:sp>
        <p:nvSpPr>
          <p:cNvPr id="49155" name="Date Placeholder 2"/>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36B44AD6-B176-4B93-B959-8DC30B9FC309}"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4915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
        <p:nvSpPr>
          <p:cNvPr id="4915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42A481DA-8C4A-47FE-A396-E2A41379636E}" type="slidenum">
              <a:rPr lang="en-US" altLang="en-US" sz="1600" smtClean="0">
                <a:solidFill>
                  <a:srgbClr val="7B9899"/>
                </a:solidFill>
                <a:latin typeface="Tahoma" panose="020B0604030504040204" pitchFamily="34" charset="0"/>
              </a:rPr>
              <a:pPr>
                <a:spcBef>
                  <a:spcPct val="0"/>
                </a:spcBef>
                <a:buClrTx/>
                <a:buSzTx/>
                <a:buFontTx/>
                <a:buNone/>
              </a:pPr>
              <a:t>31</a:t>
            </a:fld>
            <a:endParaRPr lang="en-US" altLang="en-US" sz="1600" smtClean="0">
              <a:solidFill>
                <a:srgbClr val="7B9899"/>
              </a:solidFill>
              <a:latin typeface="Tahoma" panose="020B0604030504040204" pitchFamily="34" charset="0"/>
            </a:endParaRPr>
          </a:p>
        </p:txBody>
      </p:sp>
      <p:sp>
        <p:nvSpPr>
          <p:cNvPr id="49158" name="Line 3"/>
          <p:cNvSpPr>
            <a:spLocks noChangeShapeType="1"/>
          </p:cNvSpPr>
          <p:nvPr/>
        </p:nvSpPr>
        <p:spPr bwMode="auto">
          <a:xfrm>
            <a:off x="1143000" y="4191000"/>
            <a:ext cx="3810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9159" name="Rectangle 4"/>
          <p:cNvSpPr>
            <a:spLocks noChangeArrowheads="1"/>
          </p:cNvSpPr>
          <p:nvPr/>
        </p:nvSpPr>
        <p:spPr bwMode="auto">
          <a:xfrm>
            <a:off x="228600" y="3733800"/>
            <a:ext cx="990600" cy="990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endParaRPr lang="en-US" altLang="en-US" sz="2400">
              <a:latin typeface="Tahoma" panose="020B0604030504040204" pitchFamily="34" charset="0"/>
            </a:endParaRPr>
          </a:p>
        </p:txBody>
      </p:sp>
      <p:sp>
        <p:nvSpPr>
          <p:cNvPr id="49160" name="Rectangle 5"/>
          <p:cNvSpPr>
            <a:spLocks noChangeArrowheads="1"/>
          </p:cNvSpPr>
          <p:nvPr/>
        </p:nvSpPr>
        <p:spPr bwMode="auto">
          <a:xfrm>
            <a:off x="304800" y="3886200"/>
            <a:ext cx="838200" cy="6858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Web</a:t>
            </a:r>
          </a:p>
          <a:p>
            <a:pPr algn="ctr" eaLnBrk="1" hangingPunct="1">
              <a:spcBef>
                <a:spcPct val="0"/>
              </a:spcBef>
              <a:buClrTx/>
              <a:buSzTx/>
              <a:buFontTx/>
              <a:buNone/>
            </a:pPr>
            <a:r>
              <a:rPr lang="en-US" altLang="en-US" sz="2400">
                <a:latin typeface="Tahoma" panose="020B0604030504040204" pitchFamily="34" charset="0"/>
              </a:rPr>
              <a:t>client</a:t>
            </a:r>
          </a:p>
        </p:txBody>
      </p:sp>
      <p:grpSp>
        <p:nvGrpSpPr>
          <p:cNvPr id="49161" name="Group 6"/>
          <p:cNvGrpSpPr>
            <a:grpSpLocks/>
          </p:cNvGrpSpPr>
          <p:nvPr/>
        </p:nvGrpSpPr>
        <p:grpSpPr bwMode="auto">
          <a:xfrm>
            <a:off x="1447800" y="2743200"/>
            <a:ext cx="7467600" cy="2743200"/>
            <a:chOff x="912" y="1728"/>
            <a:chExt cx="4704" cy="1728"/>
          </a:xfrm>
        </p:grpSpPr>
        <p:sp>
          <p:nvSpPr>
            <p:cNvPr id="49164" name="Rectangle 7"/>
            <p:cNvSpPr>
              <a:spLocks noChangeArrowheads="1"/>
            </p:cNvSpPr>
            <p:nvPr/>
          </p:nvSpPr>
          <p:spPr bwMode="auto">
            <a:xfrm>
              <a:off x="912" y="1728"/>
              <a:ext cx="1392" cy="172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endParaRPr lang="en-US" altLang="en-US" sz="2400">
                <a:latin typeface="Tahoma" panose="020B0604030504040204" pitchFamily="34" charset="0"/>
              </a:endParaRPr>
            </a:p>
          </p:txBody>
        </p:sp>
        <p:sp>
          <p:nvSpPr>
            <p:cNvPr id="49165" name="Rectangle 8"/>
            <p:cNvSpPr>
              <a:spLocks noChangeArrowheads="1"/>
            </p:cNvSpPr>
            <p:nvPr/>
          </p:nvSpPr>
          <p:spPr bwMode="auto">
            <a:xfrm>
              <a:off x="960" y="2208"/>
              <a:ext cx="1248" cy="72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Web</a:t>
              </a:r>
            </a:p>
            <a:p>
              <a:pPr algn="ctr" eaLnBrk="1" hangingPunct="1">
                <a:spcBef>
                  <a:spcPct val="0"/>
                </a:spcBef>
                <a:buClrTx/>
                <a:buSzTx/>
                <a:buFontTx/>
                <a:buNone/>
              </a:pPr>
              <a:r>
                <a:rPr lang="en-US" altLang="en-US" sz="2400">
                  <a:latin typeface="Tahoma" panose="020B0604030504040204" pitchFamily="34" charset="0"/>
                </a:rPr>
                <a:t>Application</a:t>
              </a:r>
            </a:p>
            <a:p>
              <a:pPr algn="ctr" eaLnBrk="1" hangingPunct="1">
                <a:spcBef>
                  <a:spcPct val="0"/>
                </a:spcBef>
                <a:buClrTx/>
                <a:buSzTx/>
                <a:buFontTx/>
                <a:buNone/>
              </a:pPr>
              <a:endParaRPr lang="en-US" altLang="en-US" sz="2400">
                <a:latin typeface="Tahoma" panose="020B0604030504040204" pitchFamily="34" charset="0"/>
              </a:endParaRPr>
            </a:p>
          </p:txBody>
        </p:sp>
        <p:grpSp>
          <p:nvGrpSpPr>
            <p:cNvPr id="49166" name="Group 9"/>
            <p:cNvGrpSpPr>
              <a:grpSpLocks/>
            </p:cNvGrpSpPr>
            <p:nvPr/>
          </p:nvGrpSpPr>
          <p:grpSpPr bwMode="auto">
            <a:xfrm>
              <a:off x="4272" y="2256"/>
              <a:ext cx="1344" cy="1008"/>
              <a:chOff x="3840" y="2448"/>
              <a:chExt cx="1344" cy="1008"/>
            </a:xfrm>
          </p:grpSpPr>
          <p:sp>
            <p:nvSpPr>
              <p:cNvPr id="49174" name="Oval 10"/>
              <p:cNvSpPr>
                <a:spLocks noChangeArrowheads="1"/>
              </p:cNvSpPr>
              <p:nvPr/>
            </p:nvSpPr>
            <p:spPr bwMode="auto">
              <a:xfrm>
                <a:off x="3840" y="2448"/>
                <a:ext cx="1344" cy="480"/>
              </a:xfrm>
              <a:prstGeom prst="ellipse">
                <a:avLst/>
              </a:prstGeom>
              <a:solidFill>
                <a:schemeClr val="accent2"/>
              </a:solidFill>
              <a:ln w="9525">
                <a:solidFill>
                  <a:schemeClr val="tx1"/>
                </a:solidFill>
                <a:round/>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endParaRPr lang="en-US" altLang="en-US" sz="2400">
                  <a:latin typeface="Tahoma" panose="020B0604030504040204" pitchFamily="34" charset="0"/>
                </a:endParaRPr>
              </a:p>
            </p:txBody>
          </p:sp>
          <p:sp>
            <p:nvSpPr>
              <p:cNvPr id="49175" name="Oval 11"/>
              <p:cNvSpPr>
                <a:spLocks noChangeArrowheads="1"/>
              </p:cNvSpPr>
              <p:nvPr/>
            </p:nvSpPr>
            <p:spPr bwMode="auto">
              <a:xfrm>
                <a:off x="3840" y="2976"/>
                <a:ext cx="1344" cy="480"/>
              </a:xfrm>
              <a:prstGeom prst="ellipse">
                <a:avLst/>
              </a:prstGeom>
              <a:solidFill>
                <a:schemeClr val="accent2"/>
              </a:solidFill>
              <a:ln w="9525">
                <a:solidFill>
                  <a:schemeClr val="tx1"/>
                </a:solidFill>
                <a:round/>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endParaRPr lang="en-US" altLang="en-US" sz="2400">
                  <a:latin typeface="Tahoma" panose="020B0604030504040204" pitchFamily="34" charset="0"/>
                </a:endParaRPr>
              </a:p>
            </p:txBody>
          </p:sp>
          <p:sp>
            <p:nvSpPr>
              <p:cNvPr id="49176" name="Line 12"/>
              <p:cNvSpPr>
                <a:spLocks noChangeShapeType="1"/>
              </p:cNvSpPr>
              <p:nvPr/>
            </p:nvSpPr>
            <p:spPr bwMode="auto">
              <a:xfrm>
                <a:off x="3840" y="2688"/>
                <a:ext cx="0" cy="5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9177" name="Line 13"/>
              <p:cNvSpPr>
                <a:spLocks noChangeShapeType="1"/>
              </p:cNvSpPr>
              <p:nvPr/>
            </p:nvSpPr>
            <p:spPr bwMode="auto">
              <a:xfrm>
                <a:off x="5184" y="2688"/>
                <a:ext cx="0" cy="5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9178" name="Text Box 14"/>
              <p:cNvSpPr txBox="1">
                <a:spLocks noChangeArrowheads="1"/>
              </p:cNvSpPr>
              <p:nvPr/>
            </p:nvSpPr>
            <p:spPr bwMode="auto">
              <a:xfrm>
                <a:off x="3926" y="2805"/>
                <a:ext cx="90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2400">
                    <a:latin typeface="Tahoma" panose="020B0604030504040204" pitchFamily="34" charset="0"/>
                  </a:rPr>
                  <a:t>Database</a:t>
                </a:r>
              </a:p>
              <a:p>
                <a:pPr eaLnBrk="1" hangingPunct="1">
                  <a:spcBef>
                    <a:spcPct val="0"/>
                  </a:spcBef>
                  <a:buClrTx/>
                  <a:buSzTx/>
                  <a:buFontTx/>
                  <a:buNone/>
                </a:pPr>
                <a:r>
                  <a:rPr lang="en-US" altLang="en-US" sz="2400">
                    <a:latin typeface="Tahoma" panose="020B0604030504040204" pitchFamily="34" charset="0"/>
                  </a:rPr>
                  <a:t>Server</a:t>
                </a:r>
              </a:p>
            </p:txBody>
          </p:sp>
        </p:grpSp>
        <p:grpSp>
          <p:nvGrpSpPr>
            <p:cNvPr id="49167" name="Group 15"/>
            <p:cNvGrpSpPr>
              <a:grpSpLocks/>
            </p:cNvGrpSpPr>
            <p:nvPr/>
          </p:nvGrpSpPr>
          <p:grpSpPr bwMode="auto">
            <a:xfrm>
              <a:off x="2544" y="1728"/>
              <a:ext cx="1488" cy="1728"/>
              <a:chOff x="2160" y="1680"/>
              <a:chExt cx="1488" cy="1728"/>
            </a:xfrm>
          </p:grpSpPr>
          <p:sp>
            <p:nvSpPr>
              <p:cNvPr id="49171" name="Oval 16"/>
              <p:cNvSpPr>
                <a:spLocks noChangeArrowheads="1"/>
              </p:cNvSpPr>
              <p:nvPr/>
            </p:nvSpPr>
            <p:spPr bwMode="auto">
              <a:xfrm>
                <a:off x="2352" y="2304"/>
                <a:ext cx="1104" cy="576"/>
              </a:xfrm>
              <a:prstGeom prst="ellipse">
                <a:avLst/>
              </a:prstGeom>
              <a:solidFill>
                <a:schemeClr val="bg2"/>
              </a:solidFill>
              <a:ln w="9525">
                <a:solidFill>
                  <a:schemeClr val="tx1"/>
                </a:solidFill>
                <a:round/>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Enterprise</a:t>
                </a:r>
              </a:p>
              <a:p>
                <a:pPr algn="ctr" eaLnBrk="1" hangingPunct="1">
                  <a:spcBef>
                    <a:spcPct val="0"/>
                  </a:spcBef>
                  <a:buClrTx/>
                  <a:buSzTx/>
                  <a:buFontTx/>
                  <a:buNone/>
                </a:pPr>
                <a:r>
                  <a:rPr lang="en-US" altLang="en-US" sz="2400">
                    <a:latin typeface="Tahoma" panose="020B0604030504040204" pitchFamily="34" charset="0"/>
                  </a:rPr>
                  <a:t>components </a:t>
                </a:r>
              </a:p>
            </p:txBody>
          </p:sp>
          <p:sp>
            <p:nvSpPr>
              <p:cNvPr id="49172" name="Rectangle 17"/>
              <p:cNvSpPr>
                <a:spLocks noChangeArrowheads="1"/>
              </p:cNvSpPr>
              <p:nvPr/>
            </p:nvSpPr>
            <p:spPr bwMode="auto">
              <a:xfrm>
                <a:off x="2160" y="1680"/>
                <a:ext cx="1488" cy="172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endParaRPr lang="en-US" altLang="en-US" sz="2400">
                  <a:latin typeface="Tahoma" panose="020B0604030504040204" pitchFamily="34" charset="0"/>
                </a:endParaRPr>
              </a:p>
            </p:txBody>
          </p:sp>
          <p:sp>
            <p:nvSpPr>
              <p:cNvPr id="49173" name="Text Box 18"/>
              <p:cNvSpPr txBox="1">
                <a:spLocks noChangeArrowheads="1"/>
              </p:cNvSpPr>
              <p:nvPr/>
            </p:nvSpPr>
            <p:spPr bwMode="auto">
              <a:xfrm>
                <a:off x="2246" y="1749"/>
                <a:ext cx="140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2400">
                    <a:latin typeface="Tahoma" panose="020B0604030504040204" pitchFamily="34" charset="0"/>
                  </a:rPr>
                  <a:t>Logic container</a:t>
                </a:r>
              </a:p>
            </p:txBody>
          </p:sp>
        </p:grpSp>
        <p:sp>
          <p:nvSpPr>
            <p:cNvPr id="49168" name="Text Box 19"/>
            <p:cNvSpPr txBox="1">
              <a:spLocks noChangeArrowheads="1"/>
            </p:cNvSpPr>
            <p:nvPr/>
          </p:nvSpPr>
          <p:spPr bwMode="auto">
            <a:xfrm>
              <a:off x="912" y="1776"/>
              <a:ext cx="136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2400">
                  <a:latin typeface="Tahoma" panose="020B0604030504040204" pitchFamily="34" charset="0"/>
                </a:rPr>
                <a:t>Web Container</a:t>
              </a:r>
            </a:p>
          </p:txBody>
        </p:sp>
        <p:sp>
          <p:nvSpPr>
            <p:cNvPr id="49169" name="Line 20"/>
            <p:cNvSpPr>
              <a:spLocks noChangeShapeType="1"/>
            </p:cNvSpPr>
            <p:nvPr/>
          </p:nvSpPr>
          <p:spPr bwMode="auto">
            <a:xfrm>
              <a:off x="2304" y="2640"/>
              <a:ext cx="24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9170" name="Line 21"/>
            <p:cNvSpPr>
              <a:spLocks noChangeShapeType="1"/>
            </p:cNvSpPr>
            <p:nvPr/>
          </p:nvSpPr>
          <p:spPr bwMode="auto">
            <a:xfrm>
              <a:off x="4032" y="2736"/>
              <a:ext cx="24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grpSp>
      <p:sp>
        <p:nvSpPr>
          <p:cNvPr id="49162" name="Text Box 22"/>
          <p:cNvSpPr txBox="1">
            <a:spLocks noChangeArrowheads="1"/>
          </p:cNvSpPr>
          <p:nvPr/>
        </p:nvSpPr>
        <p:spPr bwMode="auto">
          <a:xfrm>
            <a:off x="4098925" y="2166938"/>
            <a:ext cx="2135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2400">
                <a:latin typeface="Tahoma" panose="020B0604030504040204" pitchFamily="34" charset="0"/>
              </a:rPr>
              <a:t>Business Logic</a:t>
            </a:r>
          </a:p>
        </p:txBody>
      </p:sp>
      <p:sp>
        <p:nvSpPr>
          <p:cNvPr id="49163" name="Text Box 23"/>
          <p:cNvSpPr txBox="1">
            <a:spLocks noChangeArrowheads="1"/>
          </p:cNvSpPr>
          <p:nvPr/>
        </p:nvSpPr>
        <p:spPr bwMode="auto">
          <a:xfrm>
            <a:off x="1524000" y="2209800"/>
            <a:ext cx="18462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2400">
                <a:latin typeface="Tahoma" panose="020B0604030504040204" pitchFamily="34" charset="0"/>
              </a:rPr>
              <a:t>Web Service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fontScale="90000"/>
          </a:bodyPr>
          <a:lstStyle/>
          <a:p>
            <a:pPr eaLnBrk="1" fontAlgn="auto" hangingPunct="1">
              <a:spcAft>
                <a:spcPts val="0"/>
              </a:spcAft>
              <a:defRPr/>
            </a:pPr>
            <a:r>
              <a:rPr lang="en-US" sz="3600">
                <a:solidFill>
                  <a:schemeClr val="accent3">
                    <a:shade val="75000"/>
                  </a:schemeClr>
                </a:solidFill>
              </a:rPr>
              <a:t>Application Programming Model for Three-tier Applications</a:t>
            </a:r>
          </a:p>
        </p:txBody>
      </p:sp>
      <p:sp>
        <p:nvSpPr>
          <p:cNvPr id="50179" name="Date Placeholder 2"/>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837020D0-ACB3-429C-8221-C6EA65730E88}"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50180"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
        <p:nvSpPr>
          <p:cNvPr id="5018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593EF663-4291-46EF-8292-8BAB9B41ACC1}" type="slidenum">
              <a:rPr lang="en-US" altLang="en-US" sz="1600" smtClean="0">
                <a:solidFill>
                  <a:srgbClr val="7B9899"/>
                </a:solidFill>
                <a:latin typeface="Tahoma" panose="020B0604030504040204" pitchFamily="34" charset="0"/>
              </a:rPr>
              <a:pPr>
                <a:spcBef>
                  <a:spcPct val="0"/>
                </a:spcBef>
                <a:buClrTx/>
                <a:buSzTx/>
                <a:buFontTx/>
                <a:buNone/>
              </a:pPr>
              <a:t>32</a:t>
            </a:fld>
            <a:endParaRPr lang="en-US" altLang="en-US" sz="1600" smtClean="0">
              <a:solidFill>
                <a:srgbClr val="7B9899"/>
              </a:solidFill>
              <a:latin typeface="Tahoma" panose="020B0604030504040204" pitchFamily="34" charset="0"/>
            </a:endParaRPr>
          </a:p>
        </p:txBody>
      </p:sp>
      <p:grpSp>
        <p:nvGrpSpPr>
          <p:cNvPr id="50182" name="Group 3"/>
          <p:cNvGrpSpPr>
            <a:grpSpLocks/>
          </p:cNvGrpSpPr>
          <p:nvPr/>
        </p:nvGrpSpPr>
        <p:grpSpPr bwMode="auto">
          <a:xfrm>
            <a:off x="1447800" y="2014538"/>
            <a:ext cx="7467600" cy="3471862"/>
            <a:chOff x="912" y="1269"/>
            <a:chExt cx="4704" cy="2187"/>
          </a:xfrm>
        </p:grpSpPr>
        <p:sp>
          <p:nvSpPr>
            <p:cNvPr id="50183" name="Rectangle 4"/>
            <p:cNvSpPr>
              <a:spLocks noChangeArrowheads="1"/>
            </p:cNvSpPr>
            <p:nvPr/>
          </p:nvSpPr>
          <p:spPr bwMode="auto">
            <a:xfrm>
              <a:off x="912" y="1728"/>
              <a:ext cx="1392" cy="172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endParaRPr lang="en-US" altLang="en-US" sz="2400">
                <a:latin typeface="Tahoma" panose="020B0604030504040204" pitchFamily="34" charset="0"/>
              </a:endParaRPr>
            </a:p>
          </p:txBody>
        </p:sp>
        <p:sp>
          <p:nvSpPr>
            <p:cNvPr id="50184" name="Rectangle 5"/>
            <p:cNvSpPr>
              <a:spLocks noChangeArrowheads="1"/>
            </p:cNvSpPr>
            <p:nvPr/>
          </p:nvSpPr>
          <p:spPr bwMode="auto">
            <a:xfrm>
              <a:off x="1008" y="2448"/>
              <a:ext cx="1248" cy="72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Presentation</a:t>
              </a:r>
            </a:p>
            <a:p>
              <a:pPr algn="ctr" eaLnBrk="1" hangingPunct="1">
                <a:spcBef>
                  <a:spcPct val="0"/>
                </a:spcBef>
                <a:buClrTx/>
                <a:buSzTx/>
                <a:buFontTx/>
                <a:buNone/>
              </a:pPr>
              <a:r>
                <a:rPr lang="en-US" altLang="en-US" sz="2400">
                  <a:latin typeface="Tahoma" panose="020B0604030504040204" pitchFamily="34" charset="0"/>
                </a:rPr>
                <a:t>Components</a:t>
              </a:r>
            </a:p>
            <a:p>
              <a:pPr algn="ctr" eaLnBrk="1" hangingPunct="1">
                <a:spcBef>
                  <a:spcPct val="0"/>
                </a:spcBef>
                <a:buClrTx/>
                <a:buSzTx/>
                <a:buFontTx/>
                <a:buNone/>
              </a:pPr>
              <a:endParaRPr lang="en-US" altLang="en-US" sz="2400">
                <a:latin typeface="Tahoma" panose="020B0604030504040204" pitchFamily="34" charset="0"/>
              </a:endParaRPr>
            </a:p>
          </p:txBody>
        </p:sp>
        <p:grpSp>
          <p:nvGrpSpPr>
            <p:cNvPr id="50185" name="Group 6"/>
            <p:cNvGrpSpPr>
              <a:grpSpLocks/>
            </p:cNvGrpSpPr>
            <p:nvPr/>
          </p:nvGrpSpPr>
          <p:grpSpPr bwMode="auto">
            <a:xfrm>
              <a:off x="4272" y="2256"/>
              <a:ext cx="1344" cy="1008"/>
              <a:chOff x="3840" y="2448"/>
              <a:chExt cx="1344" cy="1008"/>
            </a:xfrm>
          </p:grpSpPr>
          <p:sp>
            <p:nvSpPr>
              <p:cNvPr id="50194" name="Oval 7"/>
              <p:cNvSpPr>
                <a:spLocks noChangeArrowheads="1"/>
              </p:cNvSpPr>
              <p:nvPr/>
            </p:nvSpPr>
            <p:spPr bwMode="auto">
              <a:xfrm>
                <a:off x="3840" y="2448"/>
                <a:ext cx="1344" cy="480"/>
              </a:xfrm>
              <a:prstGeom prst="ellipse">
                <a:avLst/>
              </a:prstGeom>
              <a:solidFill>
                <a:schemeClr val="accent2"/>
              </a:solidFill>
              <a:ln w="9525">
                <a:solidFill>
                  <a:schemeClr val="tx1"/>
                </a:solidFill>
                <a:round/>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endParaRPr lang="en-US" altLang="en-US" sz="2400">
                  <a:latin typeface="Tahoma" panose="020B0604030504040204" pitchFamily="34" charset="0"/>
                </a:endParaRPr>
              </a:p>
            </p:txBody>
          </p:sp>
          <p:sp>
            <p:nvSpPr>
              <p:cNvPr id="50195" name="Oval 8"/>
              <p:cNvSpPr>
                <a:spLocks noChangeArrowheads="1"/>
              </p:cNvSpPr>
              <p:nvPr/>
            </p:nvSpPr>
            <p:spPr bwMode="auto">
              <a:xfrm>
                <a:off x="3840" y="2976"/>
                <a:ext cx="1344" cy="480"/>
              </a:xfrm>
              <a:prstGeom prst="ellipse">
                <a:avLst/>
              </a:prstGeom>
              <a:solidFill>
                <a:schemeClr val="accent2"/>
              </a:solidFill>
              <a:ln w="9525">
                <a:solidFill>
                  <a:schemeClr val="tx1"/>
                </a:solidFill>
                <a:round/>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endParaRPr lang="en-US" altLang="en-US" sz="2400">
                  <a:latin typeface="Tahoma" panose="020B0604030504040204" pitchFamily="34" charset="0"/>
                </a:endParaRPr>
              </a:p>
            </p:txBody>
          </p:sp>
          <p:sp>
            <p:nvSpPr>
              <p:cNvPr id="50196" name="Line 9"/>
              <p:cNvSpPr>
                <a:spLocks noChangeShapeType="1"/>
              </p:cNvSpPr>
              <p:nvPr/>
            </p:nvSpPr>
            <p:spPr bwMode="auto">
              <a:xfrm>
                <a:off x="3840" y="2688"/>
                <a:ext cx="0" cy="5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0197" name="Line 10"/>
              <p:cNvSpPr>
                <a:spLocks noChangeShapeType="1"/>
              </p:cNvSpPr>
              <p:nvPr/>
            </p:nvSpPr>
            <p:spPr bwMode="auto">
              <a:xfrm>
                <a:off x="5184" y="2688"/>
                <a:ext cx="0" cy="5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0198" name="Text Box 11"/>
              <p:cNvSpPr txBox="1">
                <a:spLocks noChangeArrowheads="1"/>
              </p:cNvSpPr>
              <p:nvPr/>
            </p:nvSpPr>
            <p:spPr bwMode="auto">
              <a:xfrm>
                <a:off x="3926" y="2805"/>
                <a:ext cx="90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2400">
                    <a:latin typeface="Tahoma" panose="020B0604030504040204" pitchFamily="34" charset="0"/>
                  </a:rPr>
                  <a:t>Database</a:t>
                </a:r>
              </a:p>
              <a:p>
                <a:pPr eaLnBrk="1" hangingPunct="1">
                  <a:spcBef>
                    <a:spcPct val="0"/>
                  </a:spcBef>
                  <a:buClrTx/>
                  <a:buSzTx/>
                  <a:buFontTx/>
                  <a:buNone/>
                </a:pPr>
                <a:r>
                  <a:rPr lang="en-US" altLang="en-US" sz="2400">
                    <a:latin typeface="Tahoma" panose="020B0604030504040204" pitchFamily="34" charset="0"/>
                  </a:rPr>
                  <a:t>Server</a:t>
                </a:r>
              </a:p>
            </p:txBody>
          </p:sp>
        </p:grpSp>
        <p:grpSp>
          <p:nvGrpSpPr>
            <p:cNvPr id="50186" name="Group 12"/>
            <p:cNvGrpSpPr>
              <a:grpSpLocks/>
            </p:cNvGrpSpPr>
            <p:nvPr/>
          </p:nvGrpSpPr>
          <p:grpSpPr bwMode="auto">
            <a:xfrm>
              <a:off x="2544" y="1728"/>
              <a:ext cx="1488" cy="1728"/>
              <a:chOff x="2160" y="1680"/>
              <a:chExt cx="1488" cy="1728"/>
            </a:xfrm>
          </p:grpSpPr>
          <p:sp>
            <p:nvSpPr>
              <p:cNvPr id="50191" name="Oval 13"/>
              <p:cNvSpPr>
                <a:spLocks noChangeArrowheads="1"/>
              </p:cNvSpPr>
              <p:nvPr/>
            </p:nvSpPr>
            <p:spPr bwMode="auto">
              <a:xfrm>
                <a:off x="2352" y="2304"/>
                <a:ext cx="1104" cy="576"/>
              </a:xfrm>
              <a:prstGeom prst="ellipse">
                <a:avLst/>
              </a:prstGeom>
              <a:solidFill>
                <a:schemeClr val="bg2"/>
              </a:solidFill>
              <a:ln w="9525">
                <a:solidFill>
                  <a:schemeClr val="tx1"/>
                </a:solidFill>
                <a:round/>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Enterprise</a:t>
                </a:r>
              </a:p>
              <a:p>
                <a:pPr algn="ctr" eaLnBrk="1" hangingPunct="1">
                  <a:spcBef>
                    <a:spcPct val="0"/>
                  </a:spcBef>
                  <a:buClrTx/>
                  <a:buSzTx/>
                  <a:buFontTx/>
                  <a:buNone/>
                </a:pPr>
                <a:r>
                  <a:rPr lang="en-US" altLang="en-US" sz="2400">
                    <a:latin typeface="Tahoma" panose="020B0604030504040204" pitchFamily="34" charset="0"/>
                  </a:rPr>
                  <a:t>Components </a:t>
                </a:r>
              </a:p>
            </p:txBody>
          </p:sp>
          <p:sp>
            <p:nvSpPr>
              <p:cNvPr id="50192" name="Rectangle 14"/>
              <p:cNvSpPr>
                <a:spLocks noChangeArrowheads="1"/>
              </p:cNvSpPr>
              <p:nvPr/>
            </p:nvSpPr>
            <p:spPr bwMode="auto">
              <a:xfrm>
                <a:off x="2160" y="1680"/>
                <a:ext cx="1488" cy="172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endParaRPr lang="en-US" altLang="en-US" sz="2400">
                  <a:latin typeface="Tahoma" panose="020B0604030504040204" pitchFamily="34" charset="0"/>
                </a:endParaRPr>
              </a:p>
            </p:txBody>
          </p:sp>
          <p:sp>
            <p:nvSpPr>
              <p:cNvPr id="50193" name="Text Box 15"/>
              <p:cNvSpPr txBox="1">
                <a:spLocks noChangeArrowheads="1"/>
              </p:cNvSpPr>
              <p:nvPr/>
            </p:nvSpPr>
            <p:spPr bwMode="auto">
              <a:xfrm>
                <a:off x="2246" y="1749"/>
                <a:ext cx="92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2400">
                    <a:latin typeface="Tahoma" panose="020B0604030504040204" pitchFamily="34" charset="0"/>
                  </a:rPr>
                  <a:t>Container</a:t>
                </a:r>
              </a:p>
            </p:txBody>
          </p:sp>
        </p:grpSp>
        <p:sp>
          <p:nvSpPr>
            <p:cNvPr id="50187" name="Text Box 16"/>
            <p:cNvSpPr txBox="1">
              <a:spLocks noChangeArrowheads="1"/>
            </p:cNvSpPr>
            <p:nvPr/>
          </p:nvSpPr>
          <p:spPr bwMode="auto">
            <a:xfrm>
              <a:off x="912" y="1776"/>
              <a:ext cx="1100"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2400">
                  <a:latin typeface="Tahoma" panose="020B0604030504040204" pitchFamily="34" charset="0"/>
                </a:rPr>
                <a:t>Application </a:t>
              </a:r>
            </a:p>
            <a:p>
              <a:pPr eaLnBrk="1" hangingPunct="1">
                <a:spcBef>
                  <a:spcPct val="0"/>
                </a:spcBef>
                <a:buClrTx/>
                <a:buSzTx/>
                <a:buFontTx/>
                <a:buNone/>
              </a:pPr>
              <a:r>
                <a:rPr lang="en-US" altLang="en-US" sz="2400">
                  <a:latin typeface="Tahoma" panose="020B0604030504040204" pitchFamily="34" charset="0"/>
                </a:rPr>
                <a:t>Container</a:t>
              </a:r>
            </a:p>
          </p:txBody>
        </p:sp>
        <p:sp>
          <p:nvSpPr>
            <p:cNvPr id="50188" name="Line 17"/>
            <p:cNvSpPr>
              <a:spLocks noChangeShapeType="1"/>
            </p:cNvSpPr>
            <p:nvPr/>
          </p:nvSpPr>
          <p:spPr bwMode="auto">
            <a:xfrm>
              <a:off x="2304" y="2640"/>
              <a:ext cx="24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0189" name="Line 18"/>
            <p:cNvSpPr>
              <a:spLocks noChangeShapeType="1"/>
            </p:cNvSpPr>
            <p:nvPr/>
          </p:nvSpPr>
          <p:spPr bwMode="auto">
            <a:xfrm>
              <a:off x="4032" y="2736"/>
              <a:ext cx="24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0190" name="Text Box 19"/>
            <p:cNvSpPr txBox="1">
              <a:spLocks noChangeArrowheads="1"/>
            </p:cNvSpPr>
            <p:nvPr/>
          </p:nvSpPr>
          <p:spPr bwMode="auto">
            <a:xfrm>
              <a:off x="2678" y="1269"/>
              <a:ext cx="134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2400">
                  <a:latin typeface="Tahoma" panose="020B0604030504040204" pitchFamily="34" charset="0"/>
                </a:rPr>
                <a:t>Business Logic</a:t>
              </a:r>
            </a:p>
          </p:txBody>
        </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09600" y="0"/>
            <a:ext cx="7772400" cy="1143000"/>
          </a:xfrm>
        </p:spPr>
        <p:txBody>
          <a:bodyPr/>
          <a:lstStyle/>
          <a:p>
            <a:pPr eaLnBrk="1" hangingPunct="1"/>
            <a:r>
              <a:rPr lang="en-GB" altLang="en-US" sz="3600" smtClean="0"/>
              <a:t>Expectations of a Distributed System</a:t>
            </a:r>
          </a:p>
        </p:txBody>
      </p:sp>
      <p:sp>
        <p:nvSpPr>
          <p:cNvPr id="51203" name="Date Placeholder 2"/>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5DB4674A-88D5-43CB-9D80-4052C0B77477}"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51204"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
        <p:nvSpPr>
          <p:cNvPr id="5120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CF45A0B9-DA13-4615-9709-C3571D4AB913}" type="slidenum">
              <a:rPr lang="en-US" altLang="en-US" sz="1600" smtClean="0">
                <a:solidFill>
                  <a:srgbClr val="7B9899"/>
                </a:solidFill>
                <a:latin typeface="Tahoma" panose="020B0604030504040204" pitchFamily="34" charset="0"/>
              </a:rPr>
              <a:pPr>
                <a:spcBef>
                  <a:spcPct val="0"/>
                </a:spcBef>
                <a:buClrTx/>
                <a:buSzTx/>
                <a:buFontTx/>
                <a:buNone/>
              </a:pPr>
              <a:t>33</a:t>
            </a:fld>
            <a:endParaRPr lang="en-US" altLang="en-US" sz="1600" smtClean="0">
              <a:solidFill>
                <a:srgbClr val="7B9899"/>
              </a:solidFill>
              <a:latin typeface="Tahoma" panose="020B0604030504040204" pitchFamily="34" charset="0"/>
            </a:endParaRPr>
          </a:p>
        </p:txBody>
      </p:sp>
      <p:sp>
        <p:nvSpPr>
          <p:cNvPr id="51206" name="Text Box 3"/>
          <p:cNvSpPr txBox="1">
            <a:spLocks noChangeArrowheads="1"/>
          </p:cNvSpPr>
          <p:nvPr/>
        </p:nvSpPr>
        <p:spPr bwMode="auto">
          <a:xfrm>
            <a:off x="914400" y="1371600"/>
            <a:ext cx="7848600"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just">
              <a:spcBef>
                <a:spcPts val="500"/>
              </a:spcBef>
              <a:buClrTx/>
              <a:buSzTx/>
              <a:buFontTx/>
              <a:buChar char="•"/>
            </a:pPr>
            <a:r>
              <a:rPr lang="en-GB" altLang="en-US" sz="1800" i="1">
                <a:solidFill>
                  <a:srgbClr val="000000"/>
                </a:solidFill>
                <a:latin typeface="Times" panose="02020603050405020304" pitchFamily="18" charset="0"/>
              </a:rPr>
              <a:t>Access transparency</a:t>
            </a:r>
            <a:r>
              <a:rPr lang="en-GB" altLang="en-US" sz="1800">
                <a:solidFill>
                  <a:srgbClr val="000000"/>
                </a:solidFill>
                <a:latin typeface="Times" panose="02020603050405020304" pitchFamily="18" charset="0"/>
              </a:rPr>
              <a:t>: enables local and remote resources to be accessed using identical operations.</a:t>
            </a:r>
          </a:p>
          <a:p>
            <a:pPr>
              <a:spcBef>
                <a:spcPct val="0"/>
              </a:spcBef>
              <a:buClrTx/>
              <a:buSzTx/>
              <a:buFontTx/>
              <a:buChar char="•"/>
            </a:pPr>
            <a:r>
              <a:rPr lang="en-GB" altLang="en-US" sz="1800" i="1">
                <a:solidFill>
                  <a:srgbClr val="000000"/>
                </a:solidFill>
                <a:latin typeface="Times" panose="02020603050405020304" pitchFamily="18" charset="0"/>
              </a:rPr>
              <a:t>Location transparency</a:t>
            </a:r>
            <a:r>
              <a:rPr lang="en-GB" altLang="en-US" sz="1800">
                <a:solidFill>
                  <a:srgbClr val="000000"/>
                </a:solidFill>
                <a:latin typeface="Times" panose="02020603050405020304" pitchFamily="18" charset="0"/>
              </a:rPr>
              <a:t>: enables resources to be accessed without knowledge of their location.</a:t>
            </a:r>
          </a:p>
          <a:p>
            <a:pPr>
              <a:spcBef>
                <a:spcPct val="0"/>
              </a:spcBef>
              <a:buClrTx/>
              <a:buSzTx/>
              <a:buFontTx/>
              <a:buChar char="•"/>
            </a:pPr>
            <a:r>
              <a:rPr lang="en-GB" altLang="en-US" sz="1800" i="1">
                <a:solidFill>
                  <a:srgbClr val="000000"/>
                </a:solidFill>
                <a:latin typeface="Times" panose="02020603050405020304" pitchFamily="18" charset="0"/>
              </a:rPr>
              <a:t>Concurrency transparency</a:t>
            </a:r>
            <a:r>
              <a:rPr lang="en-GB" altLang="en-US" sz="1800">
                <a:solidFill>
                  <a:srgbClr val="000000"/>
                </a:solidFill>
                <a:latin typeface="Times" panose="02020603050405020304" pitchFamily="18" charset="0"/>
              </a:rPr>
              <a:t>: enables several processes to operate concurrently using shared resources without interference between them.</a:t>
            </a:r>
          </a:p>
          <a:p>
            <a:pPr>
              <a:spcBef>
                <a:spcPct val="0"/>
              </a:spcBef>
              <a:buClrTx/>
              <a:buSzTx/>
              <a:buFontTx/>
              <a:buChar char="•"/>
            </a:pPr>
            <a:r>
              <a:rPr lang="en-GB" altLang="en-US" sz="1800" i="1">
                <a:solidFill>
                  <a:srgbClr val="000000"/>
                </a:solidFill>
                <a:latin typeface="Times" panose="02020603050405020304" pitchFamily="18" charset="0"/>
              </a:rPr>
              <a:t>Replication transparency</a:t>
            </a:r>
            <a:r>
              <a:rPr lang="en-GB" altLang="en-US" sz="1800">
                <a:solidFill>
                  <a:srgbClr val="000000"/>
                </a:solidFill>
                <a:latin typeface="Times" panose="02020603050405020304" pitchFamily="18" charset="0"/>
              </a:rPr>
              <a:t>: enables multiple instances of resources to be used to increase reliability and performance without knowledge of the replicas by users or application programmers.</a:t>
            </a:r>
          </a:p>
          <a:p>
            <a:pPr>
              <a:spcBef>
                <a:spcPct val="0"/>
              </a:spcBef>
              <a:buClrTx/>
              <a:buSzTx/>
              <a:buFontTx/>
              <a:buChar char="•"/>
            </a:pPr>
            <a:r>
              <a:rPr lang="en-GB" altLang="en-US" sz="1800" i="1">
                <a:solidFill>
                  <a:srgbClr val="000000"/>
                </a:solidFill>
                <a:latin typeface="Times" panose="02020603050405020304" pitchFamily="18" charset="0"/>
              </a:rPr>
              <a:t>Failure transparency</a:t>
            </a:r>
            <a:r>
              <a:rPr lang="en-GB" altLang="en-US" sz="1800">
                <a:solidFill>
                  <a:srgbClr val="000000"/>
                </a:solidFill>
                <a:latin typeface="Times" panose="02020603050405020304" pitchFamily="18" charset="0"/>
              </a:rPr>
              <a:t>: enables the concealment of faults, allowing users and application programs to complete their tasks despite the failure of hardware or software components.</a:t>
            </a:r>
          </a:p>
          <a:p>
            <a:pPr>
              <a:spcBef>
                <a:spcPct val="0"/>
              </a:spcBef>
              <a:buClrTx/>
              <a:buSzTx/>
              <a:buFontTx/>
              <a:buChar char="•"/>
            </a:pPr>
            <a:r>
              <a:rPr lang="en-GB" altLang="en-US" sz="1800" i="1">
                <a:solidFill>
                  <a:srgbClr val="000000"/>
                </a:solidFill>
                <a:latin typeface="Times" panose="02020603050405020304" pitchFamily="18" charset="0"/>
              </a:rPr>
              <a:t>Mobility transparency</a:t>
            </a:r>
            <a:r>
              <a:rPr lang="en-GB" altLang="en-US" sz="1800">
                <a:solidFill>
                  <a:srgbClr val="000000"/>
                </a:solidFill>
                <a:latin typeface="Times" panose="02020603050405020304" pitchFamily="18" charset="0"/>
              </a:rPr>
              <a:t>: allows the movement of resources and clients within a system without affecting the operation of users or programs.</a:t>
            </a:r>
          </a:p>
          <a:p>
            <a:pPr>
              <a:spcBef>
                <a:spcPct val="0"/>
              </a:spcBef>
              <a:buClrTx/>
              <a:buSzTx/>
              <a:buFontTx/>
              <a:buChar char="•"/>
            </a:pPr>
            <a:r>
              <a:rPr lang="en-GB" altLang="en-US" sz="1800" i="1">
                <a:solidFill>
                  <a:srgbClr val="000000"/>
                </a:solidFill>
                <a:latin typeface="Times" panose="02020603050405020304" pitchFamily="18" charset="0"/>
              </a:rPr>
              <a:t>Performance transparency</a:t>
            </a:r>
            <a:r>
              <a:rPr lang="en-GB" altLang="en-US" sz="1800">
                <a:solidFill>
                  <a:srgbClr val="000000"/>
                </a:solidFill>
                <a:latin typeface="Times" panose="02020603050405020304" pitchFamily="18" charset="0"/>
              </a:rPr>
              <a:t>: allows the system to be reconfigured to improve performance as loads vary. “Scalability”</a:t>
            </a:r>
          </a:p>
          <a:p>
            <a:pPr>
              <a:spcBef>
                <a:spcPct val="0"/>
              </a:spcBef>
              <a:buClrTx/>
              <a:buSzTx/>
              <a:buFontTx/>
              <a:buChar char="•"/>
            </a:pPr>
            <a:r>
              <a:rPr lang="en-GB" altLang="en-US" sz="1800" i="1">
                <a:solidFill>
                  <a:srgbClr val="000000"/>
                </a:solidFill>
                <a:latin typeface="Times" panose="02020603050405020304" pitchFamily="18" charset="0"/>
              </a:rPr>
              <a:t>Expansion transparency</a:t>
            </a:r>
            <a:r>
              <a:rPr lang="en-GB" altLang="en-US" sz="1800">
                <a:solidFill>
                  <a:srgbClr val="000000"/>
                </a:solidFill>
                <a:latin typeface="Times" panose="02020603050405020304" pitchFamily="18" charset="0"/>
              </a:rPr>
              <a:t>: allows the system and applications to expand in scale without change to the system structure or the application algorithms.</a:t>
            </a:r>
            <a:endParaRPr lang="en-GB" altLang="en-US" sz="1800">
              <a:latin typeface="Times" panose="02020603050405020304"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smtClean="0">
                <a:solidFill>
                  <a:srgbClr val="7B9899"/>
                </a:solidFill>
              </a:rPr>
              <a:t>Issues contd.</a:t>
            </a:r>
          </a:p>
        </p:txBody>
      </p:sp>
      <p:sp>
        <p:nvSpPr>
          <p:cNvPr id="52227"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78B831E1-EDC8-4729-8A4D-439DC38A5902}"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5222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
        <p:nvSpPr>
          <p:cNvPr id="5222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0BE4DD1C-81A0-4CBF-B97B-8B32DC907987}" type="slidenum">
              <a:rPr lang="en-US" altLang="en-US" sz="1600" smtClean="0">
                <a:solidFill>
                  <a:srgbClr val="7B9899"/>
                </a:solidFill>
                <a:latin typeface="Tahoma" panose="020B0604030504040204" pitchFamily="34" charset="0"/>
              </a:rPr>
              <a:pPr>
                <a:spcBef>
                  <a:spcPct val="0"/>
                </a:spcBef>
                <a:buClrTx/>
                <a:buSzTx/>
                <a:buFontTx/>
                <a:buNone/>
              </a:pPr>
              <a:t>34</a:t>
            </a:fld>
            <a:endParaRPr lang="en-US" altLang="en-US" sz="1600" smtClean="0">
              <a:solidFill>
                <a:srgbClr val="7B9899"/>
              </a:solidFill>
              <a:latin typeface="Tahoma" panose="020B0604030504040204" pitchFamily="34" charset="0"/>
            </a:endParaRPr>
          </a:p>
        </p:txBody>
      </p:sp>
      <p:sp>
        <p:nvSpPr>
          <p:cNvPr id="20483" name="Rectangle 3" descr="Rectangle: Click to edit Master text styles&#10;Second level&#10;Third level&#10;Fourth level&#10;Fifth level"/>
          <p:cNvSpPr>
            <a:spLocks noGrp="1" noChangeArrowheads="1"/>
          </p:cNvSpPr>
          <p:nvPr>
            <p:ph sz="quarter" idx="1"/>
          </p:nvPr>
        </p:nvSpPr>
        <p:spPr>
          <a:xfrm>
            <a:off x="762000" y="1524000"/>
            <a:ext cx="7772400" cy="4114800"/>
          </a:xfrm>
        </p:spPr>
        <p:txBody>
          <a:bodyPr>
            <a:normAutofit fontScale="92500" lnSpcReduction="10000"/>
          </a:bodyPr>
          <a:lstStyle/>
          <a:p>
            <a:pPr marL="274320" indent="-274320" eaLnBrk="1" fontAlgn="auto" hangingPunct="1">
              <a:lnSpc>
                <a:spcPct val="90000"/>
              </a:lnSpc>
              <a:spcAft>
                <a:spcPts val="0"/>
              </a:spcAft>
              <a:buFont typeface="Wingdings 2"/>
              <a:buChar char=""/>
              <a:defRPr/>
            </a:pPr>
            <a:r>
              <a:rPr lang="en-US" sz="2800" dirty="0"/>
              <a:t>Heterogeneity of </a:t>
            </a:r>
            <a:r>
              <a:rPr lang="en-US" sz="2800" dirty="0" smtClean="0"/>
              <a:t>components</a:t>
            </a:r>
            <a:endParaRPr lang="en-US" sz="2800" dirty="0"/>
          </a:p>
          <a:p>
            <a:pPr marL="274320" indent="-274320" eaLnBrk="1" fontAlgn="auto" hangingPunct="1">
              <a:lnSpc>
                <a:spcPct val="90000"/>
              </a:lnSpc>
              <a:spcAft>
                <a:spcPts val="0"/>
              </a:spcAft>
              <a:buFont typeface="Wingdings 2"/>
              <a:buChar char=""/>
              <a:defRPr/>
            </a:pPr>
            <a:r>
              <a:rPr lang="en-US" sz="2800" dirty="0" smtClean="0"/>
              <a:t>Scalability </a:t>
            </a:r>
            <a:r>
              <a:rPr lang="en-US" sz="2800" dirty="0"/>
              <a:t>: </a:t>
            </a:r>
            <a:r>
              <a:rPr lang="en-US" sz="2800" dirty="0" smtClean="0"/>
              <a:t>ability to perform well under increased loads and data sizes</a:t>
            </a:r>
            <a:endParaRPr lang="en-US" sz="2800" dirty="0"/>
          </a:p>
          <a:p>
            <a:pPr marL="548640" lvl="1" indent="-274320" eaLnBrk="1" fontAlgn="auto" hangingPunct="1">
              <a:lnSpc>
                <a:spcPct val="90000"/>
              </a:lnSpc>
              <a:spcAft>
                <a:spcPts val="0"/>
              </a:spcAft>
              <a:buFont typeface="Wingdings"/>
              <a:buChar char=""/>
              <a:defRPr/>
            </a:pPr>
            <a:r>
              <a:rPr lang="en-US" sz="2400" dirty="0"/>
              <a:t>Failure handling</a:t>
            </a:r>
          </a:p>
          <a:p>
            <a:pPr marL="548640" lvl="1" indent="-274320" eaLnBrk="1" fontAlgn="auto" hangingPunct="1">
              <a:lnSpc>
                <a:spcPct val="90000"/>
              </a:lnSpc>
              <a:spcAft>
                <a:spcPts val="0"/>
              </a:spcAft>
              <a:buFont typeface="Wingdings"/>
              <a:buChar char=""/>
              <a:defRPr/>
            </a:pPr>
            <a:r>
              <a:rPr lang="en-US" sz="2400" dirty="0"/>
              <a:t>Concurrency </a:t>
            </a:r>
          </a:p>
          <a:p>
            <a:pPr marL="548640" lvl="1" indent="-274320" eaLnBrk="1" fontAlgn="auto" hangingPunct="1">
              <a:lnSpc>
                <a:spcPct val="90000"/>
              </a:lnSpc>
              <a:spcAft>
                <a:spcPts val="0"/>
              </a:spcAft>
              <a:buFont typeface="Wingdings"/>
              <a:buChar char=""/>
              <a:defRPr/>
            </a:pPr>
            <a:r>
              <a:rPr lang="en-US" sz="2400" dirty="0"/>
              <a:t>Transparency</a:t>
            </a:r>
          </a:p>
          <a:p>
            <a:pPr marL="274320" indent="-274320" eaLnBrk="1" fontAlgn="auto" hangingPunct="1">
              <a:lnSpc>
                <a:spcPct val="90000"/>
              </a:lnSpc>
              <a:spcAft>
                <a:spcPts val="0"/>
              </a:spcAft>
              <a:buFont typeface="Wingdings 2"/>
              <a:buChar char=""/>
              <a:defRPr/>
            </a:pPr>
            <a:r>
              <a:rPr lang="en-US" sz="2800" dirty="0"/>
              <a:t>Reliability</a:t>
            </a:r>
          </a:p>
          <a:p>
            <a:pPr marL="274320" indent="-274320" eaLnBrk="1" fontAlgn="auto" hangingPunct="1">
              <a:lnSpc>
                <a:spcPct val="90000"/>
              </a:lnSpc>
              <a:spcAft>
                <a:spcPts val="0"/>
              </a:spcAft>
              <a:buFont typeface="Wingdings 2"/>
              <a:buChar char=""/>
              <a:defRPr/>
            </a:pPr>
            <a:r>
              <a:rPr lang="en-US" sz="2800" dirty="0"/>
              <a:t>Interoperability</a:t>
            </a:r>
          </a:p>
          <a:p>
            <a:pPr marL="274320" indent="-274320" eaLnBrk="1" fontAlgn="auto" hangingPunct="1">
              <a:lnSpc>
                <a:spcPct val="90000"/>
              </a:lnSpc>
              <a:spcAft>
                <a:spcPts val="0"/>
              </a:spcAft>
              <a:buFont typeface="Wingdings 2"/>
              <a:buChar char=""/>
              <a:defRPr/>
            </a:pPr>
            <a:r>
              <a:rPr lang="en-US" sz="2800" dirty="0"/>
              <a:t>Performance</a:t>
            </a:r>
          </a:p>
          <a:p>
            <a:pPr marL="274320" indent="-274320" eaLnBrk="1" fontAlgn="auto" hangingPunct="1">
              <a:lnSpc>
                <a:spcPct val="90000"/>
              </a:lnSpc>
              <a:spcAft>
                <a:spcPts val="0"/>
              </a:spcAft>
              <a:buFont typeface="Wingdings 2"/>
              <a:buChar char=""/>
              <a:defRPr/>
            </a:pPr>
            <a:r>
              <a:rPr lang="en-US" sz="2800" dirty="0" smtClean="0"/>
              <a:t>Openness</a:t>
            </a:r>
          </a:p>
          <a:p>
            <a:pPr marL="274320" indent="-274320" eaLnBrk="1" fontAlgn="auto" hangingPunct="1">
              <a:lnSpc>
                <a:spcPct val="90000"/>
              </a:lnSpc>
              <a:spcAft>
                <a:spcPts val="0"/>
              </a:spcAft>
              <a:buFont typeface="Wingdings 2"/>
              <a:buChar char=""/>
              <a:defRPr/>
            </a:pPr>
            <a:r>
              <a:rPr lang="en-US" sz="2800" dirty="0" smtClean="0"/>
              <a:t>Security and protection</a:t>
            </a:r>
            <a:endParaRPr lang="en-US" sz="2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1368425" y="2743200"/>
            <a:ext cx="6480175" cy="1673225"/>
          </a:xfrm>
        </p:spPr>
        <p:txBody>
          <a:bodyPr>
            <a:normAutofit/>
          </a:bodyPr>
          <a:lstStyle/>
          <a:p>
            <a:pPr eaLnBrk="1" fontAlgn="auto" hangingPunct="1">
              <a:spcAft>
                <a:spcPts val="0"/>
              </a:spcAft>
              <a:buFont typeface="Wingdings 2"/>
              <a:buNone/>
              <a:defRPr/>
            </a:pPr>
            <a:endParaRPr lang="en-US"/>
          </a:p>
        </p:txBody>
      </p:sp>
      <p:sp>
        <p:nvSpPr>
          <p:cNvPr id="53251"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
        <p:nvSpPr>
          <p:cNvPr id="53252" name="Date Placeholder 2"/>
          <p:cNvSpPr>
            <a:spLocks noGrp="1"/>
          </p:cNvSpPr>
          <p:nvPr>
            <p:ph type="dt"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4672E313-11FE-4FB9-A87C-D60F70E22735}"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5325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615C6D49-CB7E-4A4C-A888-6750797703F3}" type="slidenum">
              <a:rPr lang="en-US" altLang="en-US" sz="1600" smtClean="0">
                <a:solidFill>
                  <a:srgbClr val="7B9899"/>
                </a:solidFill>
                <a:latin typeface="Tahoma" panose="020B0604030504040204" pitchFamily="34" charset="0"/>
              </a:rPr>
              <a:pPr>
                <a:spcBef>
                  <a:spcPct val="0"/>
                </a:spcBef>
                <a:buClrTx/>
                <a:buSzTx/>
                <a:buFontTx/>
                <a:buNone/>
              </a:pPr>
              <a:t>35</a:t>
            </a:fld>
            <a:endParaRPr lang="en-US" altLang="en-US" sz="1600" smtClean="0">
              <a:solidFill>
                <a:srgbClr val="7B9899"/>
              </a:solidFill>
              <a:latin typeface="Tahoma" panose="020B0604030504040204" pitchFamily="34" charset="0"/>
            </a:endParaRPr>
          </a:p>
        </p:txBody>
      </p:sp>
      <p:sp>
        <p:nvSpPr>
          <p:cNvPr id="53254" name="Title 1"/>
          <p:cNvSpPr>
            <a:spLocks noGrp="1"/>
          </p:cNvSpPr>
          <p:nvPr>
            <p:ph type="title"/>
          </p:nvPr>
        </p:nvSpPr>
        <p:spPr/>
        <p:txBody>
          <a:bodyPr/>
          <a:lstStyle/>
          <a:p>
            <a:pPr eaLnBrk="1" hangingPunct="1"/>
            <a:r>
              <a:rPr lang="en-US" altLang="en-US" smtClean="0"/>
              <a:t>Emerging Application Models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6"/>
          <p:cNvSpPr>
            <a:spLocks noGrp="1"/>
          </p:cNvSpPr>
          <p:nvPr>
            <p:ph type="title"/>
          </p:nvPr>
        </p:nvSpPr>
        <p:spPr/>
        <p:txBody>
          <a:bodyPr/>
          <a:lstStyle/>
          <a:p>
            <a:pPr eaLnBrk="1" hangingPunct="1"/>
            <a:r>
              <a:rPr lang="en-US" altLang="en-US" smtClean="0">
                <a:solidFill>
                  <a:srgbClr val="7B9899"/>
                </a:solidFill>
              </a:rPr>
              <a:t>Large scale systems</a:t>
            </a:r>
          </a:p>
        </p:txBody>
      </p:sp>
      <p:sp>
        <p:nvSpPr>
          <p:cNvPr id="54275"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2A94C6AC-A884-4D26-9714-81E079E99271}"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54276"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
        <p:nvSpPr>
          <p:cNvPr id="5427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79430D80-6A29-40CB-910D-1BFCFBA93EBA}" type="slidenum">
              <a:rPr lang="en-US" altLang="en-US" sz="1600" smtClean="0">
                <a:solidFill>
                  <a:srgbClr val="7B9899"/>
                </a:solidFill>
                <a:latin typeface="Tahoma" panose="020B0604030504040204" pitchFamily="34" charset="0"/>
              </a:rPr>
              <a:pPr>
                <a:spcBef>
                  <a:spcPct val="0"/>
                </a:spcBef>
                <a:buClrTx/>
                <a:buSzTx/>
                <a:buFontTx/>
                <a:buNone/>
              </a:pPr>
              <a:t>36</a:t>
            </a:fld>
            <a:endParaRPr lang="en-US" altLang="en-US" sz="1600" smtClean="0">
              <a:solidFill>
                <a:srgbClr val="7B9899"/>
              </a:solidFill>
              <a:latin typeface="Tahoma" panose="020B0604030504040204" pitchFamily="34" charset="0"/>
            </a:endParaRPr>
          </a:p>
        </p:txBody>
      </p:sp>
      <p:sp>
        <p:nvSpPr>
          <p:cNvPr id="8" name="Content Placeholder 7"/>
          <p:cNvSpPr>
            <a:spLocks noGrp="1"/>
          </p:cNvSpPr>
          <p:nvPr>
            <p:ph sz="quarter" idx="1"/>
          </p:nvPr>
        </p:nvSpPr>
        <p:spPr>
          <a:xfrm>
            <a:off x="301625" y="1527175"/>
            <a:ext cx="8504238" cy="4572000"/>
          </a:xfrm>
        </p:spPr>
        <p:txBody>
          <a:bodyPr>
            <a:normAutofit fontScale="92500" lnSpcReduction="20000"/>
          </a:bodyPr>
          <a:lstStyle/>
          <a:p>
            <a:pPr marL="274320" indent="-274320" eaLnBrk="1" fontAlgn="auto" hangingPunct="1">
              <a:spcAft>
                <a:spcPts val="0"/>
              </a:spcAft>
              <a:buFont typeface="Wingdings 2"/>
              <a:buChar char=""/>
              <a:defRPr/>
            </a:pPr>
            <a:r>
              <a:rPr lang="en-US" dirty="0" smtClean="0"/>
              <a:t>Most emerging distributed applications are very large demanding large amounts of storage and data resources</a:t>
            </a:r>
          </a:p>
          <a:p>
            <a:pPr marL="274320" indent="-274320" eaLnBrk="1" fontAlgn="auto" hangingPunct="1">
              <a:spcAft>
                <a:spcPts val="0"/>
              </a:spcAft>
              <a:buFont typeface="Wingdings 2"/>
              <a:buChar char=""/>
              <a:defRPr/>
            </a:pPr>
            <a:r>
              <a:rPr lang="en-US" dirty="0" smtClean="0"/>
              <a:t>E-commerce systems and online businesses</a:t>
            </a:r>
          </a:p>
          <a:p>
            <a:pPr marL="274320" indent="-274320" eaLnBrk="1" fontAlgn="auto" hangingPunct="1">
              <a:spcAft>
                <a:spcPts val="0"/>
              </a:spcAft>
              <a:buFont typeface="Wingdings 2"/>
              <a:buChar char=""/>
              <a:defRPr/>
            </a:pPr>
            <a:r>
              <a:rPr lang="en-US" dirty="0" smtClean="0"/>
              <a:t>Applications connecting communities: from search to social networking </a:t>
            </a:r>
          </a:p>
          <a:p>
            <a:pPr marL="274320" indent="-274320" eaLnBrk="1" fontAlgn="auto" hangingPunct="1">
              <a:spcAft>
                <a:spcPts val="0"/>
              </a:spcAft>
              <a:buFont typeface="Wingdings 2"/>
              <a:buChar char=""/>
              <a:defRPr/>
            </a:pPr>
            <a:r>
              <a:rPr lang="en-US" dirty="0" smtClean="0"/>
              <a:t>Amount of data collected by various sources from terrorism monitoring to environmental monitoring</a:t>
            </a:r>
          </a:p>
          <a:p>
            <a:pPr marL="274320" indent="-274320" eaLnBrk="1" fontAlgn="auto" hangingPunct="1">
              <a:spcAft>
                <a:spcPts val="0"/>
              </a:spcAft>
              <a:buFont typeface="Wingdings 2"/>
              <a:buChar char=""/>
              <a:defRPr/>
            </a:pPr>
            <a:r>
              <a:rPr lang="en-US" dirty="0" smtClean="0"/>
              <a:t>Data deluge: most of the data is write once read many (WORM) </a:t>
            </a:r>
            <a:r>
              <a:rPr lang="en-US" dirty="0" smtClean="0">
                <a:sym typeface="Wingdings" pitchFamily="2" charset="2"/>
              </a:rPr>
              <a:t> Analytics resulting in data-intensive computing models and big-data computing (CSE487 material)</a:t>
            </a:r>
          </a:p>
          <a:p>
            <a:pPr marL="274320" indent="-274320" eaLnBrk="1" fontAlgn="auto" hangingPunct="1">
              <a:spcAft>
                <a:spcPts val="0"/>
              </a:spcAft>
              <a:buFont typeface="Wingdings 2"/>
              <a:buChar char=""/>
              <a:defRPr/>
            </a:pPr>
            <a:r>
              <a:rPr lang="en-US" dirty="0" smtClean="0">
                <a:sym typeface="Wingdings" pitchFamily="2" charset="2"/>
              </a:rPr>
              <a:t>We will look just one success story of distributed system: amazon.com</a:t>
            </a:r>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tLang="en-US" smtClean="0">
                <a:solidFill>
                  <a:srgbClr val="7B9899"/>
                </a:solidFill>
              </a:rPr>
              <a:t>Amazon.com </a:t>
            </a:r>
          </a:p>
        </p:txBody>
      </p:sp>
      <p:sp>
        <p:nvSpPr>
          <p:cNvPr id="5529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DC9B6A75-0F3C-4830-8DC1-3B5218572D15}"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5530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
        <p:nvSpPr>
          <p:cNvPr id="5530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8BDFD6BF-3505-49E4-B679-6D44E7DC9111}" type="slidenum">
              <a:rPr lang="en-US" altLang="en-US" sz="1600" smtClean="0">
                <a:solidFill>
                  <a:srgbClr val="7B9899"/>
                </a:solidFill>
                <a:latin typeface="Tahoma" panose="020B0604030504040204" pitchFamily="34" charset="0"/>
              </a:rPr>
              <a:pPr>
                <a:spcBef>
                  <a:spcPct val="0"/>
                </a:spcBef>
                <a:buClrTx/>
                <a:buSzTx/>
                <a:buFontTx/>
                <a:buNone/>
              </a:pPr>
              <a:t>37</a:t>
            </a:fld>
            <a:endParaRPr lang="en-US" altLang="en-US" sz="1600" smtClean="0">
              <a:solidFill>
                <a:srgbClr val="7B9899"/>
              </a:solidFill>
              <a:latin typeface="Tahoma" panose="020B0604030504040204" pitchFamily="34" charset="0"/>
            </a:endParaRPr>
          </a:p>
        </p:txBody>
      </p:sp>
      <p:sp>
        <p:nvSpPr>
          <p:cNvPr id="55302" name="Rectangle 3" descr="Rectangle: Click to edit Master text styles&#10;Second level&#10;Third level&#10;Fourth level&#10;Fifth level"/>
          <p:cNvSpPr>
            <a:spLocks noGrp="1" noChangeArrowheads="1"/>
          </p:cNvSpPr>
          <p:nvPr>
            <p:ph sz="quarter" idx="1"/>
          </p:nvPr>
        </p:nvSpPr>
        <p:spPr>
          <a:xfrm>
            <a:off x="301625" y="1527175"/>
            <a:ext cx="8504238" cy="4572000"/>
          </a:xfrm>
        </p:spPr>
        <p:txBody>
          <a:bodyPr/>
          <a:lstStyle/>
          <a:p>
            <a:pPr eaLnBrk="1" hangingPunct="1"/>
            <a:r>
              <a:rPr lang="en-US" altLang="en-US" sz="2400" smtClean="0"/>
              <a:t>Werner Vogels’ </a:t>
            </a:r>
            <a:r>
              <a:rPr lang="en-US" altLang="en-US" sz="2400" smtClean="0">
                <a:hlinkClick r:id="rId2"/>
              </a:rPr>
              <a:t>talk</a:t>
            </a:r>
            <a:r>
              <a:rPr lang="en-US" altLang="en-US" sz="2400" smtClean="0"/>
              <a:t> “Order in the Chaos: Building the Amazon.com </a:t>
            </a:r>
            <a:r>
              <a:rPr lang="en-US" altLang="en-US" sz="2400" smtClean="0">
                <a:solidFill>
                  <a:srgbClr val="C80433"/>
                </a:solidFill>
              </a:rPr>
              <a:t>Platform</a:t>
            </a:r>
            <a:r>
              <a:rPr lang="en-US" altLang="en-US" sz="2400" smtClean="0"/>
              <a:t>." </a:t>
            </a:r>
          </a:p>
          <a:p>
            <a:pPr eaLnBrk="1" hangingPunct="1"/>
            <a:r>
              <a:rPr lang="en-US" altLang="en-US" sz="2400" smtClean="0"/>
              <a:t>1995: Started out with a single web service on a single server. Today amazon has about 150 web services on its homepage alone.</a:t>
            </a:r>
          </a:p>
          <a:p>
            <a:pPr eaLnBrk="1" hangingPunct="1"/>
            <a:r>
              <a:rPr lang="en-US" altLang="en-US" sz="2400" smtClean="0"/>
              <a:t>1 million merchant partners; 60 million customers</a:t>
            </a:r>
          </a:p>
          <a:p>
            <a:pPr eaLnBrk="1" hangingPunct="1"/>
            <a:r>
              <a:rPr lang="en-US" altLang="en-US" sz="2400" smtClean="0"/>
              <a:t>One server of customers and inventory grew into two servers; more database servers were added as the business expanded</a:t>
            </a:r>
          </a:p>
          <a:p>
            <a:pPr eaLnBrk="1" hangingPunct="1"/>
            <a:r>
              <a:rPr lang="en-US" altLang="en-US" sz="2400" smtClean="0"/>
              <a:t>1999: A mistep during this exponential growth period was moving to mainframe from distributed server. Failed to meet scalability, reliability and performance; it was scratched in 2000.</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en-US" smtClean="0">
                <a:solidFill>
                  <a:srgbClr val="7B9899"/>
                </a:solidFill>
              </a:rPr>
              <a:t>Amazon (contd.)</a:t>
            </a:r>
          </a:p>
        </p:txBody>
      </p:sp>
      <p:sp>
        <p:nvSpPr>
          <p:cNvPr id="56323"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A2D014A8-5432-4AE9-BB6D-93979CFD1782}"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5632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
        <p:nvSpPr>
          <p:cNvPr id="5632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9EAFCD7A-35DA-48E6-9BEB-53EA86DEF556}" type="slidenum">
              <a:rPr lang="en-US" altLang="en-US" sz="1600" smtClean="0">
                <a:solidFill>
                  <a:srgbClr val="7B9899"/>
                </a:solidFill>
                <a:latin typeface="Tahoma" panose="020B0604030504040204" pitchFamily="34" charset="0"/>
              </a:rPr>
              <a:pPr>
                <a:spcBef>
                  <a:spcPct val="0"/>
                </a:spcBef>
                <a:buClrTx/>
                <a:buSzTx/>
                <a:buFontTx/>
                <a:buNone/>
              </a:pPr>
              <a:t>38</a:t>
            </a:fld>
            <a:endParaRPr lang="en-US" altLang="en-US" sz="1600" smtClean="0">
              <a:solidFill>
                <a:srgbClr val="7B9899"/>
              </a:solidFill>
              <a:latin typeface="Tahoma" panose="020B0604030504040204" pitchFamily="34" charset="0"/>
            </a:endParaRPr>
          </a:p>
        </p:txBody>
      </p:sp>
      <p:sp>
        <p:nvSpPr>
          <p:cNvPr id="56326" name="Rectangle 3" descr="Rectangle: Click to edit Master text styles&#10;Second level&#10;Third level&#10;Fourth level&#10;Fifth level"/>
          <p:cNvSpPr>
            <a:spLocks noGrp="1" noChangeArrowheads="1"/>
          </p:cNvSpPr>
          <p:nvPr>
            <p:ph sz="quarter" idx="1"/>
          </p:nvPr>
        </p:nvSpPr>
        <p:spPr>
          <a:xfrm>
            <a:off x="76200" y="1524000"/>
            <a:ext cx="8915400" cy="4114800"/>
          </a:xfrm>
        </p:spPr>
        <p:txBody>
          <a:bodyPr/>
          <a:lstStyle/>
          <a:p>
            <a:pPr eaLnBrk="1" hangingPunct="1">
              <a:lnSpc>
                <a:spcPct val="80000"/>
              </a:lnSpc>
            </a:pPr>
            <a:r>
              <a:rPr lang="en-US" altLang="en-US" sz="2000" smtClean="0"/>
              <a:t>Robustness: Shopping cart is tested for 20000 items by a single customer, for example!</a:t>
            </a:r>
          </a:p>
          <a:p>
            <a:pPr eaLnBrk="1" hangingPunct="1">
              <a:lnSpc>
                <a:spcPct val="80000"/>
              </a:lnSpc>
            </a:pPr>
            <a:r>
              <a:rPr lang="en-US" altLang="en-US" sz="2000" smtClean="0"/>
              <a:t>Amazon’s secret sauce is “operating reliably at scale”.</a:t>
            </a:r>
          </a:p>
          <a:p>
            <a:pPr eaLnBrk="1" hangingPunct="1">
              <a:lnSpc>
                <a:spcPct val="80000"/>
              </a:lnSpc>
            </a:pPr>
            <a:r>
              <a:rPr lang="en-US" altLang="en-US" sz="2000" smtClean="0"/>
              <a:t>After “the denial of service” debacle in 1999, they decided to use Web services to insulate the databases from being overwhelmed by direct interaction with online applications.</a:t>
            </a:r>
          </a:p>
          <a:p>
            <a:pPr eaLnBrk="1" hangingPunct="1">
              <a:lnSpc>
                <a:spcPct val="80000"/>
              </a:lnSpc>
            </a:pPr>
            <a:r>
              <a:rPr lang="en-US" altLang="en-US" sz="2000" smtClean="0"/>
              <a:t>Each web service is the responsibility of a team of developers:  </a:t>
            </a:r>
          </a:p>
          <a:p>
            <a:pPr lvl="1" eaLnBrk="1" hangingPunct="1">
              <a:lnSpc>
                <a:spcPct val="80000"/>
              </a:lnSpc>
            </a:pPr>
            <a:r>
              <a:rPr lang="en-US" altLang="en-US" sz="2000" smtClean="0"/>
              <a:t>“And they are not just responsible for writing the service and then tossing it over the wall for testing and eventual entry into production where some poor maintenance geek has to look after it.</a:t>
            </a:r>
          </a:p>
          <a:p>
            <a:pPr lvl="1" eaLnBrk="1" hangingPunct="1">
              <a:lnSpc>
                <a:spcPct val="80000"/>
              </a:lnSpc>
            </a:pPr>
            <a:r>
              <a:rPr lang="en-US" altLang="en-US" sz="2000" smtClean="0"/>
              <a:t>The Amazon CTO tells his Web services team members: "You build it. You own it."</a:t>
            </a:r>
          </a:p>
          <a:p>
            <a:pPr lvl="1" eaLnBrk="1" hangingPunct="1">
              <a:lnSpc>
                <a:spcPct val="80000"/>
              </a:lnSpc>
            </a:pPr>
            <a:r>
              <a:rPr lang="en-US" altLang="en-US" sz="2000" smtClean="0"/>
              <a:t>That means the team is responsible for its Web service's on-going operation. If a Web service stops working in the middle of the night, team members are called to fix it.”</a:t>
            </a:r>
          </a:p>
          <a:p>
            <a:pPr eaLnBrk="1" hangingPunct="1">
              <a:lnSpc>
                <a:spcPct val="80000"/>
              </a:lnSpc>
            </a:pPr>
            <a:r>
              <a:rPr lang="en-US" altLang="en-US" sz="2000" smtClean="0"/>
              <a:t>Web services are kept simple: complexity is the notorious enemy of reliability</a:t>
            </a:r>
          </a:p>
          <a:p>
            <a:pPr eaLnBrk="1" hangingPunct="1">
              <a:lnSpc>
                <a:spcPct val="80000"/>
              </a:lnSpc>
            </a:pPr>
            <a:r>
              <a:rPr lang="en-US" altLang="en-US" sz="2000" smtClean="0"/>
              <a:t>No attachment to one technology or standard: what ever customer wants, give it. </a:t>
            </a:r>
          </a:p>
          <a:p>
            <a:pPr eaLnBrk="1" hangingPunct="1">
              <a:lnSpc>
                <a:spcPct val="80000"/>
              </a:lnSpc>
            </a:pPr>
            <a:endParaRPr lang="en-US" altLang="en-US" sz="20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1368425" y="2743200"/>
            <a:ext cx="6480175" cy="1673225"/>
          </a:xfrm>
        </p:spPr>
        <p:txBody>
          <a:bodyPr>
            <a:normAutofit/>
          </a:bodyPr>
          <a:lstStyle/>
          <a:p>
            <a:pPr eaLnBrk="1" fontAlgn="auto" hangingPunct="1">
              <a:spcAft>
                <a:spcPts val="0"/>
              </a:spcAft>
              <a:buFont typeface="Wingdings 2"/>
              <a:buNone/>
              <a:defRPr/>
            </a:pPr>
            <a:endParaRPr lang="en-US"/>
          </a:p>
        </p:txBody>
      </p:sp>
      <p:sp>
        <p:nvSpPr>
          <p:cNvPr id="57347"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
        <p:nvSpPr>
          <p:cNvPr id="57348" name="Date Placeholder 2"/>
          <p:cNvSpPr>
            <a:spLocks noGrp="1"/>
          </p:cNvSpPr>
          <p:nvPr>
            <p:ph type="dt"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D354468C-FCF8-482B-888F-E8AA6C190A99}"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573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56718763-D0F8-43DB-84B7-4E34276061B2}" type="slidenum">
              <a:rPr lang="en-US" altLang="en-US" sz="1600" smtClean="0">
                <a:solidFill>
                  <a:srgbClr val="7B9899"/>
                </a:solidFill>
                <a:latin typeface="Tahoma" panose="020B0604030504040204" pitchFamily="34" charset="0"/>
              </a:rPr>
              <a:pPr>
                <a:spcBef>
                  <a:spcPct val="0"/>
                </a:spcBef>
                <a:buClrTx/>
                <a:buSzTx/>
                <a:buFontTx/>
                <a:buNone/>
              </a:pPr>
              <a:t>39</a:t>
            </a:fld>
            <a:endParaRPr lang="en-US" altLang="en-US" sz="1600" smtClean="0">
              <a:solidFill>
                <a:srgbClr val="7B9899"/>
              </a:solidFill>
              <a:latin typeface="Tahoma" panose="020B0604030504040204" pitchFamily="34" charset="0"/>
            </a:endParaRPr>
          </a:p>
        </p:txBody>
      </p:sp>
      <p:sp>
        <p:nvSpPr>
          <p:cNvPr id="57350" name="Title 6"/>
          <p:cNvSpPr>
            <a:spLocks noGrp="1"/>
          </p:cNvSpPr>
          <p:nvPr>
            <p:ph type="title"/>
          </p:nvPr>
        </p:nvSpPr>
        <p:spPr/>
        <p:txBody>
          <a:bodyPr/>
          <a:lstStyle/>
          <a:p>
            <a:pPr eaLnBrk="1" hangingPunct="1"/>
            <a:r>
              <a:rPr lang="en-US" altLang="en-US" sz="4400" smtClean="0"/>
              <a:t>On to more fundamental concepts</a:t>
            </a:r>
            <a:endParaRPr lang="en-US"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mtClean="0">
                <a:solidFill>
                  <a:srgbClr val="7B9899"/>
                </a:solidFill>
              </a:rPr>
              <a:t>Topics</a:t>
            </a:r>
          </a:p>
        </p:txBody>
      </p:sp>
      <p:sp>
        <p:nvSpPr>
          <p:cNvPr id="1945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0BE06044-2C62-4605-A773-1E6EB0F0CF3F}"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1946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
        <p:nvSpPr>
          <p:cNvPr id="1946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AF2A1478-DE55-411F-B899-DEE8A61F5004}" type="slidenum">
              <a:rPr lang="en-US" altLang="en-US" sz="1600" smtClean="0">
                <a:solidFill>
                  <a:srgbClr val="7B9899"/>
                </a:solidFill>
                <a:latin typeface="Tahoma" panose="020B0604030504040204" pitchFamily="34" charset="0"/>
              </a:rPr>
              <a:pPr>
                <a:spcBef>
                  <a:spcPct val="0"/>
                </a:spcBef>
                <a:buClrTx/>
                <a:buSzTx/>
                <a:buFontTx/>
                <a:buNone/>
              </a:pPr>
              <a:t>4</a:t>
            </a:fld>
            <a:endParaRPr lang="en-US" altLang="en-US" sz="1600" smtClean="0">
              <a:solidFill>
                <a:srgbClr val="7B9899"/>
              </a:solidFill>
              <a:latin typeface="Tahoma" panose="020B0604030504040204" pitchFamily="34" charset="0"/>
            </a:endParaRPr>
          </a:p>
        </p:txBody>
      </p:sp>
      <p:sp>
        <p:nvSpPr>
          <p:cNvPr id="19462" name="Content Placeholder 2"/>
          <p:cNvSpPr>
            <a:spLocks noGrp="1"/>
          </p:cNvSpPr>
          <p:nvPr>
            <p:ph sz="quarter" idx="1"/>
          </p:nvPr>
        </p:nvSpPr>
        <p:spPr>
          <a:xfrm>
            <a:off x="838200" y="1524000"/>
            <a:ext cx="7772400" cy="4114800"/>
          </a:xfrm>
        </p:spPr>
        <p:txBody>
          <a:bodyPr/>
          <a:lstStyle/>
          <a:p>
            <a:pPr eaLnBrk="1" hangingPunct="1"/>
            <a:r>
              <a:rPr lang="en-US" altLang="en-US" smtClean="0"/>
              <a:t>Some fundamental terms</a:t>
            </a:r>
          </a:p>
          <a:p>
            <a:pPr eaLnBrk="1" hangingPunct="1"/>
            <a:r>
              <a:rPr lang="en-US" altLang="en-US" smtClean="0"/>
              <a:t>Advances in </a:t>
            </a:r>
          </a:p>
          <a:p>
            <a:pPr lvl="1" eaLnBrk="1" hangingPunct="1"/>
            <a:r>
              <a:rPr lang="en-US" altLang="en-US" smtClean="0"/>
              <a:t>Client-side technologies </a:t>
            </a:r>
          </a:p>
          <a:p>
            <a:pPr lvl="1" eaLnBrk="1" hangingPunct="1"/>
            <a:r>
              <a:rPr lang="en-US" altLang="en-US" smtClean="0"/>
              <a:t>Communication network</a:t>
            </a:r>
          </a:p>
          <a:p>
            <a:pPr lvl="1" eaLnBrk="1" hangingPunct="1"/>
            <a:r>
              <a:rPr lang="en-US" altLang="en-US" smtClean="0"/>
              <a:t>Middleware concept </a:t>
            </a:r>
          </a:p>
          <a:p>
            <a:pPr lvl="1" eaLnBrk="1" hangingPunct="1"/>
            <a:r>
              <a:rPr lang="en-US" altLang="en-US" smtClean="0"/>
              <a:t>Server-side technology</a:t>
            </a:r>
          </a:p>
          <a:p>
            <a:pPr lvl="1" eaLnBrk="1" hangingPunct="1"/>
            <a:r>
              <a:rPr lang="en-US" altLang="en-US" smtClean="0"/>
              <a:t>Application models (web, web2.0, web3.0)</a:t>
            </a:r>
          </a:p>
          <a:p>
            <a:pPr lvl="1" eaLnBrk="1" hangingPunct="1">
              <a:buFont typeface="Wingdings" panose="05000000000000000000" pitchFamily="2" charset="2"/>
              <a:buNone/>
            </a:pPr>
            <a:endParaRPr lang="en-US" altLang="en-US" smtClean="0"/>
          </a:p>
          <a:p>
            <a:pPr eaLnBrk="1" hangingPunct="1"/>
            <a:endParaRPr lang="en-US" altLang="en-US"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304800" y="457200"/>
            <a:ext cx="8534400" cy="758825"/>
          </a:xfrm>
        </p:spPr>
        <p:txBody>
          <a:bodyPr/>
          <a:lstStyle/>
          <a:p>
            <a:pPr eaLnBrk="1" hangingPunct="1"/>
            <a:r>
              <a:rPr lang="en-US" altLang="en-US" sz="4000" smtClean="0">
                <a:solidFill>
                  <a:srgbClr val="7B9899"/>
                </a:solidFill>
              </a:rPr>
              <a:t>Synchrony</a:t>
            </a:r>
          </a:p>
        </p:txBody>
      </p:sp>
      <p:sp>
        <p:nvSpPr>
          <p:cNvPr id="58371"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BC83C0EF-6DE7-4ABC-B7F4-3BD66BF99C41}"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5837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617F894F-F03C-42B7-A0C5-747B6E21E916}" type="slidenum">
              <a:rPr lang="en-US" altLang="en-US" sz="1600" smtClean="0">
                <a:solidFill>
                  <a:srgbClr val="7B9899"/>
                </a:solidFill>
                <a:latin typeface="Tahoma" panose="020B0604030504040204" pitchFamily="34" charset="0"/>
              </a:rPr>
              <a:pPr>
                <a:spcBef>
                  <a:spcPct val="0"/>
                </a:spcBef>
                <a:buClrTx/>
                <a:buSzTx/>
                <a:buFontTx/>
                <a:buNone/>
              </a:pPr>
              <a:t>40</a:t>
            </a:fld>
            <a:endParaRPr lang="en-US" altLang="en-US" sz="1600" smtClean="0">
              <a:solidFill>
                <a:srgbClr val="7B9899"/>
              </a:solidFill>
              <a:latin typeface="Tahoma" panose="020B0604030504040204" pitchFamily="34" charset="0"/>
            </a:endParaRPr>
          </a:p>
        </p:txBody>
      </p:sp>
      <p:sp>
        <p:nvSpPr>
          <p:cNvPr id="58373" name="Rectangle 3" descr="Rectangle: Click to edit Master text styles&#10;Second level&#10;Third level&#10;Fourth level&#10;Fifth level"/>
          <p:cNvSpPr>
            <a:spLocks noGrp="1" noChangeArrowheads="1"/>
          </p:cNvSpPr>
          <p:nvPr>
            <p:ph sz="quarter" idx="1"/>
          </p:nvPr>
        </p:nvSpPr>
        <p:spPr>
          <a:xfrm>
            <a:off x="301625" y="1527175"/>
            <a:ext cx="8504238" cy="4572000"/>
          </a:xfrm>
        </p:spPr>
        <p:txBody>
          <a:bodyPr/>
          <a:lstStyle/>
          <a:p>
            <a:pPr eaLnBrk="1" hangingPunct="1">
              <a:lnSpc>
                <a:spcPct val="80000"/>
              </a:lnSpc>
            </a:pPr>
            <a:r>
              <a:rPr lang="en-US" altLang="en-US" sz="2400" smtClean="0"/>
              <a:t>Synchronous and asynchronous communications </a:t>
            </a:r>
          </a:p>
          <a:p>
            <a:pPr eaLnBrk="1" hangingPunct="1">
              <a:lnSpc>
                <a:spcPct val="80000"/>
              </a:lnSpc>
            </a:pPr>
            <a:r>
              <a:rPr lang="en-US" altLang="en-US" sz="2400" smtClean="0"/>
              <a:t>Synchronous: </a:t>
            </a:r>
          </a:p>
          <a:p>
            <a:pPr lvl="1" eaLnBrk="1" hangingPunct="1">
              <a:lnSpc>
                <a:spcPct val="80000"/>
              </a:lnSpc>
            </a:pPr>
            <a:r>
              <a:rPr lang="en-US" altLang="en-US" sz="2400" smtClean="0"/>
              <a:t>immediate response of communicating partners</a:t>
            </a:r>
          </a:p>
          <a:p>
            <a:pPr lvl="1" eaLnBrk="1" hangingPunct="1">
              <a:lnSpc>
                <a:spcPct val="80000"/>
              </a:lnSpc>
            </a:pPr>
            <a:r>
              <a:rPr lang="en-US" altLang="en-US" sz="2400" smtClean="0"/>
              <a:t>Server process/thread blocks until response is completed</a:t>
            </a:r>
          </a:p>
          <a:p>
            <a:pPr lvl="1" eaLnBrk="1" hangingPunct="1">
              <a:lnSpc>
                <a:spcPct val="80000"/>
              </a:lnSpc>
            </a:pPr>
            <a:r>
              <a:rPr lang="en-US" altLang="en-US" sz="2400" smtClean="0"/>
              <a:t>Follows request/response pattern</a:t>
            </a:r>
          </a:p>
          <a:p>
            <a:pPr lvl="1" eaLnBrk="1" hangingPunct="1">
              <a:lnSpc>
                <a:spcPct val="80000"/>
              </a:lnSpc>
            </a:pPr>
            <a:r>
              <a:rPr lang="en-US" altLang="en-US" sz="2400" smtClean="0"/>
              <a:t>Used when servers are available all the time </a:t>
            </a:r>
          </a:p>
          <a:p>
            <a:pPr lvl="1" eaLnBrk="1" hangingPunct="1">
              <a:lnSpc>
                <a:spcPct val="80000"/>
              </a:lnSpc>
            </a:pPr>
            <a:r>
              <a:rPr lang="en-US" altLang="en-US" sz="2400" smtClean="0"/>
              <a:t>Typically communicating partners are tightly coupled</a:t>
            </a:r>
          </a:p>
          <a:p>
            <a:pPr lvl="1" eaLnBrk="1" hangingPunct="1">
              <a:lnSpc>
                <a:spcPct val="80000"/>
              </a:lnSpc>
            </a:pPr>
            <a:r>
              <a:rPr lang="en-US" altLang="en-US" sz="2400" smtClean="0"/>
              <a:t>Examples: </a:t>
            </a:r>
          </a:p>
          <a:p>
            <a:pPr lvl="2" eaLnBrk="1" hangingPunct="1">
              <a:lnSpc>
                <a:spcPct val="80000"/>
              </a:lnSpc>
            </a:pPr>
            <a:r>
              <a:rPr lang="en-US" altLang="en-US" sz="2400" smtClean="0"/>
              <a:t>request from web client to a web browser for “search” or for “information”</a:t>
            </a:r>
          </a:p>
          <a:p>
            <a:pPr lvl="2" eaLnBrk="1" hangingPunct="1">
              <a:lnSpc>
                <a:spcPct val="80000"/>
              </a:lnSpc>
            </a:pPr>
            <a:r>
              <a:rPr lang="en-US" altLang="en-US" sz="2400" smtClean="0"/>
              <a:t>Traditional remote procedure call (RPC)</a:t>
            </a:r>
          </a:p>
          <a:p>
            <a:pPr lvl="1" eaLnBrk="1" hangingPunct="1">
              <a:lnSpc>
                <a:spcPct val="80000"/>
              </a:lnSpc>
            </a:pPr>
            <a:endParaRPr lang="en-US" altLang="en-US" sz="2000" smtClean="0"/>
          </a:p>
        </p:txBody>
      </p:sp>
      <p:sp>
        <p:nvSpPr>
          <p:cNvPr id="58374"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en-US" smtClean="0">
                <a:solidFill>
                  <a:srgbClr val="7B9899"/>
                </a:solidFill>
              </a:rPr>
              <a:t>Asynchronous communication</a:t>
            </a:r>
          </a:p>
        </p:txBody>
      </p:sp>
      <p:sp>
        <p:nvSpPr>
          <p:cNvPr id="59395"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14A97FF1-68E2-4E1A-9F89-353B68B3AEA5}"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5939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E5E8DC6C-A8CB-4F29-AEEB-668BF553BD22}" type="slidenum">
              <a:rPr lang="en-US" altLang="en-US" sz="1600" smtClean="0">
                <a:solidFill>
                  <a:srgbClr val="7B9899"/>
                </a:solidFill>
                <a:latin typeface="Tahoma" panose="020B0604030504040204" pitchFamily="34" charset="0"/>
              </a:rPr>
              <a:pPr>
                <a:spcBef>
                  <a:spcPct val="0"/>
                </a:spcBef>
                <a:buClrTx/>
                <a:buSzTx/>
                <a:buFontTx/>
                <a:buNone/>
              </a:pPr>
              <a:t>41</a:t>
            </a:fld>
            <a:endParaRPr lang="en-US" altLang="en-US" sz="1600" smtClean="0">
              <a:solidFill>
                <a:srgbClr val="7B9899"/>
              </a:solidFill>
              <a:latin typeface="Tahoma" panose="020B0604030504040204" pitchFamily="34" charset="0"/>
            </a:endParaRPr>
          </a:p>
        </p:txBody>
      </p:sp>
      <p:sp>
        <p:nvSpPr>
          <p:cNvPr id="59397" name="Rectangle 3" descr="Rectangle: Click to edit Master text styles&#10;Second level&#10;Third level&#10;Fourth level&#10;Fifth level"/>
          <p:cNvSpPr>
            <a:spLocks noGrp="1" noChangeArrowheads="1"/>
          </p:cNvSpPr>
          <p:nvPr>
            <p:ph sz="quarter" idx="1"/>
          </p:nvPr>
        </p:nvSpPr>
        <p:spPr>
          <a:xfrm>
            <a:off x="301625" y="1527175"/>
            <a:ext cx="8504238" cy="4572000"/>
          </a:xfrm>
        </p:spPr>
        <p:txBody>
          <a:bodyPr/>
          <a:lstStyle/>
          <a:p>
            <a:pPr eaLnBrk="1" hangingPunct="1">
              <a:lnSpc>
                <a:spcPct val="90000"/>
              </a:lnSpc>
            </a:pPr>
            <a:r>
              <a:rPr lang="en-US" altLang="en-US" sz="2400" smtClean="0"/>
              <a:t>Communicating partners are decoupled</a:t>
            </a:r>
          </a:p>
          <a:p>
            <a:pPr eaLnBrk="1" hangingPunct="1">
              <a:lnSpc>
                <a:spcPct val="90000"/>
              </a:lnSpc>
            </a:pPr>
            <a:r>
              <a:rPr lang="en-US" altLang="en-US" sz="2400" smtClean="0"/>
              <a:t>Message driven: </a:t>
            </a:r>
          </a:p>
          <a:p>
            <a:pPr lvl="1" eaLnBrk="1" hangingPunct="1">
              <a:lnSpc>
                <a:spcPct val="90000"/>
              </a:lnSpc>
            </a:pPr>
            <a:r>
              <a:rPr lang="en-US" altLang="en-US" sz="2400" smtClean="0"/>
              <a:t>sender creates a message and delivers it to a mediator who then sends it to “a” recipient</a:t>
            </a:r>
          </a:p>
          <a:p>
            <a:pPr lvl="1" eaLnBrk="1" hangingPunct="1">
              <a:lnSpc>
                <a:spcPct val="90000"/>
              </a:lnSpc>
            </a:pPr>
            <a:r>
              <a:rPr lang="en-US" altLang="en-US" sz="2400" smtClean="0"/>
              <a:t>Server need not be available all the time</a:t>
            </a:r>
          </a:p>
          <a:p>
            <a:pPr lvl="1" eaLnBrk="1" hangingPunct="1">
              <a:lnSpc>
                <a:spcPct val="90000"/>
              </a:lnSpc>
            </a:pPr>
            <a:r>
              <a:rPr lang="en-US" altLang="en-US" sz="2400" smtClean="0"/>
              <a:t>Sender and receiver loosely coupled</a:t>
            </a:r>
          </a:p>
          <a:p>
            <a:pPr lvl="1" eaLnBrk="1" hangingPunct="1">
              <a:lnSpc>
                <a:spcPct val="90000"/>
              </a:lnSpc>
            </a:pPr>
            <a:r>
              <a:rPr lang="en-US" altLang="en-US" sz="2400" smtClean="0"/>
              <a:t>Can facilitate high-performance message-based system</a:t>
            </a:r>
          </a:p>
          <a:p>
            <a:pPr lvl="1" eaLnBrk="1" hangingPunct="1">
              <a:lnSpc>
                <a:spcPct val="90000"/>
              </a:lnSpc>
            </a:pPr>
            <a:r>
              <a:rPr lang="en-US" altLang="en-US" sz="2400" smtClean="0"/>
              <a:t>Example: </a:t>
            </a:r>
          </a:p>
          <a:p>
            <a:pPr lvl="2" eaLnBrk="1" hangingPunct="1">
              <a:lnSpc>
                <a:spcPct val="90000"/>
              </a:lnSpc>
            </a:pPr>
            <a:r>
              <a:rPr lang="en-US" altLang="en-US" sz="2400" smtClean="0"/>
              <a:t>Any event-driven system </a:t>
            </a:r>
          </a:p>
          <a:p>
            <a:pPr lvl="2" eaLnBrk="1" hangingPunct="1">
              <a:lnSpc>
                <a:spcPct val="90000"/>
              </a:lnSpc>
            </a:pPr>
            <a:r>
              <a:rPr lang="en-US" altLang="en-US" sz="2400" smtClean="0"/>
              <a:t>Any messaging system (instant messenger)</a:t>
            </a:r>
          </a:p>
          <a:p>
            <a:pPr lvl="2" eaLnBrk="1" hangingPunct="1">
              <a:lnSpc>
                <a:spcPct val="90000"/>
              </a:lnSpc>
            </a:pPr>
            <a:r>
              <a:rPr lang="en-US" altLang="en-US" sz="2400" smtClean="0"/>
              <a:t>Publish-subscribe mode communications</a:t>
            </a:r>
          </a:p>
          <a:p>
            <a:pPr lvl="1" eaLnBrk="1" hangingPunct="1">
              <a:lnSpc>
                <a:spcPct val="90000"/>
              </a:lnSpc>
            </a:pPr>
            <a:endParaRPr lang="en-US" altLang="en-US" sz="2000" smtClean="0"/>
          </a:p>
        </p:txBody>
      </p:sp>
      <p:sp>
        <p:nvSpPr>
          <p:cNvPr id="59398"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ltLang="en-US" sz="4000" smtClean="0">
                <a:solidFill>
                  <a:srgbClr val="7B9899"/>
                </a:solidFill>
              </a:rPr>
              <a:t>Interface vs Payload Semantics</a:t>
            </a:r>
          </a:p>
        </p:txBody>
      </p:sp>
      <p:sp>
        <p:nvSpPr>
          <p:cNvPr id="6041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044493E1-F160-4115-B178-97DE495E6945}"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6042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36E885E0-957D-4DE8-A466-DF7A569BD88F}" type="slidenum">
              <a:rPr lang="en-US" altLang="en-US" sz="1600" smtClean="0">
                <a:solidFill>
                  <a:srgbClr val="7B9899"/>
                </a:solidFill>
                <a:latin typeface="Tahoma" panose="020B0604030504040204" pitchFamily="34" charset="0"/>
              </a:rPr>
              <a:pPr>
                <a:spcBef>
                  <a:spcPct val="0"/>
                </a:spcBef>
                <a:buClrTx/>
                <a:buSzTx/>
                <a:buFontTx/>
                <a:buNone/>
              </a:pPr>
              <a:t>42</a:t>
            </a:fld>
            <a:endParaRPr lang="en-US" altLang="en-US" sz="1600" smtClean="0">
              <a:solidFill>
                <a:srgbClr val="7B9899"/>
              </a:solidFill>
              <a:latin typeface="Tahoma" panose="020B0604030504040204" pitchFamily="34" charset="0"/>
            </a:endParaRPr>
          </a:p>
        </p:txBody>
      </p:sp>
      <p:sp>
        <p:nvSpPr>
          <p:cNvPr id="60421" name="Rectangle 3" descr="Rectangle: Click to edit Master text styles&#10;Second level&#10;Third level&#10;Fourth level&#10;Fifth level"/>
          <p:cNvSpPr>
            <a:spLocks noGrp="1" noChangeArrowheads="1"/>
          </p:cNvSpPr>
          <p:nvPr>
            <p:ph sz="quarter" idx="1"/>
          </p:nvPr>
        </p:nvSpPr>
        <p:spPr>
          <a:xfrm>
            <a:off x="301625" y="1527175"/>
            <a:ext cx="8504238" cy="4572000"/>
          </a:xfrm>
        </p:spPr>
        <p:txBody>
          <a:bodyPr/>
          <a:lstStyle/>
          <a:p>
            <a:pPr eaLnBrk="1" hangingPunct="1"/>
            <a:r>
              <a:rPr lang="en-US" altLang="en-US" sz="2800" smtClean="0"/>
              <a:t>Typically interaction between a client and a server results in the execution of an activity (or transaction)</a:t>
            </a:r>
          </a:p>
          <a:p>
            <a:pPr eaLnBrk="1" hangingPunct="1"/>
            <a:r>
              <a:rPr lang="en-US" altLang="en-US" sz="2800" smtClean="0"/>
              <a:t>Request needs to be specified by the request.</a:t>
            </a:r>
          </a:p>
          <a:p>
            <a:pPr lvl="1" eaLnBrk="1" hangingPunct="1"/>
            <a:r>
              <a:rPr lang="en-US" altLang="en-US" sz="2400" smtClean="0"/>
              <a:t>Interface semantics: Requested activity can be encoded in the operation signature in the server’s “interface” or</a:t>
            </a:r>
          </a:p>
          <a:p>
            <a:pPr lvl="1" eaLnBrk="1" hangingPunct="1"/>
            <a:r>
              <a:rPr lang="en-US" altLang="en-US" sz="2400" smtClean="0"/>
              <a:t>Payload semantics: It can be embedded in the message itself</a:t>
            </a:r>
          </a:p>
        </p:txBody>
      </p:sp>
      <p:sp>
        <p:nvSpPr>
          <p:cNvPr id="60422"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4"/>
          <p:cNvSpPr>
            <a:spLocks noGrp="1" noChangeArrowheads="1"/>
          </p:cNvSpPr>
          <p:nvPr>
            <p:ph type="title"/>
          </p:nvPr>
        </p:nvSpPr>
        <p:spPr/>
        <p:txBody>
          <a:bodyPr/>
          <a:lstStyle/>
          <a:p>
            <a:pPr eaLnBrk="1" hangingPunct="1"/>
            <a:r>
              <a:rPr lang="en-US" altLang="en-US" smtClean="0"/>
              <a:t>Interface Semantics</a:t>
            </a:r>
          </a:p>
        </p:txBody>
      </p:sp>
      <p:sp>
        <p:nvSpPr>
          <p:cNvPr id="61443" name="Date Placeholder 2"/>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A52B035F-35CB-4770-8903-C72AF5A63128}"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6144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642A7F1A-C8E8-449D-8374-AADD83A83DEC}" type="slidenum">
              <a:rPr lang="en-US" altLang="en-US" sz="1600" smtClean="0">
                <a:solidFill>
                  <a:srgbClr val="7B9899"/>
                </a:solidFill>
                <a:latin typeface="Tahoma" panose="020B0604030504040204" pitchFamily="34" charset="0"/>
              </a:rPr>
              <a:pPr>
                <a:spcBef>
                  <a:spcPct val="0"/>
                </a:spcBef>
                <a:buClrTx/>
                <a:buSzTx/>
                <a:buFontTx/>
                <a:buNone/>
              </a:pPr>
              <a:t>43</a:t>
            </a:fld>
            <a:endParaRPr lang="en-US" altLang="en-US" sz="1600" smtClean="0">
              <a:solidFill>
                <a:srgbClr val="7B9899"/>
              </a:solidFill>
              <a:latin typeface="Tahoma" panose="020B0604030504040204" pitchFamily="34" charset="0"/>
            </a:endParaRPr>
          </a:p>
        </p:txBody>
      </p:sp>
      <p:sp>
        <p:nvSpPr>
          <p:cNvPr id="61445" name="AutoShape 6"/>
          <p:cNvSpPr>
            <a:spLocks noChangeAspect="1" noChangeArrowheads="1" noTextEdit="1"/>
          </p:cNvSpPr>
          <p:nvPr/>
        </p:nvSpPr>
        <p:spPr bwMode="auto">
          <a:xfrm>
            <a:off x="1981200" y="1905000"/>
            <a:ext cx="4724400" cy="393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1446" name="Rectangle 8"/>
          <p:cNvSpPr>
            <a:spLocks noChangeArrowheads="1"/>
          </p:cNvSpPr>
          <p:nvPr/>
        </p:nvSpPr>
        <p:spPr bwMode="auto">
          <a:xfrm>
            <a:off x="1981200" y="1905000"/>
            <a:ext cx="1573213" cy="539750"/>
          </a:xfrm>
          <a:prstGeom prst="rect">
            <a:avLst/>
          </a:prstGeom>
          <a:solidFill>
            <a:srgbClr val="D1F9FB"/>
          </a:solidFill>
          <a:ln w="0">
            <a:solidFill>
              <a:srgbClr val="000000"/>
            </a:solidFill>
            <a:miter lim="800000"/>
            <a:headEnd/>
            <a:tailEnd/>
          </a:ln>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endParaRPr lang="en-US" altLang="en-US" sz="2400">
              <a:latin typeface="Tahoma" panose="020B0604030504040204" pitchFamily="34" charset="0"/>
            </a:endParaRPr>
          </a:p>
        </p:txBody>
      </p:sp>
      <p:sp>
        <p:nvSpPr>
          <p:cNvPr id="61447" name="Rectangle 9"/>
          <p:cNvSpPr>
            <a:spLocks noChangeArrowheads="1"/>
          </p:cNvSpPr>
          <p:nvPr/>
        </p:nvSpPr>
        <p:spPr bwMode="auto">
          <a:xfrm>
            <a:off x="2374900" y="1957388"/>
            <a:ext cx="79533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500" u="sng">
                <a:solidFill>
                  <a:srgbClr val="000000"/>
                </a:solidFill>
                <a:latin typeface="helvetica" panose="020B0604020202020204" pitchFamily="34" charset="0"/>
              </a:rPr>
              <a:t>Process1</a:t>
            </a:r>
            <a:endParaRPr lang="en-US" altLang="en-US" sz="2400">
              <a:latin typeface="Tahoma" panose="020B0604030504040204" pitchFamily="34" charset="0"/>
            </a:endParaRPr>
          </a:p>
        </p:txBody>
      </p:sp>
      <p:sp>
        <p:nvSpPr>
          <p:cNvPr id="61448" name="Line 10"/>
          <p:cNvSpPr>
            <a:spLocks noChangeShapeType="1"/>
          </p:cNvSpPr>
          <p:nvPr/>
        </p:nvSpPr>
        <p:spPr bwMode="auto">
          <a:xfrm>
            <a:off x="2767013" y="2617788"/>
            <a:ext cx="1587" cy="3219450"/>
          </a:xfrm>
          <a:prstGeom prst="line">
            <a:avLst/>
          </a:prstGeom>
          <a:noFill/>
          <a:ln w="0">
            <a:solidFill>
              <a:srgbClr val="000000"/>
            </a:solidFill>
            <a:prstDash val="sysDash"/>
            <a:round/>
            <a:headEnd/>
            <a:tailEnd/>
          </a:ln>
          <a:extLst>
            <a:ext uri="{909E8E84-426E-40DD-AFC4-6F175D3DCCD1}">
              <a14:hiddenFill xmlns:a14="http://schemas.microsoft.com/office/drawing/2010/main">
                <a:noFill/>
              </a14:hiddenFill>
            </a:ext>
          </a:extLst>
        </p:spPr>
        <p:txBody>
          <a:bodyPr/>
          <a:lstStyle/>
          <a:p>
            <a:endParaRPr lang="en-US"/>
          </a:p>
        </p:txBody>
      </p:sp>
      <p:sp>
        <p:nvSpPr>
          <p:cNvPr id="61449" name="Rectangle 11"/>
          <p:cNvSpPr>
            <a:spLocks noChangeArrowheads="1"/>
          </p:cNvSpPr>
          <p:nvPr/>
        </p:nvSpPr>
        <p:spPr bwMode="auto">
          <a:xfrm>
            <a:off x="2689225" y="3189288"/>
            <a:ext cx="157163" cy="635000"/>
          </a:xfrm>
          <a:prstGeom prst="rect">
            <a:avLst/>
          </a:prstGeom>
          <a:solidFill>
            <a:srgbClr val="FFFFFF"/>
          </a:solidFill>
          <a:ln w="0">
            <a:solidFill>
              <a:srgbClr val="000000"/>
            </a:solidFill>
            <a:miter lim="800000"/>
            <a:headEnd/>
            <a:tailEnd/>
          </a:ln>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endParaRPr lang="en-US" altLang="en-US" sz="2400">
              <a:latin typeface="Tahoma" panose="020B0604030504040204" pitchFamily="34" charset="0"/>
            </a:endParaRPr>
          </a:p>
        </p:txBody>
      </p:sp>
      <p:sp>
        <p:nvSpPr>
          <p:cNvPr id="61450" name="Rectangle 12"/>
          <p:cNvSpPr>
            <a:spLocks noChangeArrowheads="1"/>
          </p:cNvSpPr>
          <p:nvPr/>
        </p:nvSpPr>
        <p:spPr bwMode="auto">
          <a:xfrm>
            <a:off x="2689225" y="4289425"/>
            <a:ext cx="157163" cy="315913"/>
          </a:xfrm>
          <a:prstGeom prst="rect">
            <a:avLst/>
          </a:prstGeom>
          <a:solidFill>
            <a:srgbClr val="FFFFFF"/>
          </a:solidFill>
          <a:ln w="0">
            <a:solidFill>
              <a:srgbClr val="000000"/>
            </a:solidFill>
            <a:miter lim="800000"/>
            <a:headEnd/>
            <a:tailEnd/>
          </a:ln>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endParaRPr lang="en-US" altLang="en-US" sz="2400">
              <a:latin typeface="Tahoma" panose="020B0604030504040204" pitchFamily="34" charset="0"/>
            </a:endParaRPr>
          </a:p>
        </p:txBody>
      </p:sp>
      <p:sp>
        <p:nvSpPr>
          <p:cNvPr id="61451" name="Rectangle 13"/>
          <p:cNvSpPr>
            <a:spLocks noChangeArrowheads="1"/>
          </p:cNvSpPr>
          <p:nvPr/>
        </p:nvSpPr>
        <p:spPr bwMode="auto">
          <a:xfrm>
            <a:off x="3743325" y="1905000"/>
            <a:ext cx="1573213" cy="539750"/>
          </a:xfrm>
          <a:prstGeom prst="rect">
            <a:avLst/>
          </a:prstGeom>
          <a:solidFill>
            <a:schemeClr val="folHlink"/>
          </a:solidFill>
          <a:ln w="0">
            <a:solidFill>
              <a:srgbClr val="000000"/>
            </a:solidFill>
            <a:miter lim="800000"/>
            <a:headEnd/>
            <a:tailEnd/>
          </a:ln>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endParaRPr lang="en-US" altLang="en-US" sz="2400">
              <a:latin typeface="Tahoma" panose="020B0604030504040204" pitchFamily="34" charset="0"/>
            </a:endParaRPr>
          </a:p>
        </p:txBody>
      </p:sp>
      <p:sp>
        <p:nvSpPr>
          <p:cNvPr id="61452" name="Rectangle 14"/>
          <p:cNvSpPr>
            <a:spLocks noChangeArrowheads="1"/>
          </p:cNvSpPr>
          <p:nvPr/>
        </p:nvSpPr>
        <p:spPr bwMode="auto">
          <a:xfrm>
            <a:off x="4137025" y="1957388"/>
            <a:ext cx="79533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500" u="sng">
                <a:solidFill>
                  <a:srgbClr val="000000"/>
                </a:solidFill>
                <a:latin typeface="helvetica" panose="020B0604020202020204" pitchFamily="34" charset="0"/>
              </a:rPr>
              <a:t>Process2</a:t>
            </a:r>
            <a:endParaRPr lang="en-US" altLang="en-US" sz="2400">
              <a:latin typeface="Tahoma" panose="020B0604030504040204" pitchFamily="34" charset="0"/>
            </a:endParaRPr>
          </a:p>
        </p:txBody>
      </p:sp>
      <p:sp>
        <p:nvSpPr>
          <p:cNvPr id="61453" name="Line 15"/>
          <p:cNvSpPr>
            <a:spLocks noChangeShapeType="1"/>
          </p:cNvSpPr>
          <p:nvPr/>
        </p:nvSpPr>
        <p:spPr bwMode="auto">
          <a:xfrm>
            <a:off x="4529138" y="2617788"/>
            <a:ext cx="1587" cy="3219450"/>
          </a:xfrm>
          <a:prstGeom prst="line">
            <a:avLst/>
          </a:prstGeom>
          <a:noFill/>
          <a:ln w="0">
            <a:solidFill>
              <a:srgbClr val="000000"/>
            </a:solidFill>
            <a:prstDash val="sysDash"/>
            <a:round/>
            <a:headEnd/>
            <a:tailEnd/>
          </a:ln>
          <a:extLst>
            <a:ext uri="{909E8E84-426E-40DD-AFC4-6F175D3DCCD1}">
              <a14:hiddenFill xmlns:a14="http://schemas.microsoft.com/office/drawing/2010/main">
                <a:noFill/>
              </a14:hiddenFill>
            </a:ext>
          </a:extLst>
        </p:spPr>
        <p:txBody>
          <a:bodyPr/>
          <a:lstStyle/>
          <a:p>
            <a:endParaRPr lang="en-US"/>
          </a:p>
        </p:txBody>
      </p:sp>
      <p:sp>
        <p:nvSpPr>
          <p:cNvPr id="61454" name="Rectangle 16"/>
          <p:cNvSpPr>
            <a:spLocks noChangeArrowheads="1"/>
          </p:cNvSpPr>
          <p:nvPr/>
        </p:nvSpPr>
        <p:spPr bwMode="auto">
          <a:xfrm>
            <a:off x="4451350" y="3189288"/>
            <a:ext cx="157163" cy="317500"/>
          </a:xfrm>
          <a:prstGeom prst="rect">
            <a:avLst/>
          </a:prstGeom>
          <a:solidFill>
            <a:srgbClr val="FFFFFF"/>
          </a:solidFill>
          <a:ln w="0">
            <a:solidFill>
              <a:srgbClr val="000000"/>
            </a:solidFill>
            <a:miter lim="800000"/>
            <a:headEnd/>
            <a:tailEnd/>
          </a:ln>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endParaRPr lang="en-US" altLang="en-US" sz="2400">
              <a:latin typeface="Tahoma" panose="020B0604030504040204" pitchFamily="34" charset="0"/>
            </a:endParaRPr>
          </a:p>
        </p:txBody>
      </p:sp>
      <p:sp>
        <p:nvSpPr>
          <p:cNvPr id="61455" name="Rectangle 17"/>
          <p:cNvSpPr>
            <a:spLocks noChangeArrowheads="1"/>
          </p:cNvSpPr>
          <p:nvPr/>
        </p:nvSpPr>
        <p:spPr bwMode="auto">
          <a:xfrm>
            <a:off x="4451350" y="3527425"/>
            <a:ext cx="157163" cy="1395413"/>
          </a:xfrm>
          <a:prstGeom prst="rect">
            <a:avLst/>
          </a:prstGeom>
          <a:solidFill>
            <a:srgbClr val="FFFFFF"/>
          </a:solidFill>
          <a:ln w="0">
            <a:solidFill>
              <a:srgbClr val="000000"/>
            </a:solidFill>
            <a:miter lim="800000"/>
            <a:headEnd/>
            <a:tailEnd/>
          </a:ln>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endParaRPr lang="en-US" altLang="en-US" sz="2400">
              <a:latin typeface="Tahoma" panose="020B0604030504040204" pitchFamily="34" charset="0"/>
            </a:endParaRPr>
          </a:p>
        </p:txBody>
      </p:sp>
      <p:sp>
        <p:nvSpPr>
          <p:cNvPr id="61456" name="Line 18"/>
          <p:cNvSpPr>
            <a:spLocks noChangeShapeType="1"/>
          </p:cNvSpPr>
          <p:nvPr/>
        </p:nvSpPr>
        <p:spPr bwMode="auto">
          <a:xfrm>
            <a:off x="2851150" y="3189288"/>
            <a:ext cx="1593850"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57" name="Line 19"/>
          <p:cNvSpPr>
            <a:spLocks noChangeShapeType="1"/>
          </p:cNvSpPr>
          <p:nvPr/>
        </p:nvSpPr>
        <p:spPr bwMode="auto">
          <a:xfrm flipH="1">
            <a:off x="4257675" y="3189288"/>
            <a:ext cx="187325" cy="79375"/>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58" name="Line 20"/>
          <p:cNvSpPr>
            <a:spLocks noChangeShapeType="1"/>
          </p:cNvSpPr>
          <p:nvPr/>
        </p:nvSpPr>
        <p:spPr bwMode="auto">
          <a:xfrm flipH="1" flipV="1">
            <a:off x="4257675" y="3109913"/>
            <a:ext cx="187325" cy="79375"/>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59" name="Rectangle 21"/>
          <p:cNvSpPr>
            <a:spLocks noChangeArrowheads="1"/>
          </p:cNvSpPr>
          <p:nvPr/>
        </p:nvSpPr>
        <p:spPr bwMode="auto">
          <a:xfrm>
            <a:off x="3046413" y="2851150"/>
            <a:ext cx="1219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500">
                <a:solidFill>
                  <a:srgbClr val="000000"/>
                </a:solidFill>
                <a:latin typeface="helvetica" panose="020B0604020202020204" pitchFamily="34" charset="0"/>
              </a:rPr>
              <a:t>getCustomer()</a:t>
            </a:r>
            <a:endParaRPr lang="en-US" altLang="en-US" sz="2400">
              <a:latin typeface="Tahoma" panose="020B0604030504040204" pitchFamily="34" charset="0"/>
            </a:endParaRPr>
          </a:p>
        </p:txBody>
      </p:sp>
      <p:sp>
        <p:nvSpPr>
          <p:cNvPr id="61460" name="Line 22"/>
          <p:cNvSpPr>
            <a:spLocks noChangeShapeType="1"/>
          </p:cNvSpPr>
          <p:nvPr/>
        </p:nvSpPr>
        <p:spPr bwMode="auto">
          <a:xfrm>
            <a:off x="4613275" y="3697288"/>
            <a:ext cx="787400"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1" name="Line 23"/>
          <p:cNvSpPr>
            <a:spLocks noChangeShapeType="1"/>
          </p:cNvSpPr>
          <p:nvPr/>
        </p:nvSpPr>
        <p:spPr bwMode="auto">
          <a:xfrm>
            <a:off x="5400675" y="3697288"/>
            <a:ext cx="1588" cy="2841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2" name="Line 24"/>
          <p:cNvSpPr>
            <a:spLocks noChangeShapeType="1"/>
          </p:cNvSpPr>
          <p:nvPr/>
        </p:nvSpPr>
        <p:spPr bwMode="auto">
          <a:xfrm flipH="1">
            <a:off x="4618038" y="3981450"/>
            <a:ext cx="7826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3" name="Line 25"/>
          <p:cNvSpPr>
            <a:spLocks noChangeShapeType="1"/>
          </p:cNvSpPr>
          <p:nvPr/>
        </p:nvSpPr>
        <p:spPr bwMode="auto">
          <a:xfrm>
            <a:off x="4618038" y="3981450"/>
            <a:ext cx="188912" cy="79375"/>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4" name="Line 26"/>
          <p:cNvSpPr>
            <a:spLocks noChangeShapeType="1"/>
          </p:cNvSpPr>
          <p:nvPr/>
        </p:nvSpPr>
        <p:spPr bwMode="auto">
          <a:xfrm flipV="1">
            <a:off x="4618038" y="3902075"/>
            <a:ext cx="188912" cy="79375"/>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5" name="Rectangle 27"/>
          <p:cNvSpPr>
            <a:spLocks noChangeArrowheads="1"/>
          </p:cNvSpPr>
          <p:nvPr/>
        </p:nvSpPr>
        <p:spPr bwMode="auto">
          <a:xfrm>
            <a:off x="4708525" y="3452813"/>
            <a:ext cx="19939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500">
                <a:solidFill>
                  <a:srgbClr val="000000"/>
                </a:solidFill>
                <a:latin typeface="helvetica" panose="020B0604020202020204" pitchFamily="34" charset="0"/>
              </a:rPr>
              <a:t>retrieveCustomerData()</a:t>
            </a:r>
            <a:endParaRPr lang="en-US" altLang="en-US" sz="2400">
              <a:latin typeface="Tahoma" panose="020B0604030504040204" pitchFamily="34" charset="0"/>
            </a:endParaRPr>
          </a:p>
        </p:txBody>
      </p:sp>
      <p:sp>
        <p:nvSpPr>
          <p:cNvPr id="61466" name="Line 28"/>
          <p:cNvSpPr>
            <a:spLocks noChangeShapeType="1"/>
          </p:cNvSpPr>
          <p:nvPr/>
        </p:nvSpPr>
        <p:spPr bwMode="auto">
          <a:xfrm flipH="1">
            <a:off x="2851150" y="4289425"/>
            <a:ext cx="15938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7" name="Line 29"/>
          <p:cNvSpPr>
            <a:spLocks noChangeShapeType="1"/>
          </p:cNvSpPr>
          <p:nvPr/>
        </p:nvSpPr>
        <p:spPr bwMode="auto">
          <a:xfrm>
            <a:off x="2851150" y="4289425"/>
            <a:ext cx="188913" cy="777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8" name="Line 30"/>
          <p:cNvSpPr>
            <a:spLocks noChangeShapeType="1"/>
          </p:cNvSpPr>
          <p:nvPr/>
        </p:nvSpPr>
        <p:spPr bwMode="auto">
          <a:xfrm flipV="1">
            <a:off x="2851150" y="4210050"/>
            <a:ext cx="188913" cy="79375"/>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9" name="Rectangle 31"/>
          <p:cNvSpPr>
            <a:spLocks noChangeArrowheads="1"/>
          </p:cNvSpPr>
          <p:nvPr/>
        </p:nvSpPr>
        <p:spPr bwMode="auto">
          <a:xfrm>
            <a:off x="3082925" y="3949700"/>
            <a:ext cx="1166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500">
                <a:solidFill>
                  <a:srgbClr val="000000"/>
                </a:solidFill>
                <a:latin typeface="helvetica" panose="020B0604020202020204" pitchFamily="34" charset="0"/>
              </a:rPr>
              <a:t>returnResult()</a:t>
            </a:r>
            <a:endParaRPr lang="en-US" altLang="en-US" sz="2400">
              <a:latin typeface="Tahoma" panose="020B0604030504040204" pitchFamily="34" charset="0"/>
            </a:endParaRPr>
          </a:p>
        </p:txBody>
      </p:sp>
      <p:sp>
        <p:nvSpPr>
          <p:cNvPr id="61470" name="Text Box 32"/>
          <p:cNvSpPr txBox="1">
            <a:spLocks noChangeArrowheads="1"/>
          </p:cNvSpPr>
          <p:nvPr/>
        </p:nvSpPr>
        <p:spPr bwMode="auto">
          <a:xfrm>
            <a:off x="1127125" y="5670550"/>
            <a:ext cx="69754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2400">
                <a:latin typeface="Tahoma" panose="020B0604030504040204" pitchFamily="34" charset="0"/>
              </a:rPr>
              <a:t>Semantics of the activity is explicitly stated in the </a:t>
            </a:r>
          </a:p>
          <a:p>
            <a:pPr eaLnBrk="1" hangingPunct="1">
              <a:spcBef>
                <a:spcPct val="0"/>
              </a:spcBef>
              <a:buClrTx/>
              <a:buSzTx/>
              <a:buFontTx/>
              <a:buNone/>
            </a:pPr>
            <a:r>
              <a:rPr lang="en-US" altLang="en-US" sz="2400">
                <a:latin typeface="Tahoma" panose="020B0604030504040204" pitchFamily="34" charset="0"/>
              </a:rPr>
              <a:t>message/method call: RPC</a:t>
            </a:r>
          </a:p>
        </p:txBody>
      </p:sp>
      <p:sp>
        <p:nvSpPr>
          <p:cNvPr id="61471" name="Footer Placeholder 3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ltLang="en-US" smtClean="0"/>
              <a:t>Payload Semantics</a:t>
            </a:r>
          </a:p>
        </p:txBody>
      </p:sp>
      <p:sp>
        <p:nvSpPr>
          <p:cNvPr id="62467" name="Date Placeholder 2"/>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6B73CA45-709B-4059-BEB5-B8E7424E43EE}"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6246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600" smtClean="0">
                <a:solidFill>
                  <a:srgbClr val="7B9899"/>
                </a:solidFill>
                <a:latin typeface="Tahoma" panose="020B0604030504040204" pitchFamily="34" charset="0"/>
              </a:rPr>
              <a:t> </a:t>
            </a:r>
            <a:fld id="{E6C963BF-165C-4EFA-A8FB-D234E714EDAA}" type="slidenum">
              <a:rPr lang="en-US" altLang="en-US" sz="1600" smtClean="0">
                <a:solidFill>
                  <a:srgbClr val="7B9899"/>
                </a:solidFill>
                <a:latin typeface="Tahoma" panose="020B0604030504040204" pitchFamily="34" charset="0"/>
              </a:rPr>
              <a:pPr>
                <a:spcBef>
                  <a:spcPct val="0"/>
                </a:spcBef>
                <a:buClrTx/>
                <a:buSzTx/>
                <a:buFontTx/>
                <a:buNone/>
              </a:pPr>
              <a:t>44</a:t>
            </a:fld>
            <a:endParaRPr lang="en-US" altLang="en-US" sz="1600" smtClean="0">
              <a:solidFill>
                <a:srgbClr val="7B9899"/>
              </a:solidFill>
              <a:latin typeface="Tahoma" panose="020B0604030504040204" pitchFamily="34" charset="0"/>
            </a:endParaRPr>
          </a:p>
        </p:txBody>
      </p:sp>
      <p:sp>
        <p:nvSpPr>
          <p:cNvPr id="62469" name="Rectangle 4"/>
          <p:cNvSpPr>
            <a:spLocks noChangeArrowheads="1"/>
          </p:cNvSpPr>
          <p:nvPr/>
        </p:nvSpPr>
        <p:spPr bwMode="auto">
          <a:xfrm>
            <a:off x="1219200" y="3048000"/>
            <a:ext cx="1524000" cy="9144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Process 1</a:t>
            </a:r>
          </a:p>
        </p:txBody>
      </p:sp>
      <p:sp>
        <p:nvSpPr>
          <p:cNvPr id="62470" name="Rectangle 5"/>
          <p:cNvSpPr>
            <a:spLocks noChangeArrowheads="1"/>
          </p:cNvSpPr>
          <p:nvPr/>
        </p:nvSpPr>
        <p:spPr bwMode="auto">
          <a:xfrm>
            <a:off x="4876800" y="3048000"/>
            <a:ext cx="1524000" cy="914400"/>
          </a:xfrm>
          <a:prstGeom prst="rect">
            <a:avLst/>
          </a:prstGeom>
          <a:solidFill>
            <a:srgbClr val="FFE4CD"/>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2400">
                <a:latin typeface="Tahoma" panose="020B0604030504040204" pitchFamily="34" charset="0"/>
              </a:rPr>
              <a:t>Process 2</a:t>
            </a:r>
          </a:p>
        </p:txBody>
      </p:sp>
      <p:sp>
        <p:nvSpPr>
          <p:cNvPr id="62471" name="Line 6"/>
          <p:cNvSpPr>
            <a:spLocks noChangeShapeType="1"/>
          </p:cNvSpPr>
          <p:nvPr/>
        </p:nvSpPr>
        <p:spPr bwMode="auto">
          <a:xfrm>
            <a:off x="2743200" y="3505200"/>
            <a:ext cx="21336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62472" name="Picture 7" descr="envelope_253x17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819400"/>
            <a:ext cx="941388"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73" name="AutoShape 8"/>
          <p:cNvSpPr>
            <a:spLocks noChangeArrowheads="1"/>
          </p:cNvSpPr>
          <p:nvPr/>
        </p:nvSpPr>
        <p:spPr bwMode="auto">
          <a:xfrm>
            <a:off x="4038600" y="1981200"/>
            <a:ext cx="1371600" cy="838200"/>
          </a:xfrm>
          <a:prstGeom prst="wedgeEllipseCallout">
            <a:avLst>
              <a:gd name="adj1" fmla="val -43750"/>
              <a:gd name="adj2" fmla="val 70000"/>
            </a:avLst>
          </a:prstGeom>
          <a:solidFill>
            <a:schemeClr val="bg1"/>
          </a:solidFill>
          <a:ln w="9525">
            <a:solidFill>
              <a:schemeClr val="tx1"/>
            </a:solidFill>
            <a:miter lim="800000"/>
            <a:headEnd/>
            <a:tailEnd/>
          </a:ln>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1400">
                <a:latin typeface="Tahoma" panose="020B0604030504040204" pitchFamily="34" charset="0"/>
              </a:rPr>
              <a:t>Envelop</a:t>
            </a:r>
          </a:p>
          <a:p>
            <a:pPr algn="ctr" eaLnBrk="1" hangingPunct="1">
              <a:spcBef>
                <a:spcPct val="0"/>
              </a:spcBef>
              <a:buClrTx/>
              <a:buSzTx/>
              <a:buFontTx/>
              <a:buNone/>
            </a:pPr>
            <a:r>
              <a:rPr lang="en-US" altLang="en-US" sz="1400">
                <a:latin typeface="Tahoma" panose="020B0604030504040204" pitchFamily="34" charset="0"/>
              </a:rPr>
              <a:t>With message</a:t>
            </a:r>
          </a:p>
        </p:txBody>
      </p:sp>
      <p:sp>
        <p:nvSpPr>
          <p:cNvPr id="62474" name="Text Box 9"/>
          <p:cNvSpPr txBox="1">
            <a:spLocks noChangeArrowheads="1"/>
          </p:cNvSpPr>
          <p:nvPr/>
        </p:nvSpPr>
        <p:spPr bwMode="auto">
          <a:xfrm>
            <a:off x="457200" y="4343400"/>
            <a:ext cx="82518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2400">
                <a:latin typeface="Tahoma" panose="020B0604030504040204" pitchFamily="34" charset="0"/>
              </a:rPr>
              <a:t>Requested transaction/activity is embedded in the message</a:t>
            </a:r>
          </a:p>
          <a:p>
            <a:pPr eaLnBrk="1" hangingPunct="1">
              <a:spcBef>
                <a:spcPct val="0"/>
              </a:spcBef>
              <a:buClrTx/>
              <a:buSzTx/>
              <a:buFontTx/>
              <a:buNone/>
            </a:pPr>
            <a:r>
              <a:rPr lang="en-US" altLang="en-US" sz="2400">
                <a:latin typeface="Tahoma" panose="020B0604030504040204" pitchFamily="34" charset="0"/>
              </a:rPr>
              <a:t>Details of the activity not explicit; the semantics are </a:t>
            </a:r>
          </a:p>
          <a:p>
            <a:pPr eaLnBrk="1" hangingPunct="1">
              <a:spcBef>
                <a:spcPct val="0"/>
              </a:spcBef>
              <a:buClrTx/>
              <a:buSzTx/>
              <a:buFontTx/>
              <a:buNone/>
            </a:pPr>
            <a:r>
              <a:rPr lang="en-US" altLang="en-US" sz="2400">
                <a:latin typeface="Tahoma" panose="020B0604030504040204" pitchFamily="34" charset="0"/>
              </a:rPr>
              <a:t>embedded in the message</a:t>
            </a:r>
          </a:p>
        </p:txBody>
      </p:sp>
      <p:sp>
        <p:nvSpPr>
          <p:cNvPr id="62475" name="Footer Placeholder 1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4"/>
          <p:cNvSpPr>
            <a:spLocks noGrp="1" noChangeArrowheads="1"/>
          </p:cNvSpPr>
          <p:nvPr>
            <p:ph type="title"/>
          </p:nvPr>
        </p:nvSpPr>
        <p:spPr/>
        <p:txBody>
          <a:bodyPr/>
          <a:lstStyle/>
          <a:p>
            <a:pPr eaLnBrk="1" hangingPunct="1"/>
            <a:r>
              <a:rPr lang="en-US" altLang="en-US" smtClean="0"/>
              <a:t>Payload Semantics</a:t>
            </a:r>
          </a:p>
        </p:txBody>
      </p:sp>
      <p:sp>
        <p:nvSpPr>
          <p:cNvPr id="63491" name="Date Placeholder 2"/>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6F92292D-5BCF-4056-B0B2-ADB92A40E49E}"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6349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nSpc>
                <a:spcPct val="80000"/>
              </a:lnSpc>
              <a:spcBef>
                <a:spcPct val="0"/>
              </a:spcBef>
              <a:buClrTx/>
              <a:buSzTx/>
              <a:buFontTx/>
              <a:buNone/>
            </a:pPr>
            <a:r>
              <a:rPr lang="en-US" altLang="en-US" sz="1400" smtClean="0">
                <a:solidFill>
                  <a:srgbClr val="7B9899"/>
                </a:solidFill>
                <a:latin typeface="Tahoma" panose="020B0604030504040204" pitchFamily="34" charset="0"/>
              </a:rPr>
              <a:t>Page </a:t>
            </a:r>
            <a:fld id="{6728F612-A3C5-4C7F-B7D2-7BF9E2ED2956}" type="slidenum">
              <a:rPr lang="en-US" altLang="en-US" sz="1400" smtClean="0">
                <a:solidFill>
                  <a:srgbClr val="7B9899"/>
                </a:solidFill>
                <a:latin typeface="Tahoma" panose="020B0604030504040204" pitchFamily="34" charset="0"/>
              </a:rPr>
              <a:pPr>
                <a:lnSpc>
                  <a:spcPct val="80000"/>
                </a:lnSpc>
                <a:spcBef>
                  <a:spcPct val="0"/>
                </a:spcBef>
                <a:buClrTx/>
                <a:buSzTx/>
                <a:buFontTx/>
                <a:buNone/>
              </a:pPr>
              <a:t>45</a:t>
            </a:fld>
            <a:endParaRPr lang="en-US" altLang="en-US" sz="1400" smtClean="0">
              <a:solidFill>
                <a:srgbClr val="7B9899"/>
              </a:solidFill>
              <a:latin typeface="Tahoma" panose="020B0604030504040204" pitchFamily="34" charset="0"/>
            </a:endParaRPr>
          </a:p>
        </p:txBody>
      </p:sp>
      <p:pic>
        <p:nvPicPr>
          <p:cNvPr id="6349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752600"/>
            <a:ext cx="4887913" cy="440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4" name="Line 6"/>
          <p:cNvSpPr>
            <a:spLocks noChangeShapeType="1"/>
          </p:cNvSpPr>
          <p:nvPr/>
        </p:nvSpPr>
        <p:spPr bwMode="auto">
          <a:xfrm>
            <a:off x="4343400" y="3810000"/>
            <a:ext cx="1524000"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3495" name="Text Box 7"/>
          <p:cNvSpPr txBox="1">
            <a:spLocks noChangeArrowheads="1"/>
          </p:cNvSpPr>
          <p:nvPr/>
        </p:nvSpPr>
        <p:spPr bwMode="auto">
          <a:xfrm>
            <a:off x="4632325" y="3460750"/>
            <a:ext cx="10493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200">
                <a:latin typeface="Tahoma" panose="020B0604030504040204" pitchFamily="34" charset="0"/>
              </a:rPr>
              <a:t>onMessage()</a:t>
            </a:r>
          </a:p>
        </p:txBody>
      </p:sp>
      <p:sp>
        <p:nvSpPr>
          <p:cNvPr id="63496" name="Text Box 8"/>
          <p:cNvSpPr txBox="1">
            <a:spLocks noChangeArrowheads="1"/>
          </p:cNvSpPr>
          <p:nvPr/>
        </p:nvSpPr>
        <p:spPr bwMode="auto">
          <a:xfrm>
            <a:off x="593725" y="5822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endParaRPr lang="en-US" altLang="en-US" sz="2400">
              <a:latin typeface="Tahoma" panose="020B0604030504040204" pitchFamily="34" charset="0"/>
            </a:endParaRPr>
          </a:p>
        </p:txBody>
      </p:sp>
      <p:sp>
        <p:nvSpPr>
          <p:cNvPr id="63497" name="Footer Placeholder 9"/>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altLang="en-US" smtClean="0">
                <a:solidFill>
                  <a:srgbClr val="7B9899"/>
                </a:solidFill>
              </a:rPr>
              <a:t>Payload semantics is generic</a:t>
            </a:r>
          </a:p>
        </p:txBody>
      </p:sp>
      <p:sp>
        <p:nvSpPr>
          <p:cNvPr id="64515"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AB6B79CA-E5E7-4561-9021-45A11490B1C4}"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6451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nSpc>
                <a:spcPct val="80000"/>
              </a:lnSpc>
              <a:spcBef>
                <a:spcPct val="0"/>
              </a:spcBef>
              <a:buClrTx/>
              <a:buSzTx/>
              <a:buFontTx/>
              <a:buNone/>
            </a:pPr>
            <a:r>
              <a:rPr lang="en-US" altLang="en-US" sz="1400" smtClean="0">
                <a:solidFill>
                  <a:srgbClr val="7B9899"/>
                </a:solidFill>
                <a:latin typeface="Tahoma" panose="020B0604030504040204" pitchFamily="34" charset="0"/>
              </a:rPr>
              <a:t>Page </a:t>
            </a:r>
            <a:fld id="{F9003AAF-F980-44F2-9BDD-B119EEDD4C1B}" type="slidenum">
              <a:rPr lang="en-US" altLang="en-US" sz="1400" smtClean="0">
                <a:solidFill>
                  <a:srgbClr val="7B9899"/>
                </a:solidFill>
                <a:latin typeface="Tahoma" panose="020B0604030504040204" pitchFamily="34" charset="0"/>
              </a:rPr>
              <a:pPr>
                <a:lnSpc>
                  <a:spcPct val="80000"/>
                </a:lnSpc>
                <a:spcBef>
                  <a:spcPct val="0"/>
                </a:spcBef>
                <a:buClrTx/>
                <a:buSzTx/>
                <a:buFontTx/>
                <a:buNone/>
              </a:pPr>
              <a:t>46</a:t>
            </a:fld>
            <a:endParaRPr lang="en-US" altLang="en-US" sz="1400" smtClean="0">
              <a:solidFill>
                <a:srgbClr val="7B9899"/>
              </a:solidFill>
              <a:latin typeface="Tahoma" panose="020B0604030504040204" pitchFamily="34" charset="0"/>
            </a:endParaRPr>
          </a:p>
        </p:txBody>
      </p:sp>
      <p:sp>
        <p:nvSpPr>
          <p:cNvPr id="64517" name="Rectangle 3" descr="Rectangle: Click to edit Master text styles&#10;Second level&#10;Third level&#10;Fourth level&#10;Fifth level"/>
          <p:cNvSpPr>
            <a:spLocks noGrp="1" noChangeArrowheads="1"/>
          </p:cNvSpPr>
          <p:nvPr>
            <p:ph sz="quarter" idx="1"/>
          </p:nvPr>
        </p:nvSpPr>
        <p:spPr>
          <a:xfrm>
            <a:off x="301625" y="1527175"/>
            <a:ext cx="8504238" cy="4572000"/>
          </a:xfrm>
        </p:spPr>
        <p:txBody>
          <a:bodyPr/>
          <a:lstStyle/>
          <a:p>
            <a:pPr eaLnBrk="1" hangingPunct="1">
              <a:buFontTx/>
              <a:buNone/>
            </a:pPr>
            <a:r>
              <a:rPr lang="en-US" altLang="en-US" smtClean="0"/>
              <a:t>String transferMoney (amt: decimal, accTo: String)</a:t>
            </a:r>
          </a:p>
          <a:p>
            <a:pPr eaLnBrk="1" hangingPunct="1">
              <a:buFontTx/>
              <a:buNone/>
            </a:pPr>
            <a:r>
              <a:rPr lang="en-US" altLang="en-US" smtClean="0"/>
              <a:t>{ …}</a:t>
            </a:r>
          </a:p>
          <a:p>
            <a:pPr eaLnBrk="1" hangingPunct="1">
              <a:buFontTx/>
              <a:buNone/>
            </a:pPr>
            <a:endParaRPr lang="en-US" altLang="en-US" smtClean="0"/>
          </a:p>
          <a:p>
            <a:pPr eaLnBrk="1" hangingPunct="1">
              <a:buFontTx/>
              <a:buNone/>
            </a:pPr>
            <a:r>
              <a:rPr lang="en-US" altLang="en-US" smtClean="0"/>
              <a:t>String executeService (message: String)</a:t>
            </a:r>
          </a:p>
          <a:p>
            <a:pPr eaLnBrk="1" hangingPunct="1">
              <a:buFontTx/>
              <a:buNone/>
            </a:pPr>
            <a:r>
              <a:rPr lang="en-US" altLang="en-US" smtClean="0"/>
              <a:t>{ …}</a:t>
            </a:r>
          </a:p>
        </p:txBody>
      </p:sp>
      <p:sp>
        <p:nvSpPr>
          <p:cNvPr id="64518"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cxnSp>
        <p:nvCxnSpPr>
          <p:cNvPr id="3" name="Straight Arrow Connector 2"/>
          <p:cNvCxnSpPr/>
          <p:nvPr/>
        </p:nvCxnSpPr>
        <p:spPr>
          <a:xfrm>
            <a:off x="2895600" y="1905000"/>
            <a:ext cx="2514600" cy="1371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altLang="en-US" smtClean="0">
                <a:solidFill>
                  <a:srgbClr val="7B9899"/>
                </a:solidFill>
              </a:rPr>
              <a:t>Tight vs. Loose Coupling</a:t>
            </a:r>
          </a:p>
        </p:txBody>
      </p:sp>
      <p:sp>
        <p:nvSpPr>
          <p:cNvPr id="6553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AFBB01B5-28BF-44BE-B644-EBEFE747A607}"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6554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37176546-FC36-4A7E-AF4D-B51D8502CD74}" type="slidenum">
              <a:rPr lang="en-US" altLang="en-US" sz="1600" smtClean="0">
                <a:solidFill>
                  <a:srgbClr val="7B9899"/>
                </a:solidFill>
                <a:latin typeface="Tahoma" panose="020B0604030504040204" pitchFamily="34" charset="0"/>
              </a:rPr>
              <a:pPr>
                <a:spcBef>
                  <a:spcPct val="0"/>
                </a:spcBef>
                <a:buClrTx/>
                <a:buSzTx/>
                <a:buFontTx/>
                <a:buNone/>
              </a:pPr>
              <a:t>47</a:t>
            </a:fld>
            <a:endParaRPr lang="en-US" altLang="en-US" sz="1600" smtClean="0">
              <a:solidFill>
                <a:srgbClr val="7B9899"/>
              </a:solidFill>
              <a:latin typeface="Tahoma" panose="020B0604030504040204" pitchFamily="34" charset="0"/>
            </a:endParaRPr>
          </a:p>
        </p:txBody>
      </p:sp>
      <p:sp>
        <p:nvSpPr>
          <p:cNvPr id="65541" name="Rectangle 3" descr="Rectangle: Click to edit Master text styles&#10;Second level&#10;Third level&#10;Fourth level&#10;Fifth level"/>
          <p:cNvSpPr>
            <a:spLocks noGrp="1" noChangeArrowheads="1"/>
          </p:cNvSpPr>
          <p:nvPr>
            <p:ph sz="quarter" idx="1"/>
          </p:nvPr>
        </p:nvSpPr>
        <p:spPr>
          <a:xfrm>
            <a:off x="301625" y="1527175"/>
            <a:ext cx="8504238" cy="4572000"/>
          </a:xfrm>
        </p:spPr>
        <p:txBody>
          <a:bodyPr/>
          <a:lstStyle/>
          <a:p>
            <a:pPr eaLnBrk="1" hangingPunct="1">
              <a:lnSpc>
                <a:spcPct val="90000"/>
              </a:lnSpc>
            </a:pPr>
            <a:r>
              <a:rPr lang="en-US" altLang="en-US" sz="2400" smtClean="0"/>
              <a:t>On the business front loose coupling addresses the growing need for companies to be flexible and agile with respect changes in their own processes and those of their partners</a:t>
            </a:r>
          </a:p>
          <a:p>
            <a:pPr eaLnBrk="1" hangingPunct="1">
              <a:lnSpc>
                <a:spcPct val="90000"/>
              </a:lnSpc>
            </a:pPr>
            <a:r>
              <a:rPr lang="en-US" altLang="en-US" sz="2400" smtClean="0"/>
              <a:t>How does loose coupling help in improving agility, flexibility and performance?</a:t>
            </a:r>
          </a:p>
        </p:txBody>
      </p:sp>
      <p:sp>
        <p:nvSpPr>
          <p:cNvPr id="65542"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57"/>
          <p:cNvSpPr>
            <a:spLocks noGrp="1" noChangeArrowheads="1"/>
          </p:cNvSpPr>
          <p:nvPr>
            <p:ph type="title"/>
          </p:nvPr>
        </p:nvSpPr>
        <p:spPr>
          <a:xfrm>
            <a:off x="609600" y="304800"/>
            <a:ext cx="7772400" cy="685800"/>
          </a:xfrm>
        </p:spPr>
        <p:txBody>
          <a:bodyPr/>
          <a:lstStyle/>
          <a:p>
            <a:pPr eaLnBrk="1" hangingPunct="1"/>
            <a:r>
              <a:rPr lang="en-US" altLang="en-US" smtClean="0"/>
              <a:t>Tight vs. Loose coupling</a:t>
            </a:r>
          </a:p>
        </p:txBody>
      </p:sp>
      <p:graphicFrame>
        <p:nvGraphicFramePr>
          <p:cNvPr id="96415" name="Group 159"/>
          <p:cNvGraphicFramePr>
            <a:graphicFrameLocks noGrp="1"/>
          </p:cNvGraphicFramePr>
          <p:nvPr>
            <p:ph type="tbl" idx="1"/>
          </p:nvPr>
        </p:nvGraphicFramePr>
        <p:xfrm>
          <a:off x="838200" y="1676400"/>
          <a:ext cx="7772400" cy="4503738"/>
        </p:xfrm>
        <a:graphic>
          <a:graphicData uri="http://schemas.openxmlformats.org/drawingml/2006/table">
            <a:tbl>
              <a:tblPr/>
              <a:tblGrid>
                <a:gridCol w="1892300">
                  <a:extLst>
                    <a:ext uri="{9D8B030D-6E8A-4147-A177-3AD203B41FA5}">
                      <a16:colId xmlns:a16="http://schemas.microsoft.com/office/drawing/2014/main" val="20000"/>
                    </a:ext>
                  </a:extLst>
                </a:gridCol>
                <a:gridCol w="3221038">
                  <a:extLst>
                    <a:ext uri="{9D8B030D-6E8A-4147-A177-3AD203B41FA5}">
                      <a16:colId xmlns:a16="http://schemas.microsoft.com/office/drawing/2014/main" val="20001"/>
                    </a:ext>
                  </a:extLst>
                </a:gridCol>
                <a:gridCol w="2659062">
                  <a:extLst>
                    <a:ext uri="{9D8B030D-6E8A-4147-A177-3AD203B41FA5}">
                      <a16:colId xmlns:a16="http://schemas.microsoft.com/office/drawing/2014/main" val="20002"/>
                    </a:ext>
                  </a:extLst>
                </a:gridCol>
              </a:tblGrid>
              <a:tr h="514386">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Level</a:t>
                      </a:r>
                      <a:endParaRPr kumimoji="0" lang="en-US" sz="1600" b="0" i="0" u="none" strike="noStrike" cap="none" normalizeH="0" baseline="0" dirty="0" smtClean="0">
                        <a:ln>
                          <a:noFill/>
                        </a:ln>
                        <a:solidFill>
                          <a:schemeClr val="tx1"/>
                        </a:solidFill>
                        <a:effectLst/>
                        <a:latin typeface="Tahoma" pitchFamily="34" charset="0"/>
                        <a:ea typeface="Times New Roman" pitchFamily="18"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Tight coupling</a:t>
                      </a:r>
                      <a:endParaRPr kumimoji="0" lang="en-US" sz="1600" b="0" i="0" u="none" strike="noStrike" cap="none" normalizeH="0" baseline="0" smtClean="0">
                        <a:ln>
                          <a:noFill/>
                        </a:ln>
                        <a:solidFill>
                          <a:schemeClr val="tx1"/>
                        </a:solidFill>
                        <a:effectLst/>
                        <a:latin typeface="Tahoma" pitchFamily="34" charset="0"/>
                        <a:ea typeface="Times New Roman" pitchFamily="18"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Loose coupling</a:t>
                      </a:r>
                      <a:endParaRPr kumimoji="0" lang="en-US" sz="1600" b="0" i="0" u="none" strike="noStrike" cap="none" normalizeH="0" baseline="0" smtClean="0">
                        <a:ln>
                          <a:noFill/>
                        </a:ln>
                        <a:solidFill>
                          <a:schemeClr val="tx1"/>
                        </a:solidFill>
                        <a:effectLst/>
                        <a:latin typeface="Tahoma" pitchFamily="34" charset="0"/>
                        <a:ea typeface="Times New Roman" pitchFamily="18"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4386">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Physical coupling</a:t>
                      </a:r>
                      <a:endParaRPr kumimoji="0" lang="en-US" sz="1600" b="0" i="0" u="none" strike="noStrike" cap="none" normalizeH="0" baseline="0" smtClean="0">
                        <a:ln>
                          <a:noFill/>
                        </a:ln>
                        <a:solidFill>
                          <a:schemeClr val="tx1"/>
                        </a:solidFill>
                        <a:effectLst/>
                        <a:latin typeface="Tahoma" pitchFamily="34" charset="0"/>
                        <a:ea typeface="Times New Roman" pitchFamily="18"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Direct physical link required</a:t>
                      </a:r>
                      <a:endParaRPr kumimoji="0" lang="en-US" sz="1600" b="0" i="0" u="none" strike="noStrike" cap="none" normalizeH="0" baseline="0" smtClean="0">
                        <a:ln>
                          <a:noFill/>
                        </a:ln>
                        <a:solidFill>
                          <a:schemeClr val="tx1"/>
                        </a:solidFill>
                        <a:effectLst/>
                        <a:latin typeface="Tahoma" pitchFamily="34" charset="0"/>
                        <a:ea typeface="Times New Roman" pitchFamily="18"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Physical intermediary</a:t>
                      </a:r>
                      <a:endParaRPr kumimoji="0" lang="en-US" sz="1600" b="0" i="0" u="none" strike="noStrike" cap="none" normalizeH="0" baseline="0" smtClean="0">
                        <a:ln>
                          <a:noFill/>
                        </a:ln>
                        <a:solidFill>
                          <a:schemeClr val="tx1"/>
                        </a:solidFill>
                        <a:effectLst/>
                        <a:latin typeface="Tahoma" pitchFamily="34" charset="0"/>
                        <a:ea typeface="Times New Roman" pitchFamily="18"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9161">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Communication style</a:t>
                      </a:r>
                      <a:endParaRPr kumimoji="0" lang="en-US" sz="1600" b="0" i="0" u="none" strike="noStrike" cap="none" normalizeH="0" baseline="0" smtClean="0">
                        <a:ln>
                          <a:noFill/>
                        </a:ln>
                        <a:solidFill>
                          <a:schemeClr val="tx1"/>
                        </a:solidFill>
                        <a:effectLst/>
                        <a:latin typeface="Tahoma" pitchFamily="34" charset="0"/>
                        <a:ea typeface="Times New Roman" pitchFamily="18"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synchronous</a:t>
                      </a:r>
                      <a:endParaRPr kumimoji="0" lang="en-US" sz="1600" b="0" i="0" u="none" strike="noStrike" cap="none" normalizeH="0" baseline="0" smtClean="0">
                        <a:ln>
                          <a:noFill/>
                        </a:ln>
                        <a:solidFill>
                          <a:schemeClr val="tx1"/>
                        </a:solidFill>
                        <a:effectLst/>
                        <a:latin typeface="Tahoma" pitchFamily="34" charset="0"/>
                        <a:ea typeface="Times New Roman" pitchFamily="18"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asynchronous</a:t>
                      </a:r>
                      <a:endParaRPr kumimoji="0" lang="en-US" sz="1600" b="0" i="0" u="none" strike="noStrike" cap="none" normalizeH="0" baseline="0" smtClean="0">
                        <a:ln>
                          <a:noFill/>
                        </a:ln>
                        <a:solidFill>
                          <a:schemeClr val="tx1"/>
                        </a:solidFill>
                        <a:effectLst/>
                        <a:latin typeface="Tahoma" pitchFamily="34" charset="0"/>
                        <a:ea typeface="Times New Roman" pitchFamily="18"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9161">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Type system</a:t>
                      </a:r>
                      <a:endParaRPr kumimoji="0" lang="en-US" sz="1600" b="0" i="0" u="none" strike="noStrike" cap="none" normalizeH="0" baseline="0" smtClean="0">
                        <a:ln>
                          <a:noFill/>
                        </a:ln>
                        <a:solidFill>
                          <a:schemeClr val="tx1"/>
                        </a:solidFill>
                        <a:effectLst/>
                        <a:latin typeface="Tahoma" pitchFamily="34" charset="0"/>
                        <a:ea typeface="Times New Roman" pitchFamily="18"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Strongly typed (interface semantics)</a:t>
                      </a:r>
                      <a:endParaRPr kumimoji="0" lang="en-US" sz="1600" b="0" i="0" u="none" strike="noStrike" cap="none" normalizeH="0" baseline="0" smtClean="0">
                        <a:ln>
                          <a:noFill/>
                        </a:ln>
                        <a:solidFill>
                          <a:schemeClr val="tx1"/>
                        </a:solidFill>
                        <a:effectLst/>
                        <a:latin typeface="Tahoma" pitchFamily="34" charset="0"/>
                        <a:ea typeface="Times New Roman" pitchFamily="18"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Weak type system (payload semantics)</a:t>
                      </a:r>
                      <a:endParaRPr kumimoji="0" lang="en-US" sz="1600" b="0" i="0" u="none" strike="noStrike" cap="none" normalizeH="0" baseline="0" smtClean="0">
                        <a:ln>
                          <a:noFill/>
                        </a:ln>
                        <a:solidFill>
                          <a:schemeClr val="tx1"/>
                        </a:solidFill>
                        <a:effectLst/>
                        <a:latin typeface="Tahoma" pitchFamily="34" charset="0"/>
                        <a:ea typeface="Times New Roman" pitchFamily="18"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9161">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Interaction pattern</a:t>
                      </a:r>
                      <a:endParaRPr kumimoji="0" lang="en-US" sz="1600" b="0" i="0" u="none" strike="noStrike" cap="none" normalizeH="0" baseline="0" smtClean="0">
                        <a:ln>
                          <a:noFill/>
                        </a:ln>
                        <a:solidFill>
                          <a:schemeClr val="tx1"/>
                        </a:solidFill>
                        <a:effectLst/>
                        <a:latin typeface="Tahoma" pitchFamily="34" charset="0"/>
                        <a:ea typeface="Times New Roman" pitchFamily="18"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OO-style navigation of complex object trees</a:t>
                      </a:r>
                      <a:endParaRPr kumimoji="0" lang="en-US" sz="1600" b="0" i="0" u="none" strike="noStrike" cap="none" normalizeH="0" baseline="0" smtClean="0">
                        <a:ln>
                          <a:noFill/>
                        </a:ln>
                        <a:solidFill>
                          <a:schemeClr val="tx1"/>
                        </a:solidFill>
                        <a:effectLst/>
                        <a:latin typeface="Tahoma" pitchFamily="34" charset="0"/>
                        <a:ea typeface="Times New Roman" pitchFamily="18"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Data-centric, self-contained messages</a:t>
                      </a:r>
                      <a:endParaRPr kumimoji="0" lang="en-US" sz="1600" b="0" i="0" u="none" strike="noStrike" cap="none" normalizeH="0" baseline="0" smtClean="0">
                        <a:ln>
                          <a:noFill/>
                        </a:ln>
                        <a:solidFill>
                          <a:schemeClr val="tx1"/>
                        </a:solidFill>
                        <a:effectLst/>
                        <a:latin typeface="Tahoma" pitchFamily="34" charset="0"/>
                        <a:ea typeface="Times New Roman" pitchFamily="18"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79161">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Control of process logic</a:t>
                      </a:r>
                      <a:endParaRPr kumimoji="0" lang="en-US" sz="1600" b="0" i="0" u="none" strike="noStrike" cap="none" normalizeH="0" baseline="0" smtClean="0">
                        <a:ln>
                          <a:noFill/>
                        </a:ln>
                        <a:solidFill>
                          <a:schemeClr val="tx1"/>
                        </a:solidFill>
                        <a:effectLst/>
                        <a:latin typeface="Tahoma" pitchFamily="34" charset="0"/>
                        <a:ea typeface="Times New Roman" pitchFamily="18"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Central control of process logic </a:t>
                      </a:r>
                      <a:endParaRPr kumimoji="0" lang="en-US" sz="1600" b="0" i="0" u="none" strike="noStrike" cap="none" normalizeH="0" baseline="0" smtClean="0">
                        <a:ln>
                          <a:noFill/>
                        </a:ln>
                        <a:solidFill>
                          <a:schemeClr val="tx1"/>
                        </a:solidFill>
                        <a:effectLst/>
                        <a:latin typeface="Tahoma" pitchFamily="34" charset="0"/>
                        <a:ea typeface="Times New Roman" pitchFamily="18"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Distributed logic components</a:t>
                      </a:r>
                      <a:endParaRPr kumimoji="0" lang="en-US" sz="1600" b="0" i="0" u="none" strike="noStrike" cap="none" normalizeH="0" baseline="0" smtClean="0">
                        <a:ln>
                          <a:noFill/>
                        </a:ln>
                        <a:solidFill>
                          <a:schemeClr val="tx1"/>
                        </a:solidFill>
                        <a:effectLst/>
                        <a:latin typeface="Tahoma" pitchFamily="34" charset="0"/>
                        <a:ea typeface="Times New Roman" pitchFamily="18"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79161">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Service discovery and binding</a:t>
                      </a:r>
                      <a:endParaRPr kumimoji="0" lang="en-US" sz="1600" b="0" i="0" u="none" strike="noStrike" cap="none" normalizeH="0" baseline="0" smtClean="0">
                        <a:ln>
                          <a:noFill/>
                        </a:ln>
                        <a:solidFill>
                          <a:schemeClr val="tx1"/>
                        </a:solidFill>
                        <a:effectLst/>
                        <a:latin typeface="Tahoma" pitchFamily="34" charset="0"/>
                        <a:ea typeface="Times New Roman" pitchFamily="18"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Statically bound services</a:t>
                      </a:r>
                      <a:endParaRPr kumimoji="0" lang="en-US" sz="1600" b="0" i="0" u="none" strike="noStrike" cap="none" normalizeH="0" baseline="0" smtClean="0">
                        <a:ln>
                          <a:noFill/>
                        </a:ln>
                        <a:solidFill>
                          <a:schemeClr val="tx1"/>
                        </a:solidFill>
                        <a:effectLst/>
                        <a:latin typeface="Tahoma" pitchFamily="34" charset="0"/>
                        <a:ea typeface="Times New Roman" pitchFamily="18"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Dynamically bound services </a:t>
                      </a:r>
                      <a:endParaRPr kumimoji="0" lang="en-US" sz="1600" b="0" i="0" u="none" strike="noStrike" cap="none" normalizeH="0" baseline="0" smtClean="0">
                        <a:ln>
                          <a:noFill/>
                        </a:ln>
                        <a:solidFill>
                          <a:schemeClr val="tx1"/>
                        </a:solidFill>
                        <a:effectLst/>
                        <a:latin typeface="Tahoma" pitchFamily="34" charset="0"/>
                        <a:ea typeface="Times New Roman" pitchFamily="18"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79161">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Platform dependencies</a:t>
                      </a:r>
                      <a:endParaRPr kumimoji="0" lang="en-US" sz="1600" b="0" i="0" u="none" strike="noStrike" cap="none" normalizeH="0" baseline="0" dirty="0" smtClean="0">
                        <a:ln>
                          <a:noFill/>
                        </a:ln>
                        <a:solidFill>
                          <a:schemeClr val="tx1"/>
                        </a:solidFill>
                        <a:effectLst/>
                        <a:latin typeface="Tahoma" pitchFamily="34" charset="0"/>
                        <a:ea typeface="Times New Roman" pitchFamily="18"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Strong OS and programming language dependencies</a:t>
                      </a:r>
                      <a:endParaRPr kumimoji="0" lang="en-US" sz="1600" b="0" i="0" u="none" strike="noStrike" cap="none" normalizeH="0" baseline="0" dirty="0" smtClean="0">
                        <a:ln>
                          <a:noFill/>
                        </a:ln>
                        <a:solidFill>
                          <a:schemeClr val="tx1"/>
                        </a:solidFill>
                        <a:effectLst/>
                        <a:latin typeface="Tahoma" pitchFamily="34" charset="0"/>
                        <a:ea typeface="Times New Roman" pitchFamily="18"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OS- and programming language dependent</a:t>
                      </a:r>
                      <a:endParaRPr kumimoji="0" lang="en-US" sz="1600" b="0" i="0" u="none" strike="noStrike" cap="none" normalizeH="0" baseline="0" smtClean="0">
                        <a:ln>
                          <a:noFill/>
                        </a:ln>
                        <a:solidFill>
                          <a:schemeClr val="tx1"/>
                        </a:solidFill>
                        <a:effectLst/>
                        <a:latin typeface="Tahoma" pitchFamily="34" charset="0"/>
                        <a:ea typeface="Times New Roman" pitchFamily="18" charset="0"/>
                        <a:cs typeface="Arial"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66601"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6AB2E815-7747-4230-8DCE-F8CCEAAD79C1}"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6660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600" smtClean="0">
                <a:solidFill>
                  <a:srgbClr val="7B9899"/>
                </a:solidFill>
                <a:latin typeface="Tahoma" panose="020B0604030504040204" pitchFamily="34" charset="0"/>
              </a:rPr>
              <a:t>Page </a:t>
            </a:r>
            <a:fld id="{66693B52-D778-47BA-A3BD-6B613B028C7A}" type="slidenum">
              <a:rPr lang="en-US" altLang="en-US" sz="1600" smtClean="0">
                <a:solidFill>
                  <a:srgbClr val="7B9899"/>
                </a:solidFill>
                <a:latin typeface="Tahoma" panose="020B0604030504040204" pitchFamily="34" charset="0"/>
              </a:rPr>
              <a:pPr>
                <a:spcBef>
                  <a:spcPct val="0"/>
                </a:spcBef>
                <a:buClrTx/>
                <a:buSzTx/>
                <a:buFontTx/>
                <a:buNone/>
              </a:pPr>
              <a:t>48</a:t>
            </a:fld>
            <a:endParaRPr lang="en-US" altLang="en-US" sz="1600" smtClean="0">
              <a:solidFill>
                <a:srgbClr val="7B9899"/>
              </a:solidFill>
              <a:latin typeface="Tahoma" panose="020B0604030504040204" pitchFamily="34" charset="0"/>
            </a:endParaRPr>
          </a:p>
        </p:txBody>
      </p:sp>
      <p:sp>
        <p:nvSpPr>
          <p:cNvPr id="66603"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fontAlgn="auto">
              <a:spcAft>
                <a:spcPts val="0"/>
              </a:spcAft>
              <a:defRPr/>
            </a:pPr>
            <a:r>
              <a:rPr lang="en-US"/>
              <a:t>Challenges</a:t>
            </a:r>
          </a:p>
        </p:txBody>
      </p:sp>
      <p:sp>
        <p:nvSpPr>
          <p:cNvPr id="67587" name="Rectangle 3"/>
          <p:cNvSpPr>
            <a:spLocks noGrp="1" noChangeArrowheads="1"/>
          </p:cNvSpPr>
          <p:nvPr>
            <p:ph sz="quarter" idx="1"/>
          </p:nvPr>
        </p:nvSpPr>
        <p:spPr>
          <a:xfrm>
            <a:off x="457200" y="1600200"/>
            <a:ext cx="7467600" cy="4873625"/>
          </a:xfrm>
        </p:spPr>
        <p:txBody>
          <a:bodyPr/>
          <a:lstStyle/>
          <a:p>
            <a:pPr>
              <a:lnSpc>
                <a:spcPct val="90000"/>
              </a:lnSpc>
            </a:pPr>
            <a:r>
              <a:rPr lang="en-US" altLang="en-US" sz="2400" smtClean="0"/>
              <a:t>Need transformative solutions such as the Internet and the Search </a:t>
            </a:r>
          </a:p>
          <a:p>
            <a:pPr>
              <a:lnSpc>
                <a:spcPct val="90000"/>
              </a:lnSpc>
            </a:pPr>
            <a:r>
              <a:rPr lang="en-US" altLang="en-US" sz="2400" smtClean="0"/>
              <a:t>Alignment with the needs of the business / user / non-computer specialists / community and society</a:t>
            </a:r>
          </a:p>
          <a:p>
            <a:pPr>
              <a:lnSpc>
                <a:spcPct val="90000"/>
              </a:lnSpc>
            </a:pPr>
            <a:r>
              <a:rPr lang="en-US" altLang="en-US" sz="2400" smtClean="0"/>
              <a:t>Need to address the scalability issue: large scale data, high performance computing, automation, response time, rapid prototyping, and rapid time to production</a:t>
            </a:r>
          </a:p>
          <a:p>
            <a:pPr>
              <a:lnSpc>
                <a:spcPct val="90000"/>
              </a:lnSpc>
            </a:pPr>
            <a:r>
              <a:rPr lang="en-US" altLang="en-US" sz="2400" smtClean="0"/>
              <a:t>Need to effectively address (i) ever shortening cycle of obsolescence, (ii) heterogeneity and (iii) rapid changes in requirements</a:t>
            </a:r>
          </a:p>
          <a:p>
            <a:pPr>
              <a:lnSpc>
                <a:spcPct val="90000"/>
              </a:lnSpc>
            </a:pPr>
            <a:r>
              <a:rPr lang="en-US" altLang="en-US" sz="2400" smtClean="0"/>
              <a:t>Transform data from diverse sources into intelligence and deliver intelligence to right people/user/systems</a:t>
            </a:r>
          </a:p>
          <a:p>
            <a:pPr>
              <a:lnSpc>
                <a:spcPct val="90000"/>
              </a:lnSpc>
              <a:buFont typeface="Wingdings" panose="05000000000000000000" pitchFamily="2" charset="2"/>
              <a:buNone/>
            </a:pPr>
            <a:endParaRPr lang="en-US" altLang="en-US" sz="2000" smtClean="0"/>
          </a:p>
          <a:p>
            <a:pPr>
              <a:lnSpc>
                <a:spcPct val="90000"/>
              </a:lnSpc>
              <a:buFont typeface="Wingdings" panose="05000000000000000000" pitchFamily="2" charset="2"/>
              <a:buNone/>
            </a:pPr>
            <a:endParaRPr lang="en-US" altLang="en-US" sz="2000" smtClean="0"/>
          </a:p>
          <a:p>
            <a:pPr>
              <a:lnSpc>
                <a:spcPct val="90000"/>
              </a:lnSpc>
              <a:buFont typeface="Wingdings" panose="05000000000000000000" pitchFamily="2" charset="2"/>
              <a:buBlip>
                <a:blip r:embed="rId2"/>
              </a:buBlip>
            </a:pPr>
            <a:endParaRPr lang="en-US" altLang="en-US" sz="2000" smtClean="0"/>
          </a:p>
          <a:p>
            <a:pPr>
              <a:lnSpc>
                <a:spcPct val="90000"/>
              </a:lnSpc>
              <a:buFont typeface="Wingdings" panose="05000000000000000000" pitchFamily="2" charset="2"/>
              <a:buNone/>
            </a:pPr>
            <a:endParaRPr lang="en-US" altLang="en-US" sz="2000" smtClean="0"/>
          </a:p>
        </p:txBody>
      </p:sp>
      <p:sp>
        <p:nvSpPr>
          <p:cNvPr id="6758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DBD9A9EE-DBBC-4624-97FE-8BF24F7AC2F7}"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67589" name="Slide Number Placeholder 5"/>
          <p:cNvSpPr>
            <a:spLocks noGrp="1"/>
          </p:cNvSpPr>
          <p:nvPr>
            <p:ph type="sldNum" sz="quarter" idx="12"/>
          </p:nvPr>
        </p:nvSpPr>
        <p:spPr bwMode="auto">
          <a:xfrm>
            <a:off x="304800" y="6410325"/>
            <a:ext cx="3581400" cy="366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rIns="91440" anchor="t"/>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l">
              <a:spcBef>
                <a:spcPct val="0"/>
              </a:spcBef>
              <a:buClrTx/>
              <a:buSzTx/>
              <a:buFontTx/>
              <a:buNone/>
            </a:pPr>
            <a:fld id="{6B70634A-44A1-4124-AE99-FAD1B628B967}" type="slidenum">
              <a:rPr lang="en-US" altLang="en-US" sz="1200" smtClean="0">
                <a:solidFill>
                  <a:srgbClr val="FFFFFF"/>
                </a:solidFill>
                <a:latin typeface="Tahoma" panose="020B0604030504040204" pitchFamily="34" charset="0"/>
              </a:rPr>
              <a:pPr algn="l">
                <a:spcBef>
                  <a:spcPct val="0"/>
                </a:spcBef>
                <a:buClrTx/>
                <a:buSzTx/>
                <a:buFontTx/>
                <a:buNone/>
              </a:pPr>
              <a:t>49</a:t>
            </a:fld>
            <a:endParaRPr lang="en-US" altLang="en-US" sz="1200" smtClean="0">
              <a:solidFill>
                <a:srgbClr val="FFFFFF"/>
              </a:solidFill>
              <a:latin typeface="Tahoma" panose="020B0604030504040204" pitchFamily="34" charset="0"/>
            </a:endParaRPr>
          </a:p>
        </p:txBody>
      </p:sp>
      <p:sp>
        <p:nvSpPr>
          <p:cNvPr id="16390" name="Footer Placeholder 4"/>
          <p:cNvSpPr>
            <a:spLocks noGrp="1"/>
          </p:cNvSpPr>
          <p:nvPr>
            <p:ph type="ftr" sz="quarter" idx="11"/>
          </p:nvPr>
        </p:nvSpPr>
        <p:spPr bwMode="auto">
          <a:xfrm>
            <a:off x="4362450" y="1027113"/>
            <a:ext cx="457200" cy="441325"/>
          </a:xfrm>
          <a:ln>
            <a:miter lim="800000"/>
            <a:headEnd/>
            <a:tailEnd/>
          </a:ln>
        </p:spPr>
        <p:txBody>
          <a:bodyPr wrap="square" lIns="91440" tIns="45720" rIns="91440" bIns="45720" numCol="1" anchor="ctr" compatLnSpc="1">
            <a:prstTxWarp prst="textNoShape">
              <a:avLst/>
            </a:prstTxWarp>
            <a:normAutofit fontScale="40000" lnSpcReduction="20000"/>
          </a:bodyPr>
          <a:lstStyle/>
          <a:p>
            <a:pPr algn="ctr">
              <a:defRPr/>
            </a:pPr>
            <a:r>
              <a:rPr lang="en-US" altLang="en-US" sz="1600">
                <a:solidFill>
                  <a:schemeClr val="accent3">
                    <a:shade val="75000"/>
                  </a:schemeClr>
                </a:solidFill>
              </a:rPr>
              <a:t>2018 B. Ramamurthy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z="3500" smtClean="0"/>
              <a:t>Evolution of Internet Computing</a:t>
            </a:r>
          </a:p>
        </p:txBody>
      </p:sp>
      <p:sp>
        <p:nvSpPr>
          <p:cNvPr id="20483" name="Date Placeholder 2"/>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FDA5FCC5-CB3E-4B67-9DB7-035B0183D953}"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20484" name="Slide Number Placeholder 4"/>
          <p:cNvSpPr>
            <a:spLocks noGrp="1"/>
          </p:cNvSpPr>
          <p:nvPr>
            <p:ph type="sldNum" sz="quarter" idx="12"/>
          </p:nvPr>
        </p:nvSpPr>
        <p:spPr bwMode="auto">
          <a:xfrm>
            <a:off x="304800" y="6410325"/>
            <a:ext cx="3581400" cy="366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rIns="91440" anchor="t"/>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l">
              <a:spcBef>
                <a:spcPct val="0"/>
              </a:spcBef>
              <a:buClrTx/>
              <a:buSzTx/>
              <a:buFontTx/>
              <a:buNone/>
            </a:pPr>
            <a:fld id="{8CB40035-FB43-46F5-8BB4-BC2039F6C405}" type="slidenum">
              <a:rPr lang="en-US" altLang="en-US" sz="1200" smtClean="0">
                <a:solidFill>
                  <a:srgbClr val="FFFFFF"/>
                </a:solidFill>
                <a:latin typeface="Tahoma" panose="020B0604030504040204" pitchFamily="34" charset="0"/>
              </a:rPr>
              <a:pPr algn="l">
                <a:spcBef>
                  <a:spcPct val="0"/>
                </a:spcBef>
                <a:buClrTx/>
                <a:buSzTx/>
                <a:buFontTx/>
                <a:buNone/>
              </a:pPr>
              <a:t>5</a:t>
            </a:fld>
            <a:endParaRPr lang="en-US" altLang="en-US" sz="1200" smtClean="0">
              <a:solidFill>
                <a:srgbClr val="FFFFFF"/>
              </a:solidFill>
              <a:latin typeface="Tahoma" panose="020B0604030504040204" pitchFamily="34" charset="0"/>
            </a:endParaRPr>
          </a:p>
        </p:txBody>
      </p:sp>
      <p:sp>
        <p:nvSpPr>
          <p:cNvPr id="11269" name="Footer Placeholder 3"/>
          <p:cNvSpPr>
            <a:spLocks noGrp="1"/>
          </p:cNvSpPr>
          <p:nvPr>
            <p:ph type="ftr" sz="quarter" idx="11"/>
          </p:nvPr>
        </p:nvSpPr>
        <p:spPr bwMode="auto">
          <a:xfrm>
            <a:off x="4343400" y="1036638"/>
            <a:ext cx="457200" cy="441325"/>
          </a:xfrm>
          <a:ln>
            <a:miter lim="800000"/>
            <a:headEnd/>
            <a:tailEnd/>
          </a:ln>
        </p:spPr>
        <p:txBody>
          <a:bodyPr wrap="square" lIns="91440" tIns="45720" rIns="91440" bIns="45720" numCol="1" anchor="ctr" compatLnSpc="1">
            <a:prstTxWarp prst="textNoShape">
              <a:avLst/>
            </a:prstTxWarp>
            <a:normAutofit fontScale="40000" lnSpcReduction="20000"/>
          </a:bodyPr>
          <a:lstStyle/>
          <a:p>
            <a:pPr algn="ctr">
              <a:defRPr/>
            </a:pPr>
            <a:r>
              <a:rPr lang="en-US" altLang="en-US" sz="1600">
                <a:solidFill>
                  <a:schemeClr val="accent3">
                    <a:shade val="75000"/>
                  </a:schemeClr>
                </a:solidFill>
              </a:rPr>
              <a:t>2018 B. Ramamurthy</a:t>
            </a:r>
          </a:p>
        </p:txBody>
      </p:sp>
      <p:sp>
        <p:nvSpPr>
          <p:cNvPr id="20486" name="Rectangle 3">
            <a:hlinkClick r:id="rId2"/>
          </p:cNvPr>
          <p:cNvSpPr>
            <a:spLocks noChangeArrowheads="1"/>
          </p:cNvSpPr>
          <p:nvPr/>
        </p:nvSpPr>
        <p:spPr bwMode="auto">
          <a:xfrm rot="-5400000">
            <a:off x="304800" y="4572000"/>
            <a:ext cx="15240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a:spcBef>
                <a:spcPct val="0"/>
              </a:spcBef>
              <a:buClrTx/>
              <a:buSzTx/>
              <a:buFontTx/>
              <a:buNone/>
            </a:pPr>
            <a:r>
              <a:rPr lang="en-US" altLang="en-US" sz="2400">
                <a:latin typeface="Tahoma" panose="020B0604030504040204" pitchFamily="34" charset="0"/>
                <a:hlinkClick r:id="rId2"/>
              </a:rPr>
              <a:t>Publish</a:t>
            </a:r>
            <a:endParaRPr lang="en-US" altLang="en-US" sz="2400">
              <a:latin typeface="Tahoma" panose="020B0604030504040204" pitchFamily="34" charset="0"/>
            </a:endParaRPr>
          </a:p>
        </p:txBody>
      </p:sp>
      <p:sp>
        <p:nvSpPr>
          <p:cNvPr id="20487" name="Rectangle 4"/>
          <p:cNvSpPr>
            <a:spLocks noChangeArrowheads="1"/>
          </p:cNvSpPr>
          <p:nvPr/>
        </p:nvSpPr>
        <p:spPr bwMode="auto">
          <a:xfrm rot="-5400000">
            <a:off x="762000" y="4419600"/>
            <a:ext cx="1828800" cy="304800"/>
          </a:xfrm>
          <a:prstGeom prst="rect">
            <a:avLst/>
          </a:prstGeom>
          <a:solidFill>
            <a:schemeClr val="folHlink"/>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a:spcBef>
                <a:spcPct val="0"/>
              </a:spcBef>
              <a:buClrTx/>
              <a:buSzTx/>
              <a:buFontTx/>
              <a:buNone/>
            </a:pPr>
            <a:r>
              <a:rPr lang="en-US" altLang="en-US" sz="2400">
                <a:latin typeface="Tahoma" panose="020B0604030504040204" pitchFamily="34" charset="0"/>
              </a:rPr>
              <a:t>Inform</a:t>
            </a:r>
          </a:p>
        </p:txBody>
      </p:sp>
      <p:sp>
        <p:nvSpPr>
          <p:cNvPr id="20488" name="Rectangle 5"/>
          <p:cNvSpPr>
            <a:spLocks noChangeArrowheads="1"/>
          </p:cNvSpPr>
          <p:nvPr/>
        </p:nvSpPr>
        <p:spPr bwMode="auto">
          <a:xfrm rot="-5400000">
            <a:off x="1219200" y="4267200"/>
            <a:ext cx="2133600" cy="304800"/>
          </a:xfrm>
          <a:prstGeom prst="rect">
            <a:avLst/>
          </a:prstGeom>
          <a:solidFill>
            <a:srgbClr val="CBFE70"/>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a:spcBef>
                <a:spcPct val="0"/>
              </a:spcBef>
              <a:buClrTx/>
              <a:buSzTx/>
              <a:buFontTx/>
              <a:buNone/>
            </a:pPr>
            <a:r>
              <a:rPr lang="en-US" altLang="en-US" sz="2400">
                <a:latin typeface="Tahoma" panose="020B0604030504040204" pitchFamily="34" charset="0"/>
                <a:hlinkClick r:id="rId3"/>
              </a:rPr>
              <a:t>Interact</a:t>
            </a:r>
            <a:endParaRPr lang="en-US" altLang="en-US" sz="2400">
              <a:latin typeface="Tahoma" panose="020B0604030504040204" pitchFamily="34" charset="0"/>
            </a:endParaRPr>
          </a:p>
        </p:txBody>
      </p:sp>
      <p:sp>
        <p:nvSpPr>
          <p:cNvPr id="20489" name="Rectangle 6"/>
          <p:cNvSpPr>
            <a:spLocks noChangeArrowheads="1"/>
          </p:cNvSpPr>
          <p:nvPr/>
        </p:nvSpPr>
        <p:spPr bwMode="auto">
          <a:xfrm rot="-5400000">
            <a:off x="1676400" y="4114800"/>
            <a:ext cx="2438400" cy="304800"/>
          </a:xfrm>
          <a:prstGeom prst="rect">
            <a:avLst/>
          </a:prstGeom>
          <a:solidFill>
            <a:srgbClr val="FD71F6"/>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a:spcBef>
                <a:spcPct val="0"/>
              </a:spcBef>
              <a:buClrTx/>
              <a:buSzTx/>
              <a:buFontTx/>
              <a:buNone/>
            </a:pPr>
            <a:r>
              <a:rPr lang="en-US" altLang="en-US" sz="2400">
                <a:latin typeface="Tahoma" panose="020B0604030504040204" pitchFamily="34" charset="0"/>
              </a:rPr>
              <a:t>Integrate</a:t>
            </a:r>
          </a:p>
        </p:txBody>
      </p:sp>
      <p:sp>
        <p:nvSpPr>
          <p:cNvPr id="20490" name="Rectangle 7"/>
          <p:cNvSpPr>
            <a:spLocks noChangeArrowheads="1"/>
          </p:cNvSpPr>
          <p:nvPr/>
        </p:nvSpPr>
        <p:spPr bwMode="auto">
          <a:xfrm rot="-5400000">
            <a:off x="2133600" y="3962400"/>
            <a:ext cx="2743200" cy="304800"/>
          </a:xfrm>
          <a:prstGeom prst="rect">
            <a:avLst/>
          </a:prstGeom>
          <a:solidFill>
            <a:srgbClr val="EAEAEA"/>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a:spcBef>
                <a:spcPct val="0"/>
              </a:spcBef>
              <a:buClrTx/>
              <a:buSzTx/>
              <a:buFontTx/>
              <a:buNone/>
            </a:pPr>
            <a:r>
              <a:rPr lang="en-US" altLang="en-US" sz="2400">
                <a:latin typeface="Tahoma" panose="020B0604030504040204" pitchFamily="34" charset="0"/>
                <a:hlinkClick r:id="rId4"/>
              </a:rPr>
              <a:t>Transact</a:t>
            </a:r>
            <a:endParaRPr lang="en-US" altLang="en-US" sz="2400">
              <a:latin typeface="Tahoma" panose="020B0604030504040204" pitchFamily="34" charset="0"/>
            </a:endParaRPr>
          </a:p>
        </p:txBody>
      </p:sp>
      <p:sp>
        <p:nvSpPr>
          <p:cNvPr id="20491" name="Rectangle 8"/>
          <p:cNvSpPr>
            <a:spLocks noChangeArrowheads="1"/>
          </p:cNvSpPr>
          <p:nvPr/>
        </p:nvSpPr>
        <p:spPr bwMode="auto">
          <a:xfrm rot="-5400000">
            <a:off x="2895600" y="3810000"/>
            <a:ext cx="3048000" cy="304800"/>
          </a:xfrm>
          <a:prstGeom prst="rect">
            <a:avLst/>
          </a:prstGeom>
          <a:solidFill>
            <a:srgbClr val="6FF8FF"/>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a:spcBef>
                <a:spcPct val="0"/>
              </a:spcBef>
              <a:buClrTx/>
              <a:buSzTx/>
              <a:buFontTx/>
              <a:buNone/>
            </a:pPr>
            <a:r>
              <a:rPr lang="en-US" altLang="en-US" sz="2400">
                <a:latin typeface="Tahoma" panose="020B0604030504040204" pitchFamily="34" charset="0"/>
              </a:rPr>
              <a:t>Discover (intelligence)</a:t>
            </a:r>
          </a:p>
        </p:txBody>
      </p:sp>
      <p:sp>
        <p:nvSpPr>
          <p:cNvPr id="20492" name="Rectangle 9"/>
          <p:cNvSpPr>
            <a:spLocks noChangeArrowheads="1"/>
          </p:cNvSpPr>
          <p:nvPr/>
        </p:nvSpPr>
        <p:spPr bwMode="auto">
          <a:xfrm rot="-5400000">
            <a:off x="3352800" y="3657600"/>
            <a:ext cx="3352800" cy="304800"/>
          </a:xfrm>
          <a:prstGeom prst="rect">
            <a:avLst/>
          </a:prstGeom>
          <a:solidFill>
            <a:srgbClr val="FD717B"/>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a:spcBef>
                <a:spcPct val="0"/>
              </a:spcBef>
              <a:buClrTx/>
              <a:buSzTx/>
              <a:buFontTx/>
              <a:buNone/>
            </a:pPr>
            <a:r>
              <a:rPr lang="en-US" altLang="en-US" sz="2400">
                <a:latin typeface="Tahoma" panose="020B0604030504040204" pitchFamily="34" charset="0"/>
              </a:rPr>
              <a:t>Automate (discovery)</a:t>
            </a:r>
          </a:p>
        </p:txBody>
      </p:sp>
      <p:sp>
        <p:nvSpPr>
          <p:cNvPr id="20493" name="Line 10"/>
          <p:cNvSpPr>
            <a:spLocks noChangeShapeType="1"/>
          </p:cNvSpPr>
          <p:nvPr/>
        </p:nvSpPr>
        <p:spPr bwMode="auto">
          <a:xfrm>
            <a:off x="914400" y="5486400"/>
            <a:ext cx="54864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94" name="Text Box 11"/>
          <p:cNvSpPr txBox="1">
            <a:spLocks noChangeArrowheads="1"/>
          </p:cNvSpPr>
          <p:nvPr/>
        </p:nvSpPr>
        <p:spPr bwMode="auto">
          <a:xfrm>
            <a:off x="6461125" y="5289550"/>
            <a:ext cx="6254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2400">
                <a:latin typeface="Tahoma" panose="020B0604030504040204" pitchFamily="34" charset="0"/>
              </a:rPr>
              <a:t>time</a:t>
            </a:r>
          </a:p>
        </p:txBody>
      </p:sp>
      <p:sp>
        <p:nvSpPr>
          <p:cNvPr id="20495" name="Line 12"/>
          <p:cNvSpPr>
            <a:spLocks noChangeShapeType="1"/>
          </p:cNvSpPr>
          <p:nvPr/>
        </p:nvSpPr>
        <p:spPr bwMode="auto">
          <a:xfrm flipV="1">
            <a:off x="914400" y="1752600"/>
            <a:ext cx="0" cy="37338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96" name="Text Box 13"/>
          <p:cNvSpPr txBox="1">
            <a:spLocks noChangeArrowheads="1"/>
          </p:cNvSpPr>
          <p:nvPr/>
        </p:nvSpPr>
        <p:spPr bwMode="auto">
          <a:xfrm>
            <a:off x="898525" y="1479550"/>
            <a:ext cx="6842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2400">
                <a:latin typeface="Tahoma" panose="020B0604030504040204" pitchFamily="34" charset="0"/>
              </a:rPr>
              <a:t>scale</a:t>
            </a:r>
          </a:p>
        </p:txBody>
      </p:sp>
      <p:sp>
        <p:nvSpPr>
          <p:cNvPr id="20497" name="Rectangle 14"/>
          <p:cNvSpPr>
            <a:spLocks noChangeArrowheads="1"/>
          </p:cNvSpPr>
          <p:nvPr/>
        </p:nvSpPr>
        <p:spPr bwMode="auto">
          <a:xfrm rot="-5400000">
            <a:off x="4114800" y="3505200"/>
            <a:ext cx="3657600" cy="304800"/>
          </a:xfrm>
          <a:prstGeom prst="rect">
            <a:avLst/>
          </a:prstGeom>
          <a:solidFill>
            <a:srgbClr val="DDDEFF"/>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a:spcBef>
                <a:spcPct val="0"/>
              </a:spcBef>
              <a:buClrTx/>
              <a:buSzTx/>
              <a:buFontTx/>
              <a:buNone/>
            </a:pPr>
            <a:r>
              <a:rPr lang="en-US" altLang="en-US" sz="2400">
                <a:latin typeface="Tahoma" panose="020B0604030504040204" pitchFamily="34" charset="0"/>
              </a:rPr>
              <a:t>??????</a:t>
            </a:r>
          </a:p>
        </p:txBody>
      </p:sp>
      <p:sp>
        <p:nvSpPr>
          <p:cNvPr id="20498" name="Line 15"/>
          <p:cNvSpPr>
            <a:spLocks noChangeShapeType="1"/>
          </p:cNvSpPr>
          <p:nvPr/>
        </p:nvSpPr>
        <p:spPr bwMode="auto">
          <a:xfrm flipV="1">
            <a:off x="3962400" y="1752600"/>
            <a:ext cx="0" cy="40386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0499" name="Line 16"/>
          <p:cNvSpPr>
            <a:spLocks noChangeShapeType="1"/>
          </p:cNvSpPr>
          <p:nvPr/>
        </p:nvSpPr>
        <p:spPr bwMode="auto">
          <a:xfrm flipV="1">
            <a:off x="5486400" y="1752600"/>
            <a:ext cx="0" cy="40386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0500" name="Text Box 17"/>
          <p:cNvSpPr txBox="1">
            <a:spLocks noChangeArrowheads="1"/>
          </p:cNvSpPr>
          <p:nvPr/>
        </p:nvSpPr>
        <p:spPr bwMode="auto">
          <a:xfrm>
            <a:off x="3962400" y="2057400"/>
            <a:ext cx="7889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000" b="1">
                <a:latin typeface="Tahoma" panose="020B0604030504040204" pitchFamily="34" charset="0"/>
              </a:rPr>
              <a:t>Semantic</a:t>
            </a:r>
          </a:p>
          <a:p>
            <a:pPr>
              <a:spcBef>
                <a:spcPct val="0"/>
              </a:spcBef>
              <a:buClrTx/>
              <a:buSzTx/>
              <a:buFontTx/>
              <a:buNone/>
            </a:pPr>
            <a:r>
              <a:rPr lang="en-US" altLang="en-US" sz="1000" b="1">
                <a:latin typeface="Tahoma" panose="020B0604030504040204" pitchFamily="34" charset="0"/>
              </a:rPr>
              <a:t>discovery</a:t>
            </a:r>
          </a:p>
        </p:txBody>
      </p:sp>
      <p:sp>
        <p:nvSpPr>
          <p:cNvPr id="20501" name="Text Box 18"/>
          <p:cNvSpPr txBox="1">
            <a:spLocks noChangeArrowheads="1"/>
          </p:cNvSpPr>
          <p:nvPr/>
        </p:nvSpPr>
        <p:spPr bwMode="auto">
          <a:xfrm>
            <a:off x="4708525" y="1733550"/>
            <a:ext cx="6667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000" b="1">
                <a:latin typeface="Tahoma" panose="020B0604030504040204" pitchFamily="34" charset="0"/>
              </a:rPr>
              <a:t>Parallel</a:t>
            </a:r>
          </a:p>
          <a:p>
            <a:pPr>
              <a:spcBef>
                <a:spcPct val="0"/>
              </a:spcBef>
              <a:buClrTx/>
              <a:buSzTx/>
              <a:buFontTx/>
              <a:buNone/>
            </a:pPr>
            <a:r>
              <a:rPr lang="en-US" altLang="en-US" sz="1000" b="1">
                <a:latin typeface="Tahoma" panose="020B0604030504040204" pitchFamily="34" charset="0"/>
              </a:rPr>
              <a:t>HPC</a:t>
            </a:r>
          </a:p>
        </p:txBody>
      </p:sp>
      <p:sp>
        <p:nvSpPr>
          <p:cNvPr id="20502" name="Line 19"/>
          <p:cNvSpPr>
            <a:spLocks noChangeShapeType="1"/>
          </p:cNvSpPr>
          <p:nvPr/>
        </p:nvSpPr>
        <p:spPr bwMode="auto">
          <a:xfrm>
            <a:off x="1066800" y="2133600"/>
            <a:ext cx="2743200" cy="0"/>
          </a:xfrm>
          <a:prstGeom prst="line">
            <a:avLst/>
          </a:prstGeom>
          <a:noFill/>
          <a:ln w="9525">
            <a:solidFill>
              <a:schemeClr val="tx1"/>
            </a:solidFill>
            <a:prstDash val="lg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03" name="Text Box 20"/>
          <p:cNvSpPr txBox="1">
            <a:spLocks noChangeArrowheads="1"/>
          </p:cNvSpPr>
          <p:nvPr/>
        </p:nvSpPr>
        <p:spPr bwMode="auto">
          <a:xfrm>
            <a:off x="2117725" y="1784350"/>
            <a:ext cx="6016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2400">
                <a:latin typeface="Tahoma" panose="020B0604030504040204" pitchFamily="34" charset="0"/>
              </a:rPr>
              <a:t>web</a:t>
            </a:r>
          </a:p>
        </p:txBody>
      </p:sp>
      <p:sp>
        <p:nvSpPr>
          <p:cNvPr id="20504" name="Line 21"/>
          <p:cNvSpPr>
            <a:spLocks noChangeShapeType="1"/>
          </p:cNvSpPr>
          <p:nvPr/>
        </p:nvSpPr>
        <p:spPr bwMode="auto">
          <a:xfrm>
            <a:off x="3962400" y="1676400"/>
            <a:ext cx="2133600" cy="0"/>
          </a:xfrm>
          <a:prstGeom prst="line">
            <a:avLst/>
          </a:prstGeom>
          <a:noFill/>
          <a:ln w="9525">
            <a:solidFill>
              <a:schemeClr val="tx1"/>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05" name="Text Box 22"/>
          <p:cNvSpPr txBox="1">
            <a:spLocks noChangeArrowheads="1"/>
          </p:cNvSpPr>
          <p:nvPr/>
        </p:nvSpPr>
        <p:spPr bwMode="auto">
          <a:xfrm>
            <a:off x="4632325" y="1327150"/>
            <a:ext cx="1168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2400">
                <a:latin typeface="Tahoma" panose="020B0604030504040204" pitchFamily="34" charset="0"/>
              </a:rPr>
              <a:t>deep web</a:t>
            </a:r>
          </a:p>
        </p:txBody>
      </p:sp>
      <p:pic>
        <p:nvPicPr>
          <p:cNvPr id="20506" name="Picture 23" descr="MCAN04429_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5800" y="4800600"/>
            <a:ext cx="725488"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altLang="en-US" smtClean="0">
                <a:solidFill>
                  <a:srgbClr val="7B9899"/>
                </a:solidFill>
              </a:rPr>
              <a:t>Tools to explore</a:t>
            </a:r>
          </a:p>
        </p:txBody>
      </p:sp>
      <p:sp>
        <p:nvSpPr>
          <p:cNvPr id="68611"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ED50B388-4B03-421F-BF3A-2FA4EF562681}"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6861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13CC98A5-CF7E-4B9F-862D-239DAC3EFC8D}" type="slidenum">
              <a:rPr lang="en-US" altLang="en-US" sz="1600" smtClean="0">
                <a:solidFill>
                  <a:srgbClr val="7B9899"/>
                </a:solidFill>
                <a:latin typeface="Tahoma" panose="020B0604030504040204" pitchFamily="34" charset="0"/>
              </a:rPr>
              <a:pPr>
                <a:spcBef>
                  <a:spcPct val="0"/>
                </a:spcBef>
                <a:buClrTx/>
                <a:buSzTx/>
                <a:buFontTx/>
                <a:buNone/>
              </a:pPr>
              <a:t>50</a:t>
            </a:fld>
            <a:endParaRPr lang="en-US" altLang="en-US" sz="1600" smtClean="0">
              <a:solidFill>
                <a:srgbClr val="7B9899"/>
              </a:solidFill>
              <a:latin typeface="Tahoma" panose="020B0604030504040204" pitchFamily="34" charset="0"/>
            </a:endParaRPr>
          </a:p>
        </p:txBody>
      </p:sp>
      <p:sp>
        <p:nvSpPr>
          <p:cNvPr id="68613" name="Rectangle 3" descr="Rectangle: Click to edit Master text styles&#10;Second level&#10;Third level&#10;Fourth level&#10;Fifth level"/>
          <p:cNvSpPr>
            <a:spLocks noGrp="1" noChangeArrowheads="1"/>
          </p:cNvSpPr>
          <p:nvPr>
            <p:ph sz="quarter" idx="1"/>
          </p:nvPr>
        </p:nvSpPr>
        <p:spPr>
          <a:xfrm>
            <a:off x="301625" y="1527175"/>
            <a:ext cx="8504238" cy="4572000"/>
          </a:xfrm>
        </p:spPr>
        <p:txBody>
          <a:bodyPr/>
          <a:lstStyle/>
          <a:p>
            <a:pPr eaLnBrk="1" hangingPunct="1"/>
            <a:r>
              <a:rPr lang="en-US" altLang="en-US" smtClean="0"/>
              <a:t>Design tool: Design representation: Any design tool for class diagrams, sequence diagrams; starUML</a:t>
            </a:r>
          </a:p>
          <a:p>
            <a:pPr eaLnBrk="1" hangingPunct="1"/>
            <a:r>
              <a:rPr lang="en-US" altLang="en-US" smtClean="0"/>
              <a:t>Block diagrams: MS Visio, draw.io</a:t>
            </a:r>
          </a:p>
          <a:p>
            <a:pPr eaLnBrk="1" hangingPunct="1"/>
            <a:r>
              <a:rPr lang="en-US" altLang="en-US" smtClean="0"/>
              <a:t>Review and brush up your coding skills</a:t>
            </a:r>
          </a:p>
          <a:p>
            <a:pPr eaLnBrk="1" hangingPunct="1"/>
            <a:r>
              <a:rPr lang="en-US" altLang="en-US" smtClean="0"/>
              <a:t>Login into CSE Linux system (ssh timberlake.cse.buffalo.edu) and make sure you are able to transfer files to and from it (Filezilla, winscp)</a:t>
            </a:r>
          </a:p>
          <a:p>
            <a:pPr eaLnBrk="1" hangingPunct="1"/>
            <a:endParaRPr lang="en-US" altLang="en-US" smtClean="0"/>
          </a:p>
        </p:txBody>
      </p:sp>
      <p:sp>
        <p:nvSpPr>
          <p:cNvPr id="68614"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tLang="en-US" smtClean="0">
                <a:solidFill>
                  <a:srgbClr val="7B9899"/>
                </a:solidFill>
              </a:rPr>
              <a:t>Summary</a:t>
            </a:r>
          </a:p>
        </p:txBody>
      </p:sp>
      <p:sp>
        <p:nvSpPr>
          <p:cNvPr id="69635"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99F2D1DA-F3DC-4370-8CF9-BDD9C07C10FF}"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6963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7C2DCB61-2F63-40C7-9D20-2BA7B7CAFDD3}" type="slidenum">
              <a:rPr lang="en-US" altLang="en-US" sz="1600" smtClean="0">
                <a:solidFill>
                  <a:srgbClr val="7B9899"/>
                </a:solidFill>
                <a:latin typeface="Tahoma" panose="020B0604030504040204" pitchFamily="34" charset="0"/>
              </a:rPr>
              <a:pPr>
                <a:spcBef>
                  <a:spcPct val="0"/>
                </a:spcBef>
                <a:buClrTx/>
                <a:buSzTx/>
                <a:buFontTx/>
                <a:buNone/>
              </a:pPr>
              <a:t>51</a:t>
            </a:fld>
            <a:endParaRPr lang="en-US" altLang="en-US" sz="1600" smtClean="0">
              <a:solidFill>
                <a:srgbClr val="7B9899"/>
              </a:solidFill>
              <a:latin typeface="Tahoma" panose="020B0604030504040204" pitchFamily="34" charset="0"/>
            </a:endParaRPr>
          </a:p>
        </p:txBody>
      </p:sp>
      <p:sp>
        <p:nvSpPr>
          <p:cNvPr id="2" name="Rectangle 3" descr="Rectangle: Click to edit Master text styles&#10;Second level&#10;Third level&#10;Fourth level&#10;Fifth level"/>
          <p:cNvSpPr>
            <a:spLocks noGrp="1" noChangeArrowheads="1"/>
          </p:cNvSpPr>
          <p:nvPr>
            <p:ph sz="quarter" idx="1"/>
          </p:nvPr>
        </p:nvSpPr>
        <p:spPr>
          <a:xfrm>
            <a:off x="838200" y="1752600"/>
            <a:ext cx="7772400" cy="4114800"/>
          </a:xfrm>
        </p:spPr>
        <p:txBody>
          <a:bodyPr>
            <a:normAutofit lnSpcReduction="10000"/>
          </a:bodyPr>
          <a:lstStyle/>
          <a:p>
            <a:pPr marL="274320" indent="-274320" eaLnBrk="1" fontAlgn="auto" hangingPunct="1">
              <a:spcAft>
                <a:spcPts val="0"/>
              </a:spcAft>
              <a:buFont typeface="Wingdings 2"/>
              <a:buChar char=""/>
              <a:defRPr/>
            </a:pPr>
            <a:r>
              <a:rPr lang="en-US" sz="2800" dirty="0"/>
              <a:t>We discussed the fundamental choices available to a designer in assembling a distributed system</a:t>
            </a:r>
          </a:p>
          <a:p>
            <a:pPr marL="274320" indent="-274320" eaLnBrk="1" fontAlgn="auto" hangingPunct="1">
              <a:spcAft>
                <a:spcPts val="0"/>
              </a:spcAft>
              <a:buFont typeface="Wingdings 2"/>
              <a:buChar char=""/>
              <a:defRPr/>
            </a:pPr>
            <a:r>
              <a:rPr lang="en-US" sz="2800" dirty="0"/>
              <a:t>A designer must choose appropriate communication infrastructure, synchrony, call semantics, use of intermediary, </a:t>
            </a:r>
            <a:r>
              <a:rPr lang="en-US" sz="2800" dirty="0" err="1" smtClean="0"/>
              <a:t>tightvs</a:t>
            </a:r>
            <a:r>
              <a:rPr lang="en-US" sz="2800" dirty="0" smtClean="0"/>
              <a:t> loose coupling, and challenges.</a:t>
            </a:r>
            <a:endParaRPr lang="en-US" sz="2800" dirty="0"/>
          </a:p>
          <a:p>
            <a:pPr marL="274320" indent="-274320" eaLnBrk="1" fontAlgn="auto" hangingPunct="1">
              <a:spcAft>
                <a:spcPts val="0"/>
              </a:spcAft>
              <a:buFont typeface="Wingdings 2"/>
              <a:buChar char=""/>
              <a:defRPr/>
            </a:pPr>
            <a:r>
              <a:rPr lang="en-US" sz="2800" dirty="0" smtClean="0"/>
              <a:t>In this course, we will study different types of distributed systems and learn to design, develop and implement distributed systems.</a:t>
            </a:r>
          </a:p>
          <a:p>
            <a:pPr marL="274320" indent="-274320" eaLnBrk="1" fontAlgn="auto" hangingPunct="1">
              <a:spcAft>
                <a:spcPts val="0"/>
              </a:spcAft>
              <a:buFont typeface="Wingdings 2"/>
              <a:buChar char=""/>
              <a:defRPr/>
            </a:pPr>
            <a:endParaRPr lang="en-US" sz="2800" dirty="0"/>
          </a:p>
          <a:p>
            <a:pPr marL="274320" indent="-274320" eaLnBrk="1" fontAlgn="auto" hangingPunct="1">
              <a:spcAft>
                <a:spcPts val="0"/>
              </a:spcAft>
              <a:buFont typeface="Wingdings 2"/>
              <a:buChar char=""/>
              <a:defRPr/>
            </a:pPr>
            <a:endParaRPr lang="en-US" sz="2800" dirty="0"/>
          </a:p>
        </p:txBody>
      </p:sp>
      <p:sp>
        <p:nvSpPr>
          <p:cNvPr id="69638"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sz="3500" smtClean="0"/>
              <a:t>Evolution of Internet Computing (2019)</a:t>
            </a:r>
          </a:p>
        </p:txBody>
      </p:sp>
      <p:sp>
        <p:nvSpPr>
          <p:cNvPr id="21507" name="Date Placeholder 2"/>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718CCF74-EB63-415B-814C-3ABB18CD2428}"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21508" name="Slide Number Placeholder 4"/>
          <p:cNvSpPr>
            <a:spLocks noGrp="1"/>
          </p:cNvSpPr>
          <p:nvPr>
            <p:ph type="sldNum" sz="quarter" idx="12"/>
          </p:nvPr>
        </p:nvSpPr>
        <p:spPr bwMode="auto">
          <a:xfrm>
            <a:off x="304800" y="6410325"/>
            <a:ext cx="3581400" cy="366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rIns="91440" anchor="t"/>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l">
              <a:spcBef>
                <a:spcPct val="0"/>
              </a:spcBef>
              <a:buClrTx/>
              <a:buSzTx/>
              <a:buFontTx/>
              <a:buNone/>
            </a:pPr>
            <a:fld id="{C3A35DE9-EBE4-4D05-BC50-C1A7A74617FD}" type="slidenum">
              <a:rPr lang="en-US" altLang="en-US" sz="1200" smtClean="0">
                <a:solidFill>
                  <a:srgbClr val="FFFFFF"/>
                </a:solidFill>
                <a:latin typeface="Tahoma" panose="020B0604030504040204" pitchFamily="34" charset="0"/>
              </a:rPr>
              <a:pPr algn="l">
                <a:spcBef>
                  <a:spcPct val="0"/>
                </a:spcBef>
                <a:buClrTx/>
                <a:buSzTx/>
                <a:buFontTx/>
                <a:buNone/>
              </a:pPr>
              <a:t>6</a:t>
            </a:fld>
            <a:endParaRPr lang="en-US" altLang="en-US" sz="1200" smtClean="0">
              <a:solidFill>
                <a:srgbClr val="FFFFFF"/>
              </a:solidFill>
              <a:latin typeface="Tahoma" panose="020B0604030504040204" pitchFamily="34" charset="0"/>
            </a:endParaRPr>
          </a:p>
        </p:txBody>
      </p:sp>
      <p:sp>
        <p:nvSpPr>
          <p:cNvPr id="11269" name="Footer Placeholder 3"/>
          <p:cNvSpPr>
            <a:spLocks noGrp="1"/>
          </p:cNvSpPr>
          <p:nvPr>
            <p:ph type="ftr" sz="quarter" idx="11"/>
          </p:nvPr>
        </p:nvSpPr>
        <p:spPr bwMode="auto">
          <a:xfrm>
            <a:off x="4343400" y="1036638"/>
            <a:ext cx="457200" cy="441325"/>
          </a:xfrm>
          <a:ln>
            <a:miter lim="800000"/>
            <a:headEnd/>
            <a:tailEnd/>
          </a:ln>
        </p:spPr>
        <p:txBody>
          <a:bodyPr wrap="square" lIns="91440" tIns="45720" rIns="91440" bIns="45720" numCol="1" anchor="ctr" compatLnSpc="1">
            <a:prstTxWarp prst="textNoShape">
              <a:avLst/>
            </a:prstTxWarp>
            <a:normAutofit fontScale="40000" lnSpcReduction="20000"/>
          </a:bodyPr>
          <a:lstStyle/>
          <a:p>
            <a:pPr algn="ctr">
              <a:defRPr/>
            </a:pPr>
            <a:r>
              <a:rPr lang="en-US" altLang="en-US" sz="1600">
                <a:solidFill>
                  <a:schemeClr val="accent3">
                    <a:shade val="75000"/>
                  </a:schemeClr>
                </a:solidFill>
              </a:rPr>
              <a:t>2018 B. Ramamurthy</a:t>
            </a:r>
          </a:p>
        </p:txBody>
      </p:sp>
      <p:sp>
        <p:nvSpPr>
          <p:cNvPr id="21510" name="Rectangle 3">
            <a:hlinkClick r:id="rId2"/>
          </p:cNvPr>
          <p:cNvSpPr>
            <a:spLocks noChangeArrowheads="1"/>
          </p:cNvSpPr>
          <p:nvPr/>
        </p:nvSpPr>
        <p:spPr bwMode="auto">
          <a:xfrm rot="-5400000">
            <a:off x="304800" y="4572000"/>
            <a:ext cx="15240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a:spcBef>
                <a:spcPct val="0"/>
              </a:spcBef>
              <a:buClrTx/>
              <a:buSzTx/>
              <a:buFontTx/>
              <a:buNone/>
            </a:pPr>
            <a:r>
              <a:rPr lang="en-US" altLang="en-US" sz="2400">
                <a:latin typeface="Tahoma" panose="020B0604030504040204" pitchFamily="34" charset="0"/>
                <a:hlinkClick r:id="rId2"/>
              </a:rPr>
              <a:t>Publish</a:t>
            </a:r>
            <a:endParaRPr lang="en-US" altLang="en-US" sz="2400">
              <a:latin typeface="Tahoma" panose="020B0604030504040204" pitchFamily="34" charset="0"/>
            </a:endParaRPr>
          </a:p>
        </p:txBody>
      </p:sp>
      <p:sp>
        <p:nvSpPr>
          <p:cNvPr id="21511" name="Rectangle 4"/>
          <p:cNvSpPr>
            <a:spLocks noChangeArrowheads="1"/>
          </p:cNvSpPr>
          <p:nvPr/>
        </p:nvSpPr>
        <p:spPr bwMode="auto">
          <a:xfrm rot="-5400000">
            <a:off x="762000" y="4419600"/>
            <a:ext cx="1828800" cy="304800"/>
          </a:xfrm>
          <a:prstGeom prst="rect">
            <a:avLst/>
          </a:prstGeom>
          <a:solidFill>
            <a:schemeClr val="folHlink"/>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a:spcBef>
                <a:spcPct val="0"/>
              </a:spcBef>
              <a:buClrTx/>
              <a:buSzTx/>
              <a:buFontTx/>
              <a:buNone/>
            </a:pPr>
            <a:r>
              <a:rPr lang="en-US" altLang="en-US" sz="2400">
                <a:latin typeface="Tahoma" panose="020B0604030504040204" pitchFamily="34" charset="0"/>
              </a:rPr>
              <a:t>Inform</a:t>
            </a:r>
          </a:p>
        </p:txBody>
      </p:sp>
      <p:sp>
        <p:nvSpPr>
          <p:cNvPr id="21512" name="Rectangle 5"/>
          <p:cNvSpPr>
            <a:spLocks noChangeArrowheads="1"/>
          </p:cNvSpPr>
          <p:nvPr/>
        </p:nvSpPr>
        <p:spPr bwMode="auto">
          <a:xfrm rot="-5400000">
            <a:off x="1219200" y="4267200"/>
            <a:ext cx="2133600" cy="304800"/>
          </a:xfrm>
          <a:prstGeom prst="rect">
            <a:avLst/>
          </a:prstGeom>
          <a:solidFill>
            <a:srgbClr val="CBFE70"/>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a:spcBef>
                <a:spcPct val="0"/>
              </a:spcBef>
              <a:buClrTx/>
              <a:buSzTx/>
              <a:buFontTx/>
              <a:buNone/>
            </a:pPr>
            <a:r>
              <a:rPr lang="en-US" altLang="en-US" sz="2400">
                <a:latin typeface="Tahoma" panose="020B0604030504040204" pitchFamily="34" charset="0"/>
                <a:hlinkClick r:id="rId3"/>
              </a:rPr>
              <a:t>Interact</a:t>
            </a:r>
            <a:endParaRPr lang="en-US" altLang="en-US" sz="2400">
              <a:latin typeface="Tahoma" panose="020B0604030504040204" pitchFamily="34" charset="0"/>
            </a:endParaRPr>
          </a:p>
        </p:txBody>
      </p:sp>
      <p:sp>
        <p:nvSpPr>
          <p:cNvPr id="21513" name="Rectangle 6"/>
          <p:cNvSpPr>
            <a:spLocks noChangeArrowheads="1"/>
          </p:cNvSpPr>
          <p:nvPr/>
        </p:nvSpPr>
        <p:spPr bwMode="auto">
          <a:xfrm rot="-5400000">
            <a:off x="1676400" y="4114800"/>
            <a:ext cx="2438400" cy="304800"/>
          </a:xfrm>
          <a:prstGeom prst="rect">
            <a:avLst/>
          </a:prstGeom>
          <a:solidFill>
            <a:srgbClr val="FD71F6"/>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a:spcBef>
                <a:spcPct val="0"/>
              </a:spcBef>
              <a:buClrTx/>
              <a:buSzTx/>
              <a:buFontTx/>
              <a:buNone/>
            </a:pPr>
            <a:r>
              <a:rPr lang="en-US" altLang="en-US" sz="2400">
                <a:latin typeface="Tahoma" panose="020B0604030504040204" pitchFamily="34" charset="0"/>
              </a:rPr>
              <a:t>Integrate</a:t>
            </a:r>
          </a:p>
        </p:txBody>
      </p:sp>
      <p:sp>
        <p:nvSpPr>
          <p:cNvPr id="21514" name="Rectangle 7"/>
          <p:cNvSpPr>
            <a:spLocks noChangeArrowheads="1"/>
          </p:cNvSpPr>
          <p:nvPr/>
        </p:nvSpPr>
        <p:spPr bwMode="auto">
          <a:xfrm rot="-5400000">
            <a:off x="2133600" y="3962400"/>
            <a:ext cx="2743200" cy="304800"/>
          </a:xfrm>
          <a:prstGeom prst="rect">
            <a:avLst/>
          </a:prstGeom>
          <a:solidFill>
            <a:srgbClr val="EAEAEA"/>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a:spcBef>
                <a:spcPct val="0"/>
              </a:spcBef>
              <a:buClrTx/>
              <a:buSzTx/>
              <a:buFontTx/>
              <a:buNone/>
            </a:pPr>
            <a:r>
              <a:rPr lang="en-US" altLang="en-US" sz="2400">
                <a:latin typeface="Tahoma" panose="020B0604030504040204" pitchFamily="34" charset="0"/>
                <a:hlinkClick r:id="rId4"/>
              </a:rPr>
              <a:t>Transact</a:t>
            </a:r>
            <a:endParaRPr lang="en-US" altLang="en-US" sz="2400">
              <a:latin typeface="Tahoma" panose="020B0604030504040204" pitchFamily="34" charset="0"/>
            </a:endParaRPr>
          </a:p>
        </p:txBody>
      </p:sp>
      <p:sp>
        <p:nvSpPr>
          <p:cNvPr id="21515" name="Rectangle 8"/>
          <p:cNvSpPr>
            <a:spLocks noChangeArrowheads="1"/>
          </p:cNvSpPr>
          <p:nvPr/>
        </p:nvSpPr>
        <p:spPr bwMode="auto">
          <a:xfrm rot="-5400000">
            <a:off x="2840038" y="3784600"/>
            <a:ext cx="3048000" cy="304800"/>
          </a:xfrm>
          <a:prstGeom prst="rect">
            <a:avLst/>
          </a:prstGeom>
          <a:solidFill>
            <a:srgbClr val="6FF8FF"/>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a:spcBef>
                <a:spcPct val="0"/>
              </a:spcBef>
              <a:buClrTx/>
              <a:buSzTx/>
              <a:buFontTx/>
              <a:buNone/>
            </a:pPr>
            <a:r>
              <a:rPr lang="en-US" altLang="en-US" sz="2400">
                <a:latin typeface="Tahoma" panose="020B0604030504040204" pitchFamily="34" charset="0"/>
              </a:rPr>
              <a:t>Discover (intelligence)</a:t>
            </a:r>
          </a:p>
        </p:txBody>
      </p:sp>
      <p:sp>
        <p:nvSpPr>
          <p:cNvPr id="21516" name="Rectangle 9"/>
          <p:cNvSpPr>
            <a:spLocks noChangeArrowheads="1"/>
          </p:cNvSpPr>
          <p:nvPr/>
        </p:nvSpPr>
        <p:spPr bwMode="auto">
          <a:xfrm rot="-5400000">
            <a:off x="3276600" y="3662363"/>
            <a:ext cx="3352800" cy="304800"/>
          </a:xfrm>
          <a:prstGeom prst="rect">
            <a:avLst/>
          </a:prstGeom>
          <a:solidFill>
            <a:srgbClr val="FD717B"/>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a:spcBef>
                <a:spcPct val="0"/>
              </a:spcBef>
              <a:buClrTx/>
              <a:buSzTx/>
              <a:buFontTx/>
              <a:buNone/>
            </a:pPr>
            <a:r>
              <a:rPr lang="en-US" altLang="en-US" sz="2400">
                <a:latin typeface="Tahoma" panose="020B0604030504040204" pitchFamily="34" charset="0"/>
              </a:rPr>
              <a:t>Automate (discovery)</a:t>
            </a:r>
          </a:p>
        </p:txBody>
      </p:sp>
      <p:sp>
        <p:nvSpPr>
          <p:cNvPr id="21517" name="Line 10"/>
          <p:cNvSpPr>
            <a:spLocks noChangeShapeType="1"/>
          </p:cNvSpPr>
          <p:nvPr/>
        </p:nvSpPr>
        <p:spPr bwMode="auto">
          <a:xfrm flipV="1">
            <a:off x="914400" y="5481638"/>
            <a:ext cx="7162800" cy="476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18" name="Text Box 11"/>
          <p:cNvSpPr txBox="1">
            <a:spLocks noChangeArrowheads="1"/>
          </p:cNvSpPr>
          <p:nvPr/>
        </p:nvSpPr>
        <p:spPr bwMode="auto">
          <a:xfrm>
            <a:off x="7650163" y="5119688"/>
            <a:ext cx="6254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2400">
                <a:latin typeface="Tahoma" panose="020B0604030504040204" pitchFamily="34" charset="0"/>
              </a:rPr>
              <a:t>time</a:t>
            </a:r>
          </a:p>
        </p:txBody>
      </p:sp>
      <p:sp>
        <p:nvSpPr>
          <p:cNvPr id="21519" name="Line 12"/>
          <p:cNvSpPr>
            <a:spLocks noChangeShapeType="1"/>
          </p:cNvSpPr>
          <p:nvPr/>
        </p:nvSpPr>
        <p:spPr bwMode="auto">
          <a:xfrm flipV="1">
            <a:off x="914400" y="1752600"/>
            <a:ext cx="0" cy="37338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20" name="Text Box 13"/>
          <p:cNvSpPr txBox="1">
            <a:spLocks noChangeArrowheads="1"/>
          </p:cNvSpPr>
          <p:nvPr/>
        </p:nvSpPr>
        <p:spPr bwMode="auto">
          <a:xfrm>
            <a:off x="898525" y="1479550"/>
            <a:ext cx="6842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2400">
                <a:latin typeface="Tahoma" panose="020B0604030504040204" pitchFamily="34" charset="0"/>
              </a:rPr>
              <a:t>scale</a:t>
            </a:r>
          </a:p>
        </p:txBody>
      </p:sp>
      <p:sp>
        <p:nvSpPr>
          <p:cNvPr id="21521" name="Rectangle 14"/>
          <p:cNvSpPr>
            <a:spLocks noChangeArrowheads="1"/>
          </p:cNvSpPr>
          <p:nvPr/>
        </p:nvSpPr>
        <p:spPr bwMode="auto">
          <a:xfrm rot="-5400000">
            <a:off x="4114800" y="3505200"/>
            <a:ext cx="3657600" cy="304800"/>
          </a:xfrm>
          <a:prstGeom prst="rect">
            <a:avLst/>
          </a:prstGeom>
          <a:solidFill>
            <a:srgbClr val="DDDEFF"/>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a:spcBef>
                <a:spcPct val="0"/>
              </a:spcBef>
              <a:buClrTx/>
              <a:buSzTx/>
              <a:buFontTx/>
              <a:buNone/>
            </a:pPr>
            <a:r>
              <a:rPr lang="en-US" altLang="en-US" sz="2400">
                <a:latin typeface="Tahoma" panose="020B0604030504040204" pitchFamily="34" charset="0"/>
              </a:rPr>
              <a:t>Peer to Peer Blockchain Tx</a:t>
            </a:r>
          </a:p>
        </p:txBody>
      </p:sp>
      <p:sp>
        <p:nvSpPr>
          <p:cNvPr id="21522" name="Line 15"/>
          <p:cNvSpPr>
            <a:spLocks noChangeShapeType="1"/>
          </p:cNvSpPr>
          <p:nvPr/>
        </p:nvSpPr>
        <p:spPr bwMode="auto">
          <a:xfrm flipV="1">
            <a:off x="3962400" y="1752600"/>
            <a:ext cx="0" cy="40386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1523" name="Line 16"/>
          <p:cNvSpPr>
            <a:spLocks noChangeShapeType="1"/>
          </p:cNvSpPr>
          <p:nvPr/>
        </p:nvSpPr>
        <p:spPr bwMode="auto">
          <a:xfrm flipV="1">
            <a:off x="5486400" y="1752600"/>
            <a:ext cx="0" cy="40386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1524" name="Text Box 17"/>
          <p:cNvSpPr txBox="1">
            <a:spLocks noChangeArrowheads="1"/>
          </p:cNvSpPr>
          <p:nvPr/>
        </p:nvSpPr>
        <p:spPr bwMode="auto">
          <a:xfrm>
            <a:off x="3990975" y="2025650"/>
            <a:ext cx="7889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000" b="1">
                <a:latin typeface="Tahoma" panose="020B0604030504040204" pitchFamily="34" charset="0"/>
              </a:rPr>
              <a:t>Semantic</a:t>
            </a:r>
          </a:p>
          <a:p>
            <a:pPr>
              <a:spcBef>
                <a:spcPct val="0"/>
              </a:spcBef>
              <a:buClrTx/>
              <a:buSzTx/>
              <a:buFontTx/>
              <a:buNone/>
            </a:pPr>
            <a:r>
              <a:rPr lang="en-US" altLang="en-US" sz="1000" b="1">
                <a:latin typeface="Tahoma" panose="020B0604030504040204" pitchFamily="34" charset="0"/>
              </a:rPr>
              <a:t>web</a:t>
            </a:r>
          </a:p>
        </p:txBody>
      </p:sp>
      <p:sp>
        <p:nvSpPr>
          <p:cNvPr id="21525" name="Text Box 18"/>
          <p:cNvSpPr txBox="1">
            <a:spLocks noChangeArrowheads="1"/>
          </p:cNvSpPr>
          <p:nvPr/>
        </p:nvSpPr>
        <p:spPr bwMode="auto">
          <a:xfrm>
            <a:off x="4708525" y="1733550"/>
            <a:ext cx="6667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000" b="1">
                <a:latin typeface="Tahoma" panose="020B0604030504040204" pitchFamily="34" charset="0"/>
              </a:rPr>
              <a:t>Parallel</a:t>
            </a:r>
          </a:p>
          <a:p>
            <a:pPr>
              <a:spcBef>
                <a:spcPct val="0"/>
              </a:spcBef>
              <a:buClrTx/>
              <a:buSzTx/>
              <a:buFontTx/>
              <a:buNone/>
            </a:pPr>
            <a:r>
              <a:rPr lang="en-US" altLang="en-US" sz="1000" b="1">
                <a:latin typeface="Tahoma" panose="020B0604030504040204" pitchFamily="34" charset="0"/>
              </a:rPr>
              <a:t>HPC</a:t>
            </a:r>
          </a:p>
        </p:txBody>
      </p:sp>
      <p:sp>
        <p:nvSpPr>
          <p:cNvPr id="21526" name="Line 19"/>
          <p:cNvSpPr>
            <a:spLocks noChangeShapeType="1"/>
          </p:cNvSpPr>
          <p:nvPr/>
        </p:nvSpPr>
        <p:spPr bwMode="auto">
          <a:xfrm>
            <a:off x="1066800" y="2133600"/>
            <a:ext cx="2743200" cy="0"/>
          </a:xfrm>
          <a:prstGeom prst="line">
            <a:avLst/>
          </a:prstGeom>
          <a:noFill/>
          <a:ln w="9525">
            <a:solidFill>
              <a:schemeClr val="tx1"/>
            </a:solidFill>
            <a:prstDash val="lg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27" name="Text Box 20"/>
          <p:cNvSpPr txBox="1">
            <a:spLocks noChangeArrowheads="1"/>
          </p:cNvSpPr>
          <p:nvPr/>
        </p:nvSpPr>
        <p:spPr bwMode="auto">
          <a:xfrm>
            <a:off x="2117725" y="1784350"/>
            <a:ext cx="6016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2400">
                <a:latin typeface="Tahoma" panose="020B0604030504040204" pitchFamily="34" charset="0"/>
              </a:rPr>
              <a:t>web</a:t>
            </a:r>
          </a:p>
        </p:txBody>
      </p:sp>
      <p:sp>
        <p:nvSpPr>
          <p:cNvPr id="21528" name="Line 21"/>
          <p:cNvSpPr>
            <a:spLocks noChangeShapeType="1"/>
          </p:cNvSpPr>
          <p:nvPr/>
        </p:nvSpPr>
        <p:spPr bwMode="auto">
          <a:xfrm>
            <a:off x="3962400" y="1676400"/>
            <a:ext cx="2133600" cy="0"/>
          </a:xfrm>
          <a:prstGeom prst="line">
            <a:avLst/>
          </a:prstGeom>
          <a:noFill/>
          <a:ln w="9525">
            <a:solidFill>
              <a:schemeClr val="tx1"/>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21529" name="Picture 23" descr="MCAN04429_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9988" y="4533900"/>
            <a:ext cx="725487"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ctangle 14"/>
          <p:cNvSpPr>
            <a:spLocks noChangeArrowheads="1"/>
          </p:cNvSpPr>
          <p:nvPr/>
        </p:nvSpPr>
        <p:spPr bwMode="auto">
          <a:xfrm rot="16200000">
            <a:off x="4441825" y="3111501"/>
            <a:ext cx="4433887" cy="284162"/>
          </a:xfrm>
          <a:prstGeom prst="rect">
            <a:avLst/>
          </a:prstGeom>
          <a:solidFill>
            <a:schemeClr val="accent1">
              <a:lumMod val="20000"/>
              <a:lumOff val="80000"/>
            </a:schemeClr>
          </a:solidFill>
          <a:ln w="9525">
            <a:solidFill>
              <a:schemeClr val="tx1"/>
            </a:solidFill>
            <a:miter lim="800000"/>
            <a:headEnd/>
            <a:tailEnd/>
          </a:ln>
        </p:spPr>
        <p:txBody>
          <a:bodyPr wrap="none"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a:spcBef>
                <a:spcPct val="0"/>
              </a:spcBef>
              <a:buClrTx/>
              <a:buSzTx/>
              <a:buFontTx/>
              <a:buNone/>
              <a:defRPr/>
            </a:pPr>
            <a:r>
              <a:rPr lang="en-US" altLang="en-US" sz="2400" dirty="0" smtClean="0">
                <a:latin typeface="Tahoma" panose="020B0604030504040204" pitchFamily="34" charset="0"/>
              </a:rPr>
              <a:t>Data Analytics; AI; ML</a:t>
            </a:r>
          </a:p>
        </p:txBody>
      </p:sp>
      <p:sp>
        <p:nvSpPr>
          <p:cNvPr id="21531" name="Text Box 22"/>
          <p:cNvSpPr txBox="1">
            <a:spLocks noChangeArrowheads="1"/>
          </p:cNvSpPr>
          <p:nvPr/>
        </p:nvSpPr>
        <p:spPr bwMode="auto">
          <a:xfrm>
            <a:off x="5375275" y="904875"/>
            <a:ext cx="4019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2400">
                <a:latin typeface="Tahoma" panose="020B0604030504040204" pitchFamily="34" charset="0"/>
              </a:rPr>
              <a:t>Deep web : Take 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66750" y="261938"/>
            <a:ext cx="7772400" cy="609600"/>
          </a:xfrm>
        </p:spPr>
        <p:txBody>
          <a:bodyPr>
            <a:normAutofit fontScale="90000"/>
          </a:bodyPr>
          <a:lstStyle/>
          <a:p>
            <a:pPr fontAlgn="auto">
              <a:spcAft>
                <a:spcPts val="0"/>
              </a:spcAft>
              <a:defRPr/>
            </a:pPr>
            <a:r>
              <a:rPr lang="en-US" sz="2200" dirty="0"/>
              <a:t>Beyond Search Engines: Enabling Information Technology and Scientific </a:t>
            </a:r>
            <a:r>
              <a:rPr lang="en-US" sz="2200" dirty="0" smtClean="0"/>
              <a:t>Applications: we need security and trust layers</a:t>
            </a:r>
            <a:endParaRPr lang="en-US" sz="2200" dirty="0"/>
          </a:p>
        </p:txBody>
      </p:sp>
      <p:sp>
        <p:nvSpPr>
          <p:cNvPr id="22531"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A6658866-1A87-4169-8F8E-764A6512EBB7}"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22532"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
        <p:nvSpPr>
          <p:cNvPr id="22533"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rIns="91440"/>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0A49FB13-D904-4FA8-B375-DC37085B459D}" type="slidenum">
              <a:rPr lang="en-US" altLang="en-US" sz="1600" smtClean="0">
                <a:solidFill>
                  <a:srgbClr val="7B9899"/>
                </a:solidFill>
                <a:latin typeface="Tahoma" panose="020B0604030504040204" pitchFamily="34" charset="0"/>
              </a:rPr>
              <a:pPr>
                <a:spcBef>
                  <a:spcPct val="0"/>
                </a:spcBef>
                <a:buClrTx/>
                <a:buSzTx/>
                <a:buFontTx/>
                <a:buNone/>
              </a:pPr>
              <a:t>7</a:t>
            </a:fld>
            <a:endParaRPr lang="en-US" altLang="en-US" sz="1600" smtClean="0">
              <a:solidFill>
                <a:srgbClr val="7B9899"/>
              </a:solidFill>
              <a:latin typeface="Tahoma" panose="020B0604030504040204" pitchFamily="34" charset="0"/>
            </a:endParaRPr>
          </a:p>
        </p:txBody>
      </p:sp>
      <p:graphicFrame>
        <p:nvGraphicFramePr>
          <p:cNvPr id="22534" name="Object 2"/>
          <p:cNvGraphicFramePr>
            <a:graphicFrameLocks noChangeAspect="1"/>
          </p:cNvGraphicFramePr>
          <p:nvPr>
            <p:ph sz="quarter" idx="1"/>
          </p:nvPr>
        </p:nvGraphicFramePr>
        <p:xfrm>
          <a:off x="1736725" y="1795463"/>
          <a:ext cx="3221038" cy="1570037"/>
        </p:xfrm>
        <a:graphic>
          <a:graphicData uri="http://schemas.openxmlformats.org/presentationml/2006/ole">
            <mc:AlternateContent xmlns:mc="http://schemas.openxmlformats.org/markup-compatibility/2006">
              <mc:Choice xmlns:v="urn:schemas-microsoft-com:vml" Requires="v">
                <p:oleObj spid="_x0000_s22549" name="Bitmap Image" r:id="rId3" imgW="5128704" imgH="2499577" progId="Paint.Picture">
                  <p:embed/>
                </p:oleObj>
              </mc:Choice>
              <mc:Fallback>
                <p:oleObj name="Bitmap Image" r:id="rId3" imgW="5128704" imgH="2499577" progId="Paint.Picture">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6725" y="1795463"/>
                        <a:ext cx="3221038" cy="1570037"/>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2535" name="Picture 12" descr="TVremote"/>
          <p:cNvPicPr>
            <a:picLocks noGrp="1" noChangeAspect="1" noChangeArrowheads="1"/>
          </p:cNvPicPr>
          <p:nvPr>
            <p:ph sz="quarter" idx="2"/>
          </p:nvPr>
        </p:nvPicPr>
        <p:blipFill>
          <a:blip r:embed="rId5">
            <a:extLst>
              <a:ext uri="{28A0092B-C50C-407E-A947-70E740481C1C}">
                <a14:useLocalDpi xmlns:a14="http://schemas.microsoft.com/office/drawing/2010/main" val="0"/>
              </a:ext>
            </a:extLst>
          </a:blip>
          <a:srcRect/>
          <a:stretch>
            <a:fillRect/>
          </a:stretch>
        </p:blipFill>
        <p:spPr>
          <a:xfrm>
            <a:off x="7848600" y="1524000"/>
            <a:ext cx="927100" cy="1638300"/>
          </a:xfrm>
          <a:noFill/>
        </p:spPr>
      </p:pic>
      <p:sp>
        <p:nvSpPr>
          <p:cNvPr id="22536" name="AutoShape 4"/>
          <p:cNvSpPr>
            <a:spLocks noChangeAspect="1" noChangeArrowheads="1"/>
          </p:cNvSpPr>
          <p:nvPr/>
        </p:nvSpPr>
        <p:spPr bwMode="auto">
          <a:xfrm rot="639098">
            <a:off x="2006600" y="2363788"/>
            <a:ext cx="6934200" cy="4495800"/>
          </a:xfrm>
          <a:prstGeom prst="irregularSeal2">
            <a:avLst/>
          </a:prstGeom>
          <a:solidFill>
            <a:schemeClr val="bg1"/>
          </a:solidFill>
          <a:ln w="9525">
            <a:miter lim="800000"/>
            <a:headEnd/>
            <a:tailEnd/>
          </a:ln>
          <a:scene3d>
            <a:camera prst="legacyObliqueTopLeft"/>
            <a:lightRig rig="legacyFlat3" dir="t"/>
          </a:scene3d>
          <a:sp3d extrusionH="430200" prstMaterial="legacyMatte">
            <a:bevelT w="13500" h="13500" prst="angle"/>
            <a:bevelB w="13500" h="13500" prst="angle"/>
            <a:extrusionClr>
              <a:schemeClr val="bg1"/>
            </a:extrusionClr>
            <a:contourClr>
              <a:schemeClr val="bg1"/>
            </a:contourClr>
          </a:sp3d>
        </p:spPr>
        <p:txBody>
          <a:bodyPr wrap="none" anchor="ctr">
            <a:flatTx/>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endParaRPr lang="en-US" altLang="en-US" sz="2400">
              <a:latin typeface="Century Schoolbook" panose="02040604050505020304" pitchFamily="18" charset="0"/>
            </a:endParaRPr>
          </a:p>
        </p:txBody>
      </p:sp>
      <p:sp>
        <p:nvSpPr>
          <p:cNvPr id="22537" name="AutoShape 5"/>
          <p:cNvSpPr>
            <a:spLocks noChangeAspect="1" noChangeArrowheads="1"/>
          </p:cNvSpPr>
          <p:nvPr/>
        </p:nvSpPr>
        <p:spPr bwMode="auto">
          <a:xfrm>
            <a:off x="4267200" y="3429000"/>
            <a:ext cx="2209800" cy="612775"/>
          </a:xfrm>
          <a:prstGeom prst="roundRect">
            <a:avLst>
              <a:gd name="adj" fmla="val 16667"/>
            </a:avLst>
          </a:prstGeom>
          <a:solidFill>
            <a:srgbClr val="99CCFF">
              <a:alpha val="0"/>
            </a:srgbClr>
          </a:solidFill>
          <a:ln w="9525">
            <a:round/>
            <a:headEnd/>
            <a:tailEnd/>
          </a:ln>
          <a:scene3d>
            <a:camera prst="legacyPerspectiveBottom"/>
            <a:lightRig rig="legacyFlat3" dir="t"/>
          </a:scene3d>
          <a:sp3d extrusionH="887400" prstMaterial="legacyMatte">
            <a:bevelT w="13500" h="13500" prst="angle"/>
            <a:bevelB w="13500" h="13500" prst="angle"/>
            <a:extrusionClr>
              <a:srgbClr val="99CCFF"/>
            </a:extrusionClr>
            <a:contourClr>
              <a:srgbClr val="99CCFF"/>
            </a:contourClr>
          </a:sp3d>
        </p:spPr>
        <p:txBody>
          <a:bodyPr wrap="none" anchor="ctr">
            <a:flatTx/>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1200" b="1">
                <a:latin typeface="Tahoma" panose="020B0604030504040204" pitchFamily="34" charset="0"/>
              </a:rPr>
              <a:t>Financial: Build Portfolio</a:t>
            </a:r>
          </a:p>
        </p:txBody>
      </p:sp>
      <p:sp>
        <p:nvSpPr>
          <p:cNvPr id="22538" name="AutoShape 6"/>
          <p:cNvSpPr>
            <a:spLocks noChangeAspect="1" noChangeArrowheads="1"/>
          </p:cNvSpPr>
          <p:nvPr/>
        </p:nvSpPr>
        <p:spPr bwMode="auto">
          <a:xfrm>
            <a:off x="5486400" y="4191000"/>
            <a:ext cx="2209800" cy="685800"/>
          </a:xfrm>
          <a:prstGeom prst="roundRect">
            <a:avLst>
              <a:gd name="adj" fmla="val 16667"/>
            </a:avLst>
          </a:prstGeom>
          <a:solidFill>
            <a:srgbClr val="CCFFFF">
              <a:alpha val="52940"/>
            </a:srgbClr>
          </a:solidFill>
          <a:ln w="9525">
            <a:round/>
            <a:headEnd/>
            <a:tailEnd/>
          </a:ln>
          <a:scene3d>
            <a:camera prst="legacyPerspectiveBottom"/>
            <a:lightRig rig="legacyFlat3" dir="t"/>
          </a:scene3d>
          <a:sp3d extrusionH="887400" prstMaterial="legacyMatte">
            <a:bevelT w="13500" h="13500" prst="angle"/>
            <a:bevelB w="13500" h="13500" prst="angle"/>
            <a:extrusionClr>
              <a:srgbClr val="CCFFFF"/>
            </a:extrusionClr>
            <a:contourClr>
              <a:srgbClr val="CCFFFF"/>
            </a:contourClr>
          </a:sp3d>
        </p:spPr>
        <p:txBody>
          <a:bodyPr wrap="none" anchor="ctr">
            <a:flatTx/>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1200" b="1">
                <a:latin typeface="Tahoma" panose="020B0604030504040204" pitchFamily="34" charset="0"/>
              </a:rPr>
              <a:t>Medicine: plan treatment</a:t>
            </a:r>
          </a:p>
        </p:txBody>
      </p:sp>
      <p:sp>
        <p:nvSpPr>
          <p:cNvPr id="22539" name="AutoShape 7"/>
          <p:cNvSpPr>
            <a:spLocks noChangeAspect="1" noChangeArrowheads="1"/>
          </p:cNvSpPr>
          <p:nvPr/>
        </p:nvSpPr>
        <p:spPr bwMode="auto">
          <a:xfrm>
            <a:off x="2590800" y="4343400"/>
            <a:ext cx="2743200" cy="685800"/>
          </a:xfrm>
          <a:prstGeom prst="roundRect">
            <a:avLst>
              <a:gd name="adj" fmla="val 16667"/>
            </a:avLst>
          </a:prstGeom>
          <a:solidFill>
            <a:srgbClr val="FFCC99">
              <a:alpha val="50195"/>
            </a:srgbClr>
          </a:solidFill>
          <a:ln w="9525">
            <a:round/>
            <a:headEnd/>
            <a:tailEnd/>
          </a:ln>
          <a:scene3d>
            <a:camera prst="legacyPerspectiveBottom"/>
            <a:lightRig rig="legacyFlat3" dir="t"/>
          </a:scene3d>
          <a:sp3d extrusionH="887400" prstMaterial="legacyMatte">
            <a:bevelT w="13500" h="13500" prst="angle"/>
            <a:bevelB w="13500" h="13500" prst="angle"/>
            <a:extrusionClr>
              <a:srgbClr val="FFCC99"/>
            </a:extrusionClr>
            <a:contourClr>
              <a:srgbClr val="FFCC99"/>
            </a:contourClr>
          </a:sp3d>
        </p:spPr>
        <p:txBody>
          <a:bodyPr wrap="none" anchor="ctr">
            <a:flatTx/>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1200" b="1">
                <a:latin typeface="Tahoma" panose="020B0604030504040204" pitchFamily="34" charset="0"/>
              </a:rPr>
              <a:t>Environment: Plan Forestation</a:t>
            </a:r>
          </a:p>
        </p:txBody>
      </p:sp>
      <p:sp>
        <p:nvSpPr>
          <p:cNvPr id="22540" name="AutoShape 8"/>
          <p:cNvSpPr>
            <a:spLocks noChangeAspect="1" noChangeArrowheads="1"/>
          </p:cNvSpPr>
          <p:nvPr/>
        </p:nvSpPr>
        <p:spPr bwMode="auto">
          <a:xfrm>
            <a:off x="4800600" y="5105400"/>
            <a:ext cx="2057400" cy="609600"/>
          </a:xfrm>
          <a:prstGeom prst="roundRect">
            <a:avLst>
              <a:gd name="adj" fmla="val 16667"/>
            </a:avLst>
          </a:prstGeom>
          <a:solidFill>
            <a:srgbClr val="FF99CC">
              <a:alpha val="50195"/>
            </a:srgbClr>
          </a:solidFill>
          <a:ln w="9525">
            <a:round/>
            <a:headEnd/>
            <a:tailEnd/>
          </a:ln>
          <a:scene3d>
            <a:camera prst="legacyPerspectiveBottom"/>
            <a:lightRig rig="legacyFlat3" dir="t"/>
          </a:scene3d>
          <a:sp3d extrusionH="887400" prstMaterial="legacyMatte">
            <a:bevelT w="13500" h="13500" prst="angle"/>
            <a:bevelB w="13500" h="13500" prst="angle"/>
            <a:extrusionClr>
              <a:srgbClr val="FF99CC"/>
            </a:extrusionClr>
            <a:contourClr>
              <a:srgbClr val="FF99CC"/>
            </a:contourClr>
          </a:sp3d>
        </p:spPr>
        <p:txBody>
          <a:bodyPr wrap="none" anchor="ctr">
            <a:flatTx/>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1200" b="1">
                <a:latin typeface="Tahoma" panose="020B0604030504040204" pitchFamily="34" charset="0"/>
              </a:rPr>
              <a:t>Biotech: drug discovery</a:t>
            </a:r>
          </a:p>
        </p:txBody>
      </p:sp>
      <p:sp>
        <p:nvSpPr>
          <p:cNvPr id="22541" name="Text Box 9"/>
          <p:cNvSpPr txBox="1">
            <a:spLocks noChangeArrowheads="1"/>
          </p:cNvSpPr>
          <p:nvPr/>
        </p:nvSpPr>
        <p:spPr bwMode="auto">
          <a:xfrm>
            <a:off x="1219200" y="3124200"/>
            <a:ext cx="2468563" cy="3048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400" b="1">
                <a:solidFill>
                  <a:schemeClr val="bg1"/>
                </a:solidFill>
                <a:latin typeface="Tahoma" panose="020B0604030504040204" pitchFamily="34" charset="0"/>
              </a:rPr>
              <a:t>Simple Search (stateless)</a:t>
            </a:r>
          </a:p>
        </p:txBody>
      </p:sp>
      <p:sp>
        <p:nvSpPr>
          <p:cNvPr id="22542" name="Text Box 10"/>
          <p:cNvSpPr txBox="1">
            <a:spLocks noChangeArrowheads="1"/>
          </p:cNvSpPr>
          <p:nvPr/>
        </p:nvSpPr>
        <p:spPr bwMode="auto">
          <a:xfrm>
            <a:off x="685800" y="5486400"/>
            <a:ext cx="3976688" cy="3048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400" b="1">
                <a:solidFill>
                  <a:schemeClr val="bg1"/>
                </a:solidFill>
                <a:latin typeface="Tahoma" panose="020B0604030504040204" pitchFamily="34" charset="0"/>
              </a:rPr>
              <a:t>Complex multi-organizational applications</a:t>
            </a:r>
          </a:p>
        </p:txBody>
      </p:sp>
      <p:sp>
        <p:nvSpPr>
          <p:cNvPr id="22543" name="AutoShape 11"/>
          <p:cNvSpPr>
            <a:spLocks noChangeArrowheads="1"/>
          </p:cNvSpPr>
          <p:nvPr/>
        </p:nvSpPr>
        <p:spPr bwMode="auto">
          <a:xfrm rot="5400000">
            <a:off x="700088" y="4176712"/>
            <a:ext cx="1676400" cy="485775"/>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17694720 60000 65536"/>
              <a:gd name="T9" fmla="*/ 11796480 60000 65536"/>
              <a:gd name="T10" fmla="*/ 5898240 60000 65536"/>
              <a:gd name="T11" fmla="*/ 0 60000 65536"/>
              <a:gd name="T12" fmla="*/ 3375 w 21600"/>
              <a:gd name="T13" fmla="*/ 5435 h 21600"/>
              <a:gd name="T14" fmla="*/ 19646 w 21600"/>
              <a:gd name="T15" fmla="*/ 16165 h 21600"/>
            </a:gdLst>
            <a:ahLst/>
            <a:cxnLst>
              <a:cxn ang="T8">
                <a:pos x="T0" y="T1"/>
              </a:cxn>
              <a:cxn ang="T9">
                <a:pos x="T2" y="T3"/>
              </a:cxn>
              <a:cxn ang="T10">
                <a:pos x="T4" y="T5"/>
              </a:cxn>
              <a:cxn ang="T11">
                <a:pos x="T6" y="T7"/>
              </a:cxn>
            </a:cxnLst>
            <a:rect l="T12" t="T13" r="T14" b="T15"/>
            <a:pathLst>
              <a:path w="21600" h="21600">
                <a:moveTo>
                  <a:pt x="17666" y="0"/>
                </a:moveTo>
                <a:lnTo>
                  <a:pt x="17666" y="5435"/>
                </a:lnTo>
                <a:lnTo>
                  <a:pt x="3375" y="5435"/>
                </a:lnTo>
                <a:lnTo>
                  <a:pt x="3375" y="16165"/>
                </a:lnTo>
                <a:lnTo>
                  <a:pt x="17666" y="16165"/>
                </a:lnTo>
                <a:lnTo>
                  <a:pt x="17666" y="21600"/>
                </a:lnTo>
                <a:lnTo>
                  <a:pt x="21600" y="10800"/>
                </a:lnTo>
                <a:lnTo>
                  <a:pt x="17666" y="0"/>
                </a:lnTo>
                <a:close/>
              </a:path>
              <a:path w="21600" h="21600">
                <a:moveTo>
                  <a:pt x="1350" y="5435"/>
                </a:moveTo>
                <a:lnTo>
                  <a:pt x="1350" y="16165"/>
                </a:lnTo>
                <a:lnTo>
                  <a:pt x="2700" y="16165"/>
                </a:lnTo>
                <a:lnTo>
                  <a:pt x="2700" y="5435"/>
                </a:lnTo>
                <a:lnTo>
                  <a:pt x="1350" y="5435"/>
                </a:lnTo>
                <a:close/>
              </a:path>
              <a:path w="21600" h="21600">
                <a:moveTo>
                  <a:pt x="0" y="5435"/>
                </a:moveTo>
                <a:lnTo>
                  <a:pt x="0" y="16165"/>
                </a:lnTo>
                <a:lnTo>
                  <a:pt x="675" y="16165"/>
                </a:lnTo>
                <a:lnTo>
                  <a:pt x="675" y="5435"/>
                </a:lnTo>
                <a:lnTo>
                  <a:pt x="0" y="5435"/>
                </a:lnTo>
                <a:close/>
              </a:path>
            </a:pathLst>
          </a:custGeom>
          <a:solidFill>
            <a:srgbClr val="C1140B"/>
          </a:solidFill>
          <a:ln w="9525">
            <a:solidFill>
              <a:schemeClr val="tx1"/>
            </a:solidFill>
            <a:miter lim="800000"/>
            <a:headEnd/>
            <a:tailEnd/>
          </a:ln>
        </p:spPr>
        <p:txBody>
          <a:bodyPr wrap="none" anchor="ctr"/>
          <a:lstStyle/>
          <a:p>
            <a:endParaRPr lang="en-US"/>
          </a:p>
        </p:txBody>
      </p:sp>
      <p:sp>
        <p:nvSpPr>
          <p:cNvPr id="22544" name="Line 13"/>
          <p:cNvSpPr>
            <a:spLocks noChangeShapeType="1"/>
          </p:cNvSpPr>
          <p:nvPr/>
        </p:nvSpPr>
        <p:spPr bwMode="auto">
          <a:xfrm flipH="1">
            <a:off x="6934200" y="2590800"/>
            <a:ext cx="1219200" cy="76200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pic>
        <p:nvPicPr>
          <p:cNvPr id="22545" name="Picture 14" descr="cellphon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62900" y="4953000"/>
            <a:ext cx="1181100" cy="134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46" name="Line 15"/>
          <p:cNvSpPr>
            <a:spLocks noChangeShapeType="1"/>
          </p:cNvSpPr>
          <p:nvPr/>
        </p:nvSpPr>
        <p:spPr bwMode="auto">
          <a:xfrm flipH="1" flipV="1">
            <a:off x="7391400" y="5486400"/>
            <a:ext cx="762000" cy="22860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2547" name="Text Box 16"/>
          <p:cNvSpPr txBox="1">
            <a:spLocks noChangeArrowheads="1"/>
          </p:cNvSpPr>
          <p:nvPr/>
        </p:nvSpPr>
        <p:spPr bwMode="auto">
          <a:xfrm>
            <a:off x="7756525" y="3081338"/>
            <a:ext cx="9540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200">
                <a:latin typeface="Century Schoolbook" panose="02040604050505020304" pitchFamily="18" charset="0"/>
              </a:rPr>
              <a:t>TV/Remote</a:t>
            </a:r>
          </a:p>
        </p:txBody>
      </p:sp>
      <p:sp>
        <p:nvSpPr>
          <p:cNvPr id="22548" name="Text Box 17"/>
          <p:cNvSpPr txBox="1">
            <a:spLocks noChangeArrowheads="1"/>
          </p:cNvSpPr>
          <p:nvPr/>
        </p:nvSpPr>
        <p:spPr bwMode="auto">
          <a:xfrm>
            <a:off x="7896225" y="4800600"/>
            <a:ext cx="12477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200">
                <a:latin typeface="Century Schoolbook" panose="02040604050505020304" pitchFamily="18" charset="0"/>
              </a:rPr>
              <a:t>Wireless device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1368425" y="2743200"/>
            <a:ext cx="6480175" cy="1673225"/>
          </a:xfrm>
        </p:spPr>
        <p:txBody>
          <a:bodyPr>
            <a:normAutofit/>
          </a:bodyPr>
          <a:lstStyle/>
          <a:p>
            <a:pPr eaLnBrk="1" fontAlgn="auto" hangingPunct="1">
              <a:spcAft>
                <a:spcPts val="0"/>
              </a:spcAft>
              <a:buFont typeface="Wingdings 2"/>
              <a:buNone/>
              <a:defRPr/>
            </a:pPr>
            <a:endParaRPr lang="en-US" dirty="0"/>
          </a:p>
        </p:txBody>
      </p:sp>
      <p:sp>
        <p:nvSpPr>
          <p:cNvPr id="23555" name="Footer Placeholder 4"/>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
        <p:nvSpPr>
          <p:cNvPr id="23556" name="Date Placeholder 3"/>
          <p:cNvSpPr>
            <a:spLocks noGrp="1"/>
          </p:cNvSpPr>
          <p:nvPr>
            <p:ph type="dt"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FA575D00-A44A-4F5C-B089-00F7B057EBEC}"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2355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EB70B476-89BF-4C19-BAE2-2805ED7444C4}" type="slidenum">
              <a:rPr lang="en-US" altLang="en-US" sz="1600" smtClean="0">
                <a:solidFill>
                  <a:srgbClr val="7B9899"/>
                </a:solidFill>
                <a:latin typeface="Tahoma" panose="020B0604030504040204" pitchFamily="34" charset="0"/>
              </a:rPr>
              <a:pPr>
                <a:spcBef>
                  <a:spcPct val="0"/>
                </a:spcBef>
                <a:buClrTx/>
                <a:buSzTx/>
                <a:buFontTx/>
                <a:buNone/>
              </a:pPr>
              <a:t>8</a:t>
            </a:fld>
            <a:endParaRPr lang="en-US" altLang="en-US" sz="1600" smtClean="0">
              <a:solidFill>
                <a:srgbClr val="7B9899"/>
              </a:solidFill>
              <a:latin typeface="Tahoma" panose="020B0604030504040204" pitchFamily="34" charset="0"/>
            </a:endParaRPr>
          </a:p>
        </p:txBody>
      </p:sp>
      <p:sp>
        <p:nvSpPr>
          <p:cNvPr id="23558" name="Title 6"/>
          <p:cNvSpPr>
            <a:spLocks noGrp="1"/>
          </p:cNvSpPr>
          <p:nvPr>
            <p:ph type="title"/>
          </p:nvPr>
        </p:nvSpPr>
        <p:spPr/>
        <p:txBody>
          <a:bodyPr/>
          <a:lstStyle/>
          <a:p>
            <a:pPr eaLnBrk="1" hangingPunct="1"/>
            <a:r>
              <a:rPr lang="en-US" altLang="en-US" smtClean="0"/>
              <a:t>Terminologies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solidFill>
                  <a:srgbClr val="7B9899"/>
                </a:solidFill>
              </a:rPr>
              <a:t>Protocol</a:t>
            </a: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2A15B9DB-4828-44B6-89B3-002F830F55F8}" type="datetime1">
              <a:rPr lang="en-US" altLang="en-US" sz="1400" smtClean="0">
                <a:solidFill>
                  <a:srgbClr val="FFFFFF"/>
                </a:solidFill>
                <a:latin typeface="Tahoma" panose="020B0604030504040204" pitchFamily="34" charset="0"/>
              </a:rPr>
              <a:pPr>
                <a:spcBef>
                  <a:spcPct val="0"/>
                </a:spcBef>
                <a:buClrTx/>
                <a:buSzTx/>
                <a:buFontTx/>
                <a:buNone/>
              </a:pPr>
              <a:t>8/29/2018</a:t>
            </a:fld>
            <a:endParaRPr lang="en-US" altLang="en-US" sz="1400" smtClean="0">
              <a:solidFill>
                <a:srgbClr val="FFFFFF"/>
              </a:solidFill>
              <a:latin typeface="Tahoma" panose="020B0604030504040204" pitchFamily="34" charset="0"/>
            </a:endParaRPr>
          </a:p>
        </p:txBody>
      </p:sp>
      <p:sp>
        <p:nvSpPr>
          <p:cNvPr id="2458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200" smtClean="0">
                <a:solidFill>
                  <a:srgbClr val="FFFFFF"/>
                </a:solidFill>
                <a:latin typeface="Tahoma" panose="020B0604030504040204" pitchFamily="34" charset="0"/>
              </a:rPr>
              <a:t>2018 B. Ramamurthy</a:t>
            </a: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09485D71-E3BC-4784-A8EE-2775032BEDD7}" type="slidenum">
              <a:rPr lang="en-US" altLang="en-US" sz="1600" smtClean="0">
                <a:solidFill>
                  <a:srgbClr val="7B9899"/>
                </a:solidFill>
                <a:latin typeface="Tahoma" panose="020B0604030504040204" pitchFamily="34" charset="0"/>
              </a:rPr>
              <a:pPr>
                <a:spcBef>
                  <a:spcPct val="0"/>
                </a:spcBef>
                <a:buClrTx/>
                <a:buSzTx/>
                <a:buFontTx/>
                <a:buNone/>
              </a:pPr>
              <a:t>9</a:t>
            </a:fld>
            <a:endParaRPr lang="en-US" altLang="en-US" sz="1600" smtClean="0">
              <a:solidFill>
                <a:srgbClr val="7B9899"/>
              </a:solidFill>
              <a:latin typeface="Tahoma" panose="020B0604030504040204" pitchFamily="34" charset="0"/>
            </a:endParaRPr>
          </a:p>
        </p:txBody>
      </p:sp>
      <p:sp>
        <p:nvSpPr>
          <p:cNvPr id="31747" name="Rectangle 3" descr="Rectangle: Click to edit Master text styles&#10;Second level&#10;Third level&#10;Fourth level&#10;Fifth level"/>
          <p:cNvSpPr>
            <a:spLocks noGrp="1" noChangeArrowheads="1"/>
          </p:cNvSpPr>
          <p:nvPr>
            <p:ph sz="quarter" idx="1"/>
          </p:nvPr>
        </p:nvSpPr>
        <p:spPr>
          <a:xfrm>
            <a:off x="762000" y="1600200"/>
            <a:ext cx="7772400" cy="4114800"/>
          </a:xfrm>
        </p:spPr>
        <p:txBody>
          <a:bodyPr>
            <a:normAutofit fontScale="92500" lnSpcReduction="20000"/>
          </a:bodyPr>
          <a:lstStyle/>
          <a:p>
            <a:pPr marL="274320" indent="-274320" eaLnBrk="1" fontAlgn="auto" hangingPunct="1">
              <a:lnSpc>
                <a:spcPct val="90000"/>
              </a:lnSpc>
              <a:spcAft>
                <a:spcPts val="0"/>
              </a:spcAft>
              <a:buFont typeface="Wingdings 2"/>
              <a:buChar char=""/>
              <a:defRPr/>
            </a:pPr>
            <a:r>
              <a:rPr lang="en-US" sz="2800" b="1" dirty="0"/>
              <a:t>Protocol </a:t>
            </a:r>
            <a:r>
              <a:rPr lang="en-US" sz="2800" dirty="0"/>
              <a:t>is a set of rules that end points in a telecommunication system use when exchanging information.</a:t>
            </a:r>
          </a:p>
          <a:p>
            <a:pPr marL="548640" lvl="1" indent="-274320" eaLnBrk="1" fontAlgn="auto" hangingPunct="1">
              <a:lnSpc>
                <a:spcPct val="90000"/>
              </a:lnSpc>
              <a:spcAft>
                <a:spcPts val="0"/>
              </a:spcAft>
              <a:buFont typeface="Wingdings"/>
              <a:buChar char=""/>
              <a:defRPr/>
            </a:pPr>
            <a:r>
              <a:rPr lang="en-US" sz="2400" dirty="0"/>
              <a:t>IP: Internet protocol defines an unreliable packet transfer protocol.</a:t>
            </a:r>
          </a:p>
          <a:p>
            <a:pPr marL="548640" lvl="1" indent="-274320" eaLnBrk="1" fontAlgn="auto" hangingPunct="1">
              <a:lnSpc>
                <a:spcPct val="90000"/>
              </a:lnSpc>
              <a:spcAft>
                <a:spcPts val="0"/>
              </a:spcAft>
              <a:buFont typeface="Wingdings"/>
              <a:buChar char=""/>
              <a:defRPr/>
            </a:pPr>
            <a:r>
              <a:rPr lang="en-US" sz="2400" dirty="0"/>
              <a:t>TCP: Transmission Control Protocol builds on IP to define a reliable data delivery protocol.</a:t>
            </a:r>
          </a:p>
          <a:p>
            <a:pPr marL="548640" lvl="1" indent="-274320" eaLnBrk="1" fontAlgn="auto" hangingPunct="1">
              <a:lnSpc>
                <a:spcPct val="90000"/>
              </a:lnSpc>
              <a:spcAft>
                <a:spcPts val="0"/>
              </a:spcAft>
              <a:buFont typeface="Wingdings"/>
              <a:buChar char=""/>
              <a:defRPr/>
            </a:pPr>
            <a:r>
              <a:rPr lang="en-US" sz="2400" dirty="0"/>
              <a:t>LDAP: Lightweight Directory Access Protocol builds on TCP to define a query-response protocol for querying the state of a remote database.</a:t>
            </a:r>
          </a:p>
          <a:p>
            <a:pPr marL="548640" lvl="1" indent="-274320" eaLnBrk="1" fontAlgn="auto" hangingPunct="1">
              <a:lnSpc>
                <a:spcPct val="90000"/>
              </a:lnSpc>
              <a:spcAft>
                <a:spcPts val="0"/>
              </a:spcAft>
              <a:buFont typeface="Wingdings"/>
              <a:buChar char=""/>
              <a:defRPr/>
            </a:pPr>
            <a:r>
              <a:rPr lang="en-US" sz="2400" dirty="0"/>
              <a:t>HTTP: Hyper Text Transfer Protocol builds on TCP to facilitate hyper-text document exchange</a:t>
            </a:r>
            <a:r>
              <a:rPr lang="en-US" sz="2400" dirty="0" smtClean="0"/>
              <a:t>.</a:t>
            </a:r>
          </a:p>
          <a:p>
            <a:pPr marL="548640" lvl="1" indent="-274320" eaLnBrk="1" fontAlgn="auto" hangingPunct="1">
              <a:lnSpc>
                <a:spcPct val="90000"/>
              </a:lnSpc>
              <a:spcAft>
                <a:spcPts val="0"/>
              </a:spcAft>
              <a:buFont typeface="Wingdings"/>
              <a:buChar char=""/>
              <a:defRPr/>
            </a:pPr>
            <a:r>
              <a:rPr lang="en-US" sz="2400" dirty="0" smtClean="0"/>
              <a:t>HTTPS: Security layer over HTTP</a:t>
            </a:r>
          </a:p>
          <a:p>
            <a:pPr marL="548640" lvl="1" indent="-274320" eaLnBrk="1" fontAlgn="auto" hangingPunct="1">
              <a:lnSpc>
                <a:spcPct val="90000"/>
              </a:lnSpc>
              <a:spcAft>
                <a:spcPts val="0"/>
              </a:spcAft>
              <a:buFont typeface="Wingdings"/>
              <a:buChar char=""/>
              <a:defRPr/>
            </a:pPr>
            <a:r>
              <a:rPr lang="en-US" sz="2400" dirty="0" smtClean="0"/>
              <a:t>Bitcoin runs on its protocol, </a:t>
            </a:r>
            <a:r>
              <a:rPr lang="en-US" sz="2400" dirty="0" err="1"/>
              <a:t>E</a:t>
            </a:r>
            <a:r>
              <a:rPr lang="en-US" sz="2400" dirty="0" err="1" smtClean="0"/>
              <a:t>threum</a:t>
            </a:r>
            <a:r>
              <a:rPr lang="en-US" sz="2400" dirty="0" smtClean="0"/>
              <a:t> too!</a:t>
            </a:r>
            <a:endParaRPr lang="en-US" sz="2400"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VSECTIONID" val="nAxdkY373HH0eW1vafvNTR"/>
</p:tagLst>
</file>

<file path=ppt/tags/tag10.xml><?xml version="1.0" encoding="utf-8"?>
<p:tagLst xmlns:a="http://schemas.openxmlformats.org/drawingml/2006/main" xmlns:r="http://schemas.openxmlformats.org/officeDocument/2006/relationships" xmlns:p="http://schemas.openxmlformats.org/presentationml/2006/main">
  <p:tag name="DVSHAPEID" val="gv8A0rZZqpLUADtgMsctVo"/>
</p:tagLst>
</file>

<file path=ppt/tags/tag11.xml><?xml version="1.0" encoding="utf-8"?>
<p:tagLst xmlns:a="http://schemas.openxmlformats.org/drawingml/2006/main" xmlns:r="http://schemas.openxmlformats.org/officeDocument/2006/relationships" xmlns:p="http://schemas.openxmlformats.org/presentationml/2006/main">
  <p:tag name="DVSHAPEID" val="LfTx69WAso7rqL7PZDDTJa"/>
</p:tagLst>
</file>

<file path=ppt/tags/tag12.xml><?xml version="1.0" encoding="utf-8"?>
<p:tagLst xmlns:a="http://schemas.openxmlformats.org/drawingml/2006/main" xmlns:r="http://schemas.openxmlformats.org/officeDocument/2006/relationships" xmlns:p="http://schemas.openxmlformats.org/presentationml/2006/main">
  <p:tag name="DVSHAPEID" val="RIMky17fbIWSJTGtkP2PXn"/>
</p:tagLst>
</file>

<file path=ppt/tags/tag13.xml><?xml version="1.0" encoding="utf-8"?>
<p:tagLst xmlns:a="http://schemas.openxmlformats.org/drawingml/2006/main" xmlns:r="http://schemas.openxmlformats.org/officeDocument/2006/relationships" xmlns:p="http://schemas.openxmlformats.org/presentationml/2006/main">
  <p:tag name="DVSHAPEID" val="M8dI9XtyQ1EAnbKMBVtdcp"/>
</p:tagLst>
</file>

<file path=ppt/tags/tag14.xml><?xml version="1.0" encoding="utf-8"?>
<p:tagLst xmlns:a="http://schemas.openxmlformats.org/drawingml/2006/main" xmlns:r="http://schemas.openxmlformats.org/officeDocument/2006/relationships" xmlns:p="http://schemas.openxmlformats.org/presentationml/2006/main">
  <p:tag name="DVSHAPEID" val="vy1d9vjNRUdtVD6QSaLDSV"/>
</p:tagLst>
</file>

<file path=ppt/tags/tag15.xml><?xml version="1.0" encoding="utf-8"?>
<p:tagLst xmlns:a="http://schemas.openxmlformats.org/drawingml/2006/main" xmlns:r="http://schemas.openxmlformats.org/officeDocument/2006/relationships" xmlns:p="http://schemas.openxmlformats.org/presentationml/2006/main">
  <p:tag name="DVSHAPEID" val="d9vvJye7mKbnDFGVOXf29K"/>
</p:tagLst>
</file>

<file path=ppt/tags/tag16.xml><?xml version="1.0" encoding="utf-8"?>
<p:tagLst xmlns:a="http://schemas.openxmlformats.org/drawingml/2006/main" xmlns:r="http://schemas.openxmlformats.org/officeDocument/2006/relationships" xmlns:p="http://schemas.openxmlformats.org/presentationml/2006/main">
  <p:tag name="DVSHAPEID" val="ix0r9WmNnPLtMBeCTs43iB"/>
</p:tagLst>
</file>

<file path=ppt/tags/tag17.xml><?xml version="1.0" encoding="utf-8"?>
<p:tagLst xmlns:a="http://schemas.openxmlformats.org/drawingml/2006/main" xmlns:r="http://schemas.openxmlformats.org/officeDocument/2006/relationships" xmlns:p="http://schemas.openxmlformats.org/presentationml/2006/main">
  <p:tag name="DVSHAPEID" val="Q3kOdabutqcTBI5dC6XEbH"/>
</p:tagLst>
</file>

<file path=ppt/tags/tag2.xml><?xml version="1.0" encoding="utf-8"?>
<p:tagLst xmlns:a="http://schemas.openxmlformats.org/drawingml/2006/main" xmlns:r="http://schemas.openxmlformats.org/officeDocument/2006/relationships" xmlns:p="http://schemas.openxmlformats.org/presentationml/2006/main">
  <p:tag name="DVSHAPEID" val="qlb7CBvYSPWDSjJmvSQpGS"/>
</p:tagLst>
</file>

<file path=ppt/tags/tag3.xml><?xml version="1.0" encoding="utf-8"?>
<p:tagLst xmlns:a="http://schemas.openxmlformats.org/drawingml/2006/main" xmlns:r="http://schemas.openxmlformats.org/officeDocument/2006/relationships" xmlns:p="http://schemas.openxmlformats.org/presentationml/2006/main">
  <p:tag name="DVSHAPEID" val="6dJ5XOvYR8ZQSlpupPZ1OW"/>
</p:tagLst>
</file>

<file path=ppt/tags/tag4.xml><?xml version="1.0" encoding="utf-8"?>
<p:tagLst xmlns:a="http://schemas.openxmlformats.org/drawingml/2006/main" xmlns:r="http://schemas.openxmlformats.org/officeDocument/2006/relationships" xmlns:p="http://schemas.openxmlformats.org/presentationml/2006/main">
  <p:tag name="DVSHAPEID" val="AxUicFpkVnkxeXnxEGsUYN"/>
</p:tagLst>
</file>

<file path=ppt/tags/tag5.xml><?xml version="1.0" encoding="utf-8"?>
<p:tagLst xmlns:a="http://schemas.openxmlformats.org/drawingml/2006/main" xmlns:r="http://schemas.openxmlformats.org/officeDocument/2006/relationships" xmlns:p="http://schemas.openxmlformats.org/presentationml/2006/main">
  <p:tag name="DVSHAPEID" val="D2rnW1s0qF3aCcaECQzxcC"/>
</p:tagLst>
</file>

<file path=ppt/tags/tag6.xml><?xml version="1.0" encoding="utf-8"?>
<p:tagLst xmlns:a="http://schemas.openxmlformats.org/drawingml/2006/main" xmlns:r="http://schemas.openxmlformats.org/officeDocument/2006/relationships" xmlns:p="http://schemas.openxmlformats.org/presentationml/2006/main">
  <p:tag name="DVSHAPEID" val="vk6r6SbiyUYNURROInRVWF"/>
</p:tagLst>
</file>

<file path=ppt/tags/tag7.xml><?xml version="1.0" encoding="utf-8"?>
<p:tagLst xmlns:a="http://schemas.openxmlformats.org/drawingml/2006/main" xmlns:r="http://schemas.openxmlformats.org/officeDocument/2006/relationships" xmlns:p="http://schemas.openxmlformats.org/presentationml/2006/main">
  <p:tag name="DVSHAPEID" val="u4lbmZ3ClqA0x6hvUAP869"/>
</p:tagLst>
</file>

<file path=ppt/tags/tag8.xml><?xml version="1.0" encoding="utf-8"?>
<p:tagLst xmlns:a="http://schemas.openxmlformats.org/drawingml/2006/main" xmlns:r="http://schemas.openxmlformats.org/officeDocument/2006/relationships" xmlns:p="http://schemas.openxmlformats.org/presentationml/2006/main">
  <p:tag name="DVSHAPEID" val="bPhiNO7bFhGPQ15UvceVzx"/>
</p:tagLst>
</file>

<file path=ppt/tags/tag9.xml><?xml version="1.0" encoding="utf-8"?>
<p:tagLst xmlns:a="http://schemas.openxmlformats.org/drawingml/2006/main" xmlns:r="http://schemas.openxmlformats.org/officeDocument/2006/relationships" xmlns:p="http://schemas.openxmlformats.org/presentationml/2006/main">
  <p:tag name="DVSHAPEID" val="dUkKwcth6OzkTvU4cfvaLi"/>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2299</TotalTime>
  <Words>2812</Words>
  <Application>Microsoft Office PowerPoint</Application>
  <PresentationFormat>Overhead</PresentationFormat>
  <Paragraphs>553</Paragraphs>
  <Slides>51</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62" baseType="lpstr">
      <vt:lpstr>Tahoma</vt:lpstr>
      <vt:lpstr>Arial</vt:lpstr>
      <vt:lpstr>Georgia</vt:lpstr>
      <vt:lpstr>Wingdings 2</vt:lpstr>
      <vt:lpstr>Wingdings</vt:lpstr>
      <vt:lpstr>Times New Roman</vt:lpstr>
      <vt:lpstr>Century Schoolbook</vt:lpstr>
      <vt:lpstr>Times</vt:lpstr>
      <vt:lpstr>helvetica</vt:lpstr>
      <vt:lpstr>Civic</vt:lpstr>
      <vt:lpstr>Bitmap Image</vt:lpstr>
      <vt:lpstr>Distributed Systems</vt:lpstr>
      <vt:lpstr>Introduction</vt:lpstr>
      <vt:lpstr>Learning Outcomes</vt:lpstr>
      <vt:lpstr>Topics</vt:lpstr>
      <vt:lpstr>Evolution of Internet Computing</vt:lpstr>
      <vt:lpstr>Evolution of Internet Computing (2019)</vt:lpstr>
      <vt:lpstr>Beyond Search Engines: Enabling Information Technology and Scientific Applications: we need security and trust layers</vt:lpstr>
      <vt:lpstr>Terminologies</vt:lpstr>
      <vt:lpstr>Protocol</vt:lpstr>
      <vt:lpstr>Service</vt:lpstr>
      <vt:lpstr>API</vt:lpstr>
      <vt:lpstr>SDK</vt:lpstr>
      <vt:lpstr>Internet</vt:lpstr>
      <vt:lpstr>Client-server DS: Web Application</vt:lpstr>
      <vt:lpstr>Advances in Client-side programming</vt:lpstr>
      <vt:lpstr>Client programming</vt:lpstr>
      <vt:lpstr>Client/Server</vt:lpstr>
      <vt:lpstr>Advances in Networking</vt:lpstr>
      <vt:lpstr>Internetworking</vt:lpstr>
      <vt:lpstr>Communication Network</vt:lpstr>
      <vt:lpstr>Client/server Issues</vt:lpstr>
      <vt:lpstr>Issues in networked systems</vt:lpstr>
      <vt:lpstr>Advances in Middleware</vt:lpstr>
      <vt:lpstr>Communication Middleware</vt:lpstr>
      <vt:lpstr>Remote procedure call (RPC)</vt:lpstr>
      <vt:lpstr>Technical Layers</vt:lpstr>
      <vt:lpstr>Message-oriented Middleware (MOM)</vt:lpstr>
      <vt:lpstr>Server-side Advances</vt:lpstr>
      <vt:lpstr>Server-side advances: Two-tier applications </vt:lpstr>
      <vt:lpstr>Server-side: Three-tier Applications</vt:lpstr>
      <vt:lpstr> Programming Model for Web-based applications</vt:lpstr>
      <vt:lpstr>Application Programming Model for Three-tier Applications</vt:lpstr>
      <vt:lpstr>Expectations of a Distributed System</vt:lpstr>
      <vt:lpstr>Issues contd.</vt:lpstr>
      <vt:lpstr>Emerging Application Models</vt:lpstr>
      <vt:lpstr>Large scale systems</vt:lpstr>
      <vt:lpstr>Amazon.com </vt:lpstr>
      <vt:lpstr>Amazon (contd.)</vt:lpstr>
      <vt:lpstr>On to more fundamental concepts</vt:lpstr>
      <vt:lpstr>Synchrony</vt:lpstr>
      <vt:lpstr>Asynchronous communication</vt:lpstr>
      <vt:lpstr>Interface vs Payload Semantics</vt:lpstr>
      <vt:lpstr>Interface Semantics</vt:lpstr>
      <vt:lpstr>Payload Semantics</vt:lpstr>
      <vt:lpstr>Payload Semantics</vt:lpstr>
      <vt:lpstr>Payload semantics is generic</vt:lpstr>
      <vt:lpstr>Tight vs. Loose Coupling</vt:lpstr>
      <vt:lpstr>Tight vs. Loose coupling</vt:lpstr>
      <vt:lpstr>Challenges</vt:lpstr>
      <vt:lpstr>Tools to explore</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bina</dc:creator>
  <cp:lastModifiedBy>Bina Ramamurthy</cp:lastModifiedBy>
  <cp:revision>49</cp:revision>
  <cp:lastPrinted>1601-01-01T00:00:00Z</cp:lastPrinted>
  <dcterms:created xsi:type="dcterms:W3CDTF">1601-01-01T00:00:00Z</dcterms:created>
  <dcterms:modified xsi:type="dcterms:W3CDTF">2018-08-29T15:07:02Z</dcterms:modified>
</cp:coreProperties>
</file>