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43"/>
  </p:notesMasterIdLst>
  <p:handoutMasterIdLst>
    <p:handoutMasterId r:id="rId44"/>
  </p:handoutMasterIdLst>
  <p:sldIdLst>
    <p:sldId id="280" r:id="rId2"/>
    <p:sldId id="281" r:id="rId3"/>
    <p:sldId id="282" r:id="rId4"/>
    <p:sldId id="283" r:id="rId5"/>
    <p:sldId id="290" r:id="rId6"/>
    <p:sldId id="284" r:id="rId7"/>
    <p:sldId id="285" r:id="rId8"/>
    <p:sldId id="287" r:id="rId9"/>
    <p:sldId id="288" r:id="rId10"/>
    <p:sldId id="289" r:id="rId11"/>
    <p:sldId id="291" r:id="rId12"/>
    <p:sldId id="292" r:id="rId13"/>
    <p:sldId id="293" r:id="rId14"/>
    <p:sldId id="294" r:id="rId15"/>
    <p:sldId id="296" r:id="rId16"/>
    <p:sldId id="295" r:id="rId17"/>
    <p:sldId id="297" r:id="rId18"/>
    <p:sldId id="298" r:id="rId19"/>
    <p:sldId id="299" r:id="rId20"/>
    <p:sldId id="300" r:id="rId21"/>
    <p:sldId id="301" r:id="rId22"/>
    <p:sldId id="302" r:id="rId23"/>
    <p:sldId id="304" r:id="rId24"/>
    <p:sldId id="305" r:id="rId25"/>
    <p:sldId id="303" r:id="rId26"/>
    <p:sldId id="306" r:id="rId27"/>
    <p:sldId id="309" r:id="rId28"/>
    <p:sldId id="307" r:id="rId29"/>
    <p:sldId id="308" r:id="rId30"/>
    <p:sldId id="310" r:id="rId31"/>
    <p:sldId id="311" r:id="rId32"/>
    <p:sldId id="312" r:id="rId33"/>
    <p:sldId id="313" r:id="rId34"/>
    <p:sldId id="314" r:id="rId35"/>
    <p:sldId id="315" r:id="rId36"/>
    <p:sldId id="316" r:id="rId37"/>
    <p:sldId id="318" r:id="rId38"/>
    <p:sldId id="319" r:id="rId39"/>
    <p:sldId id="321" r:id="rId40"/>
    <p:sldId id="322" r:id="rId41"/>
    <p:sldId id="323" r:id="rId42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200" y="1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865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58" tIns="48329" rIns="96658" bIns="48329" numCol="1" anchor="t" anchorCtr="0" compatLnSpc="1">
            <a:prstTxWarp prst="textNoShape">
              <a:avLst/>
            </a:prstTxWarp>
          </a:bodyPr>
          <a:lstStyle>
            <a:lvl1pPr defTabSz="966788"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6550" y="0"/>
            <a:ext cx="316865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58" tIns="48329" rIns="96658" bIns="48329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24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6865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58" tIns="48329" rIns="96658" bIns="48329" numCol="1" anchor="b" anchorCtr="0" compatLnSpc="1">
            <a:prstTxWarp prst="textNoShape">
              <a:avLst/>
            </a:prstTxWarp>
          </a:bodyPr>
          <a:lstStyle>
            <a:lvl1pPr defTabSz="966788"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24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6550" y="9121775"/>
            <a:ext cx="316865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58" tIns="48329" rIns="96658" bIns="48329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200"/>
            </a:lvl1pPr>
          </a:lstStyle>
          <a:p>
            <a:pPr>
              <a:defRPr/>
            </a:pPr>
            <a:fld id="{8595E7F1-0615-4F64-97BF-EA693FA9783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865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58" tIns="48329" rIns="96658" bIns="48329" numCol="1" anchor="t" anchorCtr="0" compatLnSpc="1">
            <a:prstTxWarp prst="textNoShape">
              <a:avLst/>
            </a:prstTxWarp>
          </a:bodyPr>
          <a:lstStyle>
            <a:lvl1pPr defTabSz="966788"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6550" y="0"/>
            <a:ext cx="316865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58" tIns="48329" rIns="96658" bIns="48329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8888" y="720725"/>
            <a:ext cx="4799012" cy="3598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04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58" tIns="48329" rIns="96658" bIns="4832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 smtClean="0"/>
              <a:t>Click to edit Master text styles</a:t>
            </a:r>
          </a:p>
          <a:p>
            <a:pPr lvl="1"/>
            <a:r>
              <a:rPr lang="en-US" altLang="en-US" noProof="0" smtClean="0"/>
              <a:t>Second level</a:t>
            </a:r>
          </a:p>
          <a:p>
            <a:pPr lvl="2"/>
            <a:r>
              <a:rPr lang="en-US" altLang="en-US" noProof="0" smtClean="0"/>
              <a:t>Third level</a:t>
            </a:r>
          </a:p>
          <a:p>
            <a:pPr lvl="3"/>
            <a:r>
              <a:rPr lang="en-US" altLang="en-US" noProof="0" smtClean="0"/>
              <a:t>Fourth level</a:t>
            </a:r>
          </a:p>
          <a:p>
            <a:pPr lvl="4"/>
            <a:r>
              <a:rPr lang="en-US" altLang="en-US" noProof="0" smtClean="0"/>
              <a:t>Fifth level</a:t>
            </a:r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6865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58" tIns="48329" rIns="96658" bIns="48329" numCol="1" anchor="b" anchorCtr="0" compatLnSpc="1">
            <a:prstTxWarp prst="textNoShape">
              <a:avLst/>
            </a:prstTxWarp>
          </a:bodyPr>
          <a:lstStyle>
            <a:lvl1pPr defTabSz="966788"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6550" y="9121775"/>
            <a:ext cx="316865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58" tIns="48329" rIns="96658" bIns="48329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200"/>
            </a:lvl1pPr>
          </a:lstStyle>
          <a:p>
            <a:pPr>
              <a:defRPr/>
            </a:pPr>
            <a:fld id="{ED1753B9-5D53-4639-9FAC-750FE8AC4FE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BBC76789-1B34-4462-B887-E99422305729}" type="slidenum">
              <a:rPr lang="en-US" altLang="en-US" sz="1200" smtClean="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rPr>
              <a:pPr/>
              <a:t>8</a:t>
            </a:fld>
            <a:endParaRPr lang="en-US" altLang="en-US" sz="1200" smtClean="0">
              <a:solidFill>
                <a:srgbClr val="000000"/>
              </a:solidFill>
              <a:latin typeface="Times" panose="02020603050405020304" pitchFamily="18" charset="0"/>
              <a:ea typeface="ヒラギノ明朝 ProN W3" pitchFamily="-116" charset="-128"/>
              <a:sym typeface="Times" panose="02020603050405020304" pitchFamily="18" charset="0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D67E0CEB-177C-4A16-AC77-7831006CF536}" type="slidenum">
              <a:rPr lang="en-US" altLang="en-US" sz="1200" smtClean="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rPr>
              <a:pPr/>
              <a:t>9</a:t>
            </a:fld>
            <a:endParaRPr lang="en-US" altLang="en-US" sz="1200" smtClean="0">
              <a:solidFill>
                <a:srgbClr val="000000"/>
              </a:solidFill>
              <a:latin typeface="Times" panose="02020603050405020304" pitchFamily="18" charset="0"/>
              <a:ea typeface="ヒラギノ明朝 ProN W3" pitchFamily="-116" charset="-128"/>
              <a:sym typeface="Times" panose="02020603050405020304" pitchFamily="18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AED73905-6DAD-4162-9B5C-2C134015CA37}" type="slidenum">
              <a:rPr lang="en-US" altLang="en-US" sz="1200" smtClean="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rPr>
              <a:pPr/>
              <a:t>15</a:t>
            </a:fld>
            <a:endParaRPr lang="en-US" altLang="en-US" sz="1200" smtClean="0">
              <a:solidFill>
                <a:srgbClr val="000000"/>
              </a:solidFill>
              <a:latin typeface="Times" panose="02020603050405020304" pitchFamily="18" charset="0"/>
              <a:ea typeface="ヒラギノ明朝 ProN W3" pitchFamily="-116" charset="-128"/>
              <a:sym typeface="Times" panose="02020603050405020304" pitchFamily="18" charset="0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1A576FEB-5D12-4DCB-BAAD-92004152F84E}" type="slidenum">
              <a:rPr lang="en-US" altLang="en-US" sz="1200" smtClean="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rPr>
              <a:pPr/>
              <a:t>22</a:t>
            </a:fld>
            <a:endParaRPr lang="en-US" altLang="en-US" sz="1200" smtClean="0">
              <a:solidFill>
                <a:srgbClr val="000000"/>
              </a:solidFill>
              <a:latin typeface="Times" panose="02020603050405020304" pitchFamily="18" charset="0"/>
              <a:ea typeface="ヒラギノ明朝 ProN W3" pitchFamily="-116" charset="-128"/>
              <a:sym typeface="Times" panose="02020603050405020304" pitchFamily="18" charset="0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3CF5EB6C-1B23-42B5-BBCE-991F60FE2C55}" type="slidenum">
              <a:rPr lang="en-US" altLang="en-US" sz="1200" smtClean="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rPr>
              <a:pPr/>
              <a:t>25</a:t>
            </a:fld>
            <a:endParaRPr lang="en-US" altLang="en-US" sz="1200" smtClean="0">
              <a:solidFill>
                <a:srgbClr val="000000"/>
              </a:solidFill>
              <a:latin typeface="Times" panose="02020603050405020304" pitchFamily="18" charset="0"/>
              <a:ea typeface="ヒラギノ明朝 ProN W3" pitchFamily="-116" charset="-128"/>
              <a:sym typeface="Times" panose="02020603050405020304" pitchFamily="18" charset="0"/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9pPr>
          </a:lstStyle>
          <a:p>
            <a:fld id="{53BA329B-1365-4856-8C55-B6AF9E5A6FD2}" type="slidenum">
              <a:rPr lang="en-US" altLang="en-US" sz="1200"/>
              <a:pPr/>
              <a:t>31</a:t>
            </a:fld>
            <a:endParaRPr lang="en-US" altLang="en-US" sz="1200"/>
          </a:p>
        </p:txBody>
      </p:sp>
      <p:sp>
        <p:nvSpPr>
          <p:cNvPr id="3686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7382677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9pPr>
          </a:lstStyle>
          <a:p>
            <a:fld id="{2D6702AE-D2F3-45A2-824C-125287CAE585}" type="slidenum">
              <a:rPr lang="en-US" altLang="en-US" sz="1200"/>
              <a:pPr/>
              <a:t>37</a:t>
            </a:fld>
            <a:endParaRPr lang="en-US" altLang="en-US" sz="1200"/>
          </a:p>
        </p:txBody>
      </p:sp>
      <p:sp>
        <p:nvSpPr>
          <p:cNvPr id="4710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6851263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9pPr>
          </a:lstStyle>
          <a:p>
            <a:fld id="{3B9065DC-FEC3-4733-BA30-1500CDC3489C}" type="slidenum">
              <a:rPr lang="en-US" altLang="en-US" sz="1200"/>
              <a:pPr/>
              <a:t>39</a:t>
            </a:fld>
            <a:endParaRPr lang="en-US" altLang="en-US" sz="1200"/>
          </a:p>
        </p:txBody>
      </p:sp>
      <p:sp>
        <p:nvSpPr>
          <p:cNvPr id="4915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2382259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9pPr>
          </a:lstStyle>
          <a:p>
            <a:fld id="{0C2B5432-59AB-4C7A-8DC4-9A7118B8DB06}" type="slidenum">
              <a:rPr lang="en-US" altLang="en-US" sz="1200"/>
              <a:pPr/>
              <a:t>41</a:t>
            </a:fld>
            <a:endParaRPr lang="en-US" altLang="en-US" sz="1200"/>
          </a:p>
        </p:txBody>
      </p:sp>
      <p:sp>
        <p:nvSpPr>
          <p:cNvPr id="6553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2330387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7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5" name="Group 2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5" name="Rectangle 3"/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grpSp>
            <p:nvGrpSpPr>
              <p:cNvPr id="16" name="Group 4"/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18" name="Line 5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" name="Line 6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" name="Line 7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" name="Line 8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" name="Line 9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" name="Line 10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" name="Line 11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" name="Line 12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" name="Line 13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" name="Line 14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" name="Line 15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" name="Line 16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" name="Line 17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" name="Line 18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" name="Line 19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" name="Line 20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" name="Line 21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" name="Line 22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" name="Line 23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" name="Line 24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8" name="Line 25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" name="Line 26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" name="Line 27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" name="Line 28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" name="Line 29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" name="Line 30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" name="Line 31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5" name="Line 32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" name="Line 33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" name="Line 34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8" name="Line 35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9" name="Line 36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0" name="Line 37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1" name="Line 38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" name="Line 39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" name="Line 40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" name="Line 41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" name="Line 42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" name="Line 43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7" name="Line 44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8" name="Line 45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9" name="Line 46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0" name="Line 47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" name="Line 48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2" name="Line 49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" name="Line 50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4" name="Line 51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5" name="Line 52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6" name="Line 53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7" name="Line 54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8" name="Line 55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7" name="Line 56"/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" name="Group 76"/>
            <p:cNvGrpSpPr>
              <a:grpSpLocks/>
            </p:cNvGrpSpPr>
            <p:nvPr userDrawn="1"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11" name="Line 65"/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" name="Line 63"/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Line 64"/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Arc 66"/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0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199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0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199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" name="Group 75"/>
            <p:cNvGrpSpPr>
              <a:grpSpLocks/>
            </p:cNvGrpSpPr>
            <p:nvPr userDrawn="1"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8" name="Line 67"/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Line 68"/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" name="Arc 69"/>
              <p:cNvSpPr>
                <a:spLocks/>
              </p:cNvSpPr>
              <p:nvPr/>
            </p:nvSpPr>
            <p:spPr bwMode="ltGray">
              <a:xfrm rot="5400000">
                <a:off x="5097" y="3346"/>
                <a:ext cx="156" cy="157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0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199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0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199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6201" name="Rectangle 57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6202" name="Rectangle 5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7526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69" name="Rectangle 71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93E94E-2CFF-4BE0-A4C7-2B2BDA3C2D61}" type="datetime1">
              <a:rPr lang="en-US" altLang="en-US"/>
              <a:pPr>
                <a:defRPr/>
              </a:pPr>
              <a:t>9/26/2018</a:t>
            </a:fld>
            <a:endParaRPr lang="en-US" altLang="en-US"/>
          </a:p>
        </p:txBody>
      </p:sp>
      <p:sp>
        <p:nvSpPr>
          <p:cNvPr id="70" name="Rectangle 7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B.Ramamurthy</a:t>
            </a:r>
          </a:p>
        </p:txBody>
      </p:sp>
      <p:sp>
        <p:nvSpPr>
          <p:cNvPr id="71" name="Rectangle 7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4B9337-B54D-452C-B99F-E619F9E1854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831337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321D46-FA6C-4DD2-9736-3D9A28DF8124}" type="datetime1">
              <a:rPr lang="en-US" altLang="en-US"/>
              <a:pPr>
                <a:defRPr/>
              </a:pPr>
              <a:t>9/26/2018</a:t>
            </a:fld>
            <a:endParaRPr lang="en-US" altLang="en-US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B.Ramamurthy</a:t>
            </a:r>
          </a:p>
        </p:txBody>
      </p:sp>
      <p:sp>
        <p:nvSpPr>
          <p:cNvPr id="6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B754B6-364A-49C8-9460-5D0C6EDFDFE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29071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0025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0"/>
            <a:ext cx="5848350" cy="57150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EA85B2-866B-49B9-80C9-BC390D566606}" type="datetime1">
              <a:rPr lang="en-US" altLang="en-US"/>
              <a:pPr>
                <a:defRPr/>
              </a:pPr>
              <a:t>9/26/2018</a:t>
            </a:fld>
            <a:endParaRPr lang="en-US" altLang="en-US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B.Ramamurthy</a:t>
            </a:r>
          </a:p>
        </p:txBody>
      </p:sp>
      <p:sp>
        <p:nvSpPr>
          <p:cNvPr id="6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AAD4AD-69E9-4522-9EF3-DFEAEFB920F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02125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A86611-502E-4F6E-9EBC-EFEB38B1EA5F}" type="datetime1">
              <a:rPr lang="en-US" altLang="en-US"/>
              <a:pPr>
                <a:defRPr/>
              </a:pPr>
              <a:t>9/26/2018</a:t>
            </a:fld>
            <a:endParaRPr lang="en-US" altLang="en-US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B.Ramamurthy</a:t>
            </a:r>
          </a:p>
        </p:txBody>
      </p:sp>
      <p:sp>
        <p:nvSpPr>
          <p:cNvPr id="6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921425-779E-4A1A-A240-09DA28DC29F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9632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875C77-E279-4245-BA13-28DAB1FB0F39}" type="datetime1">
              <a:rPr lang="en-US" altLang="en-US"/>
              <a:pPr>
                <a:defRPr/>
              </a:pPr>
              <a:t>9/26/2018</a:t>
            </a:fld>
            <a:endParaRPr lang="en-US" altLang="en-US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B.Ramamurthy</a:t>
            </a:r>
          </a:p>
        </p:txBody>
      </p:sp>
      <p:sp>
        <p:nvSpPr>
          <p:cNvPr id="6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9C04A4-87D5-4941-868F-49902D8263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44458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7E23A0-6900-4E60-9E4E-51F361B9F872}" type="datetime1">
              <a:rPr lang="en-US" altLang="en-US"/>
              <a:pPr>
                <a:defRPr/>
              </a:pPr>
              <a:t>9/26/2018</a:t>
            </a:fld>
            <a:endParaRPr lang="en-US" altLang="en-US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B.Ramamurthy</a:t>
            </a:r>
          </a:p>
        </p:txBody>
      </p:sp>
      <p:sp>
        <p:nvSpPr>
          <p:cNvPr id="7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6131F7-9E59-476C-8A40-3EE28B515C9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9002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B6BB97-7951-4276-972E-1E31EB1E966B}" type="datetime1">
              <a:rPr lang="en-US" altLang="en-US"/>
              <a:pPr>
                <a:defRPr/>
              </a:pPr>
              <a:t>9/26/2018</a:t>
            </a:fld>
            <a:endParaRPr lang="en-US" altLang="en-US"/>
          </a:p>
        </p:txBody>
      </p:sp>
      <p:sp>
        <p:nvSpPr>
          <p:cNvPr id="8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B.Ramamurthy</a:t>
            </a:r>
          </a:p>
        </p:txBody>
      </p:sp>
      <p:sp>
        <p:nvSpPr>
          <p:cNvPr id="9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2A2F4E-2666-46EE-9BDC-2AD7B0FFABA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1579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40C8F9-4319-4E05-935B-5C28A90D75A2}" type="datetime1">
              <a:rPr lang="en-US" altLang="en-US"/>
              <a:pPr>
                <a:defRPr/>
              </a:pPr>
              <a:t>9/26/2018</a:t>
            </a:fld>
            <a:endParaRPr lang="en-US" altLang="en-US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B.Ramamurthy</a:t>
            </a:r>
          </a:p>
        </p:txBody>
      </p:sp>
      <p:sp>
        <p:nvSpPr>
          <p:cNvPr id="5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DB9676-3727-49F6-B1D6-727A1B3D768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2249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C2248E-A27C-4EB8-BABF-3D69D0D5CC84}" type="datetime1">
              <a:rPr lang="en-US" altLang="en-US"/>
              <a:pPr>
                <a:defRPr/>
              </a:pPr>
              <a:t>9/26/2018</a:t>
            </a:fld>
            <a:endParaRPr lang="en-US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B.Ramamurthy</a:t>
            </a:r>
          </a:p>
        </p:txBody>
      </p:sp>
      <p:sp>
        <p:nvSpPr>
          <p:cNvPr id="4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8ADBA3-71CA-4DB0-938C-ED827E5F5F6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4024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1BDAB-34FF-439D-A286-6E3AF021CB73}" type="datetime1">
              <a:rPr lang="en-US" altLang="en-US"/>
              <a:pPr>
                <a:defRPr/>
              </a:pPr>
              <a:t>9/26/2018</a:t>
            </a:fld>
            <a:endParaRPr lang="en-US" altLang="en-US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B.Ramamurthy</a:t>
            </a:r>
          </a:p>
        </p:txBody>
      </p:sp>
      <p:sp>
        <p:nvSpPr>
          <p:cNvPr id="7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BF566B-6C0D-4EA4-B2BB-DB12C0D4B58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2137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C6D3C1-CA0C-43BD-88B8-98F44E5EDFA3}" type="datetime1">
              <a:rPr lang="en-US" altLang="en-US"/>
              <a:pPr>
                <a:defRPr/>
              </a:pPr>
              <a:t>9/26/2018</a:t>
            </a:fld>
            <a:endParaRPr lang="en-US" altLang="en-US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B.Ramamurthy</a:t>
            </a:r>
          </a:p>
        </p:txBody>
      </p:sp>
      <p:sp>
        <p:nvSpPr>
          <p:cNvPr id="7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A7C107-571A-4BA3-AFE4-6711399A78B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4894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1032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1039" name="Group 4"/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1070" name="Line 5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1" name="Line 6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2" name="Line 7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3" name="Line 8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4" name="Line 9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5" name="Line 10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6" name="Line 11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7" name="Line 12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8" name="Line 13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9" name="Line 14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0" name="Line 15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1" name="Line 16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2" name="Line 17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3" name="Line 18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4" name="Line 19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5" name="Line 20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6" name="Line 21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7" name="Line 22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8" name="Line 23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9" name="Line 24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0" name="Line 25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1" name="Line 26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040" name="Group 27"/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1041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2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3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4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5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6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7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8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9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0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1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2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3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4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5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6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7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8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9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0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1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2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3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4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5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6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7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8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9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1033" name="Rectangle 57" descr="60%"/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blipFill dpi="0" rotWithShape="0">
              <a:blip r:embed="rId13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1034" name="Line 58"/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35" name="Group 59"/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1036" name="Line 60"/>
              <p:cNvSpPr>
                <a:spLocks noChangeShapeType="1"/>
              </p:cNvSpPr>
              <p:nvPr/>
            </p:nvSpPr>
            <p:spPr bwMode="ltGray">
              <a:xfrm flipH="1">
                <a:off x="96" y="1037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7" name="Line 61"/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8" name="Arc 62"/>
              <p:cNvSpPr>
                <a:spLocks/>
              </p:cNvSpPr>
              <p:nvPr/>
            </p:nvSpPr>
            <p:spPr bwMode="ltGray">
              <a:xfrm flipH="1">
                <a:off x="217" y="916"/>
                <a:ext cx="239" cy="239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0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199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0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199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027" name="Rectangle 63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64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92" name="Rectangle 6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fld id="{F6B4B352-E78B-4E08-AE78-A8D559C336CF}" type="datetime1">
              <a:rPr lang="en-US" altLang="en-US"/>
              <a:pPr>
                <a:defRPr/>
              </a:pPr>
              <a:t>9/26/2018</a:t>
            </a:fld>
            <a:endParaRPr lang="en-US" altLang="en-US"/>
          </a:p>
        </p:txBody>
      </p:sp>
      <p:sp>
        <p:nvSpPr>
          <p:cNvPr id="1093" name="Rectangle 6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r>
              <a:rPr lang="en-US" altLang="en-US"/>
              <a:t>B.Ramamurthy</a:t>
            </a:r>
          </a:p>
        </p:txBody>
      </p:sp>
      <p:sp>
        <p:nvSpPr>
          <p:cNvPr id="1094" name="Rectangle 7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0F01D42-E55F-4F24-9142-A3AF35D423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10000"/>
        <a:buFont typeface="Wingdings" panose="05000000000000000000" pitchFamily="2" charset="2"/>
        <a:buBlip>
          <a:blip r:embed="rId14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anose="05000000000000000000" pitchFamily="2" charset="2"/>
        <a:buChar char="n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panose="05000000000000000000" pitchFamily="2" charset="2"/>
        <a:buChar char="w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s://kafka.apache.org/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ncognito.com/tutorials/understanding-messaging-part-one-the-basics-2/" TargetMode="Externa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hyperlink" Target="https://computing.llnl.gov/tutorials/mpi/" TargetMode="Externa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1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4E47189-C919-431D-A270-239522CAC54A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9/26/2018</a:t>
            </a:fld>
            <a:endParaRPr lang="en-US" altLang="en-US" sz="1400" smtClean="0"/>
          </a:p>
        </p:txBody>
      </p:sp>
      <p:sp>
        <p:nvSpPr>
          <p:cNvPr id="5123" name="Rectangle 72"/>
          <p:cNvSpPr>
            <a:spLocks noGrp="1" noChangeArrowheads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smtClean="0"/>
              <a:t>B.Ramamurthy</a:t>
            </a:r>
          </a:p>
        </p:txBody>
      </p:sp>
      <p:sp>
        <p:nvSpPr>
          <p:cNvPr id="5124" name="Rectangle 7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8F02F17-6886-44C6-8329-D890975FAA10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400" smtClean="0"/>
          </a:p>
        </p:txBody>
      </p:sp>
      <p:sp>
        <p:nvSpPr>
          <p:cNvPr id="5125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Indirect Communication Paradigms (or Messaging Methods) </a:t>
            </a:r>
          </a:p>
        </p:txBody>
      </p:sp>
      <p:sp>
        <p:nvSpPr>
          <p:cNvPr id="5126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Ch. 6 and extra notes</a:t>
            </a:r>
          </a:p>
          <a:p>
            <a:pPr eaLnBrk="1" hangingPunct="1"/>
            <a:r>
              <a:rPr lang="en-US" altLang="en-US" smtClean="0"/>
              <a:t>B.Ramamurthy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Group Membership Management</a:t>
            </a:r>
          </a:p>
        </p:txBody>
      </p:sp>
      <p:sp>
        <p:nvSpPr>
          <p:cNvPr id="16387" name="Content Placeholder 2" descr="Rectangle: Click to edit Master text styles&#10;Second level&#10;Third level&#10;Fourth level&#10;Fifth level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Provide interface for group membership changes</a:t>
            </a:r>
          </a:p>
          <a:p>
            <a:r>
              <a:rPr lang="en-US" altLang="en-US" smtClean="0"/>
              <a:t>Failure detection (unreachable etc.)</a:t>
            </a:r>
          </a:p>
          <a:p>
            <a:r>
              <a:rPr lang="en-US" altLang="en-US" smtClean="0"/>
              <a:t>Notifying members about changes</a:t>
            </a:r>
          </a:p>
          <a:p>
            <a:r>
              <a:rPr lang="en-US" altLang="en-US" smtClean="0"/>
              <a:t>Performing group address expansion</a:t>
            </a:r>
          </a:p>
          <a:p>
            <a:r>
              <a:rPr lang="en-US" altLang="en-US" smtClean="0"/>
              <a:t>Example application of group communication: Whatsapp (read about its history for inspiration)</a:t>
            </a:r>
          </a:p>
        </p:txBody>
      </p:sp>
      <p:sp>
        <p:nvSpPr>
          <p:cNvPr id="1638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D7FE43C-066B-42B9-B0EA-FDCA133CF4B0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9/26/2018</a:t>
            </a:fld>
            <a:endParaRPr lang="en-US" altLang="en-US" sz="1400" smtClean="0"/>
          </a:p>
        </p:txBody>
      </p:sp>
      <p:sp>
        <p:nvSpPr>
          <p:cNvPr id="1638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smtClean="0"/>
              <a:t>B.Ramamurthy</a:t>
            </a:r>
          </a:p>
        </p:txBody>
      </p:sp>
      <p:sp>
        <p:nvSpPr>
          <p:cNvPr id="163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6D99E0B-A409-4283-967F-01E21376128C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40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II. Publish Subscribe Model</a:t>
            </a:r>
          </a:p>
        </p:txBody>
      </p:sp>
      <p:sp>
        <p:nvSpPr>
          <p:cNvPr id="3" name="Content Placeholder 2" descr="Rectangle: Click to edit Master text styles&#10;Second level&#10;Third level&#10;Fourth level&#10;Fifth level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000" dirty="0" smtClean="0"/>
              <a:t>Distributed event based system</a:t>
            </a:r>
          </a:p>
          <a:p>
            <a:pPr>
              <a:defRPr/>
            </a:pPr>
            <a:r>
              <a:rPr lang="en-US" sz="2000" dirty="0" smtClean="0"/>
              <a:t>Most widely used indirect communication system (?)</a:t>
            </a:r>
          </a:p>
          <a:p>
            <a:pPr>
              <a:defRPr/>
            </a:pPr>
            <a:r>
              <a:rPr lang="en-US" sz="2000" dirty="0" smtClean="0"/>
              <a:t>A publish-subscribe system is a system where publishers publish structured events to an event service and subscribers express interest by subscriptions.</a:t>
            </a:r>
          </a:p>
          <a:p>
            <a:pPr>
              <a:defRPr/>
            </a:pPr>
            <a:r>
              <a:rPr lang="en-US" sz="2000" dirty="0" smtClean="0"/>
              <a:t>The task of the pub/sub system is to match the published events and ensure correct delivery of event notifications.</a:t>
            </a:r>
          </a:p>
          <a:p>
            <a:pPr>
              <a:defRPr/>
            </a:pPr>
            <a:r>
              <a:rPr lang="en-US" sz="2000" dirty="0" smtClean="0"/>
              <a:t>Fundamentally one-to-many communication paradigm.</a:t>
            </a:r>
          </a:p>
          <a:p>
            <a:pPr>
              <a:defRPr/>
            </a:pPr>
            <a:r>
              <a:rPr lang="en-US" sz="2000" dirty="0" smtClean="0"/>
              <a:t>Heterogeneity of components</a:t>
            </a:r>
          </a:p>
          <a:p>
            <a:pPr>
              <a:defRPr/>
            </a:pPr>
            <a:r>
              <a:rPr lang="en-US" sz="2000" dirty="0" err="1" smtClean="0"/>
              <a:t>Asynchronicity</a:t>
            </a:r>
            <a:r>
              <a:rPr lang="en-US" sz="2000" dirty="0" smtClean="0"/>
              <a:t> in operation</a:t>
            </a:r>
          </a:p>
          <a:p>
            <a:pPr>
              <a:defRPr/>
            </a:pPr>
            <a:r>
              <a:rPr lang="en-US" sz="2000" dirty="0" smtClean="0"/>
              <a:t>Delivery guarantees (3 secs </a:t>
            </a:r>
            <a:r>
              <a:rPr lang="en-US" sz="2000" dirty="0" err="1" smtClean="0"/>
              <a:t>realtime</a:t>
            </a:r>
            <a:r>
              <a:rPr lang="en-US" sz="2000" dirty="0" smtClean="0"/>
              <a:t> delivery assurance by Bloomberg!)</a:t>
            </a:r>
          </a:p>
          <a:p>
            <a:pPr>
              <a:defRPr/>
            </a:pPr>
            <a:r>
              <a:rPr lang="en-US" sz="2000" dirty="0" smtClean="0"/>
              <a:t>Do you see the difference between group </a:t>
            </a:r>
            <a:r>
              <a:rPr lang="en-US" sz="2000" dirty="0" err="1" smtClean="0"/>
              <a:t>comm</a:t>
            </a:r>
            <a:r>
              <a:rPr lang="en-US" sz="2000" dirty="0" smtClean="0"/>
              <a:t> and </a:t>
            </a:r>
            <a:r>
              <a:rPr lang="en-US" sz="2000" dirty="0" err="1" smtClean="0"/>
              <a:t>oub</a:t>
            </a:r>
            <a:r>
              <a:rPr lang="en-US" sz="2000" dirty="0" smtClean="0"/>
              <a:t>/sub?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en-US" sz="2400" dirty="0"/>
          </a:p>
        </p:txBody>
      </p:sp>
      <p:sp>
        <p:nvSpPr>
          <p:cNvPr id="1741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825971B-4877-4099-B1E3-7D6E32BAEA53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9/26/2018</a:t>
            </a:fld>
            <a:endParaRPr lang="en-US" altLang="en-US" sz="1400" smtClean="0"/>
          </a:p>
        </p:txBody>
      </p:sp>
      <p:sp>
        <p:nvSpPr>
          <p:cNvPr id="1741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smtClean="0"/>
              <a:t>B.Ramamurthy</a:t>
            </a:r>
          </a:p>
        </p:txBody>
      </p:sp>
      <p:sp>
        <p:nvSpPr>
          <p:cNvPr id="174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6B01B31-D5ED-49D0-8E58-563172006E84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40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Applications of Pub/Sub</a:t>
            </a:r>
          </a:p>
        </p:txBody>
      </p:sp>
      <p:sp>
        <p:nvSpPr>
          <p:cNvPr id="18435" name="Content Placeholder 2" descr="Rectangle: Click to edit Master text styles&#10;Second level&#10;Third level&#10;Fourth level&#10;Fifth level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Financial information systems</a:t>
            </a:r>
          </a:p>
          <a:p>
            <a:r>
              <a:rPr lang="en-US" altLang="en-US" smtClean="0"/>
              <a:t>Cooperative working</a:t>
            </a:r>
          </a:p>
          <a:p>
            <a:r>
              <a:rPr lang="en-US" altLang="en-US" smtClean="0"/>
              <a:t>Ubiquitous computing</a:t>
            </a:r>
          </a:p>
          <a:p>
            <a:r>
              <a:rPr lang="en-US" altLang="en-US" smtClean="0"/>
              <a:t>Monitoring applications</a:t>
            </a:r>
          </a:p>
        </p:txBody>
      </p:sp>
      <p:sp>
        <p:nvSpPr>
          <p:cNvPr id="1843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627CA51-C0D8-47F1-AEF2-A299D3AB0AAE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9/26/2018</a:t>
            </a:fld>
            <a:endParaRPr lang="en-US" altLang="en-US" sz="1400" smtClean="0"/>
          </a:p>
        </p:txBody>
      </p:sp>
      <p:sp>
        <p:nvSpPr>
          <p:cNvPr id="1843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smtClean="0"/>
              <a:t>B.Ramamurthy</a:t>
            </a:r>
          </a:p>
        </p:txBody>
      </p:sp>
      <p:sp>
        <p:nvSpPr>
          <p:cNvPr id="184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3AF6CCC-840B-4D2B-831D-DAC0A1F7DD44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40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Stock Dealing Room (Ex: Bloomberg, FactSet)</a:t>
            </a:r>
          </a:p>
        </p:txBody>
      </p:sp>
      <p:sp>
        <p:nvSpPr>
          <p:cNvPr id="19459" name="Content Placeholder 2" descr="Rectangle: Click to edit Master text styles&#10;Second level&#10;Third level&#10;Fourth level&#10;Fifth level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 smtClean="0"/>
          </a:p>
        </p:txBody>
      </p:sp>
      <p:sp>
        <p:nvSpPr>
          <p:cNvPr id="1946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5D34AF1-CD2C-4C04-8C43-25E4D628EB4E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9/26/2018</a:t>
            </a:fld>
            <a:endParaRPr lang="en-US" altLang="en-US" sz="1400" smtClean="0"/>
          </a:p>
        </p:txBody>
      </p:sp>
      <p:sp>
        <p:nvSpPr>
          <p:cNvPr id="1946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smtClean="0"/>
              <a:t>B.Ramamurthy</a:t>
            </a:r>
          </a:p>
        </p:txBody>
      </p:sp>
      <p:sp>
        <p:nvSpPr>
          <p:cNvPr id="194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8077DCC-C710-4EB5-8987-2D98B13191FF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en-US" sz="1400" smtClean="0"/>
          </a:p>
        </p:txBody>
      </p:sp>
      <p:grpSp>
        <p:nvGrpSpPr>
          <p:cNvPr id="19463" name="Group 4"/>
          <p:cNvGrpSpPr>
            <a:grpSpLocks/>
          </p:cNvGrpSpPr>
          <p:nvPr/>
        </p:nvGrpSpPr>
        <p:grpSpPr bwMode="auto">
          <a:xfrm>
            <a:off x="838200" y="1677988"/>
            <a:ext cx="6797675" cy="4610100"/>
            <a:chOff x="0" y="0"/>
            <a:chExt cx="4282" cy="2904"/>
          </a:xfrm>
        </p:grpSpPr>
        <p:sp>
          <p:nvSpPr>
            <p:cNvPr id="19464" name="Rectangle 5"/>
            <p:cNvSpPr>
              <a:spLocks/>
            </p:cNvSpPr>
            <p:nvPr/>
          </p:nvSpPr>
          <p:spPr bwMode="auto">
            <a:xfrm>
              <a:off x="1649" y="249"/>
              <a:ext cx="1063" cy="1003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465" name="Rectangle 6"/>
            <p:cNvSpPr>
              <a:spLocks/>
            </p:cNvSpPr>
            <p:nvPr/>
          </p:nvSpPr>
          <p:spPr bwMode="auto">
            <a:xfrm>
              <a:off x="1649" y="1602"/>
              <a:ext cx="1063" cy="1003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466" name="Rectangle 7"/>
            <p:cNvSpPr>
              <a:spLocks/>
            </p:cNvSpPr>
            <p:nvPr/>
          </p:nvSpPr>
          <p:spPr bwMode="auto">
            <a:xfrm>
              <a:off x="1649" y="1602"/>
              <a:ext cx="1075" cy="1015"/>
            </a:xfrm>
            <a:prstGeom prst="rect">
              <a:avLst/>
            </a:prstGeom>
            <a:noFill/>
            <a:ln w="28575">
              <a:solidFill>
                <a:srgbClr val="D9AA73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467" name="Oval 8"/>
            <p:cNvSpPr>
              <a:spLocks/>
            </p:cNvSpPr>
            <p:nvPr/>
          </p:nvSpPr>
          <p:spPr bwMode="auto">
            <a:xfrm>
              <a:off x="1733" y="1650"/>
              <a:ext cx="882" cy="882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468" name="Rectangle 9"/>
            <p:cNvSpPr>
              <a:spLocks/>
            </p:cNvSpPr>
            <p:nvPr/>
          </p:nvSpPr>
          <p:spPr bwMode="auto">
            <a:xfrm>
              <a:off x="3255" y="1771"/>
              <a:ext cx="1027" cy="1027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469" name="Rectangle 10"/>
            <p:cNvSpPr>
              <a:spLocks/>
            </p:cNvSpPr>
            <p:nvPr/>
          </p:nvSpPr>
          <p:spPr bwMode="auto">
            <a:xfrm>
              <a:off x="78" y="1771"/>
              <a:ext cx="1027" cy="1027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470" name="Rectangle 11"/>
            <p:cNvSpPr>
              <a:spLocks/>
            </p:cNvSpPr>
            <p:nvPr/>
          </p:nvSpPr>
          <p:spPr bwMode="auto">
            <a:xfrm>
              <a:off x="77" y="164"/>
              <a:ext cx="1016" cy="1027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471" name="Oval 12"/>
            <p:cNvSpPr>
              <a:spLocks/>
            </p:cNvSpPr>
            <p:nvPr/>
          </p:nvSpPr>
          <p:spPr bwMode="auto">
            <a:xfrm>
              <a:off x="1733" y="309"/>
              <a:ext cx="882" cy="882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472" name="Rectangle 13"/>
            <p:cNvSpPr>
              <a:spLocks/>
            </p:cNvSpPr>
            <p:nvPr/>
          </p:nvSpPr>
          <p:spPr bwMode="auto">
            <a:xfrm>
              <a:off x="3244" y="164"/>
              <a:ext cx="1027" cy="1027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473" name="Rectangle 14"/>
            <p:cNvSpPr>
              <a:spLocks/>
            </p:cNvSpPr>
            <p:nvPr/>
          </p:nvSpPr>
          <p:spPr bwMode="auto">
            <a:xfrm>
              <a:off x="120" y="15"/>
              <a:ext cx="844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300">
                  <a:latin typeface="Arial" panose="020B0604020202020204" pitchFamily="34" charset="0"/>
                  <a:ea typeface="ヒラギノ明朝 ProN W3" pitchFamily="-116" charset="-128"/>
                  <a:cs typeface="Arial" panose="020B0604020202020204" pitchFamily="34" charset="0"/>
                  <a:sym typeface="Arial" panose="020B0604020202020204" pitchFamily="34" charset="0"/>
                </a:rPr>
                <a:t>Dealer’s computer</a:t>
              </a:r>
            </a:p>
          </p:txBody>
        </p:sp>
        <p:sp>
          <p:nvSpPr>
            <p:cNvPr id="19474" name="Rectangle 15"/>
            <p:cNvSpPr>
              <a:spLocks/>
            </p:cNvSpPr>
            <p:nvPr/>
          </p:nvSpPr>
          <p:spPr bwMode="auto">
            <a:xfrm>
              <a:off x="1811" y="1973"/>
              <a:ext cx="520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300">
                  <a:latin typeface="Arial" panose="020B0604020202020204" pitchFamily="34" charset="0"/>
                  <a:ea typeface="ヒラギノ明朝 ProN W3" pitchFamily="-116" charset="-128"/>
                  <a:cs typeface="Arial" panose="020B0604020202020204" pitchFamily="34" charset="0"/>
                  <a:sym typeface="Arial" panose="020B0604020202020204" pitchFamily="34" charset="0"/>
                </a:rPr>
                <a:t>Information</a:t>
              </a:r>
            </a:p>
          </p:txBody>
        </p:sp>
        <p:sp>
          <p:nvSpPr>
            <p:cNvPr id="19475" name="Rectangle 16"/>
            <p:cNvSpPr>
              <a:spLocks/>
            </p:cNvSpPr>
            <p:nvPr/>
          </p:nvSpPr>
          <p:spPr bwMode="auto">
            <a:xfrm>
              <a:off x="1836" y="2082"/>
              <a:ext cx="376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300">
                  <a:latin typeface="Arial" panose="020B0604020202020204" pitchFamily="34" charset="0"/>
                  <a:ea typeface="ヒラギノ明朝 ProN W3" pitchFamily="-116" charset="-128"/>
                  <a:cs typeface="Arial" panose="020B0604020202020204" pitchFamily="34" charset="0"/>
                  <a:sym typeface="Arial" panose="020B0604020202020204" pitchFamily="34" charset="0"/>
                </a:rPr>
                <a:t>provider</a:t>
              </a:r>
            </a:p>
          </p:txBody>
        </p:sp>
        <p:sp>
          <p:nvSpPr>
            <p:cNvPr id="19476" name="Oval 17"/>
            <p:cNvSpPr>
              <a:spLocks/>
            </p:cNvSpPr>
            <p:nvPr/>
          </p:nvSpPr>
          <p:spPr bwMode="auto">
            <a:xfrm>
              <a:off x="3449" y="285"/>
              <a:ext cx="713" cy="713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477" name="Rectangle 18"/>
            <p:cNvSpPr>
              <a:spLocks/>
            </p:cNvSpPr>
            <p:nvPr/>
          </p:nvSpPr>
          <p:spPr bwMode="auto">
            <a:xfrm>
              <a:off x="3709" y="355"/>
              <a:ext cx="306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300">
                  <a:latin typeface="Arial" panose="020B0604020202020204" pitchFamily="34" charset="0"/>
                  <a:ea typeface="ヒラギノ明朝 ProN W3" pitchFamily="-116" charset="-128"/>
                  <a:cs typeface="Arial" panose="020B0604020202020204" pitchFamily="34" charset="0"/>
                  <a:sym typeface="Arial" panose="020B0604020202020204" pitchFamily="34" charset="0"/>
                </a:rPr>
                <a:t>Dealer</a:t>
              </a:r>
            </a:p>
          </p:txBody>
        </p:sp>
        <p:sp>
          <p:nvSpPr>
            <p:cNvPr id="19478" name="Freeform 19"/>
            <p:cNvSpPr>
              <a:spLocks/>
            </p:cNvSpPr>
            <p:nvPr/>
          </p:nvSpPr>
          <p:spPr bwMode="auto">
            <a:xfrm>
              <a:off x="2108" y="2327"/>
              <a:ext cx="48" cy="97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1600" h="21600">
                  <a:moveTo>
                    <a:pt x="10800" y="21600"/>
                  </a:moveTo>
                  <a:lnTo>
                    <a:pt x="0" y="21600"/>
                  </a:lnTo>
                  <a:lnTo>
                    <a:pt x="10800" y="0"/>
                  </a:lnTo>
                  <a:lnTo>
                    <a:pt x="21600" y="21600"/>
                  </a:lnTo>
                  <a:lnTo>
                    <a:pt x="10800" y="21600"/>
                  </a:lnTo>
                  <a:close/>
                  <a:moveTo>
                    <a:pt x="10800" y="21600"/>
                  </a:moveTo>
                </a:path>
              </a:pathLst>
            </a:custGeom>
            <a:solidFill>
              <a:srgbClr val="000000"/>
            </a:solidFill>
            <a:ln w="28575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479" name="Line 20"/>
            <p:cNvSpPr>
              <a:spLocks noChangeShapeType="1"/>
            </p:cNvSpPr>
            <p:nvPr/>
          </p:nvSpPr>
          <p:spPr bwMode="auto">
            <a:xfrm>
              <a:off x="2132" y="2424"/>
              <a:ext cx="1" cy="42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480" name="Freeform 21"/>
            <p:cNvSpPr>
              <a:spLocks/>
            </p:cNvSpPr>
            <p:nvPr/>
          </p:nvSpPr>
          <p:spPr bwMode="auto">
            <a:xfrm>
              <a:off x="2132" y="370"/>
              <a:ext cx="48" cy="6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1600" h="21600">
                  <a:moveTo>
                    <a:pt x="10800" y="0"/>
                  </a:moveTo>
                  <a:lnTo>
                    <a:pt x="21600" y="0"/>
                  </a:lnTo>
                  <a:lnTo>
                    <a:pt x="10800" y="21600"/>
                  </a:lnTo>
                  <a:lnTo>
                    <a:pt x="0" y="0"/>
                  </a:lnTo>
                  <a:lnTo>
                    <a:pt x="10800" y="0"/>
                  </a:lnTo>
                  <a:close/>
                  <a:moveTo>
                    <a:pt x="10800" y="0"/>
                  </a:moveTo>
                </a:path>
              </a:pathLst>
            </a:custGeom>
            <a:solidFill>
              <a:srgbClr val="000000"/>
            </a:solidFill>
            <a:ln w="28575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481" name="Line 22"/>
            <p:cNvSpPr>
              <a:spLocks noChangeShapeType="1"/>
            </p:cNvSpPr>
            <p:nvPr/>
          </p:nvSpPr>
          <p:spPr bwMode="auto">
            <a:xfrm rot="10800000">
              <a:off x="2156" y="21"/>
              <a:ext cx="1" cy="33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482" name="Rectangle 23"/>
            <p:cNvSpPr>
              <a:spLocks/>
            </p:cNvSpPr>
            <p:nvPr/>
          </p:nvSpPr>
          <p:spPr bwMode="auto">
            <a:xfrm>
              <a:off x="2162" y="2658"/>
              <a:ext cx="382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300">
                  <a:latin typeface="Arial" panose="020B0604020202020204" pitchFamily="34" charset="0"/>
                  <a:ea typeface="ヒラギノ明朝 ProN W3" pitchFamily="-116" charset="-128"/>
                  <a:cs typeface="Arial" panose="020B0604020202020204" pitchFamily="34" charset="0"/>
                  <a:sym typeface="Arial" panose="020B0604020202020204" pitchFamily="34" charset="0"/>
                </a:rPr>
                <a:t>External</a:t>
              </a:r>
            </a:p>
          </p:txBody>
        </p:sp>
        <p:sp>
          <p:nvSpPr>
            <p:cNvPr id="19483" name="Rectangle 24"/>
            <p:cNvSpPr>
              <a:spLocks/>
            </p:cNvSpPr>
            <p:nvPr/>
          </p:nvSpPr>
          <p:spPr bwMode="auto">
            <a:xfrm>
              <a:off x="2162" y="2779"/>
              <a:ext cx="312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300">
                  <a:latin typeface="Arial" panose="020B0604020202020204" pitchFamily="34" charset="0"/>
                  <a:ea typeface="ヒラギノ明朝 ProN W3" pitchFamily="-116" charset="-128"/>
                  <a:cs typeface="Arial" panose="020B0604020202020204" pitchFamily="34" charset="0"/>
                  <a:sym typeface="Arial" panose="020B0604020202020204" pitchFamily="34" charset="0"/>
                </a:rPr>
                <a:t>source</a:t>
              </a:r>
            </a:p>
          </p:txBody>
        </p:sp>
        <p:sp>
          <p:nvSpPr>
            <p:cNvPr id="19484" name="Rectangle 25"/>
            <p:cNvSpPr>
              <a:spLocks/>
            </p:cNvSpPr>
            <p:nvPr/>
          </p:nvSpPr>
          <p:spPr bwMode="auto">
            <a:xfrm>
              <a:off x="2222" y="0"/>
              <a:ext cx="382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300">
                  <a:latin typeface="Arial" panose="020B0604020202020204" pitchFamily="34" charset="0"/>
                  <a:ea typeface="ヒラギノ明朝 ProN W3" pitchFamily="-116" charset="-128"/>
                  <a:cs typeface="Arial" panose="020B0604020202020204" pitchFamily="34" charset="0"/>
                  <a:sym typeface="Arial" panose="020B0604020202020204" pitchFamily="34" charset="0"/>
                </a:rPr>
                <a:t>External</a:t>
              </a:r>
            </a:p>
          </p:txBody>
        </p:sp>
        <p:sp>
          <p:nvSpPr>
            <p:cNvPr id="19485" name="Rectangle 26"/>
            <p:cNvSpPr>
              <a:spLocks/>
            </p:cNvSpPr>
            <p:nvPr/>
          </p:nvSpPr>
          <p:spPr bwMode="auto">
            <a:xfrm>
              <a:off x="2222" y="121"/>
              <a:ext cx="312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300">
                  <a:latin typeface="Arial" panose="020B0604020202020204" pitchFamily="34" charset="0"/>
                  <a:ea typeface="ヒラギノ明朝 ProN W3" pitchFamily="-116" charset="-128"/>
                  <a:cs typeface="Arial" panose="020B0604020202020204" pitchFamily="34" charset="0"/>
                  <a:sym typeface="Arial" panose="020B0604020202020204" pitchFamily="34" charset="0"/>
                </a:rPr>
                <a:t>source</a:t>
              </a:r>
            </a:p>
          </p:txBody>
        </p:sp>
        <p:sp>
          <p:nvSpPr>
            <p:cNvPr id="19486" name="Rectangle 27"/>
            <p:cNvSpPr>
              <a:spLocks/>
            </p:cNvSpPr>
            <p:nvPr/>
          </p:nvSpPr>
          <p:spPr bwMode="auto">
            <a:xfrm>
              <a:off x="2068" y="693"/>
              <a:ext cx="520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300">
                  <a:latin typeface="Arial" panose="020B0604020202020204" pitchFamily="34" charset="0"/>
                  <a:ea typeface="ヒラギノ明朝 ProN W3" pitchFamily="-116" charset="-128"/>
                  <a:cs typeface="Arial" panose="020B0604020202020204" pitchFamily="34" charset="0"/>
                  <a:sym typeface="Arial" panose="020B0604020202020204" pitchFamily="34" charset="0"/>
                </a:rPr>
                <a:t>Information</a:t>
              </a:r>
            </a:p>
          </p:txBody>
        </p:sp>
        <p:sp>
          <p:nvSpPr>
            <p:cNvPr id="19487" name="Rectangle 28"/>
            <p:cNvSpPr>
              <a:spLocks/>
            </p:cNvSpPr>
            <p:nvPr/>
          </p:nvSpPr>
          <p:spPr bwMode="auto">
            <a:xfrm>
              <a:off x="2256" y="802"/>
              <a:ext cx="376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300">
                  <a:latin typeface="Arial" panose="020B0604020202020204" pitchFamily="34" charset="0"/>
                  <a:ea typeface="ヒラギノ明朝 ProN W3" pitchFamily="-116" charset="-128"/>
                  <a:cs typeface="Arial" panose="020B0604020202020204" pitchFamily="34" charset="0"/>
                  <a:sym typeface="Arial" panose="020B0604020202020204" pitchFamily="34" charset="0"/>
                </a:rPr>
                <a:t>provider</a:t>
              </a:r>
            </a:p>
          </p:txBody>
        </p:sp>
        <p:sp>
          <p:nvSpPr>
            <p:cNvPr id="19488" name="Oval 29"/>
            <p:cNvSpPr>
              <a:spLocks/>
            </p:cNvSpPr>
            <p:nvPr/>
          </p:nvSpPr>
          <p:spPr bwMode="auto">
            <a:xfrm>
              <a:off x="235" y="285"/>
              <a:ext cx="713" cy="713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489" name="Rectangle 30"/>
            <p:cNvSpPr>
              <a:spLocks/>
            </p:cNvSpPr>
            <p:nvPr/>
          </p:nvSpPr>
          <p:spPr bwMode="auto">
            <a:xfrm>
              <a:off x="443" y="363"/>
              <a:ext cx="306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300">
                  <a:latin typeface="Arial" panose="020B0604020202020204" pitchFamily="34" charset="0"/>
                  <a:ea typeface="ヒラギノ明朝 ProN W3" pitchFamily="-116" charset="-128"/>
                  <a:cs typeface="Arial" panose="020B0604020202020204" pitchFamily="34" charset="0"/>
                  <a:sym typeface="Arial" panose="020B0604020202020204" pitchFamily="34" charset="0"/>
                </a:rPr>
                <a:t>Dealer</a:t>
              </a:r>
            </a:p>
          </p:txBody>
        </p:sp>
        <p:sp>
          <p:nvSpPr>
            <p:cNvPr id="19490" name="Oval 31"/>
            <p:cNvSpPr>
              <a:spLocks/>
            </p:cNvSpPr>
            <p:nvPr/>
          </p:nvSpPr>
          <p:spPr bwMode="auto">
            <a:xfrm>
              <a:off x="187" y="1916"/>
              <a:ext cx="833" cy="774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491" name="Rectangle 32"/>
            <p:cNvSpPr>
              <a:spLocks/>
            </p:cNvSpPr>
            <p:nvPr/>
          </p:nvSpPr>
          <p:spPr bwMode="auto">
            <a:xfrm>
              <a:off x="256" y="2329"/>
              <a:ext cx="306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300">
                  <a:latin typeface="Arial" panose="020B0604020202020204" pitchFamily="34" charset="0"/>
                  <a:ea typeface="ヒラギノ明朝 ProN W3" pitchFamily="-116" charset="-128"/>
                  <a:cs typeface="Arial" panose="020B0604020202020204" pitchFamily="34" charset="0"/>
                  <a:sym typeface="Arial" panose="020B0604020202020204" pitchFamily="34" charset="0"/>
                </a:rPr>
                <a:t>Dealer</a:t>
              </a:r>
            </a:p>
          </p:txBody>
        </p:sp>
        <p:sp>
          <p:nvSpPr>
            <p:cNvPr id="19492" name="Oval 33"/>
            <p:cNvSpPr>
              <a:spLocks/>
            </p:cNvSpPr>
            <p:nvPr/>
          </p:nvSpPr>
          <p:spPr bwMode="auto">
            <a:xfrm>
              <a:off x="3353" y="1868"/>
              <a:ext cx="833" cy="773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493" name="Rectangle 34"/>
            <p:cNvSpPr>
              <a:spLocks/>
            </p:cNvSpPr>
            <p:nvPr/>
          </p:nvSpPr>
          <p:spPr bwMode="auto">
            <a:xfrm>
              <a:off x="3639" y="2485"/>
              <a:ext cx="306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300">
                  <a:latin typeface="Arial" panose="020B0604020202020204" pitchFamily="34" charset="0"/>
                  <a:ea typeface="ヒラギノ明朝 ProN W3" pitchFamily="-116" charset="-128"/>
                  <a:cs typeface="Arial" panose="020B0604020202020204" pitchFamily="34" charset="0"/>
                  <a:sym typeface="Arial" panose="020B0604020202020204" pitchFamily="34" charset="0"/>
                </a:rPr>
                <a:t>Dealer</a:t>
              </a:r>
            </a:p>
          </p:txBody>
        </p:sp>
        <p:sp>
          <p:nvSpPr>
            <p:cNvPr id="19494" name="Rectangle 35"/>
            <p:cNvSpPr>
              <a:spLocks/>
            </p:cNvSpPr>
            <p:nvPr/>
          </p:nvSpPr>
          <p:spPr bwMode="auto">
            <a:xfrm>
              <a:off x="1129" y="356"/>
              <a:ext cx="514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300">
                  <a:latin typeface="Arial" panose="020B0604020202020204" pitchFamily="34" charset="0"/>
                  <a:ea typeface="ヒラギノ明朝 ProN W3" pitchFamily="-116" charset="-128"/>
                  <a:cs typeface="Arial" panose="020B0604020202020204" pitchFamily="34" charset="0"/>
                  <a:sym typeface="Arial" panose="020B0604020202020204" pitchFamily="34" charset="0"/>
                </a:rPr>
                <a:t>Notification</a:t>
              </a:r>
            </a:p>
          </p:txBody>
        </p:sp>
        <p:sp>
          <p:nvSpPr>
            <p:cNvPr id="19495" name="Rectangle 36"/>
            <p:cNvSpPr>
              <a:spLocks/>
            </p:cNvSpPr>
            <p:nvPr/>
          </p:nvSpPr>
          <p:spPr bwMode="auto">
            <a:xfrm>
              <a:off x="1135" y="726"/>
              <a:ext cx="514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300">
                  <a:latin typeface="Arial" panose="020B0604020202020204" pitchFamily="34" charset="0"/>
                  <a:ea typeface="ヒラギノ明朝 ProN W3" pitchFamily="-116" charset="-128"/>
                  <a:cs typeface="Arial" panose="020B0604020202020204" pitchFamily="34" charset="0"/>
                  <a:sym typeface="Arial" panose="020B0604020202020204" pitchFamily="34" charset="0"/>
                </a:rPr>
                <a:t>Notification</a:t>
              </a:r>
            </a:p>
          </p:txBody>
        </p:sp>
        <p:sp>
          <p:nvSpPr>
            <p:cNvPr id="19496" name="Rectangle 37"/>
            <p:cNvSpPr>
              <a:spLocks/>
            </p:cNvSpPr>
            <p:nvPr/>
          </p:nvSpPr>
          <p:spPr bwMode="auto">
            <a:xfrm>
              <a:off x="2730" y="356"/>
              <a:ext cx="514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300">
                  <a:latin typeface="Arial" panose="020B0604020202020204" pitchFamily="34" charset="0"/>
                  <a:ea typeface="ヒラギノ明朝 ProN W3" pitchFamily="-116" charset="-128"/>
                  <a:cs typeface="Arial" panose="020B0604020202020204" pitchFamily="34" charset="0"/>
                  <a:sym typeface="Arial" panose="020B0604020202020204" pitchFamily="34" charset="0"/>
                </a:rPr>
                <a:t>Notification</a:t>
              </a:r>
            </a:p>
          </p:txBody>
        </p:sp>
        <p:sp>
          <p:nvSpPr>
            <p:cNvPr id="19497" name="Rectangle 38"/>
            <p:cNvSpPr>
              <a:spLocks/>
            </p:cNvSpPr>
            <p:nvPr/>
          </p:nvSpPr>
          <p:spPr bwMode="auto">
            <a:xfrm>
              <a:off x="2732" y="787"/>
              <a:ext cx="514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300">
                  <a:latin typeface="Arial" panose="020B0604020202020204" pitchFamily="34" charset="0"/>
                  <a:ea typeface="ヒラギノ明朝 ProN W3" pitchFamily="-116" charset="-128"/>
                  <a:cs typeface="Arial" panose="020B0604020202020204" pitchFamily="34" charset="0"/>
                  <a:sym typeface="Arial" panose="020B0604020202020204" pitchFamily="34" charset="0"/>
                </a:rPr>
                <a:t>Notification</a:t>
              </a:r>
            </a:p>
          </p:txBody>
        </p:sp>
        <p:sp>
          <p:nvSpPr>
            <p:cNvPr id="19498" name="Rectangle 39"/>
            <p:cNvSpPr>
              <a:spLocks/>
            </p:cNvSpPr>
            <p:nvPr/>
          </p:nvSpPr>
          <p:spPr bwMode="auto">
            <a:xfrm>
              <a:off x="1141" y="2190"/>
              <a:ext cx="514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300">
                  <a:latin typeface="Arial" panose="020B0604020202020204" pitchFamily="34" charset="0"/>
                  <a:ea typeface="ヒラギノ明朝 ProN W3" pitchFamily="-116" charset="-128"/>
                  <a:cs typeface="Arial" panose="020B0604020202020204" pitchFamily="34" charset="0"/>
                  <a:sym typeface="Arial" panose="020B0604020202020204" pitchFamily="34" charset="0"/>
                </a:rPr>
                <a:t>Notification</a:t>
              </a:r>
            </a:p>
          </p:txBody>
        </p:sp>
        <p:sp>
          <p:nvSpPr>
            <p:cNvPr id="19499" name="Rectangle 40"/>
            <p:cNvSpPr>
              <a:spLocks/>
            </p:cNvSpPr>
            <p:nvPr/>
          </p:nvSpPr>
          <p:spPr bwMode="auto">
            <a:xfrm>
              <a:off x="2736" y="2286"/>
              <a:ext cx="514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300">
                  <a:latin typeface="Arial" panose="020B0604020202020204" pitchFamily="34" charset="0"/>
                  <a:ea typeface="ヒラギノ明朝 ProN W3" pitchFamily="-116" charset="-128"/>
                  <a:cs typeface="Arial" panose="020B0604020202020204" pitchFamily="34" charset="0"/>
                  <a:sym typeface="Arial" panose="020B0604020202020204" pitchFamily="34" charset="0"/>
                </a:rPr>
                <a:t>Notification</a:t>
              </a:r>
            </a:p>
          </p:txBody>
        </p:sp>
        <p:sp>
          <p:nvSpPr>
            <p:cNvPr id="19500" name="Rectangle 41"/>
            <p:cNvSpPr>
              <a:spLocks/>
            </p:cNvSpPr>
            <p:nvPr/>
          </p:nvSpPr>
          <p:spPr bwMode="auto">
            <a:xfrm>
              <a:off x="2748" y="1783"/>
              <a:ext cx="514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300">
                  <a:latin typeface="Arial" panose="020B0604020202020204" pitchFamily="34" charset="0"/>
                  <a:ea typeface="ヒラギノ明朝 ProN W3" pitchFamily="-116" charset="-128"/>
                  <a:cs typeface="Arial" panose="020B0604020202020204" pitchFamily="34" charset="0"/>
                  <a:sym typeface="Arial" panose="020B0604020202020204" pitchFamily="34" charset="0"/>
                </a:rPr>
                <a:t>Notification</a:t>
              </a:r>
            </a:p>
          </p:txBody>
        </p:sp>
        <p:sp>
          <p:nvSpPr>
            <p:cNvPr id="19501" name="Rectangle 42"/>
            <p:cNvSpPr>
              <a:spLocks/>
            </p:cNvSpPr>
            <p:nvPr/>
          </p:nvSpPr>
          <p:spPr bwMode="auto">
            <a:xfrm>
              <a:off x="682" y="1293"/>
              <a:ext cx="514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300">
                  <a:latin typeface="Arial" panose="020B0604020202020204" pitchFamily="34" charset="0"/>
                  <a:ea typeface="ヒラギノ明朝 ProN W3" pitchFamily="-116" charset="-128"/>
                  <a:cs typeface="Arial" panose="020B0604020202020204" pitchFamily="34" charset="0"/>
                  <a:sym typeface="Arial" panose="020B0604020202020204" pitchFamily="34" charset="0"/>
                </a:rPr>
                <a:t>Notification</a:t>
              </a:r>
            </a:p>
          </p:txBody>
        </p:sp>
        <p:sp>
          <p:nvSpPr>
            <p:cNvPr id="19502" name="Rectangle 43"/>
            <p:cNvSpPr>
              <a:spLocks/>
            </p:cNvSpPr>
            <p:nvPr/>
          </p:nvSpPr>
          <p:spPr bwMode="auto">
            <a:xfrm>
              <a:off x="3378" y="15"/>
              <a:ext cx="844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300">
                  <a:latin typeface="Arial" panose="020B0604020202020204" pitchFamily="34" charset="0"/>
                  <a:ea typeface="ヒラギノ明朝 ProN W3" pitchFamily="-116" charset="-128"/>
                  <a:cs typeface="Arial" panose="020B0604020202020204" pitchFamily="34" charset="0"/>
                  <a:sym typeface="Arial" panose="020B0604020202020204" pitchFamily="34" charset="0"/>
                </a:rPr>
                <a:t>Dealer’s computer</a:t>
              </a:r>
            </a:p>
          </p:txBody>
        </p:sp>
        <p:sp>
          <p:nvSpPr>
            <p:cNvPr id="19503" name="Rectangle 44"/>
            <p:cNvSpPr>
              <a:spLocks/>
            </p:cNvSpPr>
            <p:nvPr/>
          </p:nvSpPr>
          <p:spPr bwMode="auto">
            <a:xfrm>
              <a:off x="3437" y="1624"/>
              <a:ext cx="844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300">
                  <a:latin typeface="Arial" panose="020B0604020202020204" pitchFamily="34" charset="0"/>
                  <a:ea typeface="ヒラギノ明朝 ProN W3" pitchFamily="-116" charset="-128"/>
                  <a:cs typeface="Arial" panose="020B0604020202020204" pitchFamily="34" charset="0"/>
                  <a:sym typeface="Arial" panose="020B0604020202020204" pitchFamily="34" charset="0"/>
                </a:rPr>
                <a:t>Dealer’s computer</a:t>
              </a:r>
            </a:p>
          </p:txBody>
        </p:sp>
        <p:sp>
          <p:nvSpPr>
            <p:cNvPr id="19504" name="Rectangle 45"/>
            <p:cNvSpPr>
              <a:spLocks/>
            </p:cNvSpPr>
            <p:nvPr/>
          </p:nvSpPr>
          <p:spPr bwMode="auto">
            <a:xfrm>
              <a:off x="0" y="1590"/>
              <a:ext cx="844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300">
                  <a:latin typeface="Arial" panose="020B0604020202020204" pitchFamily="34" charset="0"/>
                  <a:ea typeface="ヒラギノ明朝 ProN W3" pitchFamily="-116" charset="-128"/>
                  <a:cs typeface="Arial" panose="020B0604020202020204" pitchFamily="34" charset="0"/>
                  <a:sym typeface="Arial" panose="020B0604020202020204" pitchFamily="34" charset="0"/>
                </a:rPr>
                <a:t>Dealer’s computer</a:t>
              </a:r>
            </a:p>
          </p:txBody>
        </p:sp>
        <p:sp>
          <p:nvSpPr>
            <p:cNvPr id="19505" name="AutoShape 46"/>
            <p:cNvSpPr>
              <a:spLocks/>
            </p:cNvSpPr>
            <p:nvPr/>
          </p:nvSpPr>
          <p:spPr bwMode="auto">
            <a:xfrm>
              <a:off x="416" y="454"/>
              <a:ext cx="169" cy="242"/>
            </a:xfrm>
            <a:prstGeom prst="roundRect">
              <a:avLst>
                <a:gd name="adj" fmla="val 30171"/>
              </a:avLst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06" name="AutoShape 47"/>
            <p:cNvSpPr>
              <a:spLocks/>
            </p:cNvSpPr>
            <p:nvPr/>
          </p:nvSpPr>
          <p:spPr bwMode="auto">
            <a:xfrm>
              <a:off x="416" y="454"/>
              <a:ext cx="182" cy="254"/>
            </a:xfrm>
            <a:prstGeom prst="roundRect">
              <a:avLst>
                <a:gd name="adj" fmla="val 28019"/>
              </a:avLst>
            </a:prstGeom>
            <a:noFill/>
            <a:ln w="28575">
              <a:solidFill>
                <a:srgbClr val="FFDC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07" name="Rectangle 48"/>
            <p:cNvSpPr>
              <a:spLocks/>
            </p:cNvSpPr>
            <p:nvPr/>
          </p:nvSpPr>
          <p:spPr bwMode="auto">
            <a:xfrm>
              <a:off x="428" y="454"/>
              <a:ext cx="157" cy="1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08" name="Rectangle 49"/>
            <p:cNvSpPr>
              <a:spLocks/>
            </p:cNvSpPr>
            <p:nvPr/>
          </p:nvSpPr>
          <p:spPr bwMode="auto">
            <a:xfrm>
              <a:off x="428" y="454"/>
              <a:ext cx="170" cy="133"/>
            </a:xfrm>
            <a:prstGeom prst="rect">
              <a:avLst/>
            </a:prstGeom>
            <a:noFill/>
            <a:ln w="28575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09" name="AutoShape 50"/>
            <p:cNvSpPr>
              <a:spLocks/>
            </p:cNvSpPr>
            <p:nvPr/>
          </p:nvSpPr>
          <p:spPr bwMode="auto">
            <a:xfrm>
              <a:off x="416" y="454"/>
              <a:ext cx="182" cy="254"/>
            </a:xfrm>
            <a:prstGeom prst="roundRect">
              <a:avLst>
                <a:gd name="adj" fmla="val 28019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10" name="Line 51"/>
            <p:cNvSpPr>
              <a:spLocks noChangeShapeType="1"/>
            </p:cNvSpPr>
            <p:nvPr/>
          </p:nvSpPr>
          <p:spPr bwMode="auto">
            <a:xfrm>
              <a:off x="416" y="575"/>
              <a:ext cx="169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511" name="AutoShape 52"/>
            <p:cNvSpPr>
              <a:spLocks/>
            </p:cNvSpPr>
            <p:nvPr/>
          </p:nvSpPr>
          <p:spPr bwMode="auto">
            <a:xfrm>
              <a:off x="634" y="648"/>
              <a:ext cx="157" cy="241"/>
            </a:xfrm>
            <a:prstGeom prst="roundRect">
              <a:avLst>
                <a:gd name="adj" fmla="val 32481"/>
              </a:avLst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12" name="AutoShape 53"/>
            <p:cNvSpPr>
              <a:spLocks/>
            </p:cNvSpPr>
            <p:nvPr/>
          </p:nvSpPr>
          <p:spPr bwMode="auto">
            <a:xfrm>
              <a:off x="634" y="648"/>
              <a:ext cx="169" cy="253"/>
            </a:xfrm>
            <a:prstGeom prst="roundRect">
              <a:avLst>
                <a:gd name="adj" fmla="val 30171"/>
              </a:avLst>
            </a:prstGeom>
            <a:noFill/>
            <a:ln w="28575">
              <a:solidFill>
                <a:srgbClr val="FFDC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13" name="Rectangle 54"/>
            <p:cNvSpPr>
              <a:spLocks/>
            </p:cNvSpPr>
            <p:nvPr/>
          </p:nvSpPr>
          <p:spPr bwMode="auto">
            <a:xfrm>
              <a:off x="634" y="648"/>
              <a:ext cx="157" cy="12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14" name="Rectangle 55"/>
            <p:cNvSpPr>
              <a:spLocks/>
            </p:cNvSpPr>
            <p:nvPr/>
          </p:nvSpPr>
          <p:spPr bwMode="auto">
            <a:xfrm>
              <a:off x="634" y="648"/>
              <a:ext cx="169" cy="133"/>
            </a:xfrm>
            <a:prstGeom prst="rect">
              <a:avLst/>
            </a:prstGeom>
            <a:noFill/>
            <a:ln w="28575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15" name="AutoShape 56"/>
            <p:cNvSpPr>
              <a:spLocks/>
            </p:cNvSpPr>
            <p:nvPr/>
          </p:nvSpPr>
          <p:spPr bwMode="auto">
            <a:xfrm>
              <a:off x="634" y="648"/>
              <a:ext cx="169" cy="253"/>
            </a:xfrm>
            <a:prstGeom prst="roundRect">
              <a:avLst>
                <a:gd name="adj" fmla="val 30171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16" name="Line 57"/>
            <p:cNvSpPr>
              <a:spLocks noChangeShapeType="1"/>
            </p:cNvSpPr>
            <p:nvPr/>
          </p:nvSpPr>
          <p:spPr bwMode="auto">
            <a:xfrm>
              <a:off x="634" y="768"/>
              <a:ext cx="157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517" name="AutoShape 58"/>
            <p:cNvSpPr>
              <a:spLocks/>
            </p:cNvSpPr>
            <p:nvPr/>
          </p:nvSpPr>
          <p:spPr bwMode="auto">
            <a:xfrm>
              <a:off x="2048" y="877"/>
              <a:ext cx="169" cy="242"/>
            </a:xfrm>
            <a:prstGeom prst="roundRect">
              <a:avLst>
                <a:gd name="adj" fmla="val 30171"/>
              </a:avLst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18" name="AutoShape 59"/>
            <p:cNvSpPr>
              <a:spLocks/>
            </p:cNvSpPr>
            <p:nvPr/>
          </p:nvSpPr>
          <p:spPr bwMode="auto">
            <a:xfrm>
              <a:off x="2048" y="877"/>
              <a:ext cx="181" cy="254"/>
            </a:xfrm>
            <a:prstGeom prst="roundRect">
              <a:avLst>
                <a:gd name="adj" fmla="val 28176"/>
              </a:avLst>
            </a:prstGeom>
            <a:noFill/>
            <a:ln w="28575">
              <a:solidFill>
                <a:srgbClr val="FFDC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19" name="Rectangle 60"/>
            <p:cNvSpPr>
              <a:spLocks/>
            </p:cNvSpPr>
            <p:nvPr/>
          </p:nvSpPr>
          <p:spPr bwMode="auto">
            <a:xfrm>
              <a:off x="2060" y="877"/>
              <a:ext cx="157" cy="1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20" name="Rectangle 61"/>
            <p:cNvSpPr>
              <a:spLocks/>
            </p:cNvSpPr>
            <p:nvPr/>
          </p:nvSpPr>
          <p:spPr bwMode="auto">
            <a:xfrm>
              <a:off x="2060" y="877"/>
              <a:ext cx="169" cy="133"/>
            </a:xfrm>
            <a:prstGeom prst="rect">
              <a:avLst/>
            </a:prstGeom>
            <a:noFill/>
            <a:ln w="28575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21" name="AutoShape 62"/>
            <p:cNvSpPr>
              <a:spLocks/>
            </p:cNvSpPr>
            <p:nvPr/>
          </p:nvSpPr>
          <p:spPr bwMode="auto">
            <a:xfrm>
              <a:off x="2048" y="877"/>
              <a:ext cx="181" cy="254"/>
            </a:xfrm>
            <a:prstGeom prst="roundRect">
              <a:avLst>
                <a:gd name="adj" fmla="val 28176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22" name="Line 63"/>
            <p:cNvSpPr>
              <a:spLocks noChangeShapeType="1"/>
            </p:cNvSpPr>
            <p:nvPr/>
          </p:nvSpPr>
          <p:spPr bwMode="auto">
            <a:xfrm>
              <a:off x="2048" y="998"/>
              <a:ext cx="169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523" name="AutoShape 64"/>
            <p:cNvSpPr>
              <a:spLocks/>
            </p:cNvSpPr>
            <p:nvPr/>
          </p:nvSpPr>
          <p:spPr bwMode="auto">
            <a:xfrm>
              <a:off x="1806" y="623"/>
              <a:ext cx="157" cy="242"/>
            </a:xfrm>
            <a:prstGeom prst="roundRect">
              <a:avLst>
                <a:gd name="adj" fmla="val 32481"/>
              </a:avLst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24" name="AutoShape 65"/>
            <p:cNvSpPr>
              <a:spLocks/>
            </p:cNvSpPr>
            <p:nvPr/>
          </p:nvSpPr>
          <p:spPr bwMode="auto">
            <a:xfrm>
              <a:off x="1806" y="623"/>
              <a:ext cx="169" cy="254"/>
            </a:xfrm>
            <a:prstGeom prst="roundRect">
              <a:avLst>
                <a:gd name="adj" fmla="val 30171"/>
              </a:avLst>
            </a:prstGeom>
            <a:noFill/>
            <a:ln w="28575">
              <a:solidFill>
                <a:srgbClr val="FFDC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25" name="Rectangle 66"/>
            <p:cNvSpPr>
              <a:spLocks/>
            </p:cNvSpPr>
            <p:nvPr/>
          </p:nvSpPr>
          <p:spPr bwMode="auto">
            <a:xfrm>
              <a:off x="1806" y="623"/>
              <a:ext cx="157" cy="1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26" name="Rectangle 67"/>
            <p:cNvSpPr>
              <a:spLocks/>
            </p:cNvSpPr>
            <p:nvPr/>
          </p:nvSpPr>
          <p:spPr bwMode="auto">
            <a:xfrm>
              <a:off x="1806" y="623"/>
              <a:ext cx="169" cy="133"/>
            </a:xfrm>
            <a:prstGeom prst="rect">
              <a:avLst/>
            </a:prstGeom>
            <a:noFill/>
            <a:ln w="28575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27" name="AutoShape 68"/>
            <p:cNvSpPr>
              <a:spLocks/>
            </p:cNvSpPr>
            <p:nvPr/>
          </p:nvSpPr>
          <p:spPr bwMode="auto">
            <a:xfrm>
              <a:off x="1806" y="623"/>
              <a:ext cx="169" cy="254"/>
            </a:xfrm>
            <a:prstGeom prst="roundRect">
              <a:avLst>
                <a:gd name="adj" fmla="val 30171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28" name="Line 69"/>
            <p:cNvSpPr>
              <a:spLocks noChangeShapeType="1"/>
            </p:cNvSpPr>
            <p:nvPr/>
          </p:nvSpPr>
          <p:spPr bwMode="auto">
            <a:xfrm>
              <a:off x="1806" y="744"/>
              <a:ext cx="157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529" name="AutoShape 70"/>
            <p:cNvSpPr>
              <a:spLocks/>
            </p:cNvSpPr>
            <p:nvPr/>
          </p:nvSpPr>
          <p:spPr bwMode="auto">
            <a:xfrm>
              <a:off x="2229" y="394"/>
              <a:ext cx="169" cy="242"/>
            </a:xfrm>
            <a:prstGeom prst="roundRect">
              <a:avLst>
                <a:gd name="adj" fmla="val 30171"/>
              </a:avLst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30" name="AutoShape 71"/>
            <p:cNvSpPr>
              <a:spLocks/>
            </p:cNvSpPr>
            <p:nvPr/>
          </p:nvSpPr>
          <p:spPr bwMode="auto">
            <a:xfrm>
              <a:off x="2229" y="394"/>
              <a:ext cx="181" cy="254"/>
            </a:xfrm>
            <a:prstGeom prst="roundRect">
              <a:avLst>
                <a:gd name="adj" fmla="val 28176"/>
              </a:avLst>
            </a:prstGeom>
            <a:noFill/>
            <a:ln w="28575">
              <a:solidFill>
                <a:srgbClr val="FFDC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31" name="Rectangle 72"/>
            <p:cNvSpPr>
              <a:spLocks/>
            </p:cNvSpPr>
            <p:nvPr/>
          </p:nvSpPr>
          <p:spPr bwMode="auto">
            <a:xfrm>
              <a:off x="2241" y="394"/>
              <a:ext cx="157" cy="1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32" name="Rectangle 73"/>
            <p:cNvSpPr>
              <a:spLocks/>
            </p:cNvSpPr>
            <p:nvPr/>
          </p:nvSpPr>
          <p:spPr bwMode="auto">
            <a:xfrm>
              <a:off x="2241" y="394"/>
              <a:ext cx="169" cy="133"/>
            </a:xfrm>
            <a:prstGeom prst="rect">
              <a:avLst/>
            </a:prstGeom>
            <a:noFill/>
            <a:ln w="28575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33" name="AutoShape 74"/>
            <p:cNvSpPr>
              <a:spLocks/>
            </p:cNvSpPr>
            <p:nvPr/>
          </p:nvSpPr>
          <p:spPr bwMode="auto">
            <a:xfrm>
              <a:off x="2229" y="394"/>
              <a:ext cx="181" cy="254"/>
            </a:xfrm>
            <a:prstGeom prst="roundRect">
              <a:avLst>
                <a:gd name="adj" fmla="val 28176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34" name="Line 75"/>
            <p:cNvSpPr>
              <a:spLocks noChangeShapeType="1"/>
            </p:cNvSpPr>
            <p:nvPr/>
          </p:nvSpPr>
          <p:spPr bwMode="auto">
            <a:xfrm>
              <a:off x="2229" y="515"/>
              <a:ext cx="169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535" name="Freeform 76"/>
            <p:cNvSpPr>
              <a:spLocks/>
            </p:cNvSpPr>
            <p:nvPr/>
          </p:nvSpPr>
          <p:spPr bwMode="auto">
            <a:xfrm>
              <a:off x="3715" y="1940"/>
              <a:ext cx="73" cy="61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1600" h="21600">
                  <a:moveTo>
                    <a:pt x="3551" y="4249"/>
                  </a:moveTo>
                  <a:lnTo>
                    <a:pt x="7101" y="0"/>
                  </a:lnTo>
                  <a:lnTo>
                    <a:pt x="21600" y="21600"/>
                  </a:lnTo>
                  <a:lnTo>
                    <a:pt x="0" y="13102"/>
                  </a:lnTo>
                  <a:lnTo>
                    <a:pt x="3551" y="4249"/>
                  </a:lnTo>
                  <a:close/>
                  <a:moveTo>
                    <a:pt x="3551" y="4249"/>
                  </a:moveTo>
                </a:path>
              </a:pathLst>
            </a:custGeom>
            <a:solidFill>
              <a:srgbClr val="000000"/>
            </a:solidFill>
            <a:ln w="28575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536" name="Line 77"/>
            <p:cNvSpPr>
              <a:spLocks noChangeShapeType="1"/>
            </p:cNvSpPr>
            <p:nvPr/>
          </p:nvSpPr>
          <p:spPr bwMode="auto">
            <a:xfrm>
              <a:off x="2168" y="974"/>
              <a:ext cx="1559" cy="97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537" name="Freeform 78"/>
            <p:cNvSpPr>
              <a:spLocks/>
            </p:cNvSpPr>
            <p:nvPr/>
          </p:nvSpPr>
          <p:spPr bwMode="auto">
            <a:xfrm>
              <a:off x="839" y="1965"/>
              <a:ext cx="73" cy="6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1600" h="21600">
                  <a:moveTo>
                    <a:pt x="18049" y="4320"/>
                  </a:moveTo>
                  <a:lnTo>
                    <a:pt x="21600" y="12960"/>
                  </a:lnTo>
                  <a:lnTo>
                    <a:pt x="0" y="21600"/>
                  </a:lnTo>
                  <a:lnTo>
                    <a:pt x="10652" y="0"/>
                  </a:lnTo>
                  <a:lnTo>
                    <a:pt x="18049" y="4320"/>
                  </a:lnTo>
                  <a:close/>
                  <a:moveTo>
                    <a:pt x="18049" y="4320"/>
                  </a:moveTo>
                </a:path>
              </a:pathLst>
            </a:custGeom>
            <a:solidFill>
              <a:srgbClr val="000000"/>
            </a:solidFill>
            <a:ln w="28575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538" name="Line 79"/>
            <p:cNvSpPr>
              <a:spLocks noChangeShapeType="1"/>
            </p:cNvSpPr>
            <p:nvPr/>
          </p:nvSpPr>
          <p:spPr bwMode="auto">
            <a:xfrm flipH="1">
              <a:off x="900" y="974"/>
              <a:ext cx="1196" cy="100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539" name="Freeform 80"/>
            <p:cNvSpPr>
              <a:spLocks/>
            </p:cNvSpPr>
            <p:nvPr/>
          </p:nvSpPr>
          <p:spPr bwMode="auto">
            <a:xfrm>
              <a:off x="803" y="708"/>
              <a:ext cx="72" cy="3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1600" h="21600">
                  <a:moveTo>
                    <a:pt x="21600" y="14400"/>
                  </a:moveTo>
                  <a:lnTo>
                    <a:pt x="21600" y="21600"/>
                  </a:lnTo>
                  <a:lnTo>
                    <a:pt x="0" y="14400"/>
                  </a:lnTo>
                  <a:lnTo>
                    <a:pt x="21600" y="0"/>
                  </a:lnTo>
                  <a:lnTo>
                    <a:pt x="21600" y="14400"/>
                  </a:lnTo>
                  <a:close/>
                  <a:moveTo>
                    <a:pt x="21600" y="14400"/>
                  </a:moveTo>
                </a:path>
              </a:pathLst>
            </a:custGeom>
            <a:solidFill>
              <a:srgbClr val="000000"/>
            </a:solidFill>
            <a:ln w="28575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540" name="Line 81"/>
            <p:cNvSpPr>
              <a:spLocks noChangeShapeType="1"/>
            </p:cNvSpPr>
            <p:nvPr/>
          </p:nvSpPr>
          <p:spPr bwMode="auto">
            <a:xfrm flipH="1">
              <a:off x="888" y="684"/>
              <a:ext cx="990" cy="4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541" name="Freeform 82"/>
            <p:cNvSpPr>
              <a:spLocks/>
            </p:cNvSpPr>
            <p:nvPr/>
          </p:nvSpPr>
          <p:spPr bwMode="auto">
            <a:xfrm>
              <a:off x="3727" y="781"/>
              <a:ext cx="73" cy="4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1600" h="21600">
                  <a:moveTo>
                    <a:pt x="0" y="10800"/>
                  </a:moveTo>
                  <a:lnTo>
                    <a:pt x="0" y="0"/>
                  </a:lnTo>
                  <a:lnTo>
                    <a:pt x="21600" y="10800"/>
                  </a:lnTo>
                  <a:lnTo>
                    <a:pt x="0" y="21600"/>
                  </a:lnTo>
                  <a:lnTo>
                    <a:pt x="0" y="10800"/>
                  </a:lnTo>
                  <a:close/>
                  <a:moveTo>
                    <a:pt x="0" y="10800"/>
                  </a:moveTo>
                </a:path>
              </a:pathLst>
            </a:custGeom>
            <a:solidFill>
              <a:srgbClr val="000000"/>
            </a:solidFill>
            <a:ln w="28575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542" name="Line 83"/>
            <p:cNvSpPr>
              <a:spLocks noChangeShapeType="1"/>
            </p:cNvSpPr>
            <p:nvPr/>
          </p:nvSpPr>
          <p:spPr bwMode="auto">
            <a:xfrm>
              <a:off x="1931" y="665"/>
              <a:ext cx="1784" cy="1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543" name="Freeform 84"/>
            <p:cNvSpPr>
              <a:spLocks/>
            </p:cNvSpPr>
            <p:nvPr/>
          </p:nvSpPr>
          <p:spPr bwMode="auto">
            <a:xfrm>
              <a:off x="513" y="2001"/>
              <a:ext cx="72" cy="6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1600" h="21600">
                  <a:moveTo>
                    <a:pt x="18000" y="4320"/>
                  </a:moveTo>
                  <a:lnTo>
                    <a:pt x="21600" y="8640"/>
                  </a:lnTo>
                  <a:lnTo>
                    <a:pt x="0" y="21600"/>
                  </a:lnTo>
                  <a:lnTo>
                    <a:pt x="10800" y="0"/>
                  </a:lnTo>
                  <a:lnTo>
                    <a:pt x="18000" y="4320"/>
                  </a:lnTo>
                  <a:close/>
                  <a:moveTo>
                    <a:pt x="18000" y="4320"/>
                  </a:moveTo>
                </a:path>
              </a:pathLst>
            </a:custGeom>
            <a:solidFill>
              <a:srgbClr val="000000"/>
            </a:solidFill>
            <a:ln w="28575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544" name="Line 85"/>
            <p:cNvSpPr>
              <a:spLocks noChangeShapeType="1"/>
            </p:cNvSpPr>
            <p:nvPr/>
          </p:nvSpPr>
          <p:spPr bwMode="auto">
            <a:xfrm flipH="1">
              <a:off x="573" y="720"/>
              <a:ext cx="1305" cy="129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545" name="Freeform 86"/>
            <p:cNvSpPr>
              <a:spLocks/>
            </p:cNvSpPr>
            <p:nvPr/>
          </p:nvSpPr>
          <p:spPr bwMode="auto">
            <a:xfrm>
              <a:off x="598" y="491"/>
              <a:ext cx="72" cy="4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1600" h="21600">
                  <a:moveTo>
                    <a:pt x="21600" y="10800"/>
                  </a:moveTo>
                  <a:lnTo>
                    <a:pt x="21600" y="21600"/>
                  </a:lnTo>
                  <a:lnTo>
                    <a:pt x="0" y="16200"/>
                  </a:lnTo>
                  <a:lnTo>
                    <a:pt x="21600" y="0"/>
                  </a:lnTo>
                  <a:lnTo>
                    <a:pt x="21600" y="10800"/>
                  </a:lnTo>
                  <a:close/>
                  <a:moveTo>
                    <a:pt x="21600" y="10800"/>
                  </a:moveTo>
                </a:path>
              </a:pathLst>
            </a:custGeom>
            <a:solidFill>
              <a:srgbClr val="000000"/>
            </a:solidFill>
            <a:ln w="28575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546" name="Line 87"/>
            <p:cNvSpPr>
              <a:spLocks noChangeShapeType="1"/>
            </p:cNvSpPr>
            <p:nvPr/>
          </p:nvSpPr>
          <p:spPr bwMode="auto">
            <a:xfrm flipH="1">
              <a:off x="682" y="454"/>
              <a:ext cx="1595" cy="6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547" name="Freeform 88"/>
            <p:cNvSpPr>
              <a:spLocks/>
            </p:cNvSpPr>
            <p:nvPr/>
          </p:nvSpPr>
          <p:spPr bwMode="auto">
            <a:xfrm>
              <a:off x="3546" y="503"/>
              <a:ext cx="84" cy="3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1600" h="21600">
                  <a:moveTo>
                    <a:pt x="0" y="14400"/>
                  </a:moveTo>
                  <a:lnTo>
                    <a:pt x="0" y="0"/>
                  </a:lnTo>
                  <a:lnTo>
                    <a:pt x="21600" y="14400"/>
                  </a:lnTo>
                  <a:lnTo>
                    <a:pt x="0" y="21600"/>
                  </a:lnTo>
                  <a:lnTo>
                    <a:pt x="0" y="14400"/>
                  </a:lnTo>
                  <a:close/>
                  <a:moveTo>
                    <a:pt x="0" y="14400"/>
                  </a:moveTo>
                </a:path>
              </a:pathLst>
            </a:custGeom>
            <a:solidFill>
              <a:srgbClr val="000000"/>
            </a:solidFill>
            <a:ln w="28575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548" name="Line 89"/>
            <p:cNvSpPr>
              <a:spLocks noChangeShapeType="1"/>
            </p:cNvSpPr>
            <p:nvPr/>
          </p:nvSpPr>
          <p:spPr bwMode="auto">
            <a:xfrm>
              <a:off x="2350" y="454"/>
              <a:ext cx="1196" cy="7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549" name="AutoShape 90"/>
            <p:cNvSpPr>
              <a:spLocks/>
            </p:cNvSpPr>
            <p:nvPr/>
          </p:nvSpPr>
          <p:spPr bwMode="auto">
            <a:xfrm>
              <a:off x="3630" y="478"/>
              <a:ext cx="170" cy="242"/>
            </a:xfrm>
            <a:prstGeom prst="roundRect">
              <a:avLst>
                <a:gd name="adj" fmla="val 30000"/>
              </a:avLst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50" name="AutoShape 91"/>
            <p:cNvSpPr>
              <a:spLocks/>
            </p:cNvSpPr>
            <p:nvPr/>
          </p:nvSpPr>
          <p:spPr bwMode="auto">
            <a:xfrm>
              <a:off x="3630" y="478"/>
              <a:ext cx="182" cy="254"/>
            </a:xfrm>
            <a:prstGeom prst="roundRect">
              <a:avLst>
                <a:gd name="adj" fmla="val 28019"/>
              </a:avLst>
            </a:prstGeom>
            <a:noFill/>
            <a:ln w="28575">
              <a:solidFill>
                <a:srgbClr val="FFDC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51" name="Rectangle 92"/>
            <p:cNvSpPr>
              <a:spLocks/>
            </p:cNvSpPr>
            <p:nvPr/>
          </p:nvSpPr>
          <p:spPr bwMode="auto">
            <a:xfrm>
              <a:off x="3630" y="478"/>
              <a:ext cx="170" cy="1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52" name="Rectangle 93"/>
            <p:cNvSpPr>
              <a:spLocks/>
            </p:cNvSpPr>
            <p:nvPr/>
          </p:nvSpPr>
          <p:spPr bwMode="auto">
            <a:xfrm>
              <a:off x="3630" y="478"/>
              <a:ext cx="182" cy="133"/>
            </a:xfrm>
            <a:prstGeom prst="rect">
              <a:avLst/>
            </a:prstGeom>
            <a:noFill/>
            <a:ln w="28575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53" name="AutoShape 94"/>
            <p:cNvSpPr>
              <a:spLocks/>
            </p:cNvSpPr>
            <p:nvPr/>
          </p:nvSpPr>
          <p:spPr bwMode="auto">
            <a:xfrm>
              <a:off x="3630" y="478"/>
              <a:ext cx="182" cy="254"/>
            </a:xfrm>
            <a:prstGeom prst="roundRect">
              <a:avLst>
                <a:gd name="adj" fmla="val 28019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54" name="Line 95"/>
            <p:cNvSpPr>
              <a:spLocks noChangeShapeType="1"/>
            </p:cNvSpPr>
            <p:nvPr/>
          </p:nvSpPr>
          <p:spPr bwMode="auto">
            <a:xfrm>
              <a:off x="3630" y="599"/>
              <a:ext cx="170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555" name="AutoShape 96"/>
            <p:cNvSpPr>
              <a:spLocks/>
            </p:cNvSpPr>
            <p:nvPr/>
          </p:nvSpPr>
          <p:spPr bwMode="auto">
            <a:xfrm>
              <a:off x="3800" y="684"/>
              <a:ext cx="169" cy="242"/>
            </a:xfrm>
            <a:prstGeom prst="roundRect">
              <a:avLst>
                <a:gd name="adj" fmla="val 30171"/>
              </a:avLst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56" name="AutoShape 97"/>
            <p:cNvSpPr>
              <a:spLocks/>
            </p:cNvSpPr>
            <p:nvPr/>
          </p:nvSpPr>
          <p:spPr bwMode="auto">
            <a:xfrm>
              <a:off x="3800" y="684"/>
              <a:ext cx="181" cy="254"/>
            </a:xfrm>
            <a:prstGeom prst="roundRect">
              <a:avLst>
                <a:gd name="adj" fmla="val 28176"/>
              </a:avLst>
            </a:prstGeom>
            <a:noFill/>
            <a:ln w="28575">
              <a:solidFill>
                <a:srgbClr val="FFDC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57" name="Rectangle 98"/>
            <p:cNvSpPr>
              <a:spLocks/>
            </p:cNvSpPr>
            <p:nvPr/>
          </p:nvSpPr>
          <p:spPr bwMode="auto">
            <a:xfrm>
              <a:off x="3812" y="684"/>
              <a:ext cx="157" cy="1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58" name="Rectangle 99"/>
            <p:cNvSpPr>
              <a:spLocks/>
            </p:cNvSpPr>
            <p:nvPr/>
          </p:nvSpPr>
          <p:spPr bwMode="auto">
            <a:xfrm>
              <a:off x="3812" y="684"/>
              <a:ext cx="169" cy="133"/>
            </a:xfrm>
            <a:prstGeom prst="rect">
              <a:avLst/>
            </a:prstGeom>
            <a:noFill/>
            <a:ln w="28575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59" name="AutoShape 100"/>
            <p:cNvSpPr>
              <a:spLocks/>
            </p:cNvSpPr>
            <p:nvPr/>
          </p:nvSpPr>
          <p:spPr bwMode="auto">
            <a:xfrm>
              <a:off x="3800" y="684"/>
              <a:ext cx="181" cy="254"/>
            </a:xfrm>
            <a:prstGeom prst="roundRect">
              <a:avLst>
                <a:gd name="adj" fmla="val 28176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60" name="Line 101"/>
            <p:cNvSpPr>
              <a:spLocks noChangeShapeType="1"/>
            </p:cNvSpPr>
            <p:nvPr/>
          </p:nvSpPr>
          <p:spPr bwMode="auto">
            <a:xfrm>
              <a:off x="3800" y="805"/>
              <a:ext cx="169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561" name="AutoShape 102"/>
            <p:cNvSpPr>
              <a:spLocks/>
            </p:cNvSpPr>
            <p:nvPr/>
          </p:nvSpPr>
          <p:spPr bwMode="auto">
            <a:xfrm>
              <a:off x="3788" y="1928"/>
              <a:ext cx="157" cy="242"/>
            </a:xfrm>
            <a:prstGeom prst="roundRect">
              <a:avLst>
                <a:gd name="adj" fmla="val 32481"/>
              </a:avLst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62" name="AutoShape 103"/>
            <p:cNvSpPr>
              <a:spLocks/>
            </p:cNvSpPr>
            <p:nvPr/>
          </p:nvSpPr>
          <p:spPr bwMode="auto">
            <a:xfrm>
              <a:off x="3788" y="1928"/>
              <a:ext cx="169" cy="254"/>
            </a:xfrm>
            <a:prstGeom prst="roundRect">
              <a:avLst>
                <a:gd name="adj" fmla="val 30171"/>
              </a:avLst>
            </a:prstGeom>
            <a:noFill/>
            <a:ln w="28575">
              <a:solidFill>
                <a:srgbClr val="FFDC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63" name="Rectangle 104"/>
            <p:cNvSpPr>
              <a:spLocks/>
            </p:cNvSpPr>
            <p:nvPr/>
          </p:nvSpPr>
          <p:spPr bwMode="auto">
            <a:xfrm>
              <a:off x="3788" y="1928"/>
              <a:ext cx="157" cy="1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64" name="Rectangle 105"/>
            <p:cNvSpPr>
              <a:spLocks/>
            </p:cNvSpPr>
            <p:nvPr/>
          </p:nvSpPr>
          <p:spPr bwMode="auto">
            <a:xfrm>
              <a:off x="3788" y="1928"/>
              <a:ext cx="169" cy="133"/>
            </a:xfrm>
            <a:prstGeom prst="rect">
              <a:avLst/>
            </a:prstGeom>
            <a:noFill/>
            <a:ln w="28575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65" name="AutoShape 106"/>
            <p:cNvSpPr>
              <a:spLocks/>
            </p:cNvSpPr>
            <p:nvPr/>
          </p:nvSpPr>
          <p:spPr bwMode="auto">
            <a:xfrm>
              <a:off x="3788" y="1928"/>
              <a:ext cx="169" cy="254"/>
            </a:xfrm>
            <a:prstGeom prst="roundRect">
              <a:avLst>
                <a:gd name="adj" fmla="val 30171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66" name="Line 107"/>
            <p:cNvSpPr>
              <a:spLocks noChangeShapeType="1"/>
            </p:cNvSpPr>
            <p:nvPr/>
          </p:nvSpPr>
          <p:spPr bwMode="auto">
            <a:xfrm>
              <a:off x="3788" y="2049"/>
              <a:ext cx="157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567" name="AutoShape 108"/>
            <p:cNvSpPr>
              <a:spLocks/>
            </p:cNvSpPr>
            <p:nvPr/>
          </p:nvSpPr>
          <p:spPr bwMode="auto">
            <a:xfrm>
              <a:off x="3522" y="1989"/>
              <a:ext cx="157" cy="253"/>
            </a:xfrm>
            <a:prstGeom prst="roundRect">
              <a:avLst>
                <a:gd name="adj" fmla="val 32481"/>
              </a:avLst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68" name="AutoShape 109"/>
            <p:cNvSpPr>
              <a:spLocks/>
            </p:cNvSpPr>
            <p:nvPr/>
          </p:nvSpPr>
          <p:spPr bwMode="auto">
            <a:xfrm>
              <a:off x="3522" y="1989"/>
              <a:ext cx="169" cy="266"/>
            </a:xfrm>
            <a:prstGeom prst="roundRect">
              <a:avLst>
                <a:gd name="adj" fmla="val 30171"/>
              </a:avLst>
            </a:prstGeom>
            <a:noFill/>
            <a:ln w="28575">
              <a:solidFill>
                <a:srgbClr val="FFDC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69" name="Rectangle 110"/>
            <p:cNvSpPr>
              <a:spLocks/>
            </p:cNvSpPr>
            <p:nvPr/>
          </p:nvSpPr>
          <p:spPr bwMode="auto">
            <a:xfrm>
              <a:off x="3522" y="2001"/>
              <a:ext cx="157" cy="10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70" name="Rectangle 111"/>
            <p:cNvSpPr>
              <a:spLocks/>
            </p:cNvSpPr>
            <p:nvPr/>
          </p:nvSpPr>
          <p:spPr bwMode="auto">
            <a:xfrm>
              <a:off x="3522" y="2001"/>
              <a:ext cx="169" cy="121"/>
            </a:xfrm>
            <a:prstGeom prst="rect">
              <a:avLst/>
            </a:prstGeom>
            <a:noFill/>
            <a:ln w="28575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71" name="AutoShape 112"/>
            <p:cNvSpPr>
              <a:spLocks/>
            </p:cNvSpPr>
            <p:nvPr/>
          </p:nvSpPr>
          <p:spPr bwMode="auto">
            <a:xfrm>
              <a:off x="3522" y="1989"/>
              <a:ext cx="169" cy="266"/>
            </a:xfrm>
            <a:prstGeom prst="roundRect">
              <a:avLst>
                <a:gd name="adj" fmla="val 30171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72" name="Line 113"/>
            <p:cNvSpPr>
              <a:spLocks noChangeShapeType="1"/>
            </p:cNvSpPr>
            <p:nvPr/>
          </p:nvSpPr>
          <p:spPr bwMode="auto">
            <a:xfrm>
              <a:off x="3522" y="2122"/>
              <a:ext cx="157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573" name="AutoShape 114"/>
            <p:cNvSpPr>
              <a:spLocks/>
            </p:cNvSpPr>
            <p:nvPr/>
          </p:nvSpPr>
          <p:spPr bwMode="auto">
            <a:xfrm>
              <a:off x="3739" y="2230"/>
              <a:ext cx="169" cy="254"/>
            </a:xfrm>
            <a:prstGeom prst="roundRect">
              <a:avLst>
                <a:gd name="adj" fmla="val 30171"/>
              </a:avLst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74" name="AutoShape 115"/>
            <p:cNvSpPr>
              <a:spLocks/>
            </p:cNvSpPr>
            <p:nvPr/>
          </p:nvSpPr>
          <p:spPr bwMode="auto">
            <a:xfrm>
              <a:off x="3739" y="2230"/>
              <a:ext cx="181" cy="266"/>
            </a:xfrm>
            <a:prstGeom prst="roundRect">
              <a:avLst>
                <a:gd name="adj" fmla="val 28176"/>
              </a:avLst>
            </a:prstGeom>
            <a:noFill/>
            <a:ln w="28575">
              <a:solidFill>
                <a:srgbClr val="FFDC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75" name="Rectangle 116"/>
            <p:cNvSpPr>
              <a:spLocks/>
            </p:cNvSpPr>
            <p:nvPr/>
          </p:nvSpPr>
          <p:spPr bwMode="auto">
            <a:xfrm>
              <a:off x="3751" y="2242"/>
              <a:ext cx="157" cy="10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76" name="Rectangle 117"/>
            <p:cNvSpPr>
              <a:spLocks/>
            </p:cNvSpPr>
            <p:nvPr/>
          </p:nvSpPr>
          <p:spPr bwMode="auto">
            <a:xfrm>
              <a:off x="3751" y="2242"/>
              <a:ext cx="169" cy="121"/>
            </a:xfrm>
            <a:prstGeom prst="rect">
              <a:avLst/>
            </a:prstGeom>
            <a:noFill/>
            <a:ln w="28575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77" name="AutoShape 118"/>
            <p:cNvSpPr>
              <a:spLocks/>
            </p:cNvSpPr>
            <p:nvPr/>
          </p:nvSpPr>
          <p:spPr bwMode="auto">
            <a:xfrm>
              <a:off x="3739" y="2230"/>
              <a:ext cx="181" cy="266"/>
            </a:xfrm>
            <a:prstGeom prst="roundRect">
              <a:avLst>
                <a:gd name="adj" fmla="val 28176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78" name="Line 119"/>
            <p:cNvSpPr>
              <a:spLocks noChangeShapeType="1"/>
            </p:cNvSpPr>
            <p:nvPr/>
          </p:nvSpPr>
          <p:spPr bwMode="auto">
            <a:xfrm>
              <a:off x="3739" y="2363"/>
              <a:ext cx="169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579" name="AutoShape 120"/>
            <p:cNvSpPr>
              <a:spLocks/>
            </p:cNvSpPr>
            <p:nvPr/>
          </p:nvSpPr>
          <p:spPr bwMode="auto">
            <a:xfrm>
              <a:off x="2035" y="1699"/>
              <a:ext cx="158" cy="241"/>
            </a:xfrm>
            <a:prstGeom prst="roundRect">
              <a:avLst>
                <a:gd name="adj" fmla="val 32278"/>
              </a:avLst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80" name="AutoShape 121"/>
            <p:cNvSpPr>
              <a:spLocks/>
            </p:cNvSpPr>
            <p:nvPr/>
          </p:nvSpPr>
          <p:spPr bwMode="auto">
            <a:xfrm>
              <a:off x="2035" y="1699"/>
              <a:ext cx="170" cy="253"/>
            </a:xfrm>
            <a:prstGeom prst="roundRect">
              <a:avLst>
                <a:gd name="adj" fmla="val 30000"/>
              </a:avLst>
            </a:prstGeom>
            <a:noFill/>
            <a:ln w="28575">
              <a:solidFill>
                <a:srgbClr val="FFDC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81" name="Rectangle 122"/>
            <p:cNvSpPr>
              <a:spLocks/>
            </p:cNvSpPr>
            <p:nvPr/>
          </p:nvSpPr>
          <p:spPr bwMode="auto">
            <a:xfrm>
              <a:off x="2035" y="1699"/>
              <a:ext cx="158" cy="1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82" name="Rectangle 123"/>
            <p:cNvSpPr>
              <a:spLocks/>
            </p:cNvSpPr>
            <p:nvPr/>
          </p:nvSpPr>
          <p:spPr bwMode="auto">
            <a:xfrm>
              <a:off x="2035" y="1699"/>
              <a:ext cx="170" cy="133"/>
            </a:xfrm>
            <a:prstGeom prst="rect">
              <a:avLst/>
            </a:prstGeom>
            <a:noFill/>
            <a:ln w="28575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83" name="AutoShape 124"/>
            <p:cNvSpPr>
              <a:spLocks/>
            </p:cNvSpPr>
            <p:nvPr/>
          </p:nvSpPr>
          <p:spPr bwMode="auto">
            <a:xfrm>
              <a:off x="2035" y="1699"/>
              <a:ext cx="170" cy="253"/>
            </a:xfrm>
            <a:prstGeom prst="roundRect">
              <a:avLst>
                <a:gd name="adj" fmla="val 3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84" name="Line 125"/>
            <p:cNvSpPr>
              <a:spLocks noChangeShapeType="1"/>
            </p:cNvSpPr>
            <p:nvPr/>
          </p:nvSpPr>
          <p:spPr bwMode="auto">
            <a:xfrm>
              <a:off x="2035" y="1820"/>
              <a:ext cx="158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585" name="AutoShape 126"/>
            <p:cNvSpPr>
              <a:spLocks/>
            </p:cNvSpPr>
            <p:nvPr/>
          </p:nvSpPr>
          <p:spPr bwMode="auto">
            <a:xfrm>
              <a:off x="2205" y="2182"/>
              <a:ext cx="157" cy="242"/>
            </a:xfrm>
            <a:prstGeom prst="roundRect">
              <a:avLst>
                <a:gd name="adj" fmla="val 32481"/>
              </a:avLst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86" name="AutoShape 127"/>
            <p:cNvSpPr>
              <a:spLocks/>
            </p:cNvSpPr>
            <p:nvPr/>
          </p:nvSpPr>
          <p:spPr bwMode="auto">
            <a:xfrm>
              <a:off x="2205" y="2182"/>
              <a:ext cx="169" cy="254"/>
            </a:xfrm>
            <a:prstGeom prst="roundRect">
              <a:avLst>
                <a:gd name="adj" fmla="val 30171"/>
              </a:avLst>
            </a:prstGeom>
            <a:noFill/>
            <a:ln w="28575">
              <a:solidFill>
                <a:srgbClr val="FFDC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87" name="Rectangle 128"/>
            <p:cNvSpPr>
              <a:spLocks/>
            </p:cNvSpPr>
            <p:nvPr/>
          </p:nvSpPr>
          <p:spPr bwMode="auto">
            <a:xfrm>
              <a:off x="2205" y="2182"/>
              <a:ext cx="157" cy="1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88" name="Rectangle 129"/>
            <p:cNvSpPr>
              <a:spLocks/>
            </p:cNvSpPr>
            <p:nvPr/>
          </p:nvSpPr>
          <p:spPr bwMode="auto">
            <a:xfrm>
              <a:off x="2205" y="2182"/>
              <a:ext cx="169" cy="133"/>
            </a:xfrm>
            <a:prstGeom prst="rect">
              <a:avLst/>
            </a:prstGeom>
            <a:noFill/>
            <a:ln w="28575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89" name="AutoShape 130"/>
            <p:cNvSpPr>
              <a:spLocks/>
            </p:cNvSpPr>
            <p:nvPr/>
          </p:nvSpPr>
          <p:spPr bwMode="auto">
            <a:xfrm>
              <a:off x="2205" y="2182"/>
              <a:ext cx="169" cy="254"/>
            </a:xfrm>
            <a:prstGeom prst="roundRect">
              <a:avLst>
                <a:gd name="adj" fmla="val 30171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90" name="Line 131"/>
            <p:cNvSpPr>
              <a:spLocks noChangeShapeType="1"/>
            </p:cNvSpPr>
            <p:nvPr/>
          </p:nvSpPr>
          <p:spPr bwMode="auto">
            <a:xfrm>
              <a:off x="2205" y="2303"/>
              <a:ext cx="157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591" name="Freeform 132"/>
            <p:cNvSpPr>
              <a:spLocks/>
            </p:cNvSpPr>
            <p:nvPr/>
          </p:nvSpPr>
          <p:spPr bwMode="auto">
            <a:xfrm>
              <a:off x="3655" y="2291"/>
              <a:ext cx="84" cy="4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1600" h="21600">
                  <a:moveTo>
                    <a:pt x="0" y="10800"/>
                  </a:moveTo>
                  <a:lnTo>
                    <a:pt x="0" y="0"/>
                  </a:lnTo>
                  <a:lnTo>
                    <a:pt x="21600" y="10800"/>
                  </a:lnTo>
                  <a:lnTo>
                    <a:pt x="0" y="21600"/>
                  </a:lnTo>
                  <a:lnTo>
                    <a:pt x="0" y="10800"/>
                  </a:lnTo>
                  <a:close/>
                  <a:moveTo>
                    <a:pt x="0" y="10800"/>
                  </a:moveTo>
                </a:path>
              </a:pathLst>
            </a:custGeom>
            <a:solidFill>
              <a:srgbClr val="000000"/>
            </a:solidFill>
            <a:ln w="28575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592" name="Line 133"/>
            <p:cNvSpPr>
              <a:spLocks noChangeShapeType="1"/>
            </p:cNvSpPr>
            <p:nvPr/>
          </p:nvSpPr>
          <p:spPr bwMode="auto">
            <a:xfrm>
              <a:off x="2301" y="2255"/>
              <a:ext cx="1354" cy="6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593" name="Freeform 134"/>
            <p:cNvSpPr>
              <a:spLocks/>
            </p:cNvSpPr>
            <p:nvPr/>
          </p:nvSpPr>
          <p:spPr bwMode="auto">
            <a:xfrm>
              <a:off x="791" y="2339"/>
              <a:ext cx="72" cy="3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1600" h="21600">
                  <a:moveTo>
                    <a:pt x="21600" y="14400"/>
                  </a:moveTo>
                  <a:lnTo>
                    <a:pt x="21600" y="21600"/>
                  </a:lnTo>
                  <a:lnTo>
                    <a:pt x="0" y="14400"/>
                  </a:lnTo>
                  <a:lnTo>
                    <a:pt x="21600" y="0"/>
                  </a:lnTo>
                  <a:lnTo>
                    <a:pt x="21600" y="14400"/>
                  </a:lnTo>
                  <a:close/>
                  <a:moveTo>
                    <a:pt x="21600" y="14400"/>
                  </a:moveTo>
                </a:path>
              </a:pathLst>
            </a:custGeom>
            <a:solidFill>
              <a:srgbClr val="000000"/>
            </a:solidFill>
            <a:ln w="28575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594" name="Line 135"/>
            <p:cNvSpPr>
              <a:spLocks noChangeShapeType="1"/>
            </p:cNvSpPr>
            <p:nvPr/>
          </p:nvSpPr>
          <p:spPr bwMode="auto">
            <a:xfrm flipH="1">
              <a:off x="875" y="2279"/>
              <a:ext cx="1354" cy="8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595" name="Freeform 136"/>
            <p:cNvSpPr>
              <a:spLocks/>
            </p:cNvSpPr>
            <p:nvPr/>
          </p:nvSpPr>
          <p:spPr bwMode="auto">
            <a:xfrm>
              <a:off x="3425" y="2037"/>
              <a:ext cx="85" cy="4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1600" h="21600">
                  <a:moveTo>
                    <a:pt x="3049" y="10800"/>
                  </a:moveTo>
                  <a:lnTo>
                    <a:pt x="3049" y="0"/>
                  </a:lnTo>
                  <a:lnTo>
                    <a:pt x="21600" y="16200"/>
                  </a:lnTo>
                  <a:lnTo>
                    <a:pt x="0" y="21600"/>
                  </a:lnTo>
                  <a:lnTo>
                    <a:pt x="3049" y="10800"/>
                  </a:lnTo>
                  <a:close/>
                  <a:moveTo>
                    <a:pt x="3049" y="10800"/>
                  </a:moveTo>
                </a:path>
              </a:pathLst>
            </a:custGeom>
            <a:solidFill>
              <a:srgbClr val="000000"/>
            </a:solidFill>
            <a:ln w="28575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596" name="Line 137"/>
            <p:cNvSpPr>
              <a:spLocks noChangeShapeType="1"/>
            </p:cNvSpPr>
            <p:nvPr/>
          </p:nvSpPr>
          <p:spPr bwMode="auto">
            <a:xfrm>
              <a:off x="2156" y="1795"/>
              <a:ext cx="1269" cy="26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597" name="AutoShape 138"/>
            <p:cNvSpPr>
              <a:spLocks/>
            </p:cNvSpPr>
            <p:nvPr/>
          </p:nvSpPr>
          <p:spPr bwMode="auto">
            <a:xfrm>
              <a:off x="622" y="2291"/>
              <a:ext cx="157" cy="254"/>
            </a:xfrm>
            <a:prstGeom prst="roundRect">
              <a:avLst>
                <a:gd name="adj" fmla="val 32481"/>
              </a:avLst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98" name="AutoShape 139"/>
            <p:cNvSpPr>
              <a:spLocks/>
            </p:cNvSpPr>
            <p:nvPr/>
          </p:nvSpPr>
          <p:spPr bwMode="auto">
            <a:xfrm>
              <a:off x="622" y="2291"/>
              <a:ext cx="169" cy="266"/>
            </a:xfrm>
            <a:prstGeom prst="roundRect">
              <a:avLst>
                <a:gd name="adj" fmla="val 30171"/>
              </a:avLst>
            </a:prstGeom>
            <a:noFill/>
            <a:ln w="28575">
              <a:solidFill>
                <a:srgbClr val="FFDC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99" name="Rectangle 140"/>
            <p:cNvSpPr>
              <a:spLocks/>
            </p:cNvSpPr>
            <p:nvPr/>
          </p:nvSpPr>
          <p:spPr bwMode="auto">
            <a:xfrm>
              <a:off x="622" y="2303"/>
              <a:ext cx="157" cy="10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600" name="Rectangle 141"/>
            <p:cNvSpPr>
              <a:spLocks/>
            </p:cNvSpPr>
            <p:nvPr/>
          </p:nvSpPr>
          <p:spPr bwMode="auto">
            <a:xfrm>
              <a:off x="622" y="2303"/>
              <a:ext cx="169" cy="121"/>
            </a:xfrm>
            <a:prstGeom prst="rect">
              <a:avLst/>
            </a:prstGeom>
            <a:noFill/>
            <a:ln w="28575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601" name="AutoShape 142"/>
            <p:cNvSpPr>
              <a:spLocks/>
            </p:cNvSpPr>
            <p:nvPr/>
          </p:nvSpPr>
          <p:spPr bwMode="auto">
            <a:xfrm>
              <a:off x="622" y="2291"/>
              <a:ext cx="169" cy="266"/>
            </a:xfrm>
            <a:prstGeom prst="roundRect">
              <a:avLst>
                <a:gd name="adj" fmla="val 30171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602" name="Line 143"/>
            <p:cNvSpPr>
              <a:spLocks noChangeShapeType="1"/>
            </p:cNvSpPr>
            <p:nvPr/>
          </p:nvSpPr>
          <p:spPr bwMode="auto">
            <a:xfrm>
              <a:off x="622" y="2424"/>
              <a:ext cx="157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603" name="AutoShape 144"/>
            <p:cNvSpPr>
              <a:spLocks/>
            </p:cNvSpPr>
            <p:nvPr/>
          </p:nvSpPr>
          <p:spPr bwMode="auto">
            <a:xfrm>
              <a:off x="658" y="1989"/>
              <a:ext cx="169" cy="241"/>
            </a:xfrm>
            <a:prstGeom prst="roundRect">
              <a:avLst>
                <a:gd name="adj" fmla="val 30171"/>
              </a:avLst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604" name="AutoShape 145"/>
            <p:cNvSpPr>
              <a:spLocks/>
            </p:cNvSpPr>
            <p:nvPr/>
          </p:nvSpPr>
          <p:spPr bwMode="auto">
            <a:xfrm>
              <a:off x="658" y="1989"/>
              <a:ext cx="181" cy="253"/>
            </a:xfrm>
            <a:prstGeom prst="roundRect">
              <a:avLst>
                <a:gd name="adj" fmla="val 28176"/>
              </a:avLst>
            </a:prstGeom>
            <a:noFill/>
            <a:ln w="28575">
              <a:solidFill>
                <a:srgbClr val="FFDC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605" name="Rectangle 146"/>
            <p:cNvSpPr>
              <a:spLocks/>
            </p:cNvSpPr>
            <p:nvPr/>
          </p:nvSpPr>
          <p:spPr bwMode="auto">
            <a:xfrm>
              <a:off x="670" y="1989"/>
              <a:ext cx="157" cy="1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606" name="Rectangle 147"/>
            <p:cNvSpPr>
              <a:spLocks/>
            </p:cNvSpPr>
            <p:nvPr/>
          </p:nvSpPr>
          <p:spPr bwMode="auto">
            <a:xfrm>
              <a:off x="670" y="1989"/>
              <a:ext cx="169" cy="133"/>
            </a:xfrm>
            <a:prstGeom prst="rect">
              <a:avLst/>
            </a:prstGeom>
            <a:noFill/>
            <a:ln w="28575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607" name="AutoShape 148"/>
            <p:cNvSpPr>
              <a:spLocks/>
            </p:cNvSpPr>
            <p:nvPr/>
          </p:nvSpPr>
          <p:spPr bwMode="auto">
            <a:xfrm>
              <a:off x="658" y="1989"/>
              <a:ext cx="181" cy="253"/>
            </a:xfrm>
            <a:prstGeom prst="roundRect">
              <a:avLst>
                <a:gd name="adj" fmla="val 28176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608" name="Line 149"/>
            <p:cNvSpPr>
              <a:spLocks noChangeShapeType="1"/>
            </p:cNvSpPr>
            <p:nvPr/>
          </p:nvSpPr>
          <p:spPr bwMode="auto">
            <a:xfrm>
              <a:off x="658" y="2110"/>
              <a:ext cx="169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609" name="AutoShape 150"/>
            <p:cNvSpPr>
              <a:spLocks/>
            </p:cNvSpPr>
            <p:nvPr/>
          </p:nvSpPr>
          <p:spPr bwMode="auto">
            <a:xfrm>
              <a:off x="356" y="2025"/>
              <a:ext cx="157" cy="242"/>
            </a:xfrm>
            <a:prstGeom prst="roundRect">
              <a:avLst>
                <a:gd name="adj" fmla="val 32481"/>
              </a:avLst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610" name="AutoShape 151"/>
            <p:cNvSpPr>
              <a:spLocks/>
            </p:cNvSpPr>
            <p:nvPr/>
          </p:nvSpPr>
          <p:spPr bwMode="auto">
            <a:xfrm>
              <a:off x="356" y="2025"/>
              <a:ext cx="169" cy="254"/>
            </a:xfrm>
            <a:prstGeom prst="roundRect">
              <a:avLst>
                <a:gd name="adj" fmla="val 30171"/>
              </a:avLst>
            </a:prstGeom>
            <a:noFill/>
            <a:ln w="28575">
              <a:solidFill>
                <a:srgbClr val="FFDC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611" name="Rectangle 152"/>
            <p:cNvSpPr>
              <a:spLocks/>
            </p:cNvSpPr>
            <p:nvPr/>
          </p:nvSpPr>
          <p:spPr bwMode="auto">
            <a:xfrm>
              <a:off x="356" y="2025"/>
              <a:ext cx="157" cy="1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612" name="Rectangle 153"/>
            <p:cNvSpPr>
              <a:spLocks/>
            </p:cNvSpPr>
            <p:nvPr/>
          </p:nvSpPr>
          <p:spPr bwMode="auto">
            <a:xfrm>
              <a:off x="356" y="2025"/>
              <a:ext cx="169" cy="133"/>
            </a:xfrm>
            <a:prstGeom prst="rect">
              <a:avLst/>
            </a:prstGeom>
            <a:noFill/>
            <a:ln w="28575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613" name="AutoShape 154"/>
            <p:cNvSpPr>
              <a:spLocks/>
            </p:cNvSpPr>
            <p:nvPr/>
          </p:nvSpPr>
          <p:spPr bwMode="auto">
            <a:xfrm>
              <a:off x="356" y="2025"/>
              <a:ext cx="169" cy="254"/>
            </a:xfrm>
            <a:prstGeom prst="roundRect">
              <a:avLst>
                <a:gd name="adj" fmla="val 30171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614" name="Line 155"/>
            <p:cNvSpPr>
              <a:spLocks noChangeShapeType="1"/>
            </p:cNvSpPr>
            <p:nvPr/>
          </p:nvSpPr>
          <p:spPr bwMode="auto">
            <a:xfrm>
              <a:off x="356" y="2146"/>
              <a:ext cx="157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615" name="Rectangle 156"/>
            <p:cNvSpPr>
              <a:spLocks/>
            </p:cNvSpPr>
            <p:nvPr/>
          </p:nvSpPr>
          <p:spPr bwMode="auto">
            <a:xfrm>
              <a:off x="1576" y="1438"/>
              <a:ext cx="514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300">
                  <a:latin typeface="Arial" panose="020B0604020202020204" pitchFamily="34" charset="0"/>
                  <a:ea typeface="ヒラギノ明朝 ProN W3" pitchFamily="-116" charset="-128"/>
                  <a:cs typeface="Arial" panose="020B0604020202020204" pitchFamily="34" charset="0"/>
                  <a:sym typeface="Arial" panose="020B0604020202020204" pitchFamily="34" charset="0"/>
                </a:rPr>
                <a:t>Notification</a:t>
              </a:r>
            </a:p>
          </p:txBody>
        </p:sp>
        <p:sp>
          <p:nvSpPr>
            <p:cNvPr id="19616" name="Rectangle 157"/>
            <p:cNvSpPr>
              <a:spLocks/>
            </p:cNvSpPr>
            <p:nvPr/>
          </p:nvSpPr>
          <p:spPr bwMode="auto">
            <a:xfrm>
              <a:off x="2977" y="1366"/>
              <a:ext cx="514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300">
                  <a:latin typeface="Arial" panose="020B0604020202020204" pitchFamily="34" charset="0"/>
                  <a:ea typeface="ヒラギノ明朝 ProN W3" pitchFamily="-116" charset="-128"/>
                  <a:cs typeface="Arial" panose="020B0604020202020204" pitchFamily="34" charset="0"/>
                  <a:sym typeface="Arial" panose="020B0604020202020204" pitchFamily="34" charset="0"/>
                </a:rPr>
                <a:t>Notification</a:t>
              </a:r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The Programming Model</a:t>
            </a:r>
          </a:p>
        </p:txBody>
      </p:sp>
      <p:sp>
        <p:nvSpPr>
          <p:cNvPr id="20483" name="Content Placeholder 2" descr="Rectangle: Click to edit Master text styles&#10;Second level&#10;Third level&#10;Fourth level&#10;Fifth level"/>
          <p:cNvSpPr>
            <a:spLocks noGrp="1"/>
          </p:cNvSpPr>
          <p:nvPr>
            <p:ph idx="1"/>
          </p:nvPr>
        </p:nvSpPr>
        <p:spPr>
          <a:xfrm>
            <a:off x="609600" y="1676400"/>
            <a:ext cx="8001000" cy="4343400"/>
          </a:xfrm>
        </p:spPr>
        <p:txBody>
          <a:bodyPr/>
          <a:lstStyle/>
          <a:p>
            <a:r>
              <a:rPr lang="en-US" altLang="en-US" smtClean="0"/>
              <a:t>Small set of operations: publish(e), subscribe(f) where f is the filter or pattern of possible events, unsubscribe(f);</a:t>
            </a:r>
          </a:p>
          <a:p>
            <a:r>
              <a:rPr lang="en-US" altLang="en-US" smtClean="0"/>
              <a:t>Filter model: Channel based, topic based, content-based, type-based.</a:t>
            </a:r>
          </a:p>
        </p:txBody>
      </p:sp>
      <p:sp>
        <p:nvSpPr>
          <p:cNvPr id="2048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0FF145B8-9532-44CB-959D-87F68F7F7138}" type="datetime1">
              <a:rPr lang="en-US" altLang="en-US" sz="1400" smtClean="0"/>
              <a:pPr/>
              <a:t>9/26/2018</a:t>
            </a:fld>
            <a:endParaRPr lang="en-US" altLang="en-US" sz="1400" smtClean="0"/>
          </a:p>
        </p:txBody>
      </p:sp>
      <p:sp>
        <p:nvSpPr>
          <p:cNvPr id="2048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400" smtClean="0"/>
              <a:t>B.Ramamurthy</a:t>
            </a:r>
          </a:p>
        </p:txBody>
      </p:sp>
      <p:sp>
        <p:nvSpPr>
          <p:cNvPr id="204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C9A3343F-87D0-476D-8A18-FAFCEEDEB398}" type="slidenum">
              <a:rPr lang="en-US" altLang="en-US" sz="1400" smtClean="0"/>
              <a:pPr/>
              <a:t>14</a:t>
            </a:fld>
            <a:endParaRPr lang="en-US" altLang="en-US" sz="140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5800" y="6248400"/>
            <a:ext cx="1905000" cy="457200"/>
          </a:xfrm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/>
            <a:fld id="{C928D1A9-1040-4DAB-8FC1-42B06523593E}" type="slidenum">
              <a:rPr lang="en-US" altLang="en-US" sz="1400" smtClean="0"/>
              <a:pPr algn="l"/>
              <a:t>15</a:t>
            </a:fld>
            <a:endParaRPr lang="en-US" altLang="en-US" sz="1400" smtClean="0"/>
          </a:p>
        </p:txBody>
      </p:sp>
      <p:sp>
        <p:nvSpPr>
          <p:cNvPr id="23555" name="Rectangle 1"/>
          <p:cNvSpPr>
            <a:spLocks/>
          </p:cNvSpPr>
          <p:nvPr/>
        </p:nvSpPr>
        <p:spPr bwMode="auto">
          <a:xfrm>
            <a:off x="1984375" y="6107113"/>
            <a:ext cx="5568950" cy="328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37513" bIns="0" anchor="b"/>
          <a:lstStyle>
            <a:lvl1pPr marL="39688"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9pPr>
          </a:lstStyle>
          <a:p>
            <a:pPr algn="ctr" eaLnBrk="1" hangingPunct="1">
              <a:spcBef>
                <a:spcPts val="462"/>
              </a:spcBef>
              <a:defRPr/>
            </a:pPr>
            <a:r>
              <a:rPr lang="en-US" altLang="en-US" sz="738" smtClean="0">
                <a:solidFill>
                  <a:schemeClr val="tx1"/>
                </a:solidFill>
                <a:cs typeface="Times" panose="02020603050405020304" pitchFamily="18" charset="0"/>
              </a:rPr>
              <a:t>Instructor’s Guide for  Coulouris, Dollimore and Kindberg   Distributed Systems: Concepts and Design   Edn. 4   </a:t>
            </a:r>
            <a:br>
              <a:rPr lang="en-US" altLang="en-US" sz="738" smtClean="0">
                <a:solidFill>
                  <a:schemeClr val="tx1"/>
                </a:solidFill>
                <a:cs typeface="Times" panose="02020603050405020304" pitchFamily="18" charset="0"/>
              </a:rPr>
            </a:br>
            <a:r>
              <a:rPr lang="en-US" altLang="en-US" sz="738" smtClean="0">
                <a:solidFill>
                  <a:schemeClr val="tx1"/>
                </a:solidFill>
                <a:cs typeface="Times" panose="02020603050405020304" pitchFamily="18" charset="0"/>
              </a:rPr>
              <a:t>©  Pearson Education 2005 </a:t>
            </a:r>
          </a:p>
        </p:txBody>
      </p:sp>
      <p:sp>
        <p:nvSpPr>
          <p:cNvPr id="23556" name="Line 2"/>
          <p:cNvSpPr>
            <a:spLocks noChangeShapeType="1"/>
          </p:cNvSpPr>
          <p:nvPr/>
        </p:nvSpPr>
        <p:spPr bwMode="auto">
          <a:xfrm>
            <a:off x="457200" y="1319213"/>
            <a:ext cx="8153400" cy="1587"/>
          </a:xfrm>
          <a:prstGeom prst="line">
            <a:avLst/>
          </a:prstGeom>
          <a:noFill/>
          <a:ln w="127000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pPr>
              <a:defRPr/>
            </a:pPr>
            <a:endParaRPr lang="en-US" sz="2215"/>
          </a:p>
        </p:txBody>
      </p:sp>
      <p:sp>
        <p:nvSpPr>
          <p:cNvPr id="21509" name="Rectangle 3"/>
          <p:cNvSpPr>
            <a:spLocks noGrp="1" noChangeArrowheads="1"/>
          </p:cNvSpPr>
          <p:nvPr>
            <p:ph type="title"/>
          </p:nvPr>
        </p:nvSpPr>
        <p:spPr/>
        <p:txBody>
          <a:bodyPr rIns="121920"/>
          <a:lstStyle/>
          <a:p>
            <a:pPr eaLnBrk="1" hangingPunct="1"/>
            <a:r>
              <a:rPr lang="en-US" altLang="en-US" smtClean="0"/>
              <a:t>Figure 6.8	</a:t>
            </a:r>
            <a:br>
              <a:rPr lang="en-US" altLang="en-US" smtClean="0"/>
            </a:br>
            <a:r>
              <a:rPr lang="en-US" altLang="en-US" smtClean="0"/>
              <a:t>The publish-subscribe paradigm</a:t>
            </a:r>
          </a:p>
        </p:txBody>
      </p:sp>
      <p:pic>
        <p:nvPicPr>
          <p:cNvPr id="2151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788" y="1611313"/>
            <a:ext cx="7539037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Implementation Issues</a:t>
            </a:r>
          </a:p>
        </p:txBody>
      </p:sp>
      <p:sp>
        <p:nvSpPr>
          <p:cNvPr id="23555" name="Content Placeholder 2" descr="Rectangle: Click to edit Master text styles&#10;Second level&#10;Third level&#10;Fourth level&#10;Fifth level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Main task: ensure that events are delivered efficiently to all subscribers that have filters defined that match the event.</a:t>
            </a:r>
          </a:p>
          <a:p>
            <a:r>
              <a:rPr lang="en-US" altLang="en-US" smtClean="0"/>
              <a:t>Additional requirements: security, scalability, failure handling, concurrency, and QoS</a:t>
            </a:r>
          </a:p>
        </p:txBody>
      </p:sp>
      <p:sp>
        <p:nvSpPr>
          <p:cNvPr id="2355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3B2F9341-0C61-4AD0-9982-A2DA1469D158}" type="datetime1">
              <a:rPr lang="en-US" altLang="en-US" sz="1400" smtClean="0"/>
              <a:pPr/>
              <a:t>9/26/2018</a:t>
            </a:fld>
            <a:endParaRPr lang="en-US" altLang="en-US" sz="1400" smtClean="0"/>
          </a:p>
        </p:txBody>
      </p:sp>
      <p:sp>
        <p:nvSpPr>
          <p:cNvPr id="2355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400" smtClean="0"/>
              <a:t>B.Ramamurthy</a:t>
            </a:r>
          </a:p>
        </p:txBody>
      </p:sp>
      <p:sp>
        <p:nvSpPr>
          <p:cNvPr id="2355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C656B3F7-7B5E-45BA-81F8-5EA9BC66E84A}" type="slidenum">
              <a:rPr lang="en-US" altLang="en-US" sz="1400" smtClean="0"/>
              <a:pPr/>
              <a:t>16</a:t>
            </a:fld>
            <a:endParaRPr lang="en-US" altLang="en-US" sz="140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Centralized vs. Distributed Implementations</a:t>
            </a:r>
          </a:p>
        </p:txBody>
      </p:sp>
      <p:sp>
        <p:nvSpPr>
          <p:cNvPr id="24579" name="Content Placeholder 2" descr="Rectangle: Click to edit Master text styles&#10;Second level&#10;Third level&#10;Fourth level&#10;Fifth level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smtClean="0"/>
              <a:t>Simplest architecture is to centralize the implementation in a single node with a server on that node acting as a event broker. </a:t>
            </a:r>
          </a:p>
          <a:p>
            <a:r>
              <a:rPr lang="en-US" altLang="en-US" sz="2800" smtClean="0"/>
              <a:t>Publishers publish events to this broker, and subscribers send subscriptions to the broker and receive notifications in return.</a:t>
            </a:r>
          </a:p>
          <a:p>
            <a:r>
              <a:rPr lang="en-US" altLang="en-US" sz="2800" smtClean="0"/>
              <a:t>Communication is point to point messages.</a:t>
            </a:r>
          </a:p>
          <a:p>
            <a:r>
              <a:rPr lang="en-US" altLang="en-US" sz="2800" smtClean="0"/>
              <a:t>In a distributed implementation single broker is replaced by a network of brokers.</a:t>
            </a:r>
          </a:p>
          <a:p>
            <a:r>
              <a:rPr lang="en-US" altLang="en-US" sz="2800" smtClean="0"/>
              <a:t>Consider a fully P2P system!</a:t>
            </a:r>
          </a:p>
        </p:txBody>
      </p:sp>
      <p:sp>
        <p:nvSpPr>
          <p:cNvPr id="2458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82A12B9A-D54D-4D25-9A8B-87232937A85A}" type="datetime1">
              <a:rPr lang="en-US" altLang="en-US" sz="1400" smtClean="0"/>
              <a:pPr/>
              <a:t>9/26/2018</a:t>
            </a:fld>
            <a:endParaRPr lang="en-US" altLang="en-US" sz="1400" smtClean="0"/>
          </a:p>
        </p:txBody>
      </p:sp>
      <p:sp>
        <p:nvSpPr>
          <p:cNvPr id="2458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400" smtClean="0"/>
              <a:t>B.Ramamurthy</a:t>
            </a:r>
          </a:p>
        </p:txBody>
      </p:sp>
      <p:sp>
        <p:nvSpPr>
          <p:cNvPr id="245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BF21EE44-E24F-4F47-9B7A-0A7913A568FA}" type="slidenum">
              <a:rPr lang="en-US" altLang="en-US" sz="1400" smtClean="0"/>
              <a:pPr/>
              <a:t>17</a:t>
            </a:fld>
            <a:endParaRPr lang="en-US" altLang="en-US" sz="140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 network of brokers</a:t>
            </a:r>
          </a:p>
        </p:txBody>
      </p:sp>
      <p:sp>
        <p:nvSpPr>
          <p:cNvPr id="25603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D36FE87E-B0C5-4606-8CC1-D991FC132297}" type="datetime1">
              <a:rPr lang="en-US" altLang="en-US" sz="1400" smtClean="0"/>
              <a:pPr/>
              <a:t>9/26/2018</a:t>
            </a:fld>
            <a:endParaRPr lang="en-US" altLang="en-US" sz="1400" smtClean="0"/>
          </a:p>
        </p:txBody>
      </p:sp>
      <p:sp>
        <p:nvSpPr>
          <p:cNvPr id="2560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400" smtClean="0"/>
              <a:t>B.Ramamurthy</a:t>
            </a:r>
          </a:p>
        </p:txBody>
      </p:sp>
      <p:sp>
        <p:nvSpPr>
          <p:cNvPr id="2560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C65AC08B-55F9-4BE0-8D1C-0DEC42D183FD}" type="slidenum">
              <a:rPr lang="en-US" altLang="en-US" sz="1400" smtClean="0"/>
              <a:pPr/>
              <a:t>18</a:t>
            </a:fld>
            <a:endParaRPr lang="en-US" altLang="en-US" sz="1400" smtClean="0"/>
          </a:p>
        </p:txBody>
      </p:sp>
      <p:pic>
        <p:nvPicPr>
          <p:cNvPr id="25606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38200" y="1943100"/>
            <a:ext cx="7772400" cy="4038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Overall System architecture</a:t>
            </a:r>
          </a:p>
        </p:txBody>
      </p:sp>
      <p:sp>
        <p:nvSpPr>
          <p:cNvPr id="26627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FF764E09-6F1E-4AAC-82E4-4453485B5C60}" type="datetime1">
              <a:rPr lang="en-US" altLang="en-US" sz="1400" smtClean="0"/>
              <a:pPr/>
              <a:t>9/26/2018</a:t>
            </a:fld>
            <a:endParaRPr lang="en-US" altLang="en-US" sz="1400" smtClean="0"/>
          </a:p>
        </p:txBody>
      </p:sp>
      <p:sp>
        <p:nvSpPr>
          <p:cNvPr id="2662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400" smtClean="0"/>
              <a:t>B.Ramamurthy</a:t>
            </a:r>
          </a:p>
        </p:txBody>
      </p:sp>
      <p:sp>
        <p:nvSpPr>
          <p:cNvPr id="2662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E0D0CBFC-85F7-40DE-AB97-84E1B6E7D186}" type="slidenum">
              <a:rPr lang="en-US" altLang="en-US" sz="1400" smtClean="0"/>
              <a:pPr/>
              <a:t>19</a:t>
            </a:fld>
            <a:endParaRPr lang="en-US" altLang="en-US" sz="1400" smtClean="0"/>
          </a:p>
        </p:txBody>
      </p:sp>
      <p:pic>
        <p:nvPicPr>
          <p:cNvPr id="26630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38200" y="1552575"/>
            <a:ext cx="7204075" cy="4467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Introduction</a:t>
            </a:r>
          </a:p>
        </p:txBody>
      </p:sp>
      <p:sp>
        <p:nvSpPr>
          <p:cNvPr id="6147" name="Content Placeholder 2" descr="Rectangle: Click to edit Master text styles&#10;Second level&#10;Third level&#10;Fourth level&#10;Fifth level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How important is this topic? Messaging?</a:t>
            </a:r>
          </a:p>
          <a:p>
            <a:r>
              <a:rPr lang="en-US" altLang="en-US" smtClean="0"/>
              <a:t>Essence of indirect communication is to communicate through an intermediary and hence have no direct coupling between the sender and one or more receivers.</a:t>
            </a:r>
          </a:p>
        </p:txBody>
      </p:sp>
      <p:sp>
        <p:nvSpPr>
          <p:cNvPr id="614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FF9B28A-D657-4F85-80B0-D599F32C601A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9/26/2018</a:t>
            </a:fld>
            <a:endParaRPr lang="en-US" altLang="en-US" sz="1400" smtClean="0"/>
          </a:p>
        </p:txBody>
      </p:sp>
      <p:sp>
        <p:nvSpPr>
          <p:cNvPr id="614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smtClean="0"/>
              <a:t>B.Ramamurthy</a:t>
            </a:r>
          </a:p>
        </p:txBody>
      </p:sp>
      <p:sp>
        <p:nvSpPr>
          <p:cNvPr id="61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8669533-B952-4295-9E43-B492BB12CC5D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40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Content-based Event Routing </a:t>
            </a:r>
          </a:p>
        </p:txBody>
      </p:sp>
      <p:sp>
        <p:nvSpPr>
          <p:cNvPr id="27651" name="Content Placeholder 2" descr="Rectangle: Click to edit Master text styles&#10;Second level&#10;Third level&#10;Fourth level&#10;Fifth level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Flooding: </a:t>
            </a:r>
          </a:p>
          <a:p>
            <a:pPr lvl="1"/>
            <a:r>
              <a:rPr lang="en-US" altLang="en-US" dirty="0" smtClean="0"/>
              <a:t>Simply send an event notification to all publisher nodes in the network. Matching carried out at the </a:t>
            </a:r>
            <a:r>
              <a:rPr lang="en-US" altLang="en-US" dirty="0" smtClean="0"/>
              <a:t>end (at the publisher node closest to the subscriber).</a:t>
            </a:r>
            <a:endParaRPr lang="en-US" altLang="en-US" dirty="0" smtClean="0"/>
          </a:p>
          <a:p>
            <a:pPr lvl="1"/>
            <a:r>
              <a:rPr lang="en-US" altLang="en-US" dirty="0" smtClean="0"/>
              <a:t>Alternatively the brokers can be arranged in a acyclic graph each forwarding incoming notifications to all its neighbors.</a:t>
            </a:r>
          </a:p>
        </p:txBody>
      </p:sp>
      <p:sp>
        <p:nvSpPr>
          <p:cNvPr id="2765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68424F4B-A204-403D-AEF2-7EE7D5369EF4}" type="datetime1">
              <a:rPr lang="en-US" altLang="en-US" sz="1400" smtClean="0"/>
              <a:pPr/>
              <a:t>9/26/2018</a:t>
            </a:fld>
            <a:endParaRPr lang="en-US" altLang="en-US" sz="1400" smtClean="0"/>
          </a:p>
        </p:txBody>
      </p:sp>
      <p:sp>
        <p:nvSpPr>
          <p:cNvPr id="2765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400" smtClean="0"/>
              <a:t>B.Ramamurthy</a:t>
            </a:r>
          </a:p>
        </p:txBody>
      </p:sp>
      <p:sp>
        <p:nvSpPr>
          <p:cNvPr id="276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E88B889E-B8BB-43FD-B0C8-F49581DC857D}" type="slidenum">
              <a:rPr lang="en-US" altLang="en-US" sz="1400" smtClean="0"/>
              <a:pPr/>
              <a:t>20</a:t>
            </a:fld>
            <a:endParaRPr lang="en-US" altLang="en-US" sz="140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Content-based Event Routing (contd.) </a:t>
            </a:r>
          </a:p>
        </p:txBody>
      </p:sp>
      <p:sp>
        <p:nvSpPr>
          <p:cNvPr id="28675" name="Content Placeholder 2" descr="Rectangle: Click to edit Master text styles&#10;Second level&#10;Third level&#10;Fourth level&#10;Fifth level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Filtering: Apply filtering in the network of brokers: filtering-based routing.</a:t>
            </a:r>
          </a:p>
          <a:p>
            <a:pPr lvl="1"/>
            <a:r>
              <a:rPr lang="en-US" altLang="en-US" smtClean="0"/>
              <a:t>Propagating subscription information through the network towards potential publishers. </a:t>
            </a:r>
          </a:p>
          <a:p>
            <a:pPr lvl="1"/>
            <a:r>
              <a:rPr lang="en-US" altLang="en-US" smtClean="0"/>
              <a:t>Each broker maintains a table of its neighbors, list of all directly connected subscribers and a routing table with subscriptions.</a:t>
            </a:r>
          </a:p>
          <a:p>
            <a:pPr lvl="1"/>
            <a:endParaRPr lang="en-US" altLang="en-US" smtClean="0"/>
          </a:p>
        </p:txBody>
      </p:sp>
      <p:sp>
        <p:nvSpPr>
          <p:cNvPr id="2867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18DFC148-79C5-4924-8246-35D27842B77E}" type="datetime1">
              <a:rPr lang="en-US" altLang="en-US" sz="1400" smtClean="0"/>
              <a:pPr/>
              <a:t>9/26/2018</a:t>
            </a:fld>
            <a:endParaRPr lang="en-US" altLang="en-US" sz="1400" smtClean="0"/>
          </a:p>
        </p:txBody>
      </p:sp>
      <p:sp>
        <p:nvSpPr>
          <p:cNvPr id="2867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400" smtClean="0"/>
              <a:t>B.Ramamurthy</a:t>
            </a:r>
          </a:p>
        </p:txBody>
      </p:sp>
      <p:sp>
        <p:nvSpPr>
          <p:cNvPr id="286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76E68D8C-3A8E-48DD-BE21-E986B8D7B679}" type="slidenum">
              <a:rPr lang="en-US" altLang="en-US" sz="1400" smtClean="0"/>
              <a:pPr/>
              <a:t>21</a:t>
            </a:fld>
            <a:endParaRPr lang="en-US" altLang="en-US" sz="1400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5800" y="6248400"/>
            <a:ext cx="1905000" cy="457200"/>
          </a:xfrm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/>
            <a:fld id="{979D41A8-AEA7-4AD8-A72D-ACFC0B415BF3}" type="slidenum">
              <a:rPr lang="en-US" altLang="en-US" sz="1400" smtClean="0"/>
              <a:pPr algn="l"/>
              <a:t>22</a:t>
            </a:fld>
            <a:endParaRPr lang="en-US" altLang="en-US" sz="1400" smtClean="0"/>
          </a:p>
        </p:txBody>
      </p:sp>
      <p:sp>
        <p:nvSpPr>
          <p:cNvPr id="29699" name="Rectangle 1"/>
          <p:cNvSpPr>
            <a:spLocks/>
          </p:cNvSpPr>
          <p:nvPr/>
        </p:nvSpPr>
        <p:spPr bwMode="auto">
          <a:xfrm>
            <a:off x="1984375" y="6107113"/>
            <a:ext cx="5568950" cy="328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37513" bIns="0" anchor="b"/>
          <a:lstStyle>
            <a:lvl1pPr marL="39688"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9pPr>
          </a:lstStyle>
          <a:p>
            <a:pPr algn="ctr" eaLnBrk="1" hangingPunct="1">
              <a:spcBef>
                <a:spcPts val="462"/>
              </a:spcBef>
              <a:defRPr/>
            </a:pPr>
            <a:r>
              <a:rPr lang="en-US" altLang="en-US" sz="738" smtClean="0">
                <a:solidFill>
                  <a:schemeClr val="tx1"/>
                </a:solidFill>
                <a:cs typeface="Times" panose="02020603050405020304" pitchFamily="18" charset="0"/>
              </a:rPr>
              <a:t>Instructor’s Guide for  Coulouris, Dollimore and Kindberg   Distributed Systems: Concepts and Design   Edn. 4   </a:t>
            </a:r>
            <a:br>
              <a:rPr lang="en-US" altLang="en-US" sz="738" smtClean="0">
                <a:solidFill>
                  <a:schemeClr val="tx1"/>
                </a:solidFill>
                <a:cs typeface="Times" panose="02020603050405020304" pitchFamily="18" charset="0"/>
              </a:rPr>
            </a:br>
            <a:r>
              <a:rPr lang="en-US" altLang="en-US" sz="738" smtClean="0">
                <a:solidFill>
                  <a:schemeClr val="tx1"/>
                </a:solidFill>
                <a:cs typeface="Times" panose="02020603050405020304" pitchFamily="18" charset="0"/>
              </a:rPr>
              <a:t>©  Pearson Education 2005 </a:t>
            </a:r>
          </a:p>
        </p:txBody>
      </p:sp>
      <p:sp>
        <p:nvSpPr>
          <p:cNvPr id="29700" name="Line 2"/>
          <p:cNvSpPr>
            <a:spLocks noChangeShapeType="1"/>
          </p:cNvSpPr>
          <p:nvPr/>
        </p:nvSpPr>
        <p:spPr bwMode="auto">
          <a:xfrm>
            <a:off x="457200" y="1319213"/>
            <a:ext cx="8153400" cy="1587"/>
          </a:xfrm>
          <a:prstGeom prst="line">
            <a:avLst/>
          </a:prstGeom>
          <a:noFill/>
          <a:ln w="127000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pPr>
              <a:defRPr/>
            </a:pPr>
            <a:endParaRPr lang="en-US" sz="2215"/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744538"/>
          </a:xfrm>
        </p:spPr>
        <p:txBody>
          <a:bodyPr rIns="121920"/>
          <a:lstStyle/>
          <a:p>
            <a:pPr eaLnBrk="1" hangingPunct="1"/>
            <a:r>
              <a:rPr lang="en-US" altLang="en-US" smtClean="0"/>
              <a:t/>
            </a:r>
            <a:br>
              <a:rPr lang="en-US" altLang="en-US" smtClean="0"/>
            </a:br>
            <a:r>
              <a:rPr lang="en-US" altLang="en-US" smtClean="0"/>
              <a:t>Filtering-based routing</a:t>
            </a:r>
          </a:p>
        </p:txBody>
      </p:sp>
      <p:sp>
        <p:nvSpPr>
          <p:cNvPr id="29702" name="Rectangle 4"/>
          <p:cNvSpPr>
            <a:spLocks/>
          </p:cNvSpPr>
          <p:nvPr/>
        </p:nvSpPr>
        <p:spPr bwMode="auto">
          <a:xfrm>
            <a:off x="446088" y="1835150"/>
            <a:ext cx="7502525" cy="3598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1pPr>
            <a:lvl2pPr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2pPr>
            <a:lvl3pPr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3pPr>
            <a:lvl4pPr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4pPr>
            <a:lvl5pPr marL="2057400" indent="-2286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9pPr>
          </a:lstStyle>
          <a:p>
            <a:pPr eaLnBrk="1" hangingPunct="1">
              <a:defRPr/>
            </a:pPr>
            <a:r>
              <a:rPr lang="en-US" altLang="en-US" sz="2308" b="1" i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upon receive </a:t>
            </a:r>
            <a:r>
              <a:rPr lang="en-US" altLang="en-US" sz="2308" i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publish(event e) </a:t>
            </a:r>
            <a:r>
              <a:rPr lang="en-US" altLang="en-US" sz="2308" b="1" i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from </a:t>
            </a:r>
            <a:r>
              <a:rPr lang="en-US" altLang="en-US" sz="2308" i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node x			</a:t>
            </a:r>
            <a:r>
              <a:rPr lang="en-US" altLang="en-US" sz="2308" i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1</a:t>
            </a:r>
            <a:r>
              <a:rPr lang="en-US" altLang="en-US" sz="2308" i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 </a:t>
            </a:r>
          </a:p>
          <a:p>
            <a:pPr eaLnBrk="1" hangingPunct="1">
              <a:defRPr/>
            </a:pPr>
            <a:r>
              <a:rPr lang="en-US" altLang="en-US" sz="2308" i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	matchlist := match(e, subscriptions)			</a:t>
            </a:r>
            <a:r>
              <a:rPr lang="en-US" altLang="en-US" sz="2308" i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2</a:t>
            </a:r>
            <a:r>
              <a:rPr lang="en-US" altLang="en-US" sz="2308" i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 </a:t>
            </a:r>
          </a:p>
          <a:p>
            <a:pPr marL="0" lvl="1" eaLnBrk="1" hangingPunct="1">
              <a:defRPr/>
            </a:pPr>
            <a:r>
              <a:rPr lang="en-US" altLang="en-US" sz="2308" i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	send notify(e) to matchlist;						</a:t>
            </a:r>
            <a:r>
              <a:rPr lang="en-US" altLang="en-US" sz="2308" i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3</a:t>
            </a:r>
            <a:r>
              <a:rPr lang="en-US" altLang="en-US" sz="2308" i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 </a:t>
            </a:r>
          </a:p>
          <a:p>
            <a:pPr marL="0" lvl="2" eaLnBrk="1" hangingPunct="1">
              <a:defRPr/>
            </a:pPr>
            <a:r>
              <a:rPr lang="en-US" altLang="en-US" sz="2308" i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	fwdlist := match(e, routing);	</a:t>
            </a:r>
            <a:r>
              <a:rPr lang="en-US" altLang="en-US" sz="2308" i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4</a:t>
            </a:r>
            <a:r>
              <a:rPr lang="en-US" altLang="en-US" sz="2308" i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 </a:t>
            </a:r>
          </a:p>
          <a:p>
            <a:pPr marL="0" lvl="3" eaLnBrk="1" hangingPunct="1">
              <a:defRPr/>
            </a:pPr>
            <a:r>
              <a:rPr lang="en-US" altLang="en-US" sz="2308" b="1" i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	send </a:t>
            </a:r>
            <a:r>
              <a:rPr lang="en-US" altLang="en-US" sz="2308" i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publish(e) to fwdlist - x;	</a:t>
            </a:r>
            <a:r>
              <a:rPr lang="en-US" altLang="en-US" sz="2308" i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5</a:t>
            </a:r>
            <a:endParaRPr lang="en-US" altLang="en-US" sz="2308" i="1" smtClean="0">
              <a:solidFill>
                <a:schemeClr val="tx1"/>
              </a:solidFill>
              <a:latin typeface="Times New Roman" panose="02020603050405020304" pitchFamily="18" charset="0"/>
              <a:cs typeface="Times" panose="02020603050405020304" pitchFamily="18" charset="0"/>
              <a:sym typeface="Times New Roman" panose="02020603050405020304" pitchFamily="18" charset="0"/>
            </a:endParaRPr>
          </a:p>
          <a:p>
            <a:pPr eaLnBrk="1" hangingPunct="1">
              <a:defRPr/>
            </a:pPr>
            <a:r>
              <a:rPr lang="en-US" altLang="en-US" sz="2308" b="1" i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upon receive </a:t>
            </a:r>
            <a:r>
              <a:rPr lang="en-US" altLang="en-US" sz="2308" i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subscribe(subscription s) </a:t>
            </a:r>
            <a:r>
              <a:rPr lang="en-US" altLang="en-US" sz="2308" b="1" i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from </a:t>
            </a:r>
            <a:r>
              <a:rPr lang="en-US" altLang="en-US" sz="2308" i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node x	</a:t>
            </a:r>
            <a:r>
              <a:rPr lang="en-US" altLang="en-US" sz="2308" i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6</a:t>
            </a:r>
            <a:r>
              <a:rPr lang="en-US" altLang="en-US" sz="2308" i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 </a:t>
            </a:r>
          </a:p>
          <a:p>
            <a:pPr eaLnBrk="1" hangingPunct="1">
              <a:defRPr/>
            </a:pPr>
            <a:r>
              <a:rPr lang="en-US" altLang="en-US" sz="2308" b="1" i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	if </a:t>
            </a:r>
            <a:r>
              <a:rPr lang="en-US" altLang="en-US" sz="2308" i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x is client </a:t>
            </a:r>
            <a:r>
              <a:rPr lang="en-US" altLang="en-US" sz="2308" b="1" i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then	</a:t>
            </a:r>
            <a:r>
              <a:rPr lang="en-US" altLang="en-US" sz="2308" i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7</a:t>
            </a:r>
            <a:r>
              <a:rPr lang="en-US" altLang="en-US" sz="2308" i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 </a:t>
            </a:r>
          </a:p>
          <a:p>
            <a:pPr marL="0" lvl="1" eaLnBrk="1" hangingPunct="1">
              <a:defRPr/>
            </a:pPr>
            <a:r>
              <a:rPr lang="en-US" altLang="en-US" sz="2308" i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		add x to subscriptions;	</a:t>
            </a:r>
            <a:r>
              <a:rPr lang="en-US" altLang="en-US" sz="2308" i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8</a:t>
            </a:r>
            <a:r>
              <a:rPr lang="en-US" altLang="en-US" sz="2308" i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 </a:t>
            </a:r>
          </a:p>
          <a:p>
            <a:pPr marL="0" lvl="2" eaLnBrk="1" hangingPunct="1">
              <a:defRPr/>
            </a:pPr>
            <a:r>
              <a:rPr lang="en-US" altLang="en-US" sz="2308" b="1" i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	else </a:t>
            </a:r>
            <a:r>
              <a:rPr lang="en-US" altLang="en-US" sz="2308" i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add(x, s) to routing;	</a:t>
            </a:r>
            <a:r>
              <a:rPr lang="en-US" altLang="en-US" sz="2308" i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9</a:t>
            </a:r>
            <a:r>
              <a:rPr lang="en-US" altLang="en-US" sz="2308" i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 </a:t>
            </a:r>
          </a:p>
          <a:p>
            <a:pPr marL="0" lvl="3" eaLnBrk="1" hangingPunct="1">
              <a:defRPr/>
            </a:pPr>
            <a:r>
              <a:rPr lang="en-US" altLang="en-US" sz="2308" b="1" i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	send </a:t>
            </a:r>
            <a:r>
              <a:rPr lang="en-US" altLang="en-US" sz="2308" i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subscribe(s) to neighbours - x;	</a:t>
            </a:r>
            <a:r>
              <a:rPr lang="en-US" altLang="en-US" sz="2308" i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10</a:t>
            </a:r>
          </a:p>
        </p:txBody>
      </p:sp>
    </p:spTree>
  </p:cSld>
  <p:clrMapOvr>
    <a:masterClrMapping/>
  </p:clrMapOvr>
  <p:transition spd="slow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Issues with Filerting-based Routing</a:t>
            </a:r>
          </a:p>
        </p:txBody>
      </p:sp>
      <p:sp>
        <p:nvSpPr>
          <p:cNvPr id="3" name="Content Placeholder 2" descr="Rectangle: Click to edit Master text styles&#10;Second level&#10;Third level&#10;Fourth level&#10;Fifth level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Pure filtering based approach generates a lot of messages.</a:t>
            </a:r>
          </a:p>
          <a:p>
            <a:pPr>
              <a:defRPr/>
            </a:pPr>
            <a:r>
              <a:rPr lang="en-US" dirty="0" smtClean="0"/>
              <a:t>Two solutions: </a:t>
            </a:r>
          </a:p>
          <a:p>
            <a:pPr marL="514350" indent="-514350">
              <a:buFont typeface="Wingdings" panose="05000000000000000000" pitchFamily="2" charset="2"/>
              <a:buAutoNum type="arabicPeriod"/>
              <a:defRPr/>
            </a:pPr>
            <a:r>
              <a:rPr lang="en-US" dirty="0" smtClean="0"/>
              <a:t>advertisements() based approach</a:t>
            </a:r>
          </a:p>
          <a:p>
            <a:pPr marL="514350" indent="-514350">
              <a:buFont typeface="Wingdings" panose="05000000000000000000" pitchFamily="2" charset="2"/>
              <a:buAutoNum type="arabicPeriod"/>
              <a:defRPr/>
            </a:pPr>
            <a:r>
              <a:rPr lang="en-US" dirty="0" smtClean="0"/>
              <a:t>Rendezvous based approach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3174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F0400FB1-DBDD-4A48-995D-4115205685E6}" type="datetime1">
              <a:rPr lang="en-US" altLang="en-US" sz="1400" smtClean="0"/>
              <a:pPr/>
              <a:t>9/26/2018</a:t>
            </a:fld>
            <a:endParaRPr lang="en-US" altLang="en-US" sz="1400" smtClean="0"/>
          </a:p>
        </p:txBody>
      </p:sp>
      <p:sp>
        <p:nvSpPr>
          <p:cNvPr id="3174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400" smtClean="0"/>
              <a:t>B.Ramamurthy</a:t>
            </a:r>
          </a:p>
        </p:txBody>
      </p:sp>
      <p:sp>
        <p:nvSpPr>
          <p:cNvPr id="317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6F109DAE-1439-4988-8134-1FD1DF77F732}" type="slidenum">
              <a:rPr lang="en-US" altLang="en-US" sz="1400" smtClean="0"/>
              <a:pPr/>
              <a:t>23</a:t>
            </a:fld>
            <a:endParaRPr lang="en-US" altLang="en-US" sz="1400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Rendezvous based routing (RBR)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47800"/>
            <a:ext cx="7772400" cy="4876800"/>
          </a:xfrm>
        </p:spPr>
        <p:txBody>
          <a:bodyPr/>
          <a:lstStyle/>
          <a:p>
            <a:r>
              <a:rPr lang="en-US" sz="2400" dirty="0" smtClean="0"/>
              <a:t>Certain authoritative brokers are defined that act like the “routers” in a regular network.</a:t>
            </a:r>
          </a:p>
          <a:p>
            <a:r>
              <a:rPr lang="en-US" sz="2400" dirty="0" smtClean="0"/>
              <a:t>To achieve RBR, we define functions</a:t>
            </a:r>
          </a:p>
          <a:p>
            <a:pPr lvl="1"/>
            <a:r>
              <a:rPr lang="en-US" sz="2400" dirty="0" smtClean="0"/>
              <a:t>SN(s) that given a subscription returns a set of “rendezvous” nodes that are responsible for the subscription. Maintains a list and forwards a matching event to subscribers. </a:t>
            </a:r>
          </a:p>
          <a:p>
            <a:pPr lvl="1"/>
            <a:r>
              <a:rPr lang="en-US" sz="2400" dirty="0" smtClean="0"/>
              <a:t>EN(e) that when an event e is published, EN(e) returns a set of nodes that are responsible for matching e against subscriptions in the system.</a:t>
            </a:r>
          </a:p>
          <a:p>
            <a:pPr lvl="1"/>
            <a:r>
              <a:rPr lang="en-US" sz="2400" dirty="0" smtClean="0"/>
              <a:t>If reliability is an issue, we can have EN(e) and SN(s) return more than one node.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1A86611-502E-4F6E-9EBC-EFEB38B1EA5F}" type="datetime1">
              <a:rPr lang="en-US" altLang="en-US" smtClean="0"/>
              <a:pPr>
                <a:defRPr/>
              </a:pPr>
              <a:t>9/26/2018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B.Ramamurthy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921425-779E-4A1A-A240-09DA28DC29F4}" type="slidenum">
              <a:rPr lang="en-US" altLang="en-US" smtClean="0"/>
              <a:pPr>
                <a:defRPr/>
              </a:pPr>
              <a:t>24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4977393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5800" y="6248400"/>
            <a:ext cx="1905000" cy="457200"/>
          </a:xfrm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/>
            <a:fld id="{A30F6BC5-EC12-4E73-A1BF-EFAFD8BC42FD}" type="slidenum">
              <a:rPr lang="en-US" altLang="en-US" sz="1400" smtClean="0"/>
              <a:pPr algn="l"/>
              <a:t>25</a:t>
            </a:fld>
            <a:endParaRPr lang="en-US" altLang="en-US" sz="1400" smtClean="0"/>
          </a:p>
        </p:txBody>
      </p:sp>
      <p:sp>
        <p:nvSpPr>
          <p:cNvPr id="31747" name="Rectangle 1"/>
          <p:cNvSpPr>
            <a:spLocks/>
          </p:cNvSpPr>
          <p:nvPr/>
        </p:nvSpPr>
        <p:spPr bwMode="auto">
          <a:xfrm>
            <a:off x="1984375" y="6107113"/>
            <a:ext cx="5568950" cy="328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37513" bIns="0" anchor="b"/>
          <a:lstStyle>
            <a:lvl1pPr marL="39688"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9pPr>
          </a:lstStyle>
          <a:p>
            <a:pPr algn="ctr" eaLnBrk="1" hangingPunct="1">
              <a:spcBef>
                <a:spcPts val="462"/>
              </a:spcBef>
              <a:defRPr/>
            </a:pPr>
            <a:r>
              <a:rPr lang="en-US" altLang="en-US" sz="738" smtClean="0">
                <a:solidFill>
                  <a:schemeClr val="tx1"/>
                </a:solidFill>
                <a:cs typeface="Times" panose="02020603050405020304" pitchFamily="18" charset="0"/>
              </a:rPr>
              <a:t>Instructor’s Guide for  Coulouris, Dollimore and Kindberg   Distributed Systems: Concepts and Design   Edn. 4   </a:t>
            </a:r>
            <a:br>
              <a:rPr lang="en-US" altLang="en-US" sz="738" smtClean="0">
                <a:solidFill>
                  <a:schemeClr val="tx1"/>
                </a:solidFill>
                <a:cs typeface="Times" panose="02020603050405020304" pitchFamily="18" charset="0"/>
              </a:rPr>
            </a:br>
            <a:r>
              <a:rPr lang="en-US" altLang="en-US" sz="738" smtClean="0">
                <a:solidFill>
                  <a:schemeClr val="tx1"/>
                </a:solidFill>
                <a:cs typeface="Times" panose="02020603050405020304" pitchFamily="18" charset="0"/>
              </a:rPr>
              <a:t>©  Pearson Education 2005 </a:t>
            </a:r>
          </a:p>
        </p:txBody>
      </p:sp>
      <p:sp>
        <p:nvSpPr>
          <p:cNvPr id="31748" name="Line 2"/>
          <p:cNvSpPr>
            <a:spLocks noChangeShapeType="1"/>
          </p:cNvSpPr>
          <p:nvPr/>
        </p:nvSpPr>
        <p:spPr bwMode="auto">
          <a:xfrm>
            <a:off x="457200" y="1319213"/>
            <a:ext cx="8153400" cy="1587"/>
          </a:xfrm>
          <a:prstGeom prst="line">
            <a:avLst/>
          </a:prstGeom>
          <a:noFill/>
          <a:ln w="127000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pPr>
              <a:defRPr/>
            </a:pPr>
            <a:endParaRPr lang="en-US" sz="2215"/>
          </a:p>
        </p:txBody>
      </p:sp>
      <p:sp>
        <p:nvSpPr>
          <p:cNvPr id="32773" name="Rectangle 3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666750"/>
          </a:xfrm>
        </p:spPr>
        <p:txBody>
          <a:bodyPr rIns="121920"/>
          <a:lstStyle/>
          <a:p>
            <a:pPr eaLnBrk="1" hangingPunct="1"/>
            <a:r>
              <a:rPr lang="en-US" altLang="en-US" smtClean="0"/>
              <a:t/>
            </a:r>
            <a:br>
              <a:rPr lang="en-US" altLang="en-US" smtClean="0"/>
            </a:br>
            <a:r>
              <a:rPr lang="en-US" altLang="en-US" smtClean="0"/>
              <a:t>Rendezvous-based routing</a:t>
            </a:r>
          </a:p>
        </p:txBody>
      </p:sp>
      <p:sp>
        <p:nvSpPr>
          <p:cNvPr id="31750" name="Rectangle 4"/>
          <p:cNvSpPr>
            <a:spLocks/>
          </p:cNvSpPr>
          <p:nvPr/>
        </p:nvSpPr>
        <p:spPr bwMode="auto">
          <a:xfrm>
            <a:off x="914400" y="1600200"/>
            <a:ext cx="6858000" cy="387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1pPr>
            <a:lvl2pPr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2pPr>
            <a:lvl3pPr marL="1143000" indent="-2286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3pPr>
            <a:lvl4pPr marL="1600200" indent="-2286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4pPr>
            <a:lvl5pPr marL="2057400" indent="-2286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9pPr>
          </a:lstStyle>
          <a:p>
            <a:pPr eaLnBrk="1" hangingPunct="1">
              <a:defRPr/>
            </a:pPr>
            <a:r>
              <a:rPr lang="en-US" altLang="en-US" sz="1939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upon receive </a:t>
            </a:r>
            <a:r>
              <a:rPr lang="en-US" altLang="en-US" sz="1939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publish(event e) </a:t>
            </a:r>
            <a:r>
              <a:rPr lang="en-US" altLang="en-US" sz="1939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from </a:t>
            </a:r>
            <a:r>
              <a:rPr lang="en-US" altLang="en-US" sz="1939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node x </a:t>
            </a:r>
            <a:r>
              <a:rPr lang="en-US" altLang="en-US" sz="1939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at </a:t>
            </a:r>
            <a:r>
              <a:rPr lang="en-US" altLang="en-US" sz="1939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node </a:t>
            </a:r>
            <a:r>
              <a:rPr lang="en-US" altLang="en-US" sz="1939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i</a:t>
            </a:r>
            <a:r>
              <a:rPr lang="en-US" altLang="en-US" sz="1939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 </a:t>
            </a:r>
          </a:p>
          <a:p>
            <a:pPr eaLnBrk="1" hangingPunct="1">
              <a:defRPr/>
            </a:pPr>
            <a:r>
              <a:rPr lang="en-US" altLang="en-US" sz="1939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	</a:t>
            </a:r>
            <a:r>
              <a:rPr lang="en-US" altLang="en-US" sz="1939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rvlist</a:t>
            </a:r>
            <a:r>
              <a:rPr lang="en-US" altLang="en-US" sz="1939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 := EN(e);</a:t>
            </a:r>
          </a:p>
          <a:p>
            <a:pPr eaLnBrk="1" hangingPunct="1">
              <a:defRPr/>
            </a:pPr>
            <a:r>
              <a:rPr lang="en-US" altLang="en-US" sz="1939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	if </a:t>
            </a:r>
            <a:r>
              <a:rPr lang="en-US" altLang="en-US" sz="1939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i</a:t>
            </a:r>
            <a:r>
              <a:rPr lang="en-US" altLang="en-US" sz="1939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 in </a:t>
            </a:r>
            <a:r>
              <a:rPr lang="en-US" altLang="en-US" sz="1939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rvlist</a:t>
            </a:r>
            <a:r>
              <a:rPr lang="en-US" altLang="en-US" sz="1939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 </a:t>
            </a:r>
            <a:r>
              <a:rPr lang="en-US" altLang="en-US" sz="1939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then begin </a:t>
            </a:r>
          </a:p>
          <a:p>
            <a:pPr marL="0" lvl="1" eaLnBrk="1" hangingPunct="1">
              <a:defRPr/>
            </a:pPr>
            <a:r>
              <a:rPr lang="en-US" altLang="en-US" sz="1939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		</a:t>
            </a:r>
            <a:r>
              <a:rPr lang="en-US" altLang="en-US" sz="1939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matchlist</a:t>
            </a:r>
            <a:r>
              <a:rPr lang="en-US" altLang="en-US" sz="1939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 :=match(e, subscriptions); </a:t>
            </a:r>
          </a:p>
          <a:p>
            <a:pPr marL="0" lvl="1" eaLnBrk="1" hangingPunct="1">
              <a:defRPr/>
            </a:pPr>
            <a:r>
              <a:rPr lang="en-US" altLang="en-US" sz="1939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		send notify(e) to </a:t>
            </a:r>
            <a:r>
              <a:rPr lang="en-US" altLang="en-US" sz="1939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matchlist</a:t>
            </a:r>
            <a:r>
              <a:rPr lang="en-US" altLang="en-US" sz="1939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;</a:t>
            </a:r>
          </a:p>
          <a:p>
            <a:pPr eaLnBrk="1" hangingPunct="1">
              <a:defRPr/>
            </a:pPr>
            <a:r>
              <a:rPr lang="en-US" altLang="en-US" sz="1939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	end</a:t>
            </a:r>
          </a:p>
          <a:p>
            <a:pPr eaLnBrk="1" hangingPunct="1">
              <a:defRPr/>
            </a:pPr>
            <a:r>
              <a:rPr lang="en-US" altLang="en-US" sz="1939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	send </a:t>
            </a:r>
            <a:r>
              <a:rPr lang="en-US" altLang="en-US" sz="1939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publish(e) to </a:t>
            </a:r>
            <a:r>
              <a:rPr lang="en-US" altLang="en-US" sz="1939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rvlist</a:t>
            </a:r>
            <a:r>
              <a:rPr lang="en-US" altLang="en-US" sz="1939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 - </a:t>
            </a:r>
            <a:r>
              <a:rPr lang="en-US" altLang="en-US" sz="1939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i</a:t>
            </a:r>
            <a:r>
              <a:rPr lang="en-US" altLang="en-US" sz="1939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; </a:t>
            </a:r>
          </a:p>
          <a:p>
            <a:pPr eaLnBrk="1" hangingPunct="1">
              <a:defRPr/>
            </a:pPr>
            <a:r>
              <a:rPr lang="en-US" altLang="en-US" sz="1939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upon receive </a:t>
            </a:r>
            <a:r>
              <a:rPr lang="en-US" altLang="en-US" sz="1939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subscribe(subscription s) </a:t>
            </a:r>
            <a:r>
              <a:rPr lang="en-US" altLang="en-US" sz="1939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from </a:t>
            </a:r>
            <a:r>
              <a:rPr lang="en-US" altLang="en-US" sz="1939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node x </a:t>
            </a:r>
            <a:r>
              <a:rPr lang="en-US" altLang="en-US" sz="1939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at </a:t>
            </a:r>
            <a:r>
              <a:rPr lang="en-US" altLang="en-US" sz="1939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node </a:t>
            </a:r>
            <a:r>
              <a:rPr lang="en-US" altLang="en-US" sz="1939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i</a:t>
            </a:r>
            <a:endParaRPr lang="en-US" altLang="en-US" sz="1939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Times New Roman" panose="02020603050405020304" pitchFamily="18" charset="0"/>
            </a:endParaRPr>
          </a:p>
          <a:p>
            <a:pPr eaLnBrk="1" hangingPunct="1">
              <a:defRPr/>
            </a:pPr>
            <a:r>
              <a:rPr lang="en-US" altLang="en-US" sz="1939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	</a:t>
            </a:r>
            <a:r>
              <a:rPr lang="en-US" altLang="en-US" sz="1939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rvlist</a:t>
            </a:r>
            <a:r>
              <a:rPr lang="en-US" altLang="en-US" sz="1939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 := SN(s); </a:t>
            </a:r>
          </a:p>
          <a:p>
            <a:pPr eaLnBrk="1" hangingPunct="1">
              <a:defRPr/>
            </a:pPr>
            <a:r>
              <a:rPr lang="en-US" altLang="en-US" sz="1939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	if </a:t>
            </a:r>
            <a:r>
              <a:rPr lang="en-US" altLang="en-US" sz="1939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i</a:t>
            </a:r>
            <a:r>
              <a:rPr lang="en-US" altLang="en-US" sz="1939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 in </a:t>
            </a:r>
            <a:r>
              <a:rPr lang="en-US" altLang="en-US" sz="1939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rvlist</a:t>
            </a:r>
            <a:r>
              <a:rPr lang="en-US" altLang="en-US" sz="1939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 </a:t>
            </a:r>
            <a:r>
              <a:rPr lang="en-US" altLang="en-US" sz="1939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then</a:t>
            </a:r>
          </a:p>
          <a:p>
            <a:pPr marL="0" lvl="1" eaLnBrk="1" hangingPunct="1">
              <a:defRPr/>
            </a:pPr>
            <a:r>
              <a:rPr lang="en-US" altLang="en-US" sz="1939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		add s to subscriptions; </a:t>
            </a:r>
          </a:p>
          <a:p>
            <a:pPr eaLnBrk="1" hangingPunct="1">
              <a:defRPr/>
            </a:pPr>
            <a:r>
              <a:rPr lang="en-US" altLang="en-US" sz="1939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	else</a:t>
            </a:r>
          </a:p>
          <a:p>
            <a:pPr marL="0" lvl="1" eaLnBrk="1" hangingPunct="1">
              <a:defRPr/>
            </a:pPr>
            <a:r>
              <a:rPr lang="en-US" altLang="en-US" sz="1939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 		</a:t>
            </a:r>
            <a:r>
              <a:rPr lang="en-US" altLang="en-US" sz="1939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send </a:t>
            </a:r>
            <a:r>
              <a:rPr lang="en-US" altLang="en-US" sz="1939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subscribe(s) to </a:t>
            </a:r>
            <a:r>
              <a:rPr lang="en-US" altLang="en-US" sz="1939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rvlist</a:t>
            </a:r>
            <a:r>
              <a:rPr lang="en-US" altLang="en-US" sz="1939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 - </a:t>
            </a:r>
            <a:r>
              <a:rPr lang="en-US" altLang="en-US" sz="1939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i</a:t>
            </a:r>
            <a:r>
              <a:rPr lang="en-US" altLang="en-US" sz="1939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;</a:t>
            </a:r>
          </a:p>
        </p:txBody>
      </p:sp>
    </p:spTree>
  </p:cSld>
  <p:clrMapOvr>
    <a:masterClrMapping/>
  </p:clrMapOvr>
  <p:transition spd="slow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DHT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7772400" cy="4648200"/>
          </a:xfrm>
        </p:spPr>
        <p:txBody>
          <a:bodyPr/>
          <a:lstStyle/>
          <a:p>
            <a:r>
              <a:rPr lang="en-US" dirty="0" smtClean="0"/>
              <a:t>An interesting implementation of rendezvous routing is to map the event space on to a distributed hash table (DHT).</a:t>
            </a:r>
          </a:p>
          <a:p>
            <a:r>
              <a:rPr lang="en-US" dirty="0" smtClean="0"/>
              <a:t>The key idea here is that hash functions can be used to map (</a:t>
            </a:r>
            <a:r>
              <a:rPr lang="en-US" dirty="0" err="1" smtClean="0"/>
              <a:t>i</a:t>
            </a:r>
            <a:r>
              <a:rPr lang="en-US" dirty="0" smtClean="0"/>
              <a:t>) subscriptions (ii) events onto the corresponding rendezvous node for the management of such subscriptions.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1A86611-502E-4F6E-9EBC-EFEB38B1EA5F}" type="datetime1">
              <a:rPr lang="en-US" altLang="en-US" smtClean="0"/>
              <a:pPr>
                <a:defRPr/>
              </a:pPr>
              <a:t>9/26/2018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B.Ramamurthy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921425-779E-4A1A-A240-09DA28DC29F4}" type="slidenum">
              <a:rPr lang="en-US" altLang="en-US" smtClean="0"/>
              <a:pPr>
                <a:defRPr/>
              </a:pPr>
              <a:t>26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065438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Kafka of </a:t>
            </a:r>
            <a:r>
              <a:rPr lang="en-US" dirty="0" err="1" smtClean="0"/>
              <a:t>Linkedin</a:t>
            </a:r>
            <a:r>
              <a:rPr lang="en-US" dirty="0" smtClean="0"/>
              <a:t> fame, now a open source project at Apache</a:t>
            </a:r>
          </a:p>
          <a:p>
            <a:r>
              <a:rPr lang="en-US" dirty="0" smtClean="0"/>
              <a:t>Reading:</a:t>
            </a:r>
          </a:p>
          <a:p>
            <a:r>
              <a:rPr lang="en-US" dirty="0"/>
              <a:t>Apache Kafka: </a:t>
            </a:r>
            <a:r>
              <a:rPr lang="en-US" dirty="0">
                <a:hlinkClick r:id="rId2"/>
              </a:rPr>
              <a:t>https://kafka.apache.org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1A86611-502E-4F6E-9EBC-EFEB38B1EA5F}" type="datetime1">
              <a:rPr lang="en-US" altLang="en-US" smtClean="0"/>
              <a:pPr>
                <a:defRPr/>
              </a:pPr>
              <a:t>9/26/2018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B.Ramamurthy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921425-779E-4A1A-A240-09DA28DC29F4}" type="slidenum">
              <a:rPr lang="en-US" altLang="en-US" smtClean="0"/>
              <a:pPr>
                <a:defRPr/>
              </a:pPr>
              <a:t>27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008588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Gossip and Informed Gossip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One way of achieving scale is by using gossip.</a:t>
            </a:r>
          </a:p>
          <a:p>
            <a:r>
              <a:rPr lang="en-US" sz="2800" dirty="0" smtClean="0"/>
              <a:t>Gossip is a means by which nodes in a network periodically and probabilistically exchange events with neighboring nodes.</a:t>
            </a:r>
          </a:p>
          <a:p>
            <a:r>
              <a:rPr lang="en-US" sz="2800" dirty="0" smtClean="0"/>
              <a:t>In an informed gossip, you can content to the gossip, and this is especially suitable for highly dynamic environment.</a:t>
            </a:r>
          </a:p>
          <a:p>
            <a:r>
              <a:rPr lang="en-US" sz="2800" dirty="0" smtClean="0"/>
              <a:t>We WILL discuss these in the context of blockchain and </a:t>
            </a:r>
            <a:r>
              <a:rPr lang="en-US" sz="2800" dirty="0" err="1" smtClean="0"/>
              <a:t>hashgraph</a:t>
            </a:r>
            <a:r>
              <a:rPr lang="en-US" sz="2800" dirty="0" smtClean="0"/>
              <a:t> later in the semester.</a:t>
            </a:r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1A86611-502E-4F6E-9EBC-EFEB38B1EA5F}" type="datetime1">
              <a:rPr lang="en-US" altLang="en-US" smtClean="0"/>
              <a:pPr>
                <a:defRPr/>
              </a:pPr>
              <a:t>9/26/2018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B.Ramamurthy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921425-779E-4A1A-A240-09DA28DC29F4}" type="slidenum">
              <a:rPr lang="en-US" altLang="en-US" smtClean="0"/>
              <a:pPr>
                <a:defRPr/>
              </a:pPr>
              <a:t>28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659578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Message Queue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Groups and pub/sub: style of communication is one to many model</a:t>
            </a:r>
          </a:p>
          <a:p>
            <a:r>
              <a:rPr lang="en-US" dirty="0" smtClean="0"/>
              <a:t>How about point-to-point?</a:t>
            </a:r>
          </a:p>
          <a:p>
            <a:r>
              <a:rPr lang="en-US" dirty="0" smtClean="0"/>
              <a:t>Message queues provide point-to-point service using the concept of message queue as an indirection, thus achieving space and time decoupling.</a:t>
            </a:r>
          </a:p>
          <a:p>
            <a:r>
              <a:rPr lang="en-US" dirty="0" err="1" smtClean="0"/>
              <a:t>RabbitMQ</a:t>
            </a:r>
            <a:r>
              <a:rPr lang="en-US" dirty="0" smtClean="0"/>
              <a:t>, Microsoft MSMQ, Oracle’s AQ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1A86611-502E-4F6E-9EBC-EFEB38B1EA5F}" type="datetime1">
              <a:rPr lang="en-US" altLang="en-US" smtClean="0"/>
              <a:pPr>
                <a:defRPr/>
              </a:pPr>
              <a:t>9/26/2018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B.Ramamurthy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921425-779E-4A1A-A240-09DA28DC29F4}" type="slidenum">
              <a:rPr lang="en-US" altLang="en-US" smtClean="0"/>
              <a:pPr>
                <a:defRPr/>
              </a:pPr>
              <a:t>29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95140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Different types</a:t>
            </a:r>
          </a:p>
        </p:txBody>
      </p:sp>
      <p:sp>
        <p:nvSpPr>
          <p:cNvPr id="7171" name="Content Placeholder 2" descr="Rectangle: Click to edit Master text styles&#10;Second level&#10;Third level&#10;Fourth level&#10;Fifth level"/>
          <p:cNvSpPr>
            <a:spLocks noGrp="1"/>
          </p:cNvSpPr>
          <p:nvPr>
            <p:ph idx="1"/>
          </p:nvPr>
        </p:nvSpPr>
        <p:spPr>
          <a:xfrm>
            <a:off x="495300" y="1790700"/>
            <a:ext cx="8153400" cy="4610100"/>
          </a:xfrm>
        </p:spPr>
        <p:txBody>
          <a:bodyPr/>
          <a:lstStyle/>
          <a:p>
            <a:r>
              <a:rPr lang="en-US" altLang="en-US" sz="2400" smtClean="0"/>
              <a:t>Group communication: communication via a group, sender is unaware of the identity of the recipient. Example: tweet</a:t>
            </a:r>
          </a:p>
          <a:p>
            <a:r>
              <a:rPr lang="en-US" altLang="en-US" sz="2400" smtClean="0"/>
              <a:t>Publish-subscribe: Disseminating events to multiple recipients through an intermediary; Events+ listeners; Example: stock price limit notification (buy/sell)</a:t>
            </a:r>
          </a:p>
          <a:p>
            <a:r>
              <a:rPr lang="en-US" altLang="en-US" sz="2400" smtClean="0"/>
              <a:t>Message queue: messages are sent to a queue, receivers extract it from the queue; Example: task schedulers</a:t>
            </a:r>
          </a:p>
          <a:p>
            <a:r>
              <a:rPr lang="en-US" altLang="en-US" sz="2400" smtClean="0"/>
              <a:t>Shared-memory: an abstraction of  global shared memory; example: Google (whiteboard) docs</a:t>
            </a:r>
          </a:p>
          <a:p>
            <a:endParaRPr lang="en-US" altLang="en-US" smtClean="0"/>
          </a:p>
        </p:txBody>
      </p:sp>
      <p:sp>
        <p:nvSpPr>
          <p:cNvPr id="717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63AD993-F79B-4ED2-84AE-6CC0B4A97AAB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9/26/2018</a:t>
            </a:fld>
            <a:endParaRPr lang="en-US" altLang="en-US" sz="1400" smtClean="0"/>
          </a:p>
        </p:txBody>
      </p:sp>
      <p:sp>
        <p:nvSpPr>
          <p:cNvPr id="717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smtClean="0"/>
              <a:t>B.Ramamurthy</a:t>
            </a:r>
          </a:p>
        </p:txBody>
      </p:sp>
      <p:sp>
        <p:nvSpPr>
          <p:cNvPr id="71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45958B2-D65E-4D71-BD8E-7F1C666F320A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400" smtClean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Programming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00200"/>
            <a:ext cx="7772400" cy="4114800"/>
          </a:xfrm>
        </p:spPr>
        <p:txBody>
          <a:bodyPr/>
          <a:lstStyle/>
          <a:p>
            <a:r>
              <a:rPr lang="en-US" sz="2400" dirty="0" smtClean="0"/>
              <a:t>Very simple: It offers an approach to communication is distributed systems through queues.</a:t>
            </a:r>
          </a:p>
          <a:p>
            <a:r>
              <a:rPr lang="en-US" sz="2400" dirty="0" smtClean="0"/>
              <a:t>A producer process send messages to the queue and a consumer process can receive messages from the queue.</a:t>
            </a:r>
          </a:p>
          <a:p>
            <a:r>
              <a:rPr lang="en-US" sz="2400" dirty="0" smtClean="0"/>
              <a:t>Three styles of receive:</a:t>
            </a:r>
          </a:p>
          <a:p>
            <a:pPr lvl="1"/>
            <a:r>
              <a:rPr lang="en-US" sz="2000" dirty="0" smtClean="0"/>
              <a:t>A blocking receive, which will block until a message is available</a:t>
            </a:r>
          </a:p>
          <a:p>
            <a:pPr lvl="1"/>
            <a:r>
              <a:rPr lang="en-US" sz="2000" dirty="0" smtClean="0"/>
              <a:t>A non-blocking receive (a polling operation) which will check the status of the queue and return a message if available or not</a:t>
            </a:r>
          </a:p>
          <a:p>
            <a:pPr lvl="1"/>
            <a:r>
              <a:rPr lang="en-US" sz="2000" dirty="0" smtClean="0"/>
              <a:t>A notify operation which will issue a notification when a message is available in the associated queue.</a:t>
            </a:r>
          </a:p>
          <a:p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1A86611-502E-4F6E-9EBC-EFEB38B1EA5F}" type="datetime1">
              <a:rPr lang="en-US" altLang="en-US" smtClean="0"/>
              <a:pPr>
                <a:defRPr/>
              </a:pPr>
              <a:t>9/26/2018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B.Ramamurthy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921425-779E-4A1A-A240-09DA28DC29F4}" type="slidenum">
              <a:rPr lang="en-US" altLang="en-US" smtClean="0"/>
              <a:pPr>
                <a:defRPr/>
              </a:pPr>
              <a:t>30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582541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968E49F-7719-4931-A765-B3AD5DFC7F34}" type="slidenum">
              <a:rPr lang="en-US" altLang="en-US"/>
              <a:pPr>
                <a:defRPr/>
              </a:pPr>
              <a:t>31</a:t>
            </a:fld>
            <a:endParaRPr lang="en-US" altLang="en-US"/>
          </a:p>
        </p:txBody>
      </p:sp>
      <p:sp>
        <p:nvSpPr>
          <p:cNvPr id="35843" name="Rectangle 1"/>
          <p:cNvSpPr>
            <a:spLocks/>
          </p:cNvSpPr>
          <p:nvPr/>
        </p:nvSpPr>
        <p:spPr bwMode="auto">
          <a:xfrm>
            <a:off x="1984131" y="6107723"/>
            <a:ext cx="5568462" cy="328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37513" bIns="0" anchor="b"/>
          <a:lstStyle>
            <a:lvl1pPr marL="39688"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9pPr>
          </a:lstStyle>
          <a:p>
            <a:pPr algn="ctr" eaLnBrk="1" hangingPunct="1">
              <a:spcBef>
                <a:spcPts val="462"/>
              </a:spcBef>
            </a:pPr>
            <a:r>
              <a:rPr lang="en-US" altLang="en-US" sz="738">
                <a:solidFill>
                  <a:schemeClr val="tx1"/>
                </a:solidFill>
                <a:cs typeface="Times" panose="02020603050405020304" pitchFamily="18" charset="0"/>
              </a:rPr>
              <a:t>Instructor’s Guide for  Coulouris, Dollimore and Kindberg   Distributed Systems: Concepts and Design   Edn. 4   </a:t>
            </a:r>
            <a:br>
              <a:rPr lang="en-US" altLang="en-US" sz="738">
                <a:solidFill>
                  <a:schemeClr val="tx1"/>
                </a:solidFill>
                <a:cs typeface="Times" panose="02020603050405020304" pitchFamily="18" charset="0"/>
              </a:rPr>
            </a:br>
            <a:r>
              <a:rPr lang="en-US" altLang="en-US" sz="738">
                <a:solidFill>
                  <a:schemeClr val="tx1"/>
                </a:solidFill>
                <a:cs typeface="Times" panose="02020603050405020304" pitchFamily="18" charset="0"/>
              </a:rPr>
              <a:t>©  Pearson Education 2005 </a:t>
            </a:r>
          </a:p>
        </p:txBody>
      </p:sp>
      <p:sp>
        <p:nvSpPr>
          <p:cNvPr id="35844" name="Line 2"/>
          <p:cNvSpPr>
            <a:spLocks noChangeShapeType="1"/>
          </p:cNvSpPr>
          <p:nvPr/>
        </p:nvSpPr>
        <p:spPr bwMode="auto">
          <a:xfrm>
            <a:off x="457200" y="1318846"/>
            <a:ext cx="8153400" cy="1466"/>
          </a:xfrm>
          <a:prstGeom prst="line">
            <a:avLst/>
          </a:prstGeom>
          <a:noFill/>
          <a:ln w="127000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 sz="2215"/>
          </a:p>
        </p:txBody>
      </p:sp>
      <p:sp>
        <p:nvSpPr>
          <p:cNvPr id="35845" name="Rectangle 3"/>
          <p:cNvSpPr>
            <a:spLocks noChangeArrowheads="1"/>
          </p:cNvSpPr>
          <p:nvPr>
            <p:ph type="title"/>
          </p:nvPr>
        </p:nvSpPr>
        <p:spPr>
          <a:xfrm>
            <a:off x="609600" y="304800"/>
            <a:ext cx="7772400" cy="914400"/>
          </a:xfrm>
        </p:spPr>
        <p:txBody>
          <a:bodyPr vert="horz" wrap="square" lIns="91440" tIns="45720" rIns="121920" bIns="45720" numCol="1" anchor="b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 smtClean="0"/>
              <a:t>	</a:t>
            </a:r>
            <a:br>
              <a:rPr lang="en-US" altLang="en-US" dirty="0" smtClean="0"/>
            </a:br>
            <a:r>
              <a:rPr lang="en-US" altLang="en-US" dirty="0" smtClean="0"/>
              <a:t>The message queue paradigm</a:t>
            </a:r>
          </a:p>
        </p:txBody>
      </p:sp>
      <p:pic>
        <p:nvPicPr>
          <p:cNvPr id="3584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940169"/>
            <a:ext cx="8714643" cy="3376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895223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Queuing Policy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7772400" cy="4114800"/>
          </a:xfrm>
        </p:spPr>
        <p:txBody>
          <a:bodyPr/>
          <a:lstStyle/>
          <a:p>
            <a:r>
              <a:rPr lang="en-US" dirty="0" smtClean="0"/>
              <a:t>FIFO</a:t>
            </a:r>
          </a:p>
          <a:p>
            <a:r>
              <a:rPr lang="en-US" dirty="0" smtClean="0"/>
              <a:t>Consumers can select based on properties</a:t>
            </a:r>
          </a:p>
          <a:p>
            <a:pPr lvl="1"/>
            <a:r>
              <a:rPr lang="en-US" dirty="0" smtClean="0"/>
              <a:t>A message consists of destination and meta data about the message</a:t>
            </a:r>
          </a:p>
          <a:p>
            <a:r>
              <a:rPr lang="en-US" dirty="0" smtClean="0"/>
              <a:t>Oracle AQ has a interesting structure: the messages are stored in a relational table rows, so consumers can query the “MQ” to find their message!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1A86611-502E-4F6E-9EBC-EFEB38B1EA5F}" type="datetime1">
              <a:rPr lang="en-US" altLang="en-US" smtClean="0"/>
              <a:pPr>
                <a:defRPr/>
              </a:pPr>
              <a:t>9/26/2018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B.Ramamurthy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921425-779E-4A1A-A240-09DA28DC29F4}" type="slidenum">
              <a:rPr lang="en-US" altLang="en-US" smtClean="0"/>
              <a:pPr>
                <a:defRPr/>
              </a:pPr>
              <a:t>32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292013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Persistence Property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crucial property of a message queue is that messages are persistent.</a:t>
            </a:r>
          </a:p>
          <a:p>
            <a:r>
              <a:rPr lang="en-US" dirty="0" smtClean="0"/>
              <a:t>Messages will held indefinitely until consumed. </a:t>
            </a:r>
            <a:endParaRPr lang="en-US" dirty="0"/>
          </a:p>
          <a:p>
            <a:r>
              <a:rPr lang="en-US" dirty="0" smtClean="0"/>
              <a:t>Also for reliability sake a they are also committed to data store.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1A86611-502E-4F6E-9EBC-EFEB38B1EA5F}" type="datetime1">
              <a:rPr lang="en-US" altLang="en-US" smtClean="0"/>
              <a:pPr>
                <a:defRPr/>
              </a:pPr>
              <a:t>9/26/2018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B.Ramamurthy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921425-779E-4A1A-A240-09DA28DC29F4}" type="slidenum">
              <a:rPr lang="en-US" altLang="en-US" smtClean="0"/>
              <a:pPr>
                <a:defRPr/>
              </a:pPr>
              <a:t>33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590219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Functionality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00200"/>
            <a:ext cx="7772400" cy="4419600"/>
          </a:xfrm>
        </p:spPr>
        <p:txBody>
          <a:bodyPr/>
          <a:lstStyle/>
          <a:p>
            <a:r>
              <a:rPr lang="en-US" sz="2800" dirty="0" smtClean="0"/>
              <a:t>Messages can be contained within a transaction. All or nothing delivery. All the requirements of </a:t>
            </a:r>
            <a:r>
              <a:rPr lang="en-US" sz="2800" dirty="0" err="1" smtClean="0"/>
              <a:t>Tx</a:t>
            </a:r>
            <a:r>
              <a:rPr lang="en-US" sz="2800" dirty="0" smtClean="0"/>
              <a:t> is applied</a:t>
            </a:r>
          </a:p>
          <a:p>
            <a:r>
              <a:rPr lang="en-US" sz="2800" dirty="0" smtClean="0"/>
              <a:t>Message transformation can be supported: arbitrary transformation can be performed on an arriving message: say, to address data format, internationalization, heterogeneity etc.</a:t>
            </a:r>
          </a:p>
          <a:p>
            <a:r>
              <a:rPr lang="en-US" sz="2800" dirty="0" smtClean="0"/>
              <a:t>Improved security: Confidential transmission through end-to-end encryption.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1A86611-502E-4F6E-9EBC-EFEB38B1EA5F}" type="datetime1">
              <a:rPr lang="en-US" altLang="en-US" smtClean="0"/>
              <a:pPr>
                <a:defRPr/>
              </a:pPr>
              <a:t>9/26/2018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err="1" smtClean="0"/>
              <a:t>B.Ramamurthy</a:t>
            </a: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921425-779E-4A1A-A240-09DA28DC29F4}" type="slidenum">
              <a:rPr lang="en-US" altLang="en-US" smtClean="0"/>
              <a:pPr>
                <a:defRPr/>
              </a:pPr>
              <a:t>34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711759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1200" y="1600200"/>
            <a:ext cx="7772400" cy="4114800"/>
          </a:xfrm>
        </p:spPr>
        <p:txBody>
          <a:bodyPr/>
          <a:lstStyle/>
          <a:p>
            <a:r>
              <a:rPr lang="en-US" sz="2400" b="1" dirty="0" smtClean="0">
                <a:solidFill>
                  <a:srgbClr val="000000"/>
                </a:solidFill>
              </a:rPr>
              <a:t>Key implementation issue for message queue is the choice between centralized and distributed implementation.</a:t>
            </a:r>
          </a:p>
          <a:p>
            <a:r>
              <a:rPr lang="en-US" sz="2400" dirty="0" smtClean="0"/>
              <a:t>This is the case for many of your systems.</a:t>
            </a:r>
          </a:p>
          <a:p>
            <a:r>
              <a:rPr lang="en-US" sz="2400" dirty="0" smtClean="0"/>
              <a:t>IBM introduced a very important concept of message channels</a:t>
            </a:r>
          </a:p>
          <a:p>
            <a:r>
              <a:rPr lang="en-US" sz="2400" dirty="0" smtClean="0"/>
              <a:t>Customized topologies using agents and channels: trees, meshes, bus-based, hub-and-spoke</a:t>
            </a:r>
          </a:p>
          <a:p>
            <a:r>
              <a:rPr lang="en-US" sz="2400" dirty="0"/>
              <a:t>Nice reading: </a:t>
            </a:r>
            <a:r>
              <a:rPr lang="en-US" sz="2400" dirty="0">
                <a:hlinkClick r:id="rId2"/>
              </a:rPr>
              <a:t>https://www.incognito.com/tutorials/understanding-messaging-part-one-the-basics-2</a:t>
            </a:r>
            <a:r>
              <a:rPr lang="en-US" sz="2400" dirty="0" smtClean="0">
                <a:hlinkClick r:id="rId2"/>
              </a:rPr>
              <a:t>/</a:t>
            </a:r>
            <a:endParaRPr lang="en-US" sz="2400" dirty="0" smtClean="0"/>
          </a:p>
          <a:p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1A86611-502E-4F6E-9EBC-EFEB38B1EA5F}" type="datetime1">
              <a:rPr lang="en-US" altLang="en-US" smtClean="0"/>
              <a:pPr>
                <a:defRPr/>
              </a:pPr>
              <a:t>9/26/2018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B.Ramamurthy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921425-779E-4A1A-A240-09DA28DC29F4}" type="slidenum">
              <a:rPr lang="en-US" altLang="en-US" smtClean="0"/>
              <a:pPr>
                <a:defRPr/>
              </a:pPr>
              <a:t>35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768081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Shared Memory Approaches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Shared memory techniques were developed for parallel computing (Message Passing Interface: MPI)</a:t>
            </a:r>
          </a:p>
          <a:p>
            <a:r>
              <a:rPr lang="en-US" sz="2400" dirty="0" smtClean="0"/>
              <a:t>Distributed </a:t>
            </a:r>
            <a:r>
              <a:rPr lang="en-US" sz="2400" dirty="0"/>
              <a:t>Shared Memory (DSM) is an abstraction for sharing data between computers that do not share physical memory</a:t>
            </a:r>
          </a:p>
          <a:p>
            <a:r>
              <a:rPr lang="en-US" sz="2400" dirty="0" smtClean="0"/>
              <a:t>Based on simple “read” and “write” of data or messages with specific addresses</a:t>
            </a:r>
          </a:p>
          <a:p>
            <a:r>
              <a:rPr lang="en-US" sz="2400" dirty="0"/>
              <a:t>Reading: </a:t>
            </a:r>
            <a:r>
              <a:rPr lang="en-US" sz="2400" dirty="0">
                <a:hlinkClick r:id="rId2"/>
              </a:rPr>
              <a:t>https://computing.llnl.gov/tutorials/mpi</a:t>
            </a:r>
            <a:r>
              <a:rPr lang="en-US" sz="2400" dirty="0" smtClean="0">
                <a:hlinkClick r:id="rId2"/>
              </a:rPr>
              <a:t>/</a:t>
            </a: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1A86611-502E-4F6E-9EBC-EFEB38B1EA5F}" type="datetime1">
              <a:rPr lang="en-US" altLang="en-US" smtClean="0"/>
              <a:pPr>
                <a:defRPr/>
              </a:pPr>
              <a:t>9/26/2018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B.Ramamurthy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921425-779E-4A1A-A240-09DA28DC29F4}" type="slidenum">
              <a:rPr lang="en-US" altLang="en-US" smtClean="0"/>
              <a:pPr>
                <a:defRPr/>
              </a:pPr>
              <a:t>36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115781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/>
          </p:cNvSpPr>
          <p:nvPr/>
        </p:nvSpPr>
        <p:spPr bwMode="auto">
          <a:xfrm>
            <a:off x="1984131" y="6107723"/>
            <a:ext cx="5568462" cy="328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37513" bIns="0" anchor="b"/>
          <a:lstStyle>
            <a:lvl1pPr marL="39688"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9pPr>
          </a:lstStyle>
          <a:p>
            <a:pPr algn="ctr" eaLnBrk="1" hangingPunct="1">
              <a:spcBef>
                <a:spcPts val="462"/>
              </a:spcBef>
            </a:pPr>
            <a:r>
              <a:rPr lang="en-US" altLang="en-US" sz="738">
                <a:solidFill>
                  <a:schemeClr val="tx1"/>
                </a:solidFill>
                <a:cs typeface="Times" panose="02020603050405020304" pitchFamily="18" charset="0"/>
              </a:rPr>
              <a:t>Instructor’s Guide for  Coulouris, Dollimore and Kindberg   Distributed Systems: Concepts and Design   Edn. 3   </a:t>
            </a:r>
            <a:br>
              <a:rPr lang="en-US" altLang="en-US" sz="738">
                <a:solidFill>
                  <a:schemeClr val="tx1"/>
                </a:solidFill>
                <a:cs typeface="Times" panose="02020603050405020304" pitchFamily="18" charset="0"/>
              </a:rPr>
            </a:br>
            <a:r>
              <a:rPr lang="en-US" altLang="en-US" sz="738">
                <a:solidFill>
                  <a:schemeClr val="tx1"/>
                </a:solidFill>
                <a:cs typeface="Times" panose="02020603050405020304" pitchFamily="18" charset="0"/>
              </a:rPr>
              <a:t>©  Addison-Wesley Publishers 2000 </a:t>
            </a:r>
          </a:p>
        </p:txBody>
      </p:sp>
      <p:sp>
        <p:nvSpPr>
          <p:cNvPr id="46083" name="Line 3"/>
          <p:cNvSpPr>
            <a:spLocks noChangeShapeType="1"/>
          </p:cNvSpPr>
          <p:nvPr/>
        </p:nvSpPr>
        <p:spPr bwMode="auto">
          <a:xfrm>
            <a:off x="457200" y="1318846"/>
            <a:ext cx="8153400" cy="1466"/>
          </a:xfrm>
          <a:prstGeom prst="line">
            <a:avLst/>
          </a:prstGeom>
          <a:noFill/>
          <a:ln w="127000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 sz="2215"/>
          </a:p>
        </p:txBody>
      </p:sp>
      <p:sp>
        <p:nvSpPr>
          <p:cNvPr id="46084" name="Rectangle 4"/>
          <p:cNvSpPr>
            <a:spLocks noChangeArrowheads="1"/>
          </p:cNvSpPr>
          <p:nvPr>
            <p:ph type="title"/>
          </p:nvPr>
        </p:nvSpPr>
        <p:spPr/>
        <p:txBody>
          <a:bodyPr vert="horz" wrap="square" lIns="91440" tIns="45720" rIns="121920" bIns="45720" numCol="1" anchor="b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 smtClean="0"/>
              <a:t/>
            </a:r>
            <a:br>
              <a:rPr lang="en-US" altLang="en-US" dirty="0" smtClean="0"/>
            </a:br>
            <a:r>
              <a:rPr lang="en-US" altLang="en-US" dirty="0" smtClean="0"/>
              <a:t>The distributed shared memory abstraction</a:t>
            </a:r>
          </a:p>
        </p:txBody>
      </p:sp>
      <p:pic>
        <p:nvPicPr>
          <p:cNvPr id="4608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85" y="1516674"/>
            <a:ext cx="8534400" cy="43287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885167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Tuple Space Abstraction of Message Passing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An alternative </a:t>
            </a:r>
            <a:r>
              <a:rPr lang="en-US" sz="2800" dirty="0" smtClean="0"/>
              <a:t>approach to shared memory </a:t>
            </a:r>
            <a:r>
              <a:rPr lang="en-US" sz="2800" dirty="0"/>
              <a:t>is tuple space: that is associative memory with capability of content </a:t>
            </a:r>
            <a:r>
              <a:rPr lang="en-US" sz="2800" dirty="0" smtClean="0"/>
              <a:t>addressability</a:t>
            </a:r>
          </a:p>
          <a:p>
            <a:r>
              <a:rPr lang="en-US" sz="2800" dirty="0" smtClean="0"/>
              <a:t>A consolidated memory is visible to the computing processing</a:t>
            </a:r>
          </a:p>
          <a:p>
            <a:r>
              <a:rPr lang="en-US" sz="2800" dirty="0" smtClean="0"/>
              <a:t>They access them by the content: </a:t>
            </a:r>
            <a:r>
              <a:rPr lang="en-US" sz="2800" dirty="0"/>
              <a:t>write operation will insert, t</a:t>
            </a:r>
            <a:r>
              <a:rPr lang="en-US" sz="2800" dirty="0" smtClean="0"/>
              <a:t>ake operation will match, read operation will fetch the data needed for computation.</a:t>
            </a:r>
          </a:p>
          <a:p>
            <a:r>
              <a:rPr lang="en-US" sz="2800" dirty="0" smtClean="0"/>
              <a:t>Check this UK geography tuple space:</a:t>
            </a:r>
            <a:endParaRPr lang="en-US" sz="2800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1A86611-502E-4F6E-9EBC-EFEB38B1EA5F}" type="datetime1">
              <a:rPr lang="en-US" altLang="en-US" smtClean="0"/>
              <a:pPr>
                <a:defRPr/>
              </a:pPr>
              <a:t>9/26/2018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err="1" smtClean="0"/>
              <a:t>B.Ramamurthy</a:t>
            </a: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921425-779E-4A1A-A240-09DA28DC29F4}" type="slidenum">
              <a:rPr lang="en-US" altLang="en-US" smtClean="0"/>
              <a:pPr>
                <a:defRPr/>
              </a:pPr>
              <a:t>38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87268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FB21CC-ECDC-4A50-B3AB-930FF8FAC27B}" type="slidenum">
              <a:rPr lang="en-US" altLang="en-US"/>
              <a:pPr>
                <a:defRPr/>
              </a:pPr>
              <a:t>39</a:t>
            </a:fld>
            <a:endParaRPr lang="en-US" altLang="en-US"/>
          </a:p>
        </p:txBody>
      </p:sp>
      <p:sp>
        <p:nvSpPr>
          <p:cNvPr id="48131" name="Rectangle 1"/>
          <p:cNvSpPr>
            <a:spLocks/>
          </p:cNvSpPr>
          <p:nvPr/>
        </p:nvSpPr>
        <p:spPr bwMode="auto">
          <a:xfrm>
            <a:off x="1984131" y="6107723"/>
            <a:ext cx="5568462" cy="328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37513" bIns="0" anchor="b"/>
          <a:lstStyle>
            <a:lvl1pPr marL="39688"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9pPr>
          </a:lstStyle>
          <a:p>
            <a:pPr algn="ctr" eaLnBrk="1" hangingPunct="1">
              <a:spcBef>
                <a:spcPts val="462"/>
              </a:spcBef>
            </a:pPr>
            <a:r>
              <a:rPr lang="en-US" altLang="en-US" sz="738">
                <a:solidFill>
                  <a:schemeClr val="tx1"/>
                </a:solidFill>
                <a:cs typeface="Times" panose="02020603050405020304" pitchFamily="18" charset="0"/>
              </a:rPr>
              <a:t>Instructor’s Guide for  Coulouris, Dollimore and Kindberg   Distributed Systems: Concepts and Design   Edn. 4   </a:t>
            </a:r>
            <a:br>
              <a:rPr lang="en-US" altLang="en-US" sz="738">
                <a:solidFill>
                  <a:schemeClr val="tx1"/>
                </a:solidFill>
                <a:cs typeface="Times" panose="02020603050405020304" pitchFamily="18" charset="0"/>
              </a:rPr>
            </a:br>
            <a:r>
              <a:rPr lang="en-US" altLang="en-US" sz="738">
                <a:solidFill>
                  <a:schemeClr val="tx1"/>
                </a:solidFill>
                <a:cs typeface="Times" panose="02020603050405020304" pitchFamily="18" charset="0"/>
              </a:rPr>
              <a:t>©  Pearson Education 2005 </a:t>
            </a:r>
          </a:p>
        </p:txBody>
      </p:sp>
      <p:sp>
        <p:nvSpPr>
          <p:cNvPr id="48132" name="Line 2"/>
          <p:cNvSpPr>
            <a:spLocks noChangeShapeType="1"/>
          </p:cNvSpPr>
          <p:nvPr/>
        </p:nvSpPr>
        <p:spPr bwMode="auto">
          <a:xfrm>
            <a:off x="457200" y="1318846"/>
            <a:ext cx="8153400" cy="1466"/>
          </a:xfrm>
          <a:prstGeom prst="line">
            <a:avLst/>
          </a:prstGeom>
          <a:noFill/>
          <a:ln w="127000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 sz="2215"/>
          </a:p>
        </p:txBody>
      </p:sp>
      <p:sp>
        <p:nvSpPr>
          <p:cNvPr id="48133" name="Rectangle 3"/>
          <p:cNvSpPr>
            <a:spLocks noChangeArrowheads="1"/>
          </p:cNvSpPr>
          <p:nvPr>
            <p:ph type="title"/>
          </p:nvPr>
        </p:nvSpPr>
        <p:spPr>
          <a:xfrm>
            <a:off x="609600" y="304800"/>
            <a:ext cx="7772400" cy="838200"/>
          </a:xfrm>
        </p:spPr>
        <p:txBody>
          <a:bodyPr vert="horz" wrap="square" lIns="91440" tIns="45720" rIns="121920" bIns="45720" numCol="1" anchor="b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 smtClean="0"/>
              <a:t>The </a:t>
            </a:r>
            <a:r>
              <a:rPr lang="en-US" altLang="en-US" dirty="0" smtClean="0"/>
              <a:t>tuple space abstraction</a:t>
            </a:r>
          </a:p>
        </p:txBody>
      </p:sp>
      <p:pic>
        <p:nvPicPr>
          <p:cNvPr id="4813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412631"/>
            <a:ext cx="8100646" cy="46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032760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Space and Time Coupling</a:t>
            </a: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</p:nvPr>
        </p:nvGraphicFramePr>
        <p:xfrm>
          <a:off x="838200" y="1905000"/>
          <a:ext cx="7772400" cy="329723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447800">
                  <a:extLst>
                    <a:ext uri="{9D8B030D-6E8A-4147-A177-3AD203B41FA5}">
                      <a16:colId xmlns:a16="http://schemas.microsoft.com/office/drawing/2014/main" val="3129949652"/>
                    </a:ext>
                  </a:extLst>
                </a:gridCol>
                <a:gridCol w="3733800">
                  <a:extLst>
                    <a:ext uri="{9D8B030D-6E8A-4147-A177-3AD203B41FA5}">
                      <a16:colId xmlns:a16="http://schemas.microsoft.com/office/drawing/2014/main" val="3154507287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1245547991"/>
                    </a:ext>
                  </a:extLst>
                </a:gridCol>
              </a:tblGrid>
              <a:tr h="370876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Time Coupled</a:t>
                      </a:r>
                      <a:endParaRPr lang="en-US" sz="1800" dirty="0"/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Time uncoupled</a:t>
                      </a:r>
                      <a:endParaRPr lang="en-US" sz="1800" dirty="0"/>
                    </a:p>
                  </a:txBody>
                  <a:tcPr marT="45724" marB="45724"/>
                </a:tc>
                <a:extLst>
                  <a:ext uri="{0D108BD9-81ED-4DB2-BD59-A6C34878D82A}">
                    <a16:rowId xmlns:a16="http://schemas.microsoft.com/office/drawing/2014/main" val="649701526"/>
                  </a:ext>
                </a:extLst>
              </a:tr>
              <a:tr h="1463181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Space coupled</a:t>
                      </a:r>
                      <a:endParaRPr lang="en-US" sz="1800" dirty="0"/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Communicate directly towards a given receiver(s)</a:t>
                      </a:r>
                      <a:r>
                        <a:rPr lang="en-US" sz="1800" baseline="0" dirty="0" smtClean="0"/>
                        <a:t> that must exist at that time. Ex: RPC/RMI </a:t>
                      </a:r>
                      <a:endParaRPr lang="en-US" sz="1800" dirty="0"/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Communication</a:t>
                      </a:r>
                      <a:r>
                        <a:rPr lang="en-US" sz="1800" baseline="0" dirty="0" smtClean="0"/>
                        <a:t> directed toward a receiver(s) that can have independent lifetime </a:t>
                      </a:r>
                      <a:r>
                        <a:rPr lang="en-US" sz="1800" baseline="0" dirty="0" err="1" smtClean="0"/>
                        <a:t>Eg</a:t>
                      </a:r>
                      <a:r>
                        <a:rPr lang="en-US" sz="1800" baseline="0" dirty="0" smtClean="0"/>
                        <a:t>. Email</a:t>
                      </a:r>
                      <a:endParaRPr lang="en-US" sz="1800" dirty="0"/>
                    </a:p>
                  </a:txBody>
                  <a:tcPr marT="45724" marB="45724"/>
                </a:tc>
                <a:extLst>
                  <a:ext uri="{0D108BD9-81ED-4DB2-BD59-A6C34878D82A}">
                    <a16:rowId xmlns:a16="http://schemas.microsoft.com/office/drawing/2014/main" val="2049234919"/>
                  </a:ext>
                </a:extLst>
              </a:tr>
              <a:tr h="1463181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Space uncoupled</a:t>
                      </a:r>
                      <a:endParaRPr lang="en-US" sz="1800" dirty="0"/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Sender need not know the identity of the receiver(s); receivers</a:t>
                      </a:r>
                      <a:r>
                        <a:rPr lang="en-US" sz="1800" baseline="0" dirty="0" smtClean="0"/>
                        <a:t> must exist</a:t>
                      </a:r>
                      <a:r>
                        <a:rPr lang="en-US" sz="1800" dirty="0" smtClean="0"/>
                        <a:t> Ex: IP Multicast;</a:t>
                      </a:r>
                      <a:r>
                        <a:rPr lang="en-US" sz="1800" baseline="0" dirty="0" smtClean="0"/>
                        <a:t> audio, video streaming</a:t>
                      </a:r>
                      <a:endParaRPr lang="en-US" sz="1800" dirty="0"/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Sender need not know identity of receiver(s); receivers can have independent</a:t>
                      </a:r>
                      <a:r>
                        <a:rPr lang="en-US" sz="1800" baseline="0" dirty="0" smtClean="0"/>
                        <a:t> lifetime</a:t>
                      </a:r>
                    </a:p>
                    <a:p>
                      <a:r>
                        <a:rPr lang="en-US" sz="1800" baseline="0" dirty="0" smtClean="0"/>
                        <a:t>Ex: pub/sub? Ch.6</a:t>
                      </a:r>
                      <a:endParaRPr lang="en-US" sz="1800" dirty="0"/>
                    </a:p>
                  </a:txBody>
                  <a:tcPr marT="45724" marB="45724"/>
                </a:tc>
                <a:extLst>
                  <a:ext uri="{0D108BD9-81ED-4DB2-BD59-A6C34878D82A}">
                    <a16:rowId xmlns:a16="http://schemas.microsoft.com/office/drawing/2014/main" val="606551634"/>
                  </a:ext>
                </a:extLst>
              </a:tr>
            </a:tbl>
          </a:graphicData>
        </a:graphic>
      </p:graphicFrame>
      <p:sp>
        <p:nvSpPr>
          <p:cNvPr id="8213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AEAA27E-F07A-4D5E-80DC-D76F25BAFDEB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9/26/2018</a:t>
            </a:fld>
            <a:endParaRPr lang="en-US" altLang="en-US" sz="1400" smtClean="0"/>
          </a:p>
        </p:txBody>
      </p:sp>
      <p:sp>
        <p:nvSpPr>
          <p:cNvPr id="821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smtClean="0"/>
              <a:t>B.Ramamurthy</a:t>
            </a:r>
          </a:p>
        </p:txBody>
      </p:sp>
      <p:sp>
        <p:nvSpPr>
          <p:cNvPr id="821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E2A4602-EAC8-4A97-8AE0-A5841630E143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400" smtClean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772400" cy="4114800"/>
          </a:xfrm>
        </p:spPr>
        <p:txBody>
          <a:bodyPr/>
          <a:lstStyle/>
          <a:p>
            <a:r>
              <a:rPr lang="en-US" dirty="0" smtClean="0"/>
              <a:t>We studied “indirect communication”</a:t>
            </a:r>
          </a:p>
          <a:p>
            <a:r>
              <a:rPr lang="en-US" dirty="0" smtClean="0"/>
              <a:t>It is a big deal in the current context.</a:t>
            </a:r>
          </a:p>
          <a:p>
            <a:r>
              <a:rPr lang="en-US" dirty="0" smtClean="0"/>
              <a:t>We covered: </a:t>
            </a:r>
          </a:p>
          <a:p>
            <a:pPr lvl="1"/>
            <a:r>
              <a:rPr lang="en-US" dirty="0"/>
              <a:t>G</a:t>
            </a:r>
            <a:r>
              <a:rPr lang="en-US" dirty="0" smtClean="0"/>
              <a:t>roup communications</a:t>
            </a:r>
          </a:p>
          <a:p>
            <a:pPr lvl="1"/>
            <a:r>
              <a:rPr lang="en-US" dirty="0" smtClean="0"/>
              <a:t>Pub/sub systems</a:t>
            </a:r>
          </a:p>
          <a:p>
            <a:pPr lvl="1"/>
            <a:r>
              <a:rPr lang="en-US" dirty="0" smtClean="0"/>
              <a:t>Message queues</a:t>
            </a:r>
          </a:p>
          <a:p>
            <a:pPr lvl="1"/>
            <a:r>
              <a:rPr lang="en-US" dirty="0" smtClean="0"/>
              <a:t>Distributed shared memory</a:t>
            </a:r>
          </a:p>
          <a:p>
            <a:pPr lvl="1"/>
            <a:r>
              <a:rPr lang="en-US" dirty="0" smtClean="0"/>
              <a:t>Tuple space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1A86611-502E-4F6E-9EBC-EFEB38B1EA5F}" type="datetime1">
              <a:rPr lang="en-US" altLang="en-US" smtClean="0"/>
              <a:pPr>
                <a:defRPr/>
              </a:pPr>
              <a:t>9/26/2018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B.Ramamurthy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921425-779E-4A1A-A240-09DA28DC29F4}" type="slidenum">
              <a:rPr lang="en-US" altLang="en-US" smtClean="0"/>
              <a:pPr>
                <a:defRPr/>
              </a:pPr>
              <a:t>40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173336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81E931B-2B67-4FE6-A70E-DD764F164C36}" type="slidenum">
              <a:rPr lang="en-US" altLang="en-US"/>
              <a:pPr>
                <a:defRPr/>
              </a:pPr>
              <a:t>41</a:t>
            </a:fld>
            <a:endParaRPr lang="en-US" altLang="en-US"/>
          </a:p>
        </p:txBody>
      </p:sp>
      <p:sp>
        <p:nvSpPr>
          <p:cNvPr id="64515" name="Rectangle 1"/>
          <p:cNvSpPr>
            <a:spLocks/>
          </p:cNvSpPr>
          <p:nvPr/>
        </p:nvSpPr>
        <p:spPr bwMode="auto">
          <a:xfrm>
            <a:off x="1984131" y="6107723"/>
            <a:ext cx="5568462" cy="328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37513" bIns="0" anchor="b"/>
          <a:lstStyle>
            <a:lvl1pPr marL="39688"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9pPr>
          </a:lstStyle>
          <a:p>
            <a:pPr algn="ctr" eaLnBrk="1" hangingPunct="1">
              <a:spcBef>
                <a:spcPts val="462"/>
              </a:spcBef>
            </a:pPr>
            <a:r>
              <a:rPr lang="en-US" altLang="en-US" sz="738">
                <a:solidFill>
                  <a:schemeClr val="tx1"/>
                </a:solidFill>
                <a:cs typeface="Times" panose="02020603050405020304" pitchFamily="18" charset="0"/>
              </a:rPr>
              <a:t>Instructor’s Guide for  Coulouris, Dollimore and Kindberg   Distributed Systems: Concepts and Design   Edn. 4   </a:t>
            </a:r>
            <a:br>
              <a:rPr lang="en-US" altLang="en-US" sz="738">
                <a:solidFill>
                  <a:schemeClr val="tx1"/>
                </a:solidFill>
                <a:cs typeface="Times" panose="02020603050405020304" pitchFamily="18" charset="0"/>
              </a:rPr>
            </a:br>
            <a:r>
              <a:rPr lang="en-US" altLang="en-US" sz="738">
                <a:solidFill>
                  <a:schemeClr val="tx1"/>
                </a:solidFill>
                <a:cs typeface="Times" panose="02020603050405020304" pitchFamily="18" charset="0"/>
              </a:rPr>
              <a:t>©  Pearson Education 2005 </a:t>
            </a:r>
          </a:p>
        </p:txBody>
      </p:sp>
      <p:sp>
        <p:nvSpPr>
          <p:cNvPr id="64516" name="Line 2"/>
          <p:cNvSpPr>
            <a:spLocks noChangeShapeType="1"/>
          </p:cNvSpPr>
          <p:nvPr/>
        </p:nvSpPr>
        <p:spPr bwMode="auto">
          <a:xfrm>
            <a:off x="457200" y="1318846"/>
            <a:ext cx="8153400" cy="1466"/>
          </a:xfrm>
          <a:prstGeom prst="line">
            <a:avLst/>
          </a:prstGeom>
          <a:noFill/>
          <a:ln w="127000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 sz="2215"/>
          </a:p>
        </p:txBody>
      </p:sp>
      <p:sp>
        <p:nvSpPr>
          <p:cNvPr id="64517" name="Rectangle 3"/>
          <p:cNvSpPr>
            <a:spLocks noChangeArrowheads="1"/>
          </p:cNvSpPr>
          <p:nvPr>
            <p:ph type="title"/>
          </p:nvPr>
        </p:nvSpPr>
        <p:spPr/>
        <p:txBody>
          <a:bodyPr vert="horz" wrap="square" lIns="91440" tIns="45720" rIns="121920" bIns="45720" numCol="1" anchor="b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mtClean="0"/>
              <a:t>	</a:t>
            </a:r>
            <a:br>
              <a:rPr lang="en-US" altLang="en-US" smtClean="0"/>
            </a:br>
            <a:r>
              <a:rPr lang="en-US" altLang="en-US" smtClean="0"/>
              <a:t>Summary of indirect communication styles</a:t>
            </a:r>
          </a:p>
        </p:txBody>
      </p:sp>
      <p:pic>
        <p:nvPicPr>
          <p:cNvPr id="6451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031" y="1436077"/>
            <a:ext cx="7533543" cy="4665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332892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Topics for discussion</a:t>
            </a:r>
          </a:p>
        </p:txBody>
      </p:sp>
      <p:sp>
        <p:nvSpPr>
          <p:cNvPr id="3" name="Content Placeholder 2" descr="Rectangle: Click to edit Master text styles&#10;Second level&#10;Third level&#10;Fourth level&#10;Fifth level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571500">
              <a:buFont typeface="+mj-lt"/>
              <a:buAutoNum type="romanUcPeriod"/>
              <a:defRPr/>
            </a:pPr>
            <a:r>
              <a:rPr lang="en-US" dirty="0" smtClean="0"/>
              <a:t>Group Communication</a:t>
            </a:r>
          </a:p>
          <a:p>
            <a:pPr marL="571500" indent="-571500">
              <a:buFont typeface="+mj-lt"/>
              <a:buAutoNum type="romanUcPeriod"/>
              <a:defRPr/>
            </a:pPr>
            <a:r>
              <a:rPr lang="en-US" dirty="0" smtClean="0"/>
              <a:t>Publish – Subscribe systems</a:t>
            </a:r>
          </a:p>
          <a:p>
            <a:pPr marL="571500" indent="-571500">
              <a:buFont typeface="+mj-lt"/>
              <a:buAutoNum type="romanUcPeriod"/>
              <a:defRPr/>
            </a:pPr>
            <a:r>
              <a:rPr lang="en-US" dirty="0" smtClean="0"/>
              <a:t>Message queues</a:t>
            </a:r>
          </a:p>
          <a:p>
            <a:pPr marL="571500" indent="-571500">
              <a:buFont typeface="+mj-lt"/>
              <a:buAutoNum type="romanUcPeriod"/>
              <a:defRPr/>
            </a:pPr>
            <a:r>
              <a:rPr lang="en-US" dirty="0" smtClean="0"/>
              <a:t>Shared Memory approaches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922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2A31CBC-99F4-4F83-9F71-3A0E0980F552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9/26/2018</a:t>
            </a:fld>
            <a:endParaRPr lang="en-US" altLang="en-US" sz="1400" smtClean="0"/>
          </a:p>
        </p:txBody>
      </p:sp>
      <p:sp>
        <p:nvSpPr>
          <p:cNvPr id="922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smtClean="0"/>
              <a:t>B.Ramamurthy</a:t>
            </a:r>
          </a:p>
        </p:txBody>
      </p:sp>
      <p:sp>
        <p:nvSpPr>
          <p:cNvPr id="92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F7EBECD-13FD-4DC1-B2A7-8EF946D5B44F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40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I. Group Communication</a:t>
            </a:r>
          </a:p>
        </p:txBody>
      </p:sp>
      <p:sp>
        <p:nvSpPr>
          <p:cNvPr id="10243" name="Content Placeholder 2" descr="Rectangle: Click to edit Master text styles&#10;Second level&#10;Third level&#10;Fourth level&#10;Fifth level"/>
          <p:cNvSpPr>
            <a:spLocks noGrp="1"/>
          </p:cNvSpPr>
          <p:nvPr>
            <p:ph idx="1"/>
          </p:nvPr>
        </p:nvSpPr>
        <p:spPr>
          <a:xfrm>
            <a:off x="609600" y="1752600"/>
            <a:ext cx="8001000" cy="4267200"/>
          </a:xfrm>
        </p:spPr>
        <p:txBody>
          <a:bodyPr/>
          <a:lstStyle/>
          <a:p>
            <a:r>
              <a:rPr lang="en-US" altLang="en-US" sz="2400" smtClean="0"/>
              <a:t>Group communication is an important building block for distributed systems:</a:t>
            </a:r>
          </a:p>
          <a:p>
            <a:r>
              <a:rPr lang="en-US" altLang="en-US" sz="2400" smtClean="0"/>
              <a:t>Key areas of application include:</a:t>
            </a:r>
          </a:p>
          <a:p>
            <a:pPr lvl="1"/>
            <a:r>
              <a:rPr lang="en-US" altLang="en-US" sz="2400" smtClean="0"/>
              <a:t>Reliable dissemination of information to a number of clients</a:t>
            </a:r>
          </a:p>
          <a:p>
            <a:pPr lvl="1"/>
            <a:r>
              <a:rPr lang="en-US" altLang="en-US" sz="2400" smtClean="0"/>
              <a:t>Support for collaborative applications</a:t>
            </a:r>
          </a:p>
          <a:p>
            <a:pPr lvl="1"/>
            <a:r>
              <a:rPr lang="en-US" altLang="en-US" sz="2400" smtClean="0"/>
              <a:t>Support for a range of fault-tolerant strategies, including consistent update of replicated data</a:t>
            </a:r>
          </a:p>
          <a:p>
            <a:pPr lvl="1"/>
            <a:r>
              <a:rPr lang="en-US" altLang="en-US" sz="2400" smtClean="0"/>
              <a:t>Load balancing strategies</a:t>
            </a:r>
          </a:p>
        </p:txBody>
      </p:sp>
      <p:sp>
        <p:nvSpPr>
          <p:cNvPr id="1024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C06483C-F2F5-4EA5-9A5C-6F1928705B43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9/26/2018</a:t>
            </a:fld>
            <a:endParaRPr lang="en-US" altLang="en-US" sz="1400" smtClean="0"/>
          </a:p>
        </p:txBody>
      </p:sp>
      <p:sp>
        <p:nvSpPr>
          <p:cNvPr id="1024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smtClean="0"/>
              <a:t>B.Ramamurthy</a:t>
            </a:r>
          </a:p>
        </p:txBody>
      </p:sp>
      <p:sp>
        <p:nvSpPr>
          <p:cNvPr id="102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B35C5D6-DC36-479B-BAEA-181224AF9B10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40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Programming model: key concepts</a:t>
            </a:r>
          </a:p>
        </p:txBody>
      </p:sp>
      <p:sp>
        <p:nvSpPr>
          <p:cNvPr id="11267" name="Content Placeholder 2" descr="Rectangle: Click to edit Master text styles&#10;Second level&#10;Third level&#10;Fourth level&#10;Fifth level"/>
          <p:cNvSpPr>
            <a:spLocks noGrp="1"/>
          </p:cNvSpPr>
          <p:nvPr>
            <p:ph idx="1"/>
          </p:nvPr>
        </p:nvSpPr>
        <p:spPr>
          <a:xfrm>
            <a:off x="838200" y="1774825"/>
            <a:ext cx="7772400" cy="4114800"/>
          </a:xfrm>
        </p:spPr>
        <p:txBody>
          <a:bodyPr/>
          <a:lstStyle/>
          <a:p>
            <a:r>
              <a:rPr lang="en-US" altLang="en-US" sz="2400" smtClean="0"/>
              <a:t>Group and group membership</a:t>
            </a:r>
          </a:p>
          <a:p>
            <a:r>
              <a:rPr lang="en-US" altLang="en-US" sz="2400" smtClean="0"/>
              <a:t>Processes to join and leave group</a:t>
            </a:r>
          </a:p>
          <a:p>
            <a:r>
              <a:rPr lang="en-US" altLang="en-US" sz="2400" smtClean="0"/>
              <a:t>Process to send a message to subset (multicast) and all (broadcast)</a:t>
            </a:r>
          </a:p>
          <a:p>
            <a:r>
              <a:rPr lang="en-US" altLang="en-US" sz="2400" smtClean="0"/>
              <a:t>Closed and open groups: people outside can send if it is open</a:t>
            </a:r>
          </a:p>
          <a:p>
            <a:r>
              <a:rPr lang="en-US" altLang="en-US" sz="2400" smtClean="0"/>
              <a:t>Overlapping and non-overlapping</a:t>
            </a:r>
          </a:p>
          <a:p>
            <a:r>
              <a:rPr lang="en-US" altLang="en-US" sz="2400" smtClean="0"/>
              <a:t>Synchronous and asynchronous</a:t>
            </a:r>
          </a:p>
          <a:p>
            <a:r>
              <a:rPr lang="en-US" altLang="en-US" sz="2400" smtClean="0"/>
              <a:t>Reliability and ordering of messages: FIFO, Causal,Total</a:t>
            </a:r>
          </a:p>
          <a:p>
            <a:endParaRPr lang="en-US" altLang="en-US" smtClean="0"/>
          </a:p>
          <a:p>
            <a:endParaRPr lang="en-US" altLang="en-US" smtClean="0"/>
          </a:p>
        </p:txBody>
      </p:sp>
      <p:sp>
        <p:nvSpPr>
          <p:cNvPr id="1126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D1A7B0A-DBE7-476B-BC4E-62EAFE1A24AD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9/26/2018</a:t>
            </a:fld>
            <a:endParaRPr lang="en-US" altLang="en-US" sz="1400" smtClean="0"/>
          </a:p>
        </p:txBody>
      </p:sp>
      <p:sp>
        <p:nvSpPr>
          <p:cNvPr id="1126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smtClean="0"/>
              <a:t>B.Ramamurthy</a:t>
            </a:r>
          </a:p>
        </p:txBody>
      </p:sp>
      <p:sp>
        <p:nvSpPr>
          <p:cNvPr id="112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80E3286-620D-4EF8-BA82-B9B4A6A54919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40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>
            <a:spLocks/>
          </p:cNvSpPr>
          <p:nvPr/>
        </p:nvSpPr>
        <p:spPr bwMode="auto">
          <a:xfrm>
            <a:off x="1981200" y="6107113"/>
            <a:ext cx="5580063" cy="328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37513" bIns="0" anchor="b"/>
          <a:lstStyle>
            <a:lvl1pPr marL="39688"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9pPr>
          </a:lstStyle>
          <a:p>
            <a:pPr algn="ctr" eaLnBrk="1" hangingPunct="1">
              <a:spcBef>
                <a:spcPts val="462"/>
              </a:spcBef>
              <a:defRPr/>
            </a:pPr>
            <a:r>
              <a:rPr lang="en-US" altLang="en-US" sz="738" smtClean="0">
                <a:solidFill>
                  <a:schemeClr val="tx1"/>
                </a:solidFill>
                <a:cs typeface="Times" panose="02020603050405020304" pitchFamily="18" charset="0"/>
              </a:rPr>
              <a:t>Instructor’s Guide for  Coulouris, Dollimore and Kindberg   Distributed Systems: Concepts and Design   Edn. 4   </a:t>
            </a:r>
            <a:br>
              <a:rPr lang="en-US" altLang="en-US" sz="738" smtClean="0">
                <a:solidFill>
                  <a:schemeClr val="tx1"/>
                </a:solidFill>
                <a:cs typeface="Times" panose="02020603050405020304" pitchFamily="18" charset="0"/>
              </a:rPr>
            </a:br>
            <a:r>
              <a:rPr lang="en-US" altLang="en-US" sz="738" smtClean="0">
                <a:solidFill>
                  <a:schemeClr val="tx1"/>
                </a:solidFill>
                <a:cs typeface="Times" panose="02020603050405020304" pitchFamily="18" charset="0"/>
              </a:rPr>
              <a:t>©  Pearson Education 2005 </a:t>
            </a:r>
          </a:p>
        </p:txBody>
      </p:sp>
      <p:sp>
        <p:nvSpPr>
          <p:cNvPr id="11267" name="Line 2"/>
          <p:cNvSpPr>
            <a:spLocks noChangeShapeType="1"/>
          </p:cNvSpPr>
          <p:nvPr/>
        </p:nvSpPr>
        <p:spPr bwMode="auto">
          <a:xfrm>
            <a:off x="457200" y="1319213"/>
            <a:ext cx="8159750" cy="1587"/>
          </a:xfrm>
          <a:prstGeom prst="line">
            <a:avLst/>
          </a:prstGeom>
          <a:noFill/>
          <a:ln w="127000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pPr>
              <a:defRPr/>
            </a:pPr>
            <a:endParaRPr lang="en-US" sz="2215"/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762000"/>
          </a:xfrm>
        </p:spPr>
        <p:txBody>
          <a:bodyPr rIns="121920"/>
          <a:lstStyle/>
          <a:p>
            <a:pPr eaLnBrk="1" hangingPunct="1"/>
            <a:r>
              <a:rPr lang="en-US" altLang="en-US" smtClean="0"/>
              <a:t>Open and closed groups</a:t>
            </a:r>
          </a:p>
        </p:txBody>
      </p:sp>
      <p:pic>
        <p:nvPicPr>
          <p:cNvPr id="12293" name="Picture 4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1238" y="2052638"/>
            <a:ext cx="7332662" cy="335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/>
          </p:cNvSpPr>
          <p:nvPr/>
        </p:nvSpPr>
        <p:spPr bwMode="auto">
          <a:xfrm>
            <a:off x="1984375" y="6107113"/>
            <a:ext cx="5568950" cy="328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37513" bIns="0" anchor="b"/>
          <a:lstStyle>
            <a:lvl1pPr marL="39688"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9pPr>
          </a:lstStyle>
          <a:p>
            <a:pPr algn="ctr" eaLnBrk="1" hangingPunct="1">
              <a:spcBef>
                <a:spcPts val="462"/>
              </a:spcBef>
              <a:defRPr/>
            </a:pPr>
            <a:r>
              <a:rPr lang="en-US" altLang="en-US" sz="738" smtClean="0">
                <a:solidFill>
                  <a:schemeClr val="tx1"/>
                </a:solidFill>
                <a:cs typeface="Times" panose="02020603050405020304" pitchFamily="18" charset="0"/>
              </a:rPr>
              <a:t>Instructor’s Guide for  Coulouris, Dollimore, Kindberg and Blair,  Distributed Systems: Concepts and Design   Edn. 5   </a:t>
            </a:r>
            <a:br>
              <a:rPr lang="en-US" altLang="en-US" sz="738" smtClean="0">
                <a:solidFill>
                  <a:schemeClr val="tx1"/>
                </a:solidFill>
                <a:cs typeface="Times" panose="02020603050405020304" pitchFamily="18" charset="0"/>
              </a:rPr>
            </a:br>
            <a:r>
              <a:rPr lang="en-US" altLang="en-US" sz="738" smtClean="0">
                <a:solidFill>
                  <a:schemeClr val="tx1"/>
                </a:solidFill>
                <a:cs typeface="Times" panose="02020603050405020304" pitchFamily="18" charset="0"/>
              </a:rPr>
              <a:t>©  Pearson Education 2012 </a:t>
            </a:r>
          </a:p>
        </p:txBody>
      </p:sp>
      <p:sp>
        <p:nvSpPr>
          <p:cNvPr id="13315" name="Line 2"/>
          <p:cNvSpPr>
            <a:spLocks noChangeShapeType="1"/>
          </p:cNvSpPr>
          <p:nvPr/>
        </p:nvSpPr>
        <p:spPr bwMode="auto">
          <a:xfrm>
            <a:off x="457200" y="1319213"/>
            <a:ext cx="8153400" cy="1587"/>
          </a:xfrm>
          <a:prstGeom prst="line">
            <a:avLst/>
          </a:prstGeom>
          <a:noFill/>
          <a:ln w="127000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pPr>
              <a:defRPr/>
            </a:pPr>
            <a:endParaRPr lang="en-US" sz="2215"/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title"/>
          </p:nvPr>
        </p:nvSpPr>
        <p:spPr/>
        <p:txBody>
          <a:bodyPr rIns="121920"/>
          <a:lstStyle/>
          <a:p>
            <a:pPr eaLnBrk="1" hangingPunct="1"/>
            <a:r>
              <a:rPr lang="en-US" altLang="en-US" smtClean="0"/>
              <a:t/>
            </a:r>
            <a:br>
              <a:rPr lang="en-US" altLang="en-US" smtClean="0"/>
            </a:br>
            <a:r>
              <a:rPr lang="en-US" altLang="en-US" sz="4000" smtClean="0"/>
              <a:t>The role of group membership management</a:t>
            </a:r>
          </a:p>
        </p:txBody>
      </p:sp>
      <p:grpSp>
        <p:nvGrpSpPr>
          <p:cNvPr id="14341" name="Group 4"/>
          <p:cNvGrpSpPr>
            <a:grpSpLocks/>
          </p:cNvGrpSpPr>
          <p:nvPr/>
        </p:nvGrpSpPr>
        <p:grpSpPr bwMode="auto">
          <a:xfrm>
            <a:off x="895350" y="1474788"/>
            <a:ext cx="7205663" cy="4314825"/>
            <a:chOff x="0" y="0"/>
            <a:chExt cx="4917" cy="2945"/>
          </a:xfrm>
        </p:grpSpPr>
        <p:sp>
          <p:nvSpPr>
            <p:cNvPr id="13318" name="Oval 5"/>
            <p:cNvSpPr>
              <a:spLocks/>
            </p:cNvSpPr>
            <p:nvPr/>
          </p:nvSpPr>
          <p:spPr bwMode="auto">
            <a:xfrm>
              <a:off x="1538" y="0"/>
              <a:ext cx="1341" cy="2945"/>
            </a:xfrm>
            <a:prstGeom prst="ellipse">
              <a:avLst/>
            </a:prstGeom>
            <a:solidFill>
              <a:srgbClr val="FFDC99"/>
            </a:solidFill>
            <a:ln w="25400">
              <a:solidFill>
                <a:srgbClr val="FFDC99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9pPr>
            </a:lstStyle>
            <a:p>
              <a:pPr eaLnBrk="1" hangingPunct="1">
                <a:defRPr/>
              </a:pPr>
              <a:endParaRPr lang="en-US" altLang="en-US" sz="2215" smtClean="0"/>
            </a:p>
          </p:txBody>
        </p:sp>
        <p:sp>
          <p:nvSpPr>
            <p:cNvPr id="13319" name="Rectangle 6"/>
            <p:cNvSpPr>
              <a:spLocks/>
            </p:cNvSpPr>
            <p:nvPr/>
          </p:nvSpPr>
          <p:spPr bwMode="auto">
            <a:xfrm>
              <a:off x="2527" y="2263"/>
              <a:ext cx="250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9pPr>
            </a:lstStyle>
            <a:p>
              <a:pPr eaLnBrk="1" hangingPunct="1">
                <a:defRPr/>
              </a:pPr>
              <a:r>
                <a:rPr lang="en-US" altLang="en-US" sz="1569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  <a:t>Join</a:t>
              </a:r>
            </a:p>
          </p:txBody>
        </p:sp>
        <p:sp>
          <p:nvSpPr>
            <p:cNvPr id="13320" name="Rectangle 7"/>
            <p:cNvSpPr>
              <a:spLocks/>
            </p:cNvSpPr>
            <p:nvPr/>
          </p:nvSpPr>
          <p:spPr bwMode="auto">
            <a:xfrm>
              <a:off x="989" y="203"/>
              <a:ext cx="383" cy="1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9pPr>
            </a:lstStyle>
            <a:p>
              <a:pPr eaLnBrk="1" hangingPunct="1">
                <a:defRPr/>
              </a:pPr>
              <a:r>
                <a:rPr lang="en-US" altLang="en-US" sz="1569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  <a:t>Group</a:t>
              </a:r>
            </a:p>
          </p:txBody>
        </p:sp>
        <p:sp>
          <p:nvSpPr>
            <p:cNvPr id="13321" name="Rectangle 8"/>
            <p:cNvSpPr>
              <a:spLocks/>
            </p:cNvSpPr>
            <p:nvPr/>
          </p:nvSpPr>
          <p:spPr bwMode="auto">
            <a:xfrm>
              <a:off x="940" y="367"/>
              <a:ext cx="490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9pPr>
            </a:lstStyle>
            <a:p>
              <a:pPr eaLnBrk="1" hangingPunct="1">
                <a:defRPr/>
              </a:pPr>
              <a:r>
                <a:rPr lang="en-US" altLang="en-US" sz="1569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  <a:t>address</a:t>
              </a:r>
            </a:p>
          </p:txBody>
        </p:sp>
        <p:sp>
          <p:nvSpPr>
            <p:cNvPr id="13322" name="Rectangle 9"/>
            <p:cNvSpPr>
              <a:spLocks/>
            </p:cNvSpPr>
            <p:nvPr/>
          </p:nvSpPr>
          <p:spPr bwMode="auto">
            <a:xfrm>
              <a:off x="858" y="530"/>
              <a:ext cx="628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9pPr>
            </a:lstStyle>
            <a:p>
              <a:pPr eaLnBrk="1" hangingPunct="1">
                <a:defRPr/>
              </a:pPr>
              <a:r>
                <a:rPr lang="en-US" altLang="en-US" sz="1569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  <a:t>expansion</a:t>
              </a:r>
            </a:p>
          </p:txBody>
        </p:sp>
        <p:sp>
          <p:nvSpPr>
            <p:cNvPr id="13323" name="Line 10"/>
            <p:cNvSpPr>
              <a:spLocks noChangeShapeType="1"/>
            </p:cNvSpPr>
            <p:nvPr/>
          </p:nvSpPr>
          <p:spPr bwMode="auto">
            <a:xfrm>
              <a:off x="1267" y="677"/>
              <a:ext cx="229" cy="406"/>
            </a:xfrm>
            <a:prstGeom prst="line">
              <a:avLst/>
            </a:prstGeom>
            <a:noFill/>
            <a:ln w="1270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pPr>
                <a:defRPr/>
              </a:pPr>
              <a:endParaRPr lang="en-US" sz="2215"/>
            </a:p>
          </p:txBody>
        </p:sp>
        <p:sp>
          <p:nvSpPr>
            <p:cNvPr id="13324" name="Rectangle 11"/>
            <p:cNvSpPr>
              <a:spLocks/>
            </p:cNvSpPr>
            <p:nvPr/>
          </p:nvSpPr>
          <p:spPr bwMode="auto">
            <a:xfrm>
              <a:off x="837" y="1528"/>
              <a:ext cx="544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9pPr>
            </a:lstStyle>
            <a:p>
              <a:pPr eaLnBrk="1" hangingPunct="1">
                <a:defRPr/>
              </a:pPr>
              <a:r>
                <a:rPr lang="en-US" altLang="en-US" sz="1569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  <a:t>Multicast</a:t>
              </a:r>
            </a:p>
          </p:txBody>
        </p:sp>
        <p:sp>
          <p:nvSpPr>
            <p:cNvPr id="13325" name="Rectangle 12"/>
            <p:cNvSpPr>
              <a:spLocks/>
            </p:cNvSpPr>
            <p:nvPr/>
          </p:nvSpPr>
          <p:spPr bwMode="auto">
            <a:xfrm>
              <a:off x="624" y="1692"/>
              <a:ext cx="927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9pPr>
            </a:lstStyle>
            <a:p>
              <a:pPr eaLnBrk="1" hangingPunct="1">
                <a:defRPr/>
              </a:pPr>
              <a:r>
                <a:rPr lang="en-US" altLang="en-US" sz="1569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  <a:t>communication</a:t>
              </a:r>
            </a:p>
          </p:txBody>
        </p:sp>
        <p:sp>
          <p:nvSpPr>
            <p:cNvPr id="13326" name="Rectangle 13"/>
            <p:cNvSpPr>
              <a:spLocks/>
            </p:cNvSpPr>
            <p:nvPr/>
          </p:nvSpPr>
          <p:spPr bwMode="auto">
            <a:xfrm>
              <a:off x="809" y="1022"/>
              <a:ext cx="43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9pPr>
            </a:lstStyle>
            <a:p>
              <a:pPr eaLnBrk="1" hangingPunct="1">
                <a:defRPr/>
              </a:pPr>
              <a:r>
                <a:rPr lang="en-US" altLang="en-US" sz="1754" i="1" smtClean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  <a:sym typeface="Helvetica" panose="020B0604020202020204" pitchFamily="34" charset="0"/>
                </a:rPr>
                <a:t> </a:t>
              </a:r>
            </a:p>
          </p:txBody>
        </p:sp>
        <p:sp>
          <p:nvSpPr>
            <p:cNvPr id="13327" name="Rectangle 14"/>
            <p:cNvSpPr>
              <a:spLocks/>
            </p:cNvSpPr>
            <p:nvPr/>
          </p:nvSpPr>
          <p:spPr bwMode="auto">
            <a:xfrm>
              <a:off x="850" y="1016"/>
              <a:ext cx="380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9pPr>
            </a:lstStyle>
            <a:p>
              <a:pPr eaLnBrk="1" hangingPunct="1">
                <a:defRPr/>
              </a:pPr>
              <a:r>
                <a:rPr lang="en-US" altLang="en-US" sz="1569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  <a:t>Group</a:t>
              </a:r>
            </a:p>
          </p:txBody>
        </p:sp>
        <p:sp>
          <p:nvSpPr>
            <p:cNvPr id="13328" name="Rectangle 15"/>
            <p:cNvSpPr>
              <a:spLocks/>
            </p:cNvSpPr>
            <p:nvPr/>
          </p:nvSpPr>
          <p:spPr bwMode="auto">
            <a:xfrm>
              <a:off x="858" y="1218"/>
              <a:ext cx="299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9pPr>
            </a:lstStyle>
            <a:p>
              <a:pPr eaLnBrk="1" hangingPunct="1">
                <a:defRPr/>
              </a:pPr>
              <a:r>
                <a:rPr lang="en-US" altLang="en-US" sz="1569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  <a:t>send</a:t>
              </a:r>
            </a:p>
          </p:txBody>
        </p:sp>
        <p:sp>
          <p:nvSpPr>
            <p:cNvPr id="13329" name="Rectangle 16"/>
            <p:cNvSpPr>
              <a:spLocks/>
            </p:cNvSpPr>
            <p:nvPr/>
          </p:nvSpPr>
          <p:spPr bwMode="auto">
            <a:xfrm>
              <a:off x="2642" y="1626"/>
              <a:ext cx="222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9pPr>
            </a:lstStyle>
            <a:p>
              <a:pPr eaLnBrk="1" hangingPunct="1">
                <a:defRPr/>
              </a:pPr>
              <a:r>
                <a:rPr lang="en-US" altLang="en-US" sz="1569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  <a:t>Fail</a:t>
              </a:r>
            </a:p>
          </p:txBody>
        </p:sp>
        <p:sp>
          <p:nvSpPr>
            <p:cNvPr id="13330" name="Freeform 17"/>
            <p:cNvSpPr>
              <a:spLocks/>
            </p:cNvSpPr>
            <p:nvPr/>
          </p:nvSpPr>
          <p:spPr bwMode="auto">
            <a:xfrm>
              <a:off x="1832" y="1145"/>
              <a:ext cx="82" cy="49"/>
            </a:xfrm>
            <a:custGeom>
              <a:avLst/>
              <a:gdLst>
                <a:gd name="T0" fmla="*/ 0 w 21600"/>
                <a:gd name="T1" fmla="*/ 33 h 21600"/>
                <a:gd name="T2" fmla="*/ 0 w 21600"/>
                <a:gd name="T3" fmla="*/ 0 h 21600"/>
                <a:gd name="T4" fmla="*/ 82 w 21600"/>
                <a:gd name="T5" fmla="*/ 33 h 21600"/>
                <a:gd name="T6" fmla="*/ 0 w 21600"/>
                <a:gd name="T7" fmla="*/ 49 h 21600"/>
                <a:gd name="T8" fmla="*/ 0 w 21600"/>
                <a:gd name="T9" fmla="*/ 33 h 21600"/>
                <a:gd name="T10" fmla="*/ 0 w 21600"/>
                <a:gd name="T11" fmla="*/ 33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1600" h="21600">
                  <a:moveTo>
                    <a:pt x="0" y="14547"/>
                  </a:moveTo>
                  <a:lnTo>
                    <a:pt x="0" y="0"/>
                  </a:lnTo>
                  <a:lnTo>
                    <a:pt x="21600" y="14547"/>
                  </a:lnTo>
                  <a:lnTo>
                    <a:pt x="0" y="21600"/>
                  </a:lnTo>
                  <a:lnTo>
                    <a:pt x="0" y="14547"/>
                  </a:lnTo>
                  <a:close/>
                  <a:moveTo>
                    <a:pt x="0" y="14547"/>
                  </a:moveTo>
                </a:path>
              </a:pathLst>
            </a:custGeom>
            <a:solidFill>
              <a:srgbClr val="000000"/>
            </a:solidFill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 sz="2215"/>
            </a:p>
          </p:txBody>
        </p:sp>
        <p:sp>
          <p:nvSpPr>
            <p:cNvPr id="13331" name="Line 18"/>
            <p:cNvSpPr>
              <a:spLocks noChangeShapeType="1"/>
            </p:cNvSpPr>
            <p:nvPr/>
          </p:nvSpPr>
          <p:spPr bwMode="auto">
            <a:xfrm>
              <a:off x="539" y="1178"/>
              <a:ext cx="1275" cy="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pPr>
                <a:defRPr/>
              </a:pPr>
              <a:endParaRPr lang="en-US" sz="2215"/>
            </a:p>
          </p:txBody>
        </p:sp>
        <p:sp>
          <p:nvSpPr>
            <p:cNvPr id="13332" name="Freeform 19"/>
            <p:cNvSpPr>
              <a:spLocks/>
            </p:cNvSpPr>
            <p:nvPr/>
          </p:nvSpPr>
          <p:spPr bwMode="auto">
            <a:xfrm>
              <a:off x="1898" y="736"/>
              <a:ext cx="81" cy="82"/>
            </a:xfrm>
            <a:custGeom>
              <a:avLst/>
              <a:gdLst>
                <a:gd name="T0" fmla="*/ 16 w 21600"/>
                <a:gd name="T1" fmla="*/ 66 h 21600"/>
                <a:gd name="T2" fmla="*/ 0 w 21600"/>
                <a:gd name="T3" fmla="*/ 49 h 21600"/>
                <a:gd name="T4" fmla="*/ 81 w 21600"/>
                <a:gd name="T5" fmla="*/ 0 h 21600"/>
                <a:gd name="T6" fmla="*/ 32 w 21600"/>
                <a:gd name="T7" fmla="*/ 82 h 21600"/>
                <a:gd name="T8" fmla="*/ 16 w 21600"/>
                <a:gd name="T9" fmla="*/ 66 h 21600"/>
                <a:gd name="T10" fmla="*/ 16 w 21600"/>
                <a:gd name="T11" fmla="*/ 6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1600" h="21600">
                  <a:moveTo>
                    <a:pt x="4267" y="17385"/>
                  </a:moveTo>
                  <a:lnTo>
                    <a:pt x="0" y="12907"/>
                  </a:lnTo>
                  <a:lnTo>
                    <a:pt x="21600" y="0"/>
                  </a:lnTo>
                  <a:lnTo>
                    <a:pt x="8533" y="21600"/>
                  </a:lnTo>
                  <a:lnTo>
                    <a:pt x="4267" y="17385"/>
                  </a:lnTo>
                  <a:close/>
                  <a:moveTo>
                    <a:pt x="4267" y="17385"/>
                  </a:moveTo>
                </a:path>
              </a:pathLst>
            </a:custGeom>
            <a:solidFill>
              <a:srgbClr val="000000"/>
            </a:solidFill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 sz="2215"/>
            </a:p>
          </p:txBody>
        </p:sp>
        <p:sp>
          <p:nvSpPr>
            <p:cNvPr id="13333" name="Line 20"/>
            <p:cNvSpPr>
              <a:spLocks noChangeShapeType="1"/>
            </p:cNvSpPr>
            <p:nvPr/>
          </p:nvSpPr>
          <p:spPr bwMode="auto">
            <a:xfrm rot="10800000" flipH="1">
              <a:off x="1538" y="802"/>
              <a:ext cx="376" cy="37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pPr>
                <a:defRPr/>
              </a:pPr>
              <a:endParaRPr lang="en-US" sz="2215"/>
            </a:p>
          </p:txBody>
        </p:sp>
        <p:sp>
          <p:nvSpPr>
            <p:cNvPr id="13334" name="Oval 21"/>
            <p:cNvSpPr>
              <a:spLocks/>
            </p:cNvSpPr>
            <p:nvPr/>
          </p:nvSpPr>
          <p:spPr bwMode="auto">
            <a:xfrm>
              <a:off x="0" y="900"/>
              <a:ext cx="556" cy="540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9pPr>
            </a:lstStyle>
            <a:p>
              <a:pPr eaLnBrk="1" hangingPunct="1">
                <a:defRPr/>
              </a:pPr>
              <a:endParaRPr lang="en-US" altLang="en-US" sz="2215" smtClean="0"/>
            </a:p>
          </p:txBody>
        </p:sp>
        <p:sp>
          <p:nvSpPr>
            <p:cNvPr id="13335" name="Oval 22"/>
            <p:cNvSpPr>
              <a:spLocks/>
            </p:cNvSpPr>
            <p:nvPr/>
          </p:nvSpPr>
          <p:spPr bwMode="auto">
            <a:xfrm>
              <a:off x="1947" y="294"/>
              <a:ext cx="543" cy="543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9pPr>
            </a:lstStyle>
            <a:p>
              <a:pPr eaLnBrk="1" hangingPunct="1">
                <a:defRPr/>
              </a:pPr>
              <a:endParaRPr lang="en-US" altLang="en-US" sz="2215" smtClean="0"/>
            </a:p>
          </p:txBody>
        </p:sp>
        <p:sp>
          <p:nvSpPr>
            <p:cNvPr id="13336" name="Oval 23"/>
            <p:cNvSpPr>
              <a:spLocks/>
            </p:cNvSpPr>
            <p:nvPr/>
          </p:nvSpPr>
          <p:spPr bwMode="auto">
            <a:xfrm>
              <a:off x="1947" y="900"/>
              <a:ext cx="543" cy="540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9pPr>
            </a:lstStyle>
            <a:p>
              <a:pPr eaLnBrk="1" hangingPunct="1">
                <a:defRPr/>
              </a:pPr>
              <a:endParaRPr lang="en-US" altLang="en-US" sz="2215" smtClean="0"/>
            </a:p>
          </p:txBody>
        </p:sp>
        <p:sp>
          <p:nvSpPr>
            <p:cNvPr id="13337" name="Oval 24"/>
            <p:cNvSpPr>
              <a:spLocks/>
            </p:cNvSpPr>
            <p:nvPr/>
          </p:nvSpPr>
          <p:spPr bwMode="auto">
            <a:xfrm>
              <a:off x="1947" y="1521"/>
              <a:ext cx="543" cy="522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9pPr>
            </a:lstStyle>
            <a:p>
              <a:pPr eaLnBrk="1" hangingPunct="1">
                <a:defRPr/>
              </a:pPr>
              <a:endParaRPr lang="en-US" altLang="en-US" sz="2215" smtClean="0"/>
            </a:p>
          </p:txBody>
        </p:sp>
        <p:sp>
          <p:nvSpPr>
            <p:cNvPr id="13338" name="Freeform 25"/>
            <p:cNvSpPr>
              <a:spLocks/>
            </p:cNvSpPr>
            <p:nvPr/>
          </p:nvSpPr>
          <p:spPr bwMode="auto">
            <a:xfrm>
              <a:off x="1914" y="1505"/>
              <a:ext cx="82" cy="65"/>
            </a:xfrm>
            <a:custGeom>
              <a:avLst/>
              <a:gdLst>
                <a:gd name="T0" fmla="*/ 16 w 21600"/>
                <a:gd name="T1" fmla="*/ 16 h 21600"/>
                <a:gd name="T2" fmla="*/ 33 w 21600"/>
                <a:gd name="T3" fmla="*/ 0 h 21600"/>
                <a:gd name="T4" fmla="*/ 82 w 21600"/>
                <a:gd name="T5" fmla="*/ 65 h 21600"/>
                <a:gd name="T6" fmla="*/ 0 w 21600"/>
                <a:gd name="T7" fmla="*/ 33 h 21600"/>
                <a:gd name="T8" fmla="*/ 16 w 21600"/>
                <a:gd name="T9" fmla="*/ 16 h 21600"/>
                <a:gd name="T10" fmla="*/ 16 w 21600"/>
                <a:gd name="T11" fmla="*/ 1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1600" h="21600">
                  <a:moveTo>
                    <a:pt x="4215" y="5317"/>
                  </a:moveTo>
                  <a:lnTo>
                    <a:pt x="8693" y="0"/>
                  </a:lnTo>
                  <a:lnTo>
                    <a:pt x="21600" y="21600"/>
                  </a:lnTo>
                  <a:lnTo>
                    <a:pt x="0" y="10966"/>
                  </a:lnTo>
                  <a:lnTo>
                    <a:pt x="4215" y="5317"/>
                  </a:lnTo>
                  <a:close/>
                  <a:moveTo>
                    <a:pt x="4215" y="5317"/>
                  </a:moveTo>
                </a:path>
              </a:pathLst>
            </a:custGeom>
            <a:solidFill>
              <a:srgbClr val="000000"/>
            </a:solidFill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 sz="2215"/>
            </a:p>
          </p:txBody>
        </p:sp>
        <p:sp>
          <p:nvSpPr>
            <p:cNvPr id="13339" name="Line 26"/>
            <p:cNvSpPr>
              <a:spLocks noChangeShapeType="1"/>
            </p:cNvSpPr>
            <p:nvPr/>
          </p:nvSpPr>
          <p:spPr bwMode="auto">
            <a:xfrm>
              <a:off x="1555" y="1178"/>
              <a:ext cx="377" cy="32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pPr>
                <a:defRPr/>
              </a:pPr>
              <a:endParaRPr lang="en-US" sz="2215"/>
            </a:p>
          </p:txBody>
        </p:sp>
        <p:sp>
          <p:nvSpPr>
            <p:cNvPr id="13340" name="Oval 27"/>
            <p:cNvSpPr>
              <a:spLocks/>
            </p:cNvSpPr>
            <p:nvPr/>
          </p:nvSpPr>
          <p:spPr bwMode="auto">
            <a:xfrm>
              <a:off x="2912" y="2159"/>
              <a:ext cx="572" cy="540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9pPr>
            </a:lstStyle>
            <a:p>
              <a:pPr eaLnBrk="1" hangingPunct="1">
                <a:defRPr/>
              </a:pPr>
              <a:endParaRPr lang="en-US" altLang="en-US" sz="2215" smtClean="0"/>
            </a:p>
          </p:txBody>
        </p:sp>
        <p:sp>
          <p:nvSpPr>
            <p:cNvPr id="13341" name="Freeform 28"/>
            <p:cNvSpPr>
              <a:spLocks/>
            </p:cNvSpPr>
            <p:nvPr/>
          </p:nvSpPr>
          <p:spPr bwMode="auto">
            <a:xfrm>
              <a:off x="2290" y="2405"/>
              <a:ext cx="82" cy="49"/>
            </a:xfrm>
            <a:custGeom>
              <a:avLst/>
              <a:gdLst>
                <a:gd name="T0" fmla="*/ 82 w 21600"/>
                <a:gd name="T1" fmla="*/ 33 h 21600"/>
                <a:gd name="T2" fmla="*/ 82 w 21600"/>
                <a:gd name="T3" fmla="*/ 49 h 21600"/>
                <a:gd name="T4" fmla="*/ 0 w 21600"/>
                <a:gd name="T5" fmla="*/ 33 h 21600"/>
                <a:gd name="T6" fmla="*/ 82 w 21600"/>
                <a:gd name="T7" fmla="*/ 0 h 21600"/>
                <a:gd name="T8" fmla="*/ 82 w 21600"/>
                <a:gd name="T9" fmla="*/ 33 h 21600"/>
                <a:gd name="T10" fmla="*/ 82 w 21600"/>
                <a:gd name="T11" fmla="*/ 33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1600" h="21600">
                  <a:moveTo>
                    <a:pt x="21600" y="14547"/>
                  </a:moveTo>
                  <a:lnTo>
                    <a:pt x="21600" y="21600"/>
                  </a:lnTo>
                  <a:lnTo>
                    <a:pt x="0" y="14547"/>
                  </a:lnTo>
                  <a:lnTo>
                    <a:pt x="21600" y="0"/>
                  </a:lnTo>
                  <a:lnTo>
                    <a:pt x="21600" y="14547"/>
                  </a:lnTo>
                  <a:close/>
                  <a:moveTo>
                    <a:pt x="21600" y="14547"/>
                  </a:moveTo>
                </a:path>
              </a:pathLst>
            </a:custGeom>
            <a:solidFill>
              <a:srgbClr val="000000"/>
            </a:solidFill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 sz="2215"/>
            </a:p>
          </p:txBody>
        </p:sp>
        <p:sp>
          <p:nvSpPr>
            <p:cNvPr id="13342" name="Line 29"/>
            <p:cNvSpPr>
              <a:spLocks noChangeShapeType="1"/>
            </p:cNvSpPr>
            <p:nvPr/>
          </p:nvSpPr>
          <p:spPr bwMode="auto">
            <a:xfrm flipH="1">
              <a:off x="2797" y="2438"/>
              <a:ext cx="66" cy="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pPr>
                <a:defRPr/>
              </a:pPr>
              <a:endParaRPr lang="en-US" sz="2215"/>
            </a:p>
          </p:txBody>
        </p:sp>
        <p:sp>
          <p:nvSpPr>
            <p:cNvPr id="13343" name="Line 30"/>
            <p:cNvSpPr>
              <a:spLocks noChangeShapeType="1"/>
            </p:cNvSpPr>
            <p:nvPr/>
          </p:nvSpPr>
          <p:spPr bwMode="auto">
            <a:xfrm flipH="1">
              <a:off x="2552" y="2438"/>
              <a:ext cx="147" cy="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pPr>
                <a:defRPr/>
              </a:pPr>
              <a:endParaRPr lang="en-US" sz="2215"/>
            </a:p>
          </p:txBody>
        </p:sp>
        <p:sp>
          <p:nvSpPr>
            <p:cNvPr id="13344" name="Line 31"/>
            <p:cNvSpPr>
              <a:spLocks noChangeShapeType="1"/>
            </p:cNvSpPr>
            <p:nvPr/>
          </p:nvSpPr>
          <p:spPr bwMode="auto">
            <a:xfrm flipH="1">
              <a:off x="2388" y="2438"/>
              <a:ext cx="66" cy="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pPr>
                <a:defRPr/>
              </a:pPr>
              <a:endParaRPr lang="en-US" sz="2215"/>
            </a:p>
          </p:txBody>
        </p:sp>
        <p:sp>
          <p:nvSpPr>
            <p:cNvPr id="13345" name="Freeform 32"/>
            <p:cNvSpPr>
              <a:spLocks/>
            </p:cNvSpPr>
            <p:nvPr/>
          </p:nvSpPr>
          <p:spPr bwMode="auto">
            <a:xfrm>
              <a:off x="3010" y="1750"/>
              <a:ext cx="79" cy="50"/>
            </a:xfrm>
            <a:custGeom>
              <a:avLst/>
              <a:gdLst>
                <a:gd name="T0" fmla="*/ 0 w 21600"/>
                <a:gd name="T1" fmla="*/ 33 h 21600"/>
                <a:gd name="T2" fmla="*/ 0 w 21600"/>
                <a:gd name="T3" fmla="*/ 0 h 21600"/>
                <a:gd name="T4" fmla="*/ 82 w 21600"/>
                <a:gd name="T5" fmla="*/ 33 h 21600"/>
                <a:gd name="T6" fmla="*/ 0 w 21600"/>
                <a:gd name="T7" fmla="*/ 50 h 21600"/>
                <a:gd name="T8" fmla="*/ 0 w 21600"/>
                <a:gd name="T9" fmla="*/ 33 h 21600"/>
                <a:gd name="T10" fmla="*/ 0 w 21600"/>
                <a:gd name="T11" fmla="*/ 33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1600" h="21600">
                  <a:moveTo>
                    <a:pt x="0" y="14256"/>
                  </a:moveTo>
                  <a:lnTo>
                    <a:pt x="0" y="0"/>
                  </a:lnTo>
                  <a:lnTo>
                    <a:pt x="21600" y="14256"/>
                  </a:lnTo>
                  <a:lnTo>
                    <a:pt x="0" y="21600"/>
                  </a:lnTo>
                  <a:lnTo>
                    <a:pt x="0" y="14256"/>
                  </a:lnTo>
                  <a:close/>
                  <a:moveTo>
                    <a:pt x="0" y="14256"/>
                  </a:moveTo>
                </a:path>
              </a:pathLst>
            </a:custGeom>
            <a:solidFill>
              <a:srgbClr val="000000"/>
            </a:solidFill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 sz="2215"/>
            </a:p>
          </p:txBody>
        </p:sp>
        <p:sp>
          <p:nvSpPr>
            <p:cNvPr id="13346" name="Line 33"/>
            <p:cNvSpPr>
              <a:spLocks noChangeShapeType="1"/>
            </p:cNvSpPr>
            <p:nvPr/>
          </p:nvSpPr>
          <p:spPr bwMode="auto">
            <a:xfrm>
              <a:off x="2487" y="1783"/>
              <a:ext cx="65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pPr>
                <a:defRPr/>
              </a:pPr>
              <a:endParaRPr lang="en-US" sz="2215"/>
            </a:p>
          </p:txBody>
        </p:sp>
        <p:sp>
          <p:nvSpPr>
            <p:cNvPr id="13347" name="Line 34"/>
            <p:cNvSpPr>
              <a:spLocks noChangeShapeType="1"/>
            </p:cNvSpPr>
            <p:nvPr/>
          </p:nvSpPr>
          <p:spPr bwMode="auto">
            <a:xfrm>
              <a:off x="2667" y="1783"/>
              <a:ext cx="16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pPr>
                <a:defRPr/>
              </a:pPr>
              <a:endParaRPr lang="en-US" sz="2215"/>
            </a:p>
          </p:txBody>
        </p:sp>
        <p:sp>
          <p:nvSpPr>
            <p:cNvPr id="13348" name="Line 35"/>
            <p:cNvSpPr>
              <a:spLocks noChangeShapeType="1"/>
            </p:cNvSpPr>
            <p:nvPr/>
          </p:nvSpPr>
          <p:spPr bwMode="auto">
            <a:xfrm>
              <a:off x="2945" y="1783"/>
              <a:ext cx="65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pPr>
                <a:defRPr/>
              </a:pPr>
              <a:endParaRPr lang="en-US" sz="2215"/>
            </a:p>
          </p:txBody>
        </p:sp>
        <p:sp>
          <p:nvSpPr>
            <p:cNvPr id="13349" name="Rectangle 36"/>
            <p:cNvSpPr>
              <a:spLocks/>
            </p:cNvSpPr>
            <p:nvPr/>
          </p:nvSpPr>
          <p:spPr bwMode="auto">
            <a:xfrm>
              <a:off x="3738" y="1549"/>
              <a:ext cx="1179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9pPr>
            </a:lstStyle>
            <a:p>
              <a:pPr eaLnBrk="1" hangingPunct="1">
                <a:defRPr/>
              </a:pPr>
              <a:r>
                <a:rPr lang="en-US" altLang="en-US" sz="1569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  <a:t>Group membership</a:t>
              </a:r>
            </a:p>
          </p:txBody>
        </p:sp>
        <p:sp>
          <p:nvSpPr>
            <p:cNvPr id="13350" name="Rectangle 37"/>
            <p:cNvSpPr>
              <a:spLocks/>
            </p:cNvSpPr>
            <p:nvPr/>
          </p:nvSpPr>
          <p:spPr bwMode="auto">
            <a:xfrm>
              <a:off x="3934" y="1697"/>
              <a:ext cx="804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9pPr>
            </a:lstStyle>
            <a:p>
              <a:pPr eaLnBrk="1" hangingPunct="1">
                <a:defRPr/>
              </a:pPr>
              <a:r>
                <a:rPr lang="en-US" altLang="en-US" sz="1569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  <a:t>management</a:t>
              </a:r>
            </a:p>
          </p:txBody>
        </p:sp>
        <p:sp>
          <p:nvSpPr>
            <p:cNvPr id="13351" name="Rectangle 38"/>
            <p:cNvSpPr>
              <a:spLocks/>
            </p:cNvSpPr>
            <p:nvPr/>
          </p:nvSpPr>
          <p:spPr bwMode="auto">
            <a:xfrm>
              <a:off x="2511" y="972"/>
              <a:ext cx="375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9pPr>
            </a:lstStyle>
            <a:p>
              <a:pPr eaLnBrk="1" hangingPunct="1">
                <a:defRPr/>
              </a:pPr>
              <a:r>
                <a:rPr lang="en-US" altLang="en-US" sz="1569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  <a:t>Leave</a:t>
              </a:r>
            </a:p>
          </p:txBody>
        </p:sp>
        <p:sp>
          <p:nvSpPr>
            <p:cNvPr id="13352" name="Freeform 39"/>
            <p:cNvSpPr>
              <a:spLocks/>
            </p:cNvSpPr>
            <p:nvPr/>
          </p:nvSpPr>
          <p:spPr bwMode="auto">
            <a:xfrm>
              <a:off x="3010" y="1112"/>
              <a:ext cx="79" cy="50"/>
            </a:xfrm>
            <a:custGeom>
              <a:avLst/>
              <a:gdLst>
                <a:gd name="T0" fmla="*/ 0 w 21600"/>
                <a:gd name="T1" fmla="*/ 33 h 21600"/>
                <a:gd name="T2" fmla="*/ 0 w 21600"/>
                <a:gd name="T3" fmla="*/ 0 h 21600"/>
                <a:gd name="T4" fmla="*/ 82 w 21600"/>
                <a:gd name="T5" fmla="*/ 33 h 21600"/>
                <a:gd name="T6" fmla="*/ 0 w 21600"/>
                <a:gd name="T7" fmla="*/ 49 h 21600"/>
                <a:gd name="T8" fmla="*/ 0 w 21600"/>
                <a:gd name="T9" fmla="*/ 33 h 21600"/>
                <a:gd name="T10" fmla="*/ 0 w 21600"/>
                <a:gd name="T11" fmla="*/ 33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1600" h="21600">
                  <a:moveTo>
                    <a:pt x="0" y="14547"/>
                  </a:moveTo>
                  <a:lnTo>
                    <a:pt x="0" y="0"/>
                  </a:lnTo>
                  <a:lnTo>
                    <a:pt x="21600" y="14547"/>
                  </a:lnTo>
                  <a:lnTo>
                    <a:pt x="0" y="21600"/>
                  </a:lnTo>
                  <a:lnTo>
                    <a:pt x="0" y="14547"/>
                  </a:lnTo>
                  <a:close/>
                  <a:moveTo>
                    <a:pt x="0" y="14547"/>
                  </a:moveTo>
                </a:path>
              </a:pathLst>
            </a:custGeom>
            <a:solidFill>
              <a:srgbClr val="000000"/>
            </a:solidFill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 sz="2215"/>
            </a:p>
          </p:txBody>
        </p:sp>
        <p:sp>
          <p:nvSpPr>
            <p:cNvPr id="13353" name="Line 40"/>
            <p:cNvSpPr>
              <a:spLocks noChangeShapeType="1"/>
            </p:cNvSpPr>
            <p:nvPr/>
          </p:nvSpPr>
          <p:spPr bwMode="auto">
            <a:xfrm>
              <a:off x="2487" y="1145"/>
              <a:ext cx="65" cy="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pPr>
                <a:defRPr/>
              </a:pPr>
              <a:endParaRPr lang="en-US" sz="2215"/>
            </a:p>
          </p:txBody>
        </p:sp>
        <p:sp>
          <p:nvSpPr>
            <p:cNvPr id="13354" name="Line 41"/>
            <p:cNvSpPr>
              <a:spLocks noChangeShapeType="1"/>
            </p:cNvSpPr>
            <p:nvPr/>
          </p:nvSpPr>
          <p:spPr bwMode="auto">
            <a:xfrm>
              <a:off x="2667" y="1145"/>
              <a:ext cx="162" cy="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pPr>
                <a:defRPr/>
              </a:pPr>
              <a:endParaRPr lang="en-US" sz="2215"/>
            </a:p>
          </p:txBody>
        </p:sp>
        <p:sp>
          <p:nvSpPr>
            <p:cNvPr id="13355" name="Line 42"/>
            <p:cNvSpPr>
              <a:spLocks noChangeShapeType="1"/>
            </p:cNvSpPr>
            <p:nvPr/>
          </p:nvSpPr>
          <p:spPr bwMode="auto">
            <a:xfrm>
              <a:off x="2945" y="1145"/>
              <a:ext cx="65" cy="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pPr>
                <a:defRPr/>
              </a:pPr>
              <a:endParaRPr lang="en-US" sz="2215"/>
            </a:p>
          </p:txBody>
        </p:sp>
        <p:sp>
          <p:nvSpPr>
            <p:cNvPr id="13356" name="Line 43"/>
            <p:cNvSpPr>
              <a:spLocks noChangeShapeType="1"/>
            </p:cNvSpPr>
            <p:nvPr/>
          </p:nvSpPr>
          <p:spPr bwMode="auto">
            <a:xfrm rot="10800000">
              <a:off x="3010" y="1217"/>
              <a:ext cx="687" cy="442"/>
            </a:xfrm>
            <a:prstGeom prst="line">
              <a:avLst/>
            </a:prstGeom>
            <a:noFill/>
            <a:ln w="1270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pPr>
                <a:defRPr/>
              </a:pPr>
              <a:endParaRPr lang="en-US" sz="2215"/>
            </a:p>
          </p:txBody>
        </p:sp>
        <p:sp>
          <p:nvSpPr>
            <p:cNvPr id="13357" name="Line 44"/>
            <p:cNvSpPr>
              <a:spLocks noChangeShapeType="1"/>
            </p:cNvSpPr>
            <p:nvPr/>
          </p:nvSpPr>
          <p:spPr bwMode="auto">
            <a:xfrm flipH="1">
              <a:off x="2879" y="1669"/>
              <a:ext cx="818" cy="16"/>
            </a:xfrm>
            <a:prstGeom prst="line">
              <a:avLst/>
            </a:prstGeom>
            <a:noFill/>
            <a:ln w="1270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pPr>
                <a:defRPr/>
              </a:pPr>
              <a:endParaRPr lang="en-US" sz="2215"/>
            </a:p>
          </p:txBody>
        </p:sp>
        <p:sp>
          <p:nvSpPr>
            <p:cNvPr id="13358" name="Line 45"/>
            <p:cNvSpPr>
              <a:spLocks noChangeShapeType="1"/>
            </p:cNvSpPr>
            <p:nvPr/>
          </p:nvSpPr>
          <p:spPr bwMode="auto">
            <a:xfrm rot="10800000" flipH="1">
              <a:off x="2797" y="1669"/>
              <a:ext cx="900" cy="621"/>
            </a:xfrm>
            <a:prstGeom prst="line">
              <a:avLst/>
            </a:prstGeom>
            <a:noFill/>
            <a:ln w="1270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pPr>
                <a:defRPr/>
              </a:pPr>
              <a:endParaRPr lang="en-US" sz="2215"/>
            </a:p>
          </p:txBody>
        </p:sp>
        <p:sp>
          <p:nvSpPr>
            <p:cNvPr id="13359" name="Line 46"/>
            <p:cNvSpPr>
              <a:spLocks noChangeShapeType="1"/>
            </p:cNvSpPr>
            <p:nvPr/>
          </p:nvSpPr>
          <p:spPr bwMode="auto">
            <a:xfrm flipH="1">
              <a:off x="1456" y="1413"/>
              <a:ext cx="360" cy="229"/>
            </a:xfrm>
            <a:prstGeom prst="line">
              <a:avLst/>
            </a:prstGeom>
            <a:noFill/>
            <a:ln w="1270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pPr>
                <a:defRPr/>
              </a:pPr>
              <a:endParaRPr lang="en-US" sz="2215"/>
            </a:p>
          </p:txBody>
        </p:sp>
        <p:sp>
          <p:nvSpPr>
            <p:cNvPr id="13360" name="Line 47"/>
            <p:cNvSpPr>
              <a:spLocks noChangeShapeType="1"/>
            </p:cNvSpPr>
            <p:nvPr/>
          </p:nvSpPr>
          <p:spPr bwMode="auto">
            <a:xfrm flipH="1">
              <a:off x="1456" y="1168"/>
              <a:ext cx="311" cy="473"/>
            </a:xfrm>
            <a:prstGeom prst="line">
              <a:avLst/>
            </a:prstGeom>
            <a:noFill/>
            <a:ln w="1270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pPr>
                <a:defRPr/>
              </a:pPr>
              <a:endParaRPr lang="en-US" sz="2215"/>
            </a:p>
          </p:txBody>
        </p:sp>
        <p:sp>
          <p:nvSpPr>
            <p:cNvPr id="13361" name="Line 48"/>
            <p:cNvSpPr>
              <a:spLocks noChangeShapeType="1"/>
            </p:cNvSpPr>
            <p:nvPr/>
          </p:nvSpPr>
          <p:spPr bwMode="auto">
            <a:xfrm flipH="1">
              <a:off x="1447" y="972"/>
              <a:ext cx="276" cy="670"/>
            </a:xfrm>
            <a:prstGeom prst="line">
              <a:avLst/>
            </a:prstGeom>
            <a:noFill/>
            <a:ln w="1270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pPr>
                <a:defRPr/>
              </a:pPr>
              <a:endParaRPr lang="en-US" sz="2215"/>
            </a:p>
          </p:txBody>
        </p:sp>
        <p:sp>
          <p:nvSpPr>
            <p:cNvPr id="13362" name="Rectangle 49"/>
            <p:cNvSpPr>
              <a:spLocks/>
            </p:cNvSpPr>
            <p:nvPr/>
          </p:nvSpPr>
          <p:spPr bwMode="auto">
            <a:xfrm>
              <a:off x="646" y="2602"/>
              <a:ext cx="888" cy="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9pPr>
            </a:lstStyle>
            <a:p>
              <a:pPr eaLnBrk="1" hangingPunct="1">
                <a:defRPr/>
              </a:pPr>
              <a:r>
                <a:rPr lang="en-US" altLang="en-US" sz="1569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  <a:t>Process group</a:t>
              </a:r>
            </a:p>
          </p:txBody>
        </p:sp>
        <p:sp>
          <p:nvSpPr>
            <p:cNvPr id="13363" name="Line 50"/>
            <p:cNvSpPr>
              <a:spLocks noChangeShapeType="1"/>
            </p:cNvSpPr>
            <p:nvPr/>
          </p:nvSpPr>
          <p:spPr bwMode="auto">
            <a:xfrm>
              <a:off x="1570" y="2699"/>
              <a:ext cx="279" cy="1"/>
            </a:xfrm>
            <a:prstGeom prst="line">
              <a:avLst/>
            </a:prstGeom>
            <a:noFill/>
            <a:ln w="1270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pPr>
                <a:defRPr/>
              </a:pPr>
              <a:endParaRPr lang="en-US" sz="2215"/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ueprint">
  <a:themeElements>
    <a:clrScheme name="Blueprint 2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353A77"/>
      </a:accent4>
      <a:accent5>
        <a:srgbClr val="F4E9C1"/>
      </a:accent5>
      <a:accent6>
        <a:srgbClr val="A1A1A1"/>
      </a:accent6>
      <a:hlink>
        <a:srgbClr val="6F89F7"/>
      </a:hlink>
      <a:folHlink>
        <a:srgbClr val="CFDBFD"/>
      </a:folHlink>
    </a:clrScheme>
    <a:fontScheme name="Blueprin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</a:defRPr>
        </a:defPPr>
      </a:lstStyle>
    </a:lnDef>
  </a:objectDefaults>
  <a:extraClrSchemeLst>
    <a:extraClrScheme>
      <a:clrScheme name="Blueprint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Designs\Blueprint.pot</Template>
  <TotalTime>592</TotalTime>
  <Words>1882</Words>
  <Application>Microsoft Office PowerPoint</Application>
  <PresentationFormat>On-screen Show (4:3)</PresentationFormat>
  <Paragraphs>351</Paragraphs>
  <Slides>41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9" baseType="lpstr">
      <vt:lpstr>ヒラギノ明朝 ProN W3</vt:lpstr>
      <vt:lpstr>Arial</vt:lpstr>
      <vt:lpstr>Helvetica</vt:lpstr>
      <vt:lpstr>Tahoma</vt:lpstr>
      <vt:lpstr>Times</vt:lpstr>
      <vt:lpstr>Times New Roman</vt:lpstr>
      <vt:lpstr>Wingdings</vt:lpstr>
      <vt:lpstr>Blueprint</vt:lpstr>
      <vt:lpstr>Indirect Communication Paradigms (or Messaging Methods) </vt:lpstr>
      <vt:lpstr>Introduction</vt:lpstr>
      <vt:lpstr>Different types</vt:lpstr>
      <vt:lpstr>Space and Time Coupling</vt:lpstr>
      <vt:lpstr>Topics for discussion</vt:lpstr>
      <vt:lpstr>I. Group Communication</vt:lpstr>
      <vt:lpstr>Programming model: key concepts</vt:lpstr>
      <vt:lpstr>Open and closed groups</vt:lpstr>
      <vt:lpstr> The role of group membership management</vt:lpstr>
      <vt:lpstr>Group Membership Management</vt:lpstr>
      <vt:lpstr>II. Publish Subscribe Model</vt:lpstr>
      <vt:lpstr>Applications of Pub/Sub</vt:lpstr>
      <vt:lpstr>Stock Dealing Room (Ex: Bloomberg, FactSet)</vt:lpstr>
      <vt:lpstr>The Programming Model</vt:lpstr>
      <vt:lpstr>Figure 6.8  The publish-subscribe paradigm</vt:lpstr>
      <vt:lpstr>Implementation Issues</vt:lpstr>
      <vt:lpstr>Centralized vs. Distributed Implementations</vt:lpstr>
      <vt:lpstr>A network of brokers</vt:lpstr>
      <vt:lpstr>Overall System architecture</vt:lpstr>
      <vt:lpstr>Content-based Event Routing </vt:lpstr>
      <vt:lpstr>Content-based Event Routing (contd.) </vt:lpstr>
      <vt:lpstr> Filtering-based routing</vt:lpstr>
      <vt:lpstr>Issues with Filerting-based Routing</vt:lpstr>
      <vt:lpstr>Rendezvous based routing (RBR)</vt:lpstr>
      <vt:lpstr> Rendezvous-based routing</vt:lpstr>
      <vt:lpstr>DHT Approach</vt:lpstr>
      <vt:lpstr>Examples?</vt:lpstr>
      <vt:lpstr>Gossip and Informed Gossip</vt:lpstr>
      <vt:lpstr>Message Queue</vt:lpstr>
      <vt:lpstr>Programming Model</vt:lpstr>
      <vt:lpstr>  The message queue paradigm</vt:lpstr>
      <vt:lpstr>Queuing Policy</vt:lpstr>
      <vt:lpstr>Persistence Property </vt:lpstr>
      <vt:lpstr>Additional Functionality</vt:lpstr>
      <vt:lpstr>Implementation Issues</vt:lpstr>
      <vt:lpstr>Shared Memory Approaches</vt:lpstr>
      <vt:lpstr> The distributed shared memory abstraction</vt:lpstr>
      <vt:lpstr>Tuple Space Abstraction of Message Passing</vt:lpstr>
      <vt:lpstr>The tuple space abstraction</vt:lpstr>
      <vt:lpstr>Summary</vt:lpstr>
      <vt:lpstr>  Summary of indirect communication styles</vt:lpstr>
    </vt:vector>
  </TitlesOfParts>
  <Company>State University of New York at Buffalo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Creating a Distributed System with RMI</dc:title>
  <dc:creator>bina</dc:creator>
  <cp:lastModifiedBy>Bina Ramamurthy</cp:lastModifiedBy>
  <cp:revision>64</cp:revision>
  <cp:lastPrinted>1601-01-01T00:00:00Z</cp:lastPrinted>
  <dcterms:created xsi:type="dcterms:W3CDTF">2002-01-24T14:58:39Z</dcterms:created>
  <dcterms:modified xsi:type="dcterms:W3CDTF">2018-09-26T16:25:19Z</dcterms:modified>
</cp:coreProperties>
</file>