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7" r:id="rId4"/>
    <p:sldId id="259" r:id="rId5"/>
    <p:sldId id="286" r:id="rId6"/>
    <p:sldId id="287" r:id="rId7"/>
    <p:sldId id="288" r:id="rId8"/>
    <p:sldId id="289" r:id="rId9"/>
    <p:sldId id="290" r:id="rId10"/>
    <p:sldId id="291" r:id="rId11"/>
    <p:sldId id="292" r:id="rId12"/>
    <p:sldId id="293" r:id="rId13"/>
    <p:sldId id="294" r:id="rId14"/>
    <p:sldId id="261" r:id="rId15"/>
    <p:sldId id="295" r:id="rId16"/>
    <p:sldId id="297" r:id="rId17"/>
    <p:sldId id="262" r:id="rId18"/>
    <p:sldId id="299" r:id="rId19"/>
    <p:sldId id="300" r:id="rId20"/>
    <p:sldId id="301" r:id="rId21"/>
    <p:sldId id="263" r:id="rId22"/>
    <p:sldId id="302" r:id="rId23"/>
    <p:sldId id="303" r:id="rId24"/>
    <p:sldId id="264" r:id="rId25"/>
    <p:sldId id="265" r:id="rId26"/>
    <p:sldId id="304" r:id="rId27"/>
    <p:sldId id="305" r:id="rId28"/>
    <p:sldId id="267" r:id="rId29"/>
    <p:sldId id="268" r:id="rId30"/>
    <p:sldId id="306" r:id="rId31"/>
    <p:sldId id="269" r:id="rId32"/>
    <p:sldId id="307" r:id="rId33"/>
    <p:sldId id="271" r:id="rId34"/>
    <p:sldId id="273" r:id="rId35"/>
    <p:sldId id="274" r:id="rId36"/>
    <p:sldId id="275" r:id="rId37"/>
    <p:sldId id="276" r:id="rId38"/>
    <p:sldId id="277" r:id="rId39"/>
    <p:sldId id="278" r:id="rId40"/>
    <p:sldId id="279" r:id="rId41"/>
    <p:sldId id="282" r:id="rId42"/>
    <p:sldId id="283" r:id="rId43"/>
    <p:sldId id="284" r:id="rId44"/>
    <p:sldId id="285" r:id="rId4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979" autoAdjust="0"/>
  </p:normalViewPr>
  <p:slideViewPr>
    <p:cSldViewPr snapToGrid="0">
      <p:cViewPr varScale="1">
        <p:scale>
          <a:sx n="65" d="100"/>
          <a:sy n="65" d="100"/>
        </p:scale>
        <p:origin x="724" y="40"/>
      </p:cViewPr>
      <p:guideLst/>
    </p:cSldViewPr>
  </p:slideViewPr>
  <p:notesTextViewPr>
    <p:cViewPr>
      <p:scale>
        <a:sx n="1" d="1"/>
        <a:sy n="1" d="1"/>
      </p:scale>
      <p:origin x="0" y="0"/>
    </p:cViewPr>
  </p:notesTextViewPr>
  <p:sorterViewPr>
    <p:cViewPr varScale="1">
      <p:scale>
        <a:sx n="100" d="100"/>
        <a:sy n="100" d="100"/>
      </p:scale>
      <p:origin x="0" y="-587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9/19/2018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9/19/2018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9/19/2018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9/19/2018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9/19/2018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9/19/2018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9/19/2018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9/19/2018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en.wikipedia.org/wiki/Megabits_per_second" TargetMode="Externa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Networking and Internetworking</a:t>
            </a:r>
            <a:br>
              <a:rPr lang="en-US" dirty="0" smtClean="0"/>
            </a:br>
            <a:r>
              <a:rPr lang="en-US" dirty="0" smtClean="0"/>
              <a:t>Chapter 3</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5952988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17756"/>
          </a:xfrm>
        </p:spPr>
        <p:txBody>
          <a:bodyPr/>
          <a:lstStyle/>
          <a:p>
            <a:r>
              <a:rPr lang="en-US" dirty="0" smtClean="0"/>
              <a:t>Reliability</a:t>
            </a:r>
            <a:endParaRPr lang="en-US" dirty="0"/>
          </a:p>
        </p:txBody>
      </p:sp>
      <p:sp>
        <p:nvSpPr>
          <p:cNvPr id="3" name="Content Placeholder 2"/>
          <p:cNvSpPr>
            <a:spLocks noGrp="1"/>
          </p:cNvSpPr>
          <p:nvPr>
            <p:ph idx="1"/>
          </p:nvPr>
        </p:nvSpPr>
        <p:spPr>
          <a:xfrm>
            <a:off x="677334" y="1588160"/>
            <a:ext cx="8596668" cy="3880773"/>
          </a:xfrm>
        </p:spPr>
        <p:txBody>
          <a:bodyPr/>
          <a:lstStyle/>
          <a:p>
            <a:r>
              <a:rPr lang="en-US" dirty="0" smtClean="0"/>
              <a:t>Communication errors; Guarantee error-free communication</a:t>
            </a:r>
          </a:p>
          <a:p>
            <a:r>
              <a:rPr lang="en-US" dirty="0" smtClean="0"/>
              <a:t>Server reliability; fail-over or fail-stop</a:t>
            </a:r>
          </a:p>
          <a:p>
            <a:r>
              <a:rPr lang="en-US" dirty="0" smtClean="0"/>
              <a:t>Dependability = availability + fault-tolerance + reliability</a:t>
            </a:r>
            <a:endParaRPr lang="en-US" dirty="0"/>
          </a:p>
        </p:txBody>
      </p:sp>
    </p:spTree>
    <p:extLst>
      <p:ext uri="{BB962C8B-B14F-4D97-AF65-F5344CB8AC3E}">
        <p14:creationId xmlns:p14="http://schemas.microsoft.com/office/powerpoint/2010/main" val="18162488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10322"/>
          </a:xfrm>
        </p:spPr>
        <p:txBody>
          <a:bodyPr/>
          <a:lstStyle/>
          <a:p>
            <a:r>
              <a:rPr lang="en-US" dirty="0" smtClean="0"/>
              <a:t>Security</a:t>
            </a:r>
            <a:endParaRPr lang="en-US" dirty="0"/>
          </a:p>
        </p:txBody>
      </p:sp>
      <p:sp>
        <p:nvSpPr>
          <p:cNvPr id="3" name="Content Placeholder 2"/>
          <p:cNvSpPr>
            <a:spLocks noGrp="1"/>
          </p:cNvSpPr>
          <p:nvPr>
            <p:ph idx="1"/>
          </p:nvPr>
        </p:nvSpPr>
        <p:spPr>
          <a:xfrm>
            <a:off x="677334" y="1642947"/>
            <a:ext cx="8596668" cy="4398416"/>
          </a:xfrm>
        </p:spPr>
        <p:txBody>
          <a:bodyPr/>
          <a:lstStyle/>
          <a:p>
            <a:r>
              <a:rPr lang="en-US" dirty="0" smtClean="0"/>
              <a:t>First level of defense for many organizations is to protect its networks and computers with a firewall.</a:t>
            </a:r>
          </a:p>
          <a:p>
            <a:r>
              <a:rPr lang="en-US" dirty="0" smtClean="0"/>
              <a:t>A firewall runs on a gateway computer that stands at the network entry point to an organization’s intranet. A firewall receives and filters all of the messages organization’s security policy to allow certain incoming and outgoing message to pass in and out and reject all others.</a:t>
            </a:r>
          </a:p>
          <a:p>
            <a:r>
              <a:rPr lang="en-US" dirty="0" smtClean="0"/>
              <a:t>Fine-grained form of security can be realized using cryptographic techniques.</a:t>
            </a:r>
          </a:p>
          <a:p>
            <a:r>
              <a:rPr lang="en-US" dirty="0" smtClean="0"/>
              <a:t>End-to-end encryption, authentication.</a:t>
            </a:r>
            <a:endParaRPr lang="en-US" dirty="0"/>
          </a:p>
        </p:txBody>
      </p:sp>
    </p:spTree>
    <p:extLst>
      <p:ext uri="{BB962C8B-B14F-4D97-AF65-F5344CB8AC3E}">
        <p14:creationId xmlns:p14="http://schemas.microsoft.com/office/powerpoint/2010/main" val="36308309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88020"/>
          </a:xfrm>
        </p:spPr>
        <p:txBody>
          <a:bodyPr/>
          <a:lstStyle/>
          <a:p>
            <a:r>
              <a:rPr lang="en-US" dirty="0" smtClean="0"/>
              <a:t>Other requirements</a:t>
            </a:r>
            <a:endParaRPr lang="en-US" dirty="0"/>
          </a:p>
        </p:txBody>
      </p:sp>
      <p:sp>
        <p:nvSpPr>
          <p:cNvPr id="3" name="Content Placeholder 2"/>
          <p:cNvSpPr>
            <a:spLocks noGrp="1"/>
          </p:cNvSpPr>
          <p:nvPr>
            <p:ph idx="1"/>
          </p:nvPr>
        </p:nvSpPr>
        <p:spPr>
          <a:xfrm>
            <a:off x="677334" y="1635513"/>
            <a:ext cx="8596668" cy="4405850"/>
          </a:xfrm>
        </p:spPr>
        <p:txBody>
          <a:bodyPr/>
          <a:lstStyle/>
          <a:p>
            <a:r>
              <a:rPr lang="en-US" dirty="0" smtClean="0"/>
              <a:t>Mobility: wireless network address the mobility requirement</a:t>
            </a:r>
          </a:p>
          <a:p>
            <a:r>
              <a:rPr lang="en-US" dirty="0" smtClean="0"/>
              <a:t>Quality of service: Response time and ability to meet deadlines; multi-media guarantees for bandwidth, bounded latencies.</a:t>
            </a:r>
          </a:p>
          <a:p>
            <a:r>
              <a:rPr lang="en-US" dirty="0" smtClean="0"/>
              <a:t>Multicasting: Broadcast has become common mode of communication. Network has to support the simultaneously transmission of messages to several recipients.</a:t>
            </a:r>
            <a:endParaRPr lang="en-US" dirty="0"/>
          </a:p>
        </p:txBody>
      </p:sp>
    </p:spTree>
    <p:extLst>
      <p:ext uri="{BB962C8B-B14F-4D97-AF65-F5344CB8AC3E}">
        <p14:creationId xmlns:p14="http://schemas.microsoft.com/office/powerpoint/2010/main" val="10177005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73151"/>
          </a:xfrm>
        </p:spPr>
        <p:txBody>
          <a:bodyPr/>
          <a:lstStyle/>
          <a:p>
            <a:r>
              <a:rPr lang="en-US" dirty="0" smtClean="0"/>
              <a:t>Types of network</a:t>
            </a:r>
            <a:endParaRPr lang="en-US" dirty="0"/>
          </a:p>
        </p:txBody>
      </p:sp>
      <p:sp>
        <p:nvSpPr>
          <p:cNvPr id="3" name="Content Placeholder 2"/>
          <p:cNvSpPr>
            <a:spLocks noGrp="1"/>
          </p:cNvSpPr>
          <p:nvPr>
            <p:ph idx="1"/>
          </p:nvPr>
        </p:nvSpPr>
        <p:spPr>
          <a:xfrm>
            <a:off x="677334" y="1613211"/>
            <a:ext cx="8596668" cy="4428152"/>
          </a:xfrm>
        </p:spPr>
        <p:txBody>
          <a:bodyPr/>
          <a:lstStyle/>
          <a:p>
            <a:r>
              <a:rPr lang="en-US" dirty="0" smtClean="0"/>
              <a:t>Many types of network evolved to address the requirements:</a:t>
            </a:r>
          </a:p>
          <a:p>
            <a:r>
              <a:rPr lang="en-US" dirty="0" smtClean="0"/>
              <a:t>Personal area network: WPAN wireless PAN: devices carried by users on them, low power and low energy network</a:t>
            </a:r>
          </a:p>
          <a:p>
            <a:r>
              <a:rPr lang="en-US" dirty="0" smtClean="0"/>
              <a:t>Local Area Network: LAN: Ethernet connected computers: 10gbs bandwidth </a:t>
            </a:r>
          </a:p>
          <a:p>
            <a:r>
              <a:rPr lang="en-US" dirty="0" smtClean="0"/>
              <a:t>Wide area network WAN: WAN carry messages at lower speeds between nodes that are often different organizations and separated by large distances. Communication medium is circuits linking a set of dedicated computers called routers.</a:t>
            </a:r>
          </a:p>
          <a:p>
            <a:r>
              <a:rPr lang="en-US" dirty="0" smtClean="0"/>
              <a:t>Metropolitan area network (MANs): Based on fiber optic cabling for transmission of video, voice, and other data.</a:t>
            </a:r>
          </a:p>
          <a:p>
            <a:r>
              <a:rPr lang="en-US" dirty="0" smtClean="0"/>
              <a:t>Equivalent wireless versions of the above: WALNs, WMANs, WWANs, intranet</a:t>
            </a:r>
            <a:endParaRPr lang="en-US" dirty="0"/>
          </a:p>
        </p:txBody>
      </p:sp>
    </p:spTree>
    <p:extLst>
      <p:ext uri="{BB962C8B-B14F-4D97-AF65-F5344CB8AC3E}">
        <p14:creationId xmlns:p14="http://schemas.microsoft.com/office/powerpoint/2010/main" val="29428576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p:cNvSpPr>
          <p:nvPr/>
        </p:nvSpPr>
        <p:spPr bwMode="auto">
          <a:xfrm>
            <a:off x="3507507" y="6373564"/>
            <a:ext cx="5563195" cy="312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40" bIns="0" anchor="b"/>
          <a:lstStyle>
            <a:lvl1pPr marL="57150">
              <a:defRPr sz="1200">
                <a:solidFill>
                  <a:schemeClr val="tx1"/>
                </a:solidFill>
                <a:latin typeface="Times" panose="02020603050405020304" pitchFamily="18" charset="0"/>
              </a:defRPr>
            </a:lvl1pPr>
            <a:lvl2pPr>
              <a:defRPr sz="1200">
                <a:solidFill>
                  <a:schemeClr val="tx1"/>
                </a:solidFill>
                <a:latin typeface="Times" panose="02020603050405020304" pitchFamily="18" charset="0"/>
              </a:defRPr>
            </a:lvl2pPr>
            <a:lvl3pPr>
              <a:defRPr sz="1200">
                <a:solidFill>
                  <a:schemeClr val="tx1"/>
                </a:solidFill>
                <a:latin typeface="Times" panose="02020603050405020304" pitchFamily="18" charset="0"/>
              </a:defRPr>
            </a:lvl3pPr>
            <a:lvl4pPr>
              <a:defRPr sz="1200">
                <a:solidFill>
                  <a:schemeClr val="tx1"/>
                </a:solidFill>
                <a:latin typeface="Times" panose="02020603050405020304" pitchFamily="18" charset="0"/>
              </a:defRPr>
            </a:lvl4pPr>
            <a:lvl5pPr>
              <a:defRPr sz="1200">
                <a:solidFill>
                  <a:schemeClr val="tx1"/>
                </a:solidFill>
                <a:latin typeface="Times" panose="02020603050405020304" pitchFamily="18" charset="0"/>
              </a:defRPr>
            </a:lvl5pPr>
            <a:lvl6pPr fontAlgn="base">
              <a:spcBef>
                <a:spcPct val="0"/>
              </a:spcBef>
              <a:spcAft>
                <a:spcPct val="0"/>
              </a:spcAft>
              <a:defRPr sz="1200">
                <a:solidFill>
                  <a:schemeClr val="tx1"/>
                </a:solidFill>
                <a:latin typeface="Times" panose="02020603050405020304" pitchFamily="18" charset="0"/>
              </a:defRPr>
            </a:lvl6pPr>
            <a:lvl7pPr fontAlgn="base">
              <a:spcBef>
                <a:spcPct val="0"/>
              </a:spcBef>
              <a:spcAft>
                <a:spcPct val="0"/>
              </a:spcAft>
              <a:defRPr sz="1200">
                <a:solidFill>
                  <a:schemeClr val="tx1"/>
                </a:solidFill>
                <a:latin typeface="Times" panose="02020603050405020304" pitchFamily="18" charset="0"/>
              </a:defRPr>
            </a:lvl7pPr>
            <a:lvl8pPr fontAlgn="base">
              <a:spcBef>
                <a:spcPct val="0"/>
              </a:spcBef>
              <a:spcAft>
                <a:spcPct val="0"/>
              </a:spcAft>
              <a:defRPr sz="1200">
                <a:solidFill>
                  <a:schemeClr val="tx1"/>
                </a:solidFill>
                <a:latin typeface="Times" panose="02020603050405020304" pitchFamily="18" charset="0"/>
              </a:defRPr>
            </a:lvl8pPr>
            <a:lvl9pPr fontAlgn="base">
              <a:spcBef>
                <a:spcPct val="0"/>
              </a:spcBef>
              <a:spcAft>
                <a:spcPct val="0"/>
              </a:spcAft>
              <a:defRPr sz="1200">
                <a:solidFill>
                  <a:schemeClr val="tx1"/>
                </a:solidFill>
                <a:latin typeface="Times" panose="02020603050405020304" pitchFamily="18" charset="0"/>
              </a:defRPr>
            </a:lvl9pPr>
          </a:lstStyle>
          <a:p>
            <a:pPr algn="ctr">
              <a:spcBef>
                <a:spcPts val="562"/>
              </a:spcBef>
            </a:pPr>
            <a:r>
              <a:rPr lang="en-US" altLang="en-US" sz="703">
                <a:cs typeface="Times" panose="02020603050405020304" pitchFamily="18" charset="0"/>
              </a:rPr>
              <a:t>Instructor’s Guide for  Coulouris, Dollimore, Kindberg and Blair,  Distributed Systems: Concepts and Design   Edn. 5   </a:t>
            </a:r>
            <a:br>
              <a:rPr lang="en-US" altLang="en-US" sz="703">
                <a:cs typeface="Times" panose="02020603050405020304" pitchFamily="18" charset="0"/>
              </a:rPr>
            </a:br>
            <a:r>
              <a:rPr lang="en-US" altLang="en-US" sz="703">
                <a:cs typeface="Times" panose="02020603050405020304" pitchFamily="18" charset="0"/>
              </a:rPr>
              <a:t>©  Pearson Education 2012 </a:t>
            </a:r>
          </a:p>
        </p:txBody>
      </p:sp>
      <p:sp>
        <p:nvSpPr>
          <p:cNvPr id="4098" name="Line 2"/>
          <p:cNvSpPr>
            <a:spLocks noChangeShapeType="1"/>
          </p:cNvSpPr>
          <p:nvPr/>
        </p:nvSpPr>
        <p:spPr bwMode="auto">
          <a:xfrm>
            <a:off x="1979414" y="1143000"/>
            <a:ext cx="8152805" cy="1117"/>
          </a:xfrm>
          <a:prstGeom prst="line">
            <a:avLst/>
          </a:prstGeom>
          <a:noFill/>
          <a:ln w="127000">
            <a:solidFill>
              <a:srgbClr val="FFCC00"/>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4099" name="Rectangle 3"/>
          <p:cNvSpPr>
            <a:spLocks noGrp="1" noChangeArrowheads="1"/>
          </p:cNvSpPr>
          <p:nvPr>
            <p:ph type="title"/>
          </p:nvPr>
        </p:nvSpPr>
        <p:spPr>
          <a:xfrm>
            <a:off x="677334" y="118114"/>
            <a:ext cx="8596668" cy="1320800"/>
          </a:xfrm>
          <a:ln/>
        </p:spPr>
        <p:txBody>
          <a:bodyPr vert="horz" lIns="91440" tIns="45720" rIns="116999" bIns="45720" rtlCol="0" anchor="t">
            <a:normAutofit/>
          </a:bodyPr>
          <a:lstStyle/>
          <a:p>
            <a:pPr marL="40182"/>
            <a:r>
              <a:rPr lang="en-US" altLang="en-US" dirty="0"/>
              <a:t>Figure 3.1</a:t>
            </a:r>
            <a:br>
              <a:rPr lang="en-US" altLang="en-US" dirty="0"/>
            </a:br>
            <a:r>
              <a:rPr lang="en-US" altLang="en-US" dirty="0"/>
              <a:t>Network performance</a:t>
            </a:r>
          </a:p>
        </p:txBody>
      </p:sp>
      <p:pic>
        <p:nvPicPr>
          <p:cNvPr id="410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0266" y="1438914"/>
            <a:ext cx="7805663" cy="3777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round/>
                <a:headEnd/>
                <a:tailEnd/>
              </a14:hiddenLine>
            </a:ext>
          </a:extLst>
        </p:spPr>
      </p:pic>
      <p:sp>
        <p:nvSpPr>
          <p:cNvPr id="4101" name="Rectangle 5"/>
          <p:cNvSpPr>
            <a:spLocks/>
          </p:cNvSpPr>
          <p:nvPr/>
        </p:nvSpPr>
        <p:spPr bwMode="auto">
          <a:xfrm>
            <a:off x="5667375" y="3679031"/>
            <a:ext cx="327975" cy="216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40640" bIns="0">
            <a:spAutoFit/>
          </a:bodyPr>
          <a:lstStyle>
            <a:lvl1pPr marL="57150">
              <a:defRPr sz="1200">
                <a:solidFill>
                  <a:schemeClr val="tx1"/>
                </a:solidFill>
                <a:latin typeface="Times" panose="02020603050405020304" pitchFamily="18" charset="0"/>
              </a:defRPr>
            </a:lvl1pPr>
            <a:lvl2pPr>
              <a:defRPr sz="1200">
                <a:solidFill>
                  <a:schemeClr val="tx1"/>
                </a:solidFill>
                <a:latin typeface="Times" panose="02020603050405020304" pitchFamily="18" charset="0"/>
              </a:defRPr>
            </a:lvl2pPr>
            <a:lvl3pPr>
              <a:defRPr sz="1200">
                <a:solidFill>
                  <a:schemeClr val="tx1"/>
                </a:solidFill>
                <a:latin typeface="Times" panose="02020603050405020304" pitchFamily="18" charset="0"/>
              </a:defRPr>
            </a:lvl3pPr>
            <a:lvl4pPr>
              <a:defRPr sz="1200">
                <a:solidFill>
                  <a:schemeClr val="tx1"/>
                </a:solidFill>
                <a:latin typeface="Times" panose="02020603050405020304" pitchFamily="18" charset="0"/>
              </a:defRPr>
            </a:lvl4pPr>
            <a:lvl5pPr>
              <a:defRPr sz="1200">
                <a:solidFill>
                  <a:schemeClr val="tx1"/>
                </a:solidFill>
                <a:latin typeface="Times" panose="02020603050405020304" pitchFamily="18" charset="0"/>
              </a:defRPr>
            </a:lvl5pPr>
            <a:lvl6pPr fontAlgn="base">
              <a:spcBef>
                <a:spcPct val="0"/>
              </a:spcBef>
              <a:spcAft>
                <a:spcPct val="0"/>
              </a:spcAft>
              <a:defRPr sz="1200">
                <a:solidFill>
                  <a:schemeClr val="tx1"/>
                </a:solidFill>
                <a:latin typeface="Times" panose="02020603050405020304" pitchFamily="18" charset="0"/>
              </a:defRPr>
            </a:lvl6pPr>
            <a:lvl7pPr fontAlgn="base">
              <a:spcBef>
                <a:spcPct val="0"/>
              </a:spcBef>
              <a:spcAft>
                <a:spcPct val="0"/>
              </a:spcAft>
              <a:defRPr sz="1200">
                <a:solidFill>
                  <a:schemeClr val="tx1"/>
                </a:solidFill>
                <a:latin typeface="Times" panose="02020603050405020304" pitchFamily="18" charset="0"/>
              </a:defRPr>
            </a:lvl7pPr>
            <a:lvl8pPr fontAlgn="base">
              <a:spcBef>
                <a:spcPct val="0"/>
              </a:spcBef>
              <a:spcAft>
                <a:spcPct val="0"/>
              </a:spcAft>
              <a:defRPr sz="1200">
                <a:solidFill>
                  <a:schemeClr val="tx1"/>
                </a:solidFill>
                <a:latin typeface="Times" panose="02020603050405020304" pitchFamily="18" charset="0"/>
              </a:defRPr>
            </a:lvl8pPr>
            <a:lvl9pPr fontAlgn="base">
              <a:spcBef>
                <a:spcPct val="0"/>
              </a:spcBef>
              <a:spcAft>
                <a:spcPct val="0"/>
              </a:spcAft>
              <a:defRPr sz="1200">
                <a:solidFill>
                  <a:schemeClr val="tx1"/>
                </a:solidFill>
                <a:latin typeface="Times" panose="02020603050405020304" pitchFamily="18" charset="0"/>
              </a:defRPr>
            </a:lvl9pPr>
          </a:lstStyle>
          <a:p>
            <a:r>
              <a:rPr lang="en-US" altLang="en-US" sz="1406">
                <a:cs typeface="Times" panose="02020603050405020304" pitchFamily="18" charset="0"/>
              </a:rPr>
              <a:t>km</a:t>
            </a:r>
          </a:p>
        </p:txBody>
      </p:sp>
      <p:sp>
        <p:nvSpPr>
          <p:cNvPr id="2" name="TextBox 1"/>
          <p:cNvSpPr txBox="1"/>
          <p:nvPr/>
        </p:nvSpPr>
        <p:spPr>
          <a:xfrm>
            <a:off x="2639742" y="5187576"/>
            <a:ext cx="6954148" cy="584775"/>
          </a:xfrm>
          <a:prstGeom prst="rect">
            <a:avLst/>
          </a:prstGeom>
          <a:noFill/>
        </p:spPr>
        <p:txBody>
          <a:bodyPr wrap="none" rtlCol="0">
            <a:spAutoFit/>
          </a:bodyPr>
          <a:lstStyle/>
          <a:p>
            <a:r>
              <a:rPr lang="en-US" sz="1600" dirty="0" smtClean="0"/>
              <a:t>4G                                                       </a:t>
            </a:r>
            <a:r>
              <a:rPr lang="en-US" sz="1600" dirty="0"/>
              <a:t>100 </a:t>
            </a:r>
            <a:r>
              <a:rPr lang="en-US" sz="1600" dirty="0">
                <a:hlinkClick r:id="rId3" tooltip="Megabits per second"/>
              </a:rPr>
              <a:t>megabits per second</a:t>
            </a:r>
            <a:r>
              <a:rPr lang="en-US" sz="1600" dirty="0"/>
              <a:t> (Mbit/s</a:t>
            </a:r>
            <a:r>
              <a:rPr lang="en-US" sz="1600" dirty="0" smtClean="0"/>
              <a:t>)</a:t>
            </a:r>
          </a:p>
          <a:p>
            <a:r>
              <a:rPr lang="en-US" sz="1600" dirty="0" smtClean="0"/>
              <a:t>5G                                                        20 Gigabits peak</a:t>
            </a:r>
            <a:endParaRPr lang="en-US" sz="1600" dirty="0"/>
          </a:p>
        </p:txBody>
      </p:sp>
    </p:spTree>
    <p:extLst>
      <p:ext uri="{BB962C8B-B14F-4D97-AF65-F5344CB8AC3E}">
        <p14:creationId xmlns:p14="http://schemas.microsoft.com/office/powerpoint/2010/main" val="31168985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08156"/>
            <a:ext cx="8596668" cy="743415"/>
          </a:xfrm>
        </p:spPr>
        <p:txBody>
          <a:bodyPr/>
          <a:lstStyle/>
          <a:p>
            <a:r>
              <a:rPr lang="en-US" dirty="0" smtClean="0"/>
              <a:t>Network Principles: Packet Switching</a:t>
            </a:r>
            <a:endParaRPr lang="en-US" dirty="0"/>
          </a:p>
        </p:txBody>
      </p:sp>
      <p:sp>
        <p:nvSpPr>
          <p:cNvPr id="3" name="Content Placeholder 2"/>
          <p:cNvSpPr>
            <a:spLocks noGrp="1"/>
          </p:cNvSpPr>
          <p:nvPr>
            <p:ph idx="1"/>
          </p:nvPr>
        </p:nvSpPr>
        <p:spPr>
          <a:xfrm>
            <a:off x="677334" y="1144859"/>
            <a:ext cx="8596668" cy="4896504"/>
          </a:xfrm>
        </p:spPr>
        <p:txBody>
          <a:bodyPr/>
          <a:lstStyle/>
          <a:p>
            <a:r>
              <a:rPr lang="en-US" dirty="0" smtClean="0"/>
              <a:t>Packet switching: Basis for all computer networks is packet switching technique.</a:t>
            </a:r>
          </a:p>
          <a:p>
            <a:pPr marL="685800" lvl="1"/>
            <a:r>
              <a:rPr lang="en-US" dirty="0" smtClean="0"/>
              <a:t>Packets for different destinations. Packets are queued in a buffer and transmitted when the communication link is available. </a:t>
            </a:r>
          </a:p>
          <a:p>
            <a:pPr marL="685800" lvl="1"/>
            <a:r>
              <a:rPr lang="en-US" dirty="0" smtClean="0"/>
              <a:t>Communication is asynchronous, packets arrived out of order and need to be ordered.</a:t>
            </a:r>
          </a:p>
          <a:p>
            <a:pPr marL="685800" lvl="1"/>
            <a:r>
              <a:rPr lang="en-US" dirty="0" smtClean="0"/>
              <a:t>Packets take finite time to travel through the network.</a:t>
            </a:r>
          </a:p>
          <a:p>
            <a:pPr marL="285750"/>
            <a:r>
              <a:rPr lang="en-US" dirty="0" smtClean="0"/>
              <a:t>Packet transmission</a:t>
            </a:r>
          </a:p>
          <a:p>
            <a:pPr marL="685800" lvl="1"/>
            <a:r>
              <a:rPr lang="en-US" dirty="0" smtClean="0"/>
              <a:t>In most applications requirement is for the transmission of logical units of information or messages. </a:t>
            </a:r>
          </a:p>
          <a:p>
            <a:pPr marL="685800" lvl="1"/>
            <a:r>
              <a:rPr lang="en-US" dirty="0" smtClean="0"/>
              <a:t>Before transmission, message is divided into packets of binary data with addressing information for identifying the source and destination.</a:t>
            </a:r>
          </a:p>
          <a:p>
            <a:pPr marL="685800" lvl="1"/>
            <a:r>
              <a:rPr lang="en-US" dirty="0" smtClean="0"/>
              <a:t>Need to use optimal packet size to allow for buffering, and avoid delays in transmission.</a:t>
            </a:r>
            <a:endParaRPr lang="en-US" dirty="0"/>
          </a:p>
        </p:txBody>
      </p:sp>
    </p:spTree>
    <p:extLst>
      <p:ext uri="{BB962C8B-B14F-4D97-AF65-F5344CB8AC3E}">
        <p14:creationId xmlns:p14="http://schemas.microsoft.com/office/powerpoint/2010/main" val="3021981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08156"/>
            <a:ext cx="8596668" cy="743415"/>
          </a:xfrm>
        </p:spPr>
        <p:txBody>
          <a:bodyPr/>
          <a:lstStyle/>
          <a:p>
            <a:r>
              <a:rPr lang="en-US" dirty="0" smtClean="0"/>
              <a:t>Network Principles: Data Streaming</a:t>
            </a:r>
            <a:endParaRPr lang="en-US" dirty="0"/>
          </a:p>
        </p:txBody>
      </p:sp>
      <p:sp>
        <p:nvSpPr>
          <p:cNvPr id="3" name="Content Placeholder 2"/>
          <p:cNvSpPr>
            <a:spLocks noGrp="1"/>
          </p:cNvSpPr>
          <p:nvPr>
            <p:ph idx="1"/>
          </p:nvPr>
        </p:nvSpPr>
        <p:spPr>
          <a:xfrm>
            <a:off x="677334" y="1144859"/>
            <a:ext cx="8596668" cy="4896504"/>
          </a:xfrm>
        </p:spPr>
        <p:txBody>
          <a:bodyPr/>
          <a:lstStyle/>
          <a:p>
            <a:r>
              <a:rPr lang="en-US" dirty="0" smtClean="0"/>
              <a:t>Transmission for display of audio and video in real time is referred to as streaming.</a:t>
            </a:r>
          </a:p>
          <a:p>
            <a:r>
              <a:rPr lang="en-US" dirty="0" smtClean="0"/>
              <a:t>Data compression becomes important due to high volumes of data</a:t>
            </a:r>
          </a:p>
          <a:p>
            <a:r>
              <a:rPr lang="en-US" dirty="0" smtClean="0"/>
              <a:t>Hard deadline for delivery of packets: if it does not arrive in time it is useless</a:t>
            </a:r>
          </a:p>
          <a:p>
            <a:r>
              <a:rPr lang="en-US" dirty="0" smtClean="0"/>
              <a:t>Data flow needs to be continuous as opposed to intermittent traffic generated by typical client/server system.</a:t>
            </a:r>
          </a:p>
          <a:p>
            <a:r>
              <a:rPr lang="en-US" dirty="0" smtClean="0"/>
              <a:t>Timely delivery of audio and video streams depends upon the availability of connections with adequate </a:t>
            </a:r>
            <a:r>
              <a:rPr lang="en-US" dirty="0" err="1" smtClean="0"/>
              <a:t>QoS</a:t>
            </a:r>
            <a:r>
              <a:rPr lang="en-US" dirty="0" smtClean="0"/>
              <a:t> – bandwidth, latency, and reliability </a:t>
            </a:r>
          </a:p>
          <a:p>
            <a:r>
              <a:rPr lang="en-US" dirty="0" smtClean="0"/>
              <a:t>Need to reserve channels, and have adequate buffering </a:t>
            </a:r>
          </a:p>
          <a:p>
            <a:r>
              <a:rPr lang="en-US" dirty="0" smtClean="0"/>
              <a:t>All these are done by upper level protocols at the network and transport layers.</a:t>
            </a:r>
          </a:p>
          <a:p>
            <a:r>
              <a:rPr lang="en-US" dirty="0" smtClean="0"/>
              <a:t>Lesson: When things get complex create a new layer of abstraction.</a:t>
            </a:r>
            <a:endParaRPr lang="en-US" dirty="0"/>
          </a:p>
        </p:txBody>
      </p:sp>
    </p:spTree>
    <p:extLst>
      <p:ext uri="{BB962C8B-B14F-4D97-AF65-F5344CB8AC3E}">
        <p14:creationId xmlns:p14="http://schemas.microsoft.com/office/powerpoint/2010/main" val="8626310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p:cNvSpPr>
          <p:nvPr/>
        </p:nvSpPr>
        <p:spPr bwMode="auto">
          <a:xfrm>
            <a:off x="3507507" y="6373564"/>
            <a:ext cx="5563195" cy="312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40" bIns="0" anchor="b"/>
          <a:lstStyle>
            <a:lvl1pPr marL="57150">
              <a:defRPr sz="1200">
                <a:solidFill>
                  <a:schemeClr val="tx1"/>
                </a:solidFill>
                <a:latin typeface="Times" panose="02020603050405020304" pitchFamily="18" charset="0"/>
              </a:defRPr>
            </a:lvl1pPr>
            <a:lvl2pPr>
              <a:defRPr sz="1200">
                <a:solidFill>
                  <a:schemeClr val="tx1"/>
                </a:solidFill>
                <a:latin typeface="Times" panose="02020603050405020304" pitchFamily="18" charset="0"/>
              </a:defRPr>
            </a:lvl2pPr>
            <a:lvl3pPr>
              <a:defRPr sz="1200">
                <a:solidFill>
                  <a:schemeClr val="tx1"/>
                </a:solidFill>
                <a:latin typeface="Times" panose="02020603050405020304" pitchFamily="18" charset="0"/>
              </a:defRPr>
            </a:lvl3pPr>
            <a:lvl4pPr>
              <a:defRPr sz="1200">
                <a:solidFill>
                  <a:schemeClr val="tx1"/>
                </a:solidFill>
                <a:latin typeface="Times" panose="02020603050405020304" pitchFamily="18" charset="0"/>
              </a:defRPr>
            </a:lvl4pPr>
            <a:lvl5pPr>
              <a:defRPr sz="1200">
                <a:solidFill>
                  <a:schemeClr val="tx1"/>
                </a:solidFill>
                <a:latin typeface="Times" panose="02020603050405020304" pitchFamily="18" charset="0"/>
              </a:defRPr>
            </a:lvl5pPr>
            <a:lvl6pPr fontAlgn="base">
              <a:spcBef>
                <a:spcPct val="0"/>
              </a:spcBef>
              <a:spcAft>
                <a:spcPct val="0"/>
              </a:spcAft>
              <a:defRPr sz="1200">
                <a:solidFill>
                  <a:schemeClr val="tx1"/>
                </a:solidFill>
                <a:latin typeface="Times" panose="02020603050405020304" pitchFamily="18" charset="0"/>
              </a:defRPr>
            </a:lvl6pPr>
            <a:lvl7pPr fontAlgn="base">
              <a:spcBef>
                <a:spcPct val="0"/>
              </a:spcBef>
              <a:spcAft>
                <a:spcPct val="0"/>
              </a:spcAft>
              <a:defRPr sz="1200">
                <a:solidFill>
                  <a:schemeClr val="tx1"/>
                </a:solidFill>
                <a:latin typeface="Times" panose="02020603050405020304" pitchFamily="18" charset="0"/>
              </a:defRPr>
            </a:lvl7pPr>
            <a:lvl8pPr fontAlgn="base">
              <a:spcBef>
                <a:spcPct val="0"/>
              </a:spcBef>
              <a:spcAft>
                <a:spcPct val="0"/>
              </a:spcAft>
              <a:defRPr sz="1200">
                <a:solidFill>
                  <a:schemeClr val="tx1"/>
                </a:solidFill>
                <a:latin typeface="Times" panose="02020603050405020304" pitchFamily="18" charset="0"/>
              </a:defRPr>
            </a:lvl8pPr>
            <a:lvl9pPr fontAlgn="base">
              <a:spcBef>
                <a:spcPct val="0"/>
              </a:spcBef>
              <a:spcAft>
                <a:spcPct val="0"/>
              </a:spcAft>
              <a:defRPr sz="1200">
                <a:solidFill>
                  <a:schemeClr val="tx1"/>
                </a:solidFill>
                <a:latin typeface="Times" panose="02020603050405020304" pitchFamily="18" charset="0"/>
              </a:defRPr>
            </a:lvl9pPr>
          </a:lstStyle>
          <a:p>
            <a:pPr algn="ctr">
              <a:spcBef>
                <a:spcPts val="562"/>
              </a:spcBef>
            </a:pPr>
            <a:r>
              <a:rPr lang="en-US" altLang="en-US" sz="703">
                <a:cs typeface="Times" panose="02020603050405020304" pitchFamily="18" charset="0"/>
              </a:rPr>
              <a:t>Instructor’s Guide for  Coulouris, Dollimore, Kindberg and Blair,  Distributed Systems: Concepts and Design   Edn. 5   </a:t>
            </a:r>
            <a:br>
              <a:rPr lang="en-US" altLang="en-US" sz="703">
                <a:cs typeface="Times" panose="02020603050405020304" pitchFamily="18" charset="0"/>
              </a:rPr>
            </a:br>
            <a:r>
              <a:rPr lang="en-US" altLang="en-US" sz="703">
                <a:cs typeface="Times" panose="02020603050405020304" pitchFamily="18" charset="0"/>
              </a:rPr>
              <a:t>©  Pearson Education 2012 </a:t>
            </a:r>
          </a:p>
        </p:txBody>
      </p:sp>
      <p:sp>
        <p:nvSpPr>
          <p:cNvPr id="5122" name="Line 2"/>
          <p:cNvSpPr>
            <a:spLocks noChangeShapeType="1"/>
          </p:cNvSpPr>
          <p:nvPr/>
        </p:nvSpPr>
        <p:spPr bwMode="auto">
          <a:xfrm>
            <a:off x="1979414" y="1143000"/>
            <a:ext cx="8152805" cy="1117"/>
          </a:xfrm>
          <a:prstGeom prst="line">
            <a:avLst/>
          </a:prstGeom>
          <a:noFill/>
          <a:ln w="127000">
            <a:solidFill>
              <a:srgbClr val="FFCC00"/>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5123" name="Rectangle 3"/>
          <p:cNvSpPr>
            <a:spLocks noGrp="1" noChangeArrowheads="1"/>
          </p:cNvSpPr>
          <p:nvPr>
            <p:ph type="title"/>
          </p:nvPr>
        </p:nvSpPr>
        <p:spPr>
          <a:ln/>
        </p:spPr>
        <p:txBody>
          <a:bodyPr vert="horz" lIns="91440" tIns="45720" rIns="116999" bIns="45720" rtlCol="0" anchor="t">
            <a:normAutofit fontScale="90000"/>
          </a:bodyPr>
          <a:lstStyle/>
          <a:p>
            <a:pPr marL="40182"/>
            <a:r>
              <a:rPr lang="en-US" altLang="en-US"/>
              <a:t>Figure 3.2</a:t>
            </a:r>
            <a:br>
              <a:rPr lang="en-US" altLang="en-US"/>
            </a:br>
            <a:r>
              <a:rPr lang="en-US" altLang="en-US"/>
              <a:t>Conceptual layering of protocol software</a:t>
            </a:r>
          </a:p>
        </p:txBody>
      </p:sp>
      <p:sp>
        <p:nvSpPr>
          <p:cNvPr id="5124" name="Rectangle 4"/>
          <p:cNvSpPr>
            <a:spLocks/>
          </p:cNvSpPr>
          <p:nvPr/>
        </p:nvSpPr>
        <p:spPr bwMode="auto">
          <a:xfrm>
            <a:off x="2006203" y="2396505"/>
            <a:ext cx="7903890" cy="302493"/>
          </a:xfrm>
          <a:prstGeom prst="rect">
            <a:avLst/>
          </a:prstGeom>
          <a:solidFill>
            <a:srgbClr val="FFDC99"/>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5125" name="Rectangle 5"/>
          <p:cNvSpPr>
            <a:spLocks/>
          </p:cNvSpPr>
          <p:nvPr/>
        </p:nvSpPr>
        <p:spPr bwMode="auto">
          <a:xfrm>
            <a:off x="2006203" y="2748111"/>
            <a:ext cx="7903890" cy="327050"/>
          </a:xfrm>
          <a:prstGeom prst="rect">
            <a:avLst/>
          </a:prstGeom>
          <a:solidFill>
            <a:srgbClr val="FFDC99"/>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5126" name="Rectangle 6"/>
          <p:cNvSpPr>
            <a:spLocks/>
          </p:cNvSpPr>
          <p:nvPr/>
        </p:nvSpPr>
        <p:spPr bwMode="auto">
          <a:xfrm>
            <a:off x="2006203" y="3152180"/>
            <a:ext cx="7903890" cy="327050"/>
          </a:xfrm>
          <a:prstGeom prst="rect">
            <a:avLst/>
          </a:prstGeom>
          <a:solidFill>
            <a:srgbClr val="FFDC99"/>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5127" name="Rectangle 7"/>
          <p:cNvSpPr>
            <a:spLocks/>
          </p:cNvSpPr>
          <p:nvPr/>
        </p:nvSpPr>
        <p:spPr bwMode="auto">
          <a:xfrm>
            <a:off x="2006203" y="3530576"/>
            <a:ext cx="7903890" cy="301377"/>
          </a:xfrm>
          <a:prstGeom prst="rect">
            <a:avLst/>
          </a:prstGeom>
          <a:solidFill>
            <a:srgbClr val="FFDC99"/>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5128" name="Rectangle 8"/>
          <p:cNvSpPr>
            <a:spLocks/>
          </p:cNvSpPr>
          <p:nvPr/>
        </p:nvSpPr>
        <p:spPr bwMode="auto">
          <a:xfrm>
            <a:off x="2006203" y="3932411"/>
            <a:ext cx="7903890" cy="302493"/>
          </a:xfrm>
          <a:prstGeom prst="rect">
            <a:avLst/>
          </a:prstGeom>
          <a:solidFill>
            <a:srgbClr val="FFDC99"/>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5129" name="Oval 9"/>
          <p:cNvSpPr>
            <a:spLocks/>
          </p:cNvSpPr>
          <p:nvPr/>
        </p:nvSpPr>
        <p:spPr bwMode="auto">
          <a:xfrm>
            <a:off x="4329039" y="3932411"/>
            <a:ext cx="4520654" cy="302493"/>
          </a:xfrm>
          <a:prstGeom prst="ellipse">
            <a:avLst/>
          </a:prstGeom>
          <a:solidFill>
            <a:srgbClr val="D9AA73"/>
          </a:solidFill>
          <a:ln w="25400">
            <a:solidFill>
              <a:srgbClr val="D9AA73"/>
            </a:solidFill>
            <a:round/>
            <a:headEnd/>
            <a:tailEnd/>
          </a:ln>
        </p:spPr>
        <p:txBody>
          <a:bodyPr lIns="0" tIns="0" rIns="0" bIns="0"/>
          <a:lstStyle/>
          <a:p>
            <a:endParaRPr lang="en-US" sz="1266"/>
          </a:p>
        </p:txBody>
      </p:sp>
      <p:sp>
        <p:nvSpPr>
          <p:cNvPr id="5130" name="Rectangle 10"/>
          <p:cNvSpPr>
            <a:spLocks/>
          </p:cNvSpPr>
          <p:nvPr/>
        </p:nvSpPr>
        <p:spPr bwMode="auto">
          <a:xfrm>
            <a:off x="4076775" y="4009430"/>
            <a:ext cx="5201543" cy="50230"/>
          </a:xfrm>
          <a:prstGeom prst="rect">
            <a:avLst/>
          </a:prstGeom>
          <a:solidFill>
            <a:srgbClr val="000000"/>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5131" name="Freeform 11"/>
          <p:cNvSpPr>
            <a:spLocks/>
          </p:cNvSpPr>
          <p:nvPr/>
        </p:nvSpPr>
        <p:spPr bwMode="auto">
          <a:xfrm>
            <a:off x="6526858" y="3906739"/>
            <a:ext cx="377279" cy="253380"/>
          </a:xfrm>
          <a:custGeom>
            <a:avLst/>
            <a:gdLst>
              <a:gd name="T0" fmla="*/ 21600 w 21600"/>
              <a:gd name="T1" fmla="*/ 10868 h 21600"/>
              <a:gd name="T2" fmla="*/ 0 w 21600"/>
              <a:gd name="T3" fmla="*/ 21600 h 21600"/>
              <a:gd name="T4" fmla="*/ 11575 w 21600"/>
              <a:gd name="T5" fmla="*/ 10868 h 21600"/>
              <a:gd name="T6" fmla="*/ 0 w 21600"/>
              <a:gd name="T7" fmla="*/ 0 h 21600"/>
              <a:gd name="T8" fmla="*/ 20233 w 21600"/>
              <a:gd name="T9" fmla="*/ 10868 h 21600"/>
              <a:gd name="T10" fmla="*/ 21600 w 21600"/>
              <a:gd name="T11" fmla="*/ 10868 h 21600"/>
              <a:gd name="T12" fmla="*/ 21600 w 21600"/>
              <a:gd name="T13" fmla="*/ 10868 h 21600"/>
            </a:gdLst>
            <a:ahLst/>
            <a:cxnLst>
              <a:cxn ang="0">
                <a:pos x="T0" y="T1"/>
              </a:cxn>
              <a:cxn ang="0">
                <a:pos x="T2" y="T3"/>
              </a:cxn>
              <a:cxn ang="0">
                <a:pos x="T4" y="T5"/>
              </a:cxn>
              <a:cxn ang="0">
                <a:pos x="T6" y="T7"/>
              </a:cxn>
              <a:cxn ang="0">
                <a:pos x="T8" y="T9"/>
              </a:cxn>
              <a:cxn ang="0">
                <a:pos x="T10" y="T11"/>
              </a:cxn>
              <a:cxn ang="0">
                <a:pos x="T12" y="T13"/>
              </a:cxn>
            </a:cxnLst>
            <a:rect l="0" t="0" r="r" b="b"/>
            <a:pathLst>
              <a:path w="21600" h="21600">
                <a:moveTo>
                  <a:pt x="21600" y="10868"/>
                </a:moveTo>
                <a:lnTo>
                  <a:pt x="0" y="21600"/>
                </a:lnTo>
                <a:lnTo>
                  <a:pt x="11575" y="10868"/>
                </a:lnTo>
                <a:lnTo>
                  <a:pt x="0" y="0"/>
                </a:lnTo>
                <a:lnTo>
                  <a:pt x="20233" y="10868"/>
                </a:lnTo>
                <a:lnTo>
                  <a:pt x="21600" y="10868"/>
                </a:lnTo>
                <a:close/>
                <a:moveTo>
                  <a:pt x="21600" y="10868"/>
                </a:moveTo>
              </a:path>
            </a:pathLst>
          </a:custGeom>
          <a:solidFill>
            <a:srgbClr val="000000"/>
          </a:solidFill>
          <a:ln w="25400" cap="flat">
            <a:solidFill>
              <a:schemeClr val="tx1"/>
            </a:solidFill>
            <a:prstDash val="solid"/>
            <a:round/>
            <a:headEnd type="none" w="med" len="med"/>
            <a:tailEnd type="none" w="med" len="med"/>
          </a:ln>
        </p:spPr>
        <p:txBody>
          <a:bodyPr lIns="0" tIns="0" rIns="0" bIns="0"/>
          <a:lstStyle/>
          <a:p>
            <a:endParaRPr lang="en-US" sz="1266"/>
          </a:p>
        </p:txBody>
      </p:sp>
      <p:sp>
        <p:nvSpPr>
          <p:cNvPr id="5132" name="Line 12"/>
          <p:cNvSpPr>
            <a:spLocks noChangeShapeType="1"/>
          </p:cNvSpPr>
          <p:nvPr/>
        </p:nvSpPr>
        <p:spPr bwMode="auto">
          <a:xfrm>
            <a:off x="4076775" y="4059660"/>
            <a:ext cx="2626444" cy="2232"/>
          </a:xfrm>
          <a:prstGeom prst="line">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5133" name="Rectangle 13"/>
          <p:cNvSpPr>
            <a:spLocks/>
          </p:cNvSpPr>
          <p:nvPr/>
        </p:nvSpPr>
        <p:spPr bwMode="auto">
          <a:xfrm>
            <a:off x="2093268" y="2482453"/>
            <a:ext cx="693167" cy="21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125">
                <a:latin typeface="Arial" panose="020B0604020202020204" pitchFamily="34" charset="0"/>
                <a:cs typeface="Arial" panose="020B0604020202020204" pitchFamily="34" charset="0"/>
                <a:sym typeface="Arial" panose="020B0604020202020204" pitchFamily="34" charset="0"/>
              </a:rPr>
              <a:t>Layer n</a:t>
            </a:r>
          </a:p>
        </p:txBody>
      </p:sp>
      <p:sp>
        <p:nvSpPr>
          <p:cNvPr id="5134" name="Rectangle 14"/>
          <p:cNvSpPr>
            <a:spLocks/>
          </p:cNvSpPr>
          <p:nvPr/>
        </p:nvSpPr>
        <p:spPr bwMode="auto">
          <a:xfrm>
            <a:off x="2093268" y="3642197"/>
            <a:ext cx="693167" cy="215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125">
                <a:latin typeface="Arial" panose="020B0604020202020204" pitchFamily="34" charset="0"/>
                <a:cs typeface="Arial" panose="020B0604020202020204" pitchFamily="34" charset="0"/>
                <a:sym typeface="Arial" panose="020B0604020202020204" pitchFamily="34" charset="0"/>
              </a:rPr>
              <a:t>Layer 2</a:t>
            </a:r>
          </a:p>
        </p:txBody>
      </p:sp>
      <p:sp>
        <p:nvSpPr>
          <p:cNvPr id="5135" name="Rectangle 15"/>
          <p:cNvSpPr>
            <a:spLocks/>
          </p:cNvSpPr>
          <p:nvPr/>
        </p:nvSpPr>
        <p:spPr bwMode="auto">
          <a:xfrm>
            <a:off x="2093268" y="4020592"/>
            <a:ext cx="693167" cy="215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125">
                <a:latin typeface="Arial" panose="020B0604020202020204" pitchFamily="34" charset="0"/>
                <a:cs typeface="Arial" panose="020B0604020202020204" pitchFamily="34" charset="0"/>
                <a:sym typeface="Arial" panose="020B0604020202020204" pitchFamily="34" charset="0"/>
              </a:rPr>
              <a:t>Layer 1</a:t>
            </a:r>
          </a:p>
        </p:txBody>
      </p:sp>
      <p:sp>
        <p:nvSpPr>
          <p:cNvPr id="5136" name="Rectangle 16"/>
          <p:cNvSpPr>
            <a:spLocks/>
          </p:cNvSpPr>
          <p:nvPr/>
        </p:nvSpPr>
        <p:spPr bwMode="auto">
          <a:xfrm>
            <a:off x="3595688" y="2370832"/>
            <a:ext cx="810369" cy="1939975"/>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5137" name="Rectangle 17"/>
          <p:cNvSpPr>
            <a:spLocks/>
          </p:cNvSpPr>
          <p:nvPr/>
        </p:nvSpPr>
        <p:spPr bwMode="auto">
          <a:xfrm>
            <a:off x="4283273" y="1877467"/>
            <a:ext cx="1282527" cy="21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125">
                <a:latin typeface="Arial" panose="020B0604020202020204" pitchFamily="34" charset="0"/>
                <a:cs typeface="Arial" panose="020B0604020202020204" pitchFamily="34" charset="0"/>
                <a:sym typeface="Arial" panose="020B0604020202020204" pitchFamily="34" charset="0"/>
              </a:rPr>
              <a:t>Message sent</a:t>
            </a:r>
          </a:p>
        </p:txBody>
      </p:sp>
      <p:sp>
        <p:nvSpPr>
          <p:cNvPr id="5138" name="Rectangle 18"/>
          <p:cNvSpPr>
            <a:spLocks/>
          </p:cNvSpPr>
          <p:nvPr/>
        </p:nvSpPr>
        <p:spPr bwMode="auto">
          <a:xfrm>
            <a:off x="7379643" y="1852910"/>
            <a:ext cx="1667619" cy="215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125">
                <a:latin typeface="Arial" panose="020B0604020202020204" pitchFamily="34" charset="0"/>
                <a:cs typeface="Arial" panose="020B0604020202020204" pitchFamily="34" charset="0"/>
                <a:sym typeface="Arial" panose="020B0604020202020204" pitchFamily="34" charset="0"/>
              </a:rPr>
              <a:t>Message received</a:t>
            </a:r>
          </a:p>
        </p:txBody>
      </p:sp>
      <p:sp>
        <p:nvSpPr>
          <p:cNvPr id="5139" name="Rectangle 19"/>
          <p:cNvSpPr>
            <a:spLocks/>
          </p:cNvSpPr>
          <p:nvPr/>
        </p:nvSpPr>
        <p:spPr bwMode="auto">
          <a:xfrm>
            <a:off x="5931918" y="4347642"/>
            <a:ext cx="1429866" cy="21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125">
                <a:latin typeface="Arial" panose="020B0604020202020204" pitchFamily="34" charset="0"/>
                <a:cs typeface="Arial" panose="020B0604020202020204" pitchFamily="34" charset="0"/>
                <a:sym typeface="Arial" panose="020B0604020202020204" pitchFamily="34" charset="0"/>
              </a:rPr>
              <a:t>Communication</a:t>
            </a:r>
          </a:p>
        </p:txBody>
      </p:sp>
      <p:sp>
        <p:nvSpPr>
          <p:cNvPr id="5140" name="Rectangle 20"/>
          <p:cNvSpPr>
            <a:spLocks/>
          </p:cNvSpPr>
          <p:nvPr/>
        </p:nvSpPr>
        <p:spPr bwMode="auto">
          <a:xfrm>
            <a:off x="6311429" y="4601022"/>
            <a:ext cx="737815" cy="215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125">
                <a:latin typeface="Arial" panose="020B0604020202020204" pitchFamily="34" charset="0"/>
                <a:cs typeface="Arial" panose="020B0604020202020204" pitchFamily="34" charset="0"/>
                <a:sym typeface="Arial" panose="020B0604020202020204" pitchFamily="34" charset="0"/>
              </a:rPr>
              <a:t>medium</a:t>
            </a:r>
          </a:p>
        </p:txBody>
      </p:sp>
      <p:sp>
        <p:nvSpPr>
          <p:cNvPr id="5141" name="Rectangle 21"/>
          <p:cNvSpPr>
            <a:spLocks/>
          </p:cNvSpPr>
          <p:nvPr/>
        </p:nvSpPr>
        <p:spPr bwMode="auto">
          <a:xfrm>
            <a:off x="3634755" y="4398988"/>
            <a:ext cx="669727" cy="21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125">
                <a:latin typeface="Arial" panose="020B0604020202020204" pitchFamily="34" charset="0"/>
                <a:cs typeface="Arial" panose="020B0604020202020204" pitchFamily="34" charset="0"/>
                <a:sym typeface="Arial" panose="020B0604020202020204" pitchFamily="34" charset="0"/>
              </a:rPr>
              <a:t>Sender</a:t>
            </a:r>
          </a:p>
        </p:txBody>
      </p:sp>
      <p:sp>
        <p:nvSpPr>
          <p:cNvPr id="5142" name="Rectangle 22"/>
          <p:cNvSpPr>
            <a:spLocks/>
          </p:cNvSpPr>
          <p:nvPr/>
        </p:nvSpPr>
        <p:spPr bwMode="auto">
          <a:xfrm>
            <a:off x="8786069" y="4398988"/>
            <a:ext cx="862831" cy="21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125">
                <a:latin typeface="Arial" panose="020B0604020202020204" pitchFamily="34" charset="0"/>
                <a:cs typeface="Arial" panose="020B0604020202020204" pitchFamily="34" charset="0"/>
                <a:sym typeface="Arial" panose="020B0604020202020204" pitchFamily="34" charset="0"/>
              </a:rPr>
              <a:t>Recipient</a:t>
            </a:r>
          </a:p>
        </p:txBody>
      </p:sp>
      <p:sp>
        <p:nvSpPr>
          <p:cNvPr id="5143" name="Rectangle 23"/>
          <p:cNvSpPr>
            <a:spLocks/>
          </p:cNvSpPr>
          <p:nvPr/>
        </p:nvSpPr>
        <p:spPr bwMode="auto">
          <a:xfrm>
            <a:off x="8875365" y="2370832"/>
            <a:ext cx="808137" cy="1939975"/>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5144" name="Rectangle 24"/>
          <p:cNvSpPr>
            <a:spLocks/>
          </p:cNvSpPr>
          <p:nvPr/>
        </p:nvSpPr>
        <p:spPr bwMode="auto">
          <a:xfrm>
            <a:off x="9252645" y="2521521"/>
            <a:ext cx="51346" cy="25673"/>
          </a:xfrm>
          <a:prstGeom prst="rect">
            <a:avLst/>
          </a:prstGeom>
          <a:solidFill>
            <a:srgbClr val="000000"/>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5145" name="Rectangle 25"/>
          <p:cNvSpPr>
            <a:spLocks/>
          </p:cNvSpPr>
          <p:nvPr/>
        </p:nvSpPr>
        <p:spPr bwMode="auto">
          <a:xfrm>
            <a:off x="9252645" y="4033987"/>
            <a:ext cx="51346" cy="25673"/>
          </a:xfrm>
          <a:prstGeom prst="rect">
            <a:avLst/>
          </a:prstGeom>
          <a:solidFill>
            <a:srgbClr val="000000"/>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5146" name="Rectangle 26"/>
          <p:cNvSpPr>
            <a:spLocks/>
          </p:cNvSpPr>
          <p:nvPr/>
        </p:nvSpPr>
        <p:spPr bwMode="auto">
          <a:xfrm>
            <a:off x="9252645" y="2547193"/>
            <a:ext cx="51346" cy="1486793"/>
          </a:xfrm>
          <a:prstGeom prst="rect">
            <a:avLst/>
          </a:prstGeom>
          <a:solidFill>
            <a:srgbClr val="000000"/>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5147" name="Oval 27"/>
          <p:cNvSpPr>
            <a:spLocks/>
          </p:cNvSpPr>
          <p:nvPr/>
        </p:nvSpPr>
        <p:spPr bwMode="auto">
          <a:xfrm>
            <a:off x="9203531" y="3228082"/>
            <a:ext cx="151805" cy="126132"/>
          </a:xfrm>
          <a:prstGeom prst="ellipse">
            <a:avLst/>
          </a:prstGeom>
          <a:solidFill>
            <a:srgbClr val="FFFFFF"/>
          </a:solidFill>
          <a:ln w="25400">
            <a:solidFill>
              <a:schemeClr val="tx1"/>
            </a:solidFill>
            <a:round/>
            <a:headEnd/>
            <a:tailEnd/>
          </a:ln>
        </p:spPr>
        <p:txBody>
          <a:bodyPr lIns="0" tIns="0" rIns="0" bIns="0"/>
          <a:lstStyle/>
          <a:p>
            <a:endParaRPr lang="en-US" sz="1266"/>
          </a:p>
        </p:txBody>
      </p:sp>
      <p:sp>
        <p:nvSpPr>
          <p:cNvPr id="5148" name="Oval 28"/>
          <p:cNvSpPr>
            <a:spLocks/>
          </p:cNvSpPr>
          <p:nvPr/>
        </p:nvSpPr>
        <p:spPr bwMode="auto">
          <a:xfrm>
            <a:off x="9203531" y="3983757"/>
            <a:ext cx="151805" cy="125016"/>
          </a:xfrm>
          <a:prstGeom prst="ellipse">
            <a:avLst/>
          </a:prstGeom>
          <a:solidFill>
            <a:srgbClr val="FFFFFF"/>
          </a:solidFill>
          <a:ln w="25400">
            <a:solidFill>
              <a:schemeClr val="tx1"/>
            </a:solidFill>
            <a:round/>
            <a:headEnd/>
            <a:tailEnd/>
          </a:ln>
        </p:spPr>
        <p:txBody>
          <a:bodyPr lIns="0" tIns="0" rIns="0" bIns="0"/>
          <a:lstStyle/>
          <a:p>
            <a:endParaRPr lang="en-US" sz="1266"/>
          </a:p>
        </p:txBody>
      </p:sp>
      <p:sp>
        <p:nvSpPr>
          <p:cNvPr id="5149" name="Oval 29"/>
          <p:cNvSpPr>
            <a:spLocks/>
          </p:cNvSpPr>
          <p:nvPr/>
        </p:nvSpPr>
        <p:spPr bwMode="auto">
          <a:xfrm>
            <a:off x="9203531" y="3605362"/>
            <a:ext cx="151805" cy="127248"/>
          </a:xfrm>
          <a:prstGeom prst="ellipse">
            <a:avLst/>
          </a:prstGeom>
          <a:solidFill>
            <a:srgbClr val="FFFFFF"/>
          </a:solidFill>
          <a:ln w="25400">
            <a:solidFill>
              <a:schemeClr val="tx1"/>
            </a:solidFill>
            <a:round/>
            <a:headEnd/>
            <a:tailEnd/>
          </a:ln>
        </p:spPr>
        <p:txBody>
          <a:bodyPr lIns="0" tIns="0" rIns="0" bIns="0"/>
          <a:lstStyle/>
          <a:p>
            <a:endParaRPr lang="en-US" sz="1266"/>
          </a:p>
        </p:txBody>
      </p:sp>
      <p:sp>
        <p:nvSpPr>
          <p:cNvPr id="5150" name="Oval 30"/>
          <p:cNvSpPr>
            <a:spLocks/>
          </p:cNvSpPr>
          <p:nvPr/>
        </p:nvSpPr>
        <p:spPr bwMode="auto">
          <a:xfrm>
            <a:off x="9203531" y="2824014"/>
            <a:ext cx="151805" cy="126132"/>
          </a:xfrm>
          <a:prstGeom prst="ellipse">
            <a:avLst/>
          </a:prstGeom>
          <a:solidFill>
            <a:srgbClr val="FFFFFF"/>
          </a:solidFill>
          <a:ln w="25400">
            <a:solidFill>
              <a:schemeClr val="tx1"/>
            </a:solidFill>
            <a:round/>
            <a:headEnd/>
            <a:tailEnd/>
          </a:ln>
        </p:spPr>
        <p:txBody>
          <a:bodyPr lIns="0" tIns="0" rIns="0" bIns="0"/>
          <a:lstStyle/>
          <a:p>
            <a:endParaRPr lang="en-US" sz="1266"/>
          </a:p>
        </p:txBody>
      </p:sp>
      <p:sp>
        <p:nvSpPr>
          <p:cNvPr id="5151" name="Oval 31"/>
          <p:cNvSpPr>
            <a:spLocks/>
          </p:cNvSpPr>
          <p:nvPr/>
        </p:nvSpPr>
        <p:spPr bwMode="auto">
          <a:xfrm>
            <a:off x="9203531" y="2445619"/>
            <a:ext cx="151805" cy="126131"/>
          </a:xfrm>
          <a:prstGeom prst="ellipse">
            <a:avLst/>
          </a:prstGeom>
          <a:solidFill>
            <a:srgbClr val="FFFFFF"/>
          </a:solidFill>
          <a:ln w="25400">
            <a:solidFill>
              <a:schemeClr val="tx1"/>
            </a:solidFill>
            <a:round/>
            <a:headEnd/>
            <a:tailEnd/>
          </a:ln>
        </p:spPr>
        <p:txBody>
          <a:bodyPr lIns="0" tIns="0" rIns="0" bIns="0"/>
          <a:lstStyle/>
          <a:p>
            <a:endParaRPr lang="en-US" sz="1266"/>
          </a:p>
        </p:txBody>
      </p:sp>
      <p:sp>
        <p:nvSpPr>
          <p:cNvPr id="5152" name="Freeform 32"/>
          <p:cNvSpPr>
            <a:spLocks/>
          </p:cNvSpPr>
          <p:nvPr/>
        </p:nvSpPr>
        <p:spPr bwMode="auto">
          <a:xfrm>
            <a:off x="8596313" y="2092896"/>
            <a:ext cx="126132" cy="101575"/>
          </a:xfrm>
          <a:custGeom>
            <a:avLst/>
            <a:gdLst>
              <a:gd name="T0" fmla="*/ 21600 w 21600"/>
              <a:gd name="T1" fmla="*/ 10800 h 21600"/>
              <a:gd name="T2" fmla="*/ 17499 w 21600"/>
              <a:gd name="T3" fmla="*/ 21600 h 21600"/>
              <a:gd name="T4" fmla="*/ 0 w 21600"/>
              <a:gd name="T5" fmla="*/ 0 h 21600"/>
              <a:gd name="T6" fmla="*/ 21600 w 21600"/>
              <a:gd name="T7" fmla="*/ 5400 h 21600"/>
              <a:gd name="T8" fmla="*/ 21600 w 21600"/>
              <a:gd name="T9" fmla="*/ 10800 h 21600"/>
              <a:gd name="T10" fmla="*/ 21600 w 21600"/>
              <a:gd name="T11" fmla="*/ 10800 h 21600"/>
            </a:gdLst>
            <a:ahLst/>
            <a:cxnLst>
              <a:cxn ang="0">
                <a:pos x="T0" y="T1"/>
              </a:cxn>
              <a:cxn ang="0">
                <a:pos x="T2" y="T3"/>
              </a:cxn>
              <a:cxn ang="0">
                <a:pos x="T4" y="T5"/>
              </a:cxn>
              <a:cxn ang="0">
                <a:pos x="T6" y="T7"/>
              </a:cxn>
              <a:cxn ang="0">
                <a:pos x="T8" y="T9"/>
              </a:cxn>
              <a:cxn ang="0">
                <a:pos x="T10" y="T11"/>
              </a:cxn>
            </a:cxnLst>
            <a:rect l="0" t="0" r="r" b="b"/>
            <a:pathLst>
              <a:path w="21600" h="21600">
                <a:moveTo>
                  <a:pt x="21600" y="10800"/>
                </a:moveTo>
                <a:lnTo>
                  <a:pt x="17499" y="21600"/>
                </a:lnTo>
                <a:lnTo>
                  <a:pt x="0" y="0"/>
                </a:lnTo>
                <a:lnTo>
                  <a:pt x="21600" y="5400"/>
                </a:lnTo>
                <a:lnTo>
                  <a:pt x="21600" y="10800"/>
                </a:lnTo>
                <a:close/>
                <a:moveTo>
                  <a:pt x="21600" y="10800"/>
                </a:moveTo>
              </a:path>
            </a:pathLst>
          </a:custGeom>
          <a:solidFill>
            <a:srgbClr val="000000"/>
          </a:solidFill>
          <a:ln w="25400" cap="flat">
            <a:solidFill>
              <a:schemeClr val="tx1"/>
            </a:solidFill>
            <a:prstDash val="solid"/>
            <a:round/>
            <a:headEnd type="none" w="med" len="med"/>
            <a:tailEnd type="none" w="med" len="med"/>
          </a:ln>
        </p:spPr>
        <p:txBody>
          <a:bodyPr lIns="0" tIns="0" rIns="0" bIns="0"/>
          <a:lstStyle/>
          <a:p>
            <a:endParaRPr lang="en-US" sz="1266"/>
          </a:p>
        </p:txBody>
      </p:sp>
      <p:sp>
        <p:nvSpPr>
          <p:cNvPr id="5153" name="Line 33"/>
          <p:cNvSpPr>
            <a:spLocks noChangeShapeType="1"/>
          </p:cNvSpPr>
          <p:nvPr/>
        </p:nvSpPr>
        <p:spPr bwMode="auto">
          <a:xfrm rot="10800000">
            <a:off x="8722444" y="2143125"/>
            <a:ext cx="481087" cy="276820"/>
          </a:xfrm>
          <a:prstGeom prst="line">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5154" name="Rectangle 34"/>
          <p:cNvSpPr>
            <a:spLocks/>
          </p:cNvSpPr>
          <p:nvPr/>
        </p:nvSpPr>
        <p:spPr bwMode="auto">
          <a:xfrm>
            <a:off x="3975199" y="2521521"/>
            <a:ext cx="51346" cy="25673"/>
          </a:xfrm>
          <a:prstGeom prst="rect">
            <a:avLst/>
          </a:prstGeom>
          <a:solidFill>
            <a:srgbClr val="000000"/>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5155" name="Rectangle 35"/>
          <p:cNvSpPr>
            <a:spLocks/>
          </p:cNvSpPr>
          <p:nvPr/>
        </p:nvSpPr>
        <p:spPr bwMode="auto">
          <a:xfrm>
            <a:off x="3975199" y="4033987"/>
            <a:ext cx="51346" cy="25673"/>
          </a:xfrm>
          <a:prstGeom prst="rect">
            <a:avLst/>
          </a:prstGeom>
          <a:solidFill>
            <a:srgbClr val="000000"/>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5156" name="Rectangle 36"/>
          <p:cNvSpPr>
            <a:spLocks/>
          </p:cNvSpPr>
          <p:nvPr/>
        </p:nvSpPr>
        <p:spPr bwMode="auto">
          <a:xfrm>
            <a:off x="3975199" y="2547193"/>
            <a:ext cx="51346" cy="1486793"/>
          </a:xfrm>
          <a:prstGeom prst="rect">
            <a:avLst/>
          </a:prstGeom>
          <a:solidFill>
            <a:srgbClr val="000000"/>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5157" name="Oval 37"/>
          <p:cNvSpPr>
            <a:spLocks/>
          </p:cNvSpPr>
          <p:nvPr/>
        </p:nvSpPr>
        <p:spPr bwMode="auto">
          <a:xfrm>
            <a:off x="3923854" y="3251523"/>
            <a:ext cx="152921" cy="127248"/>
          </a:xfrm>
          <a:prstGeom prst="ellipse">
            <a:avLst/>
          </a:prstGeom>
          <a:solidFill>
            <a:srgbClr val="FFFFFF"/>
          </a:solidFill>
          <a:ln w="25400">
            <a:solidFill>
              <a:schemeClr val="tx1"/>
            </a:solidFill>
            <a:round/>
            <a:headEnd/>
            <a:tailEnd/>
          </a:ln>
        </p:spPr>
        <p:txBody>
          <a:bodyPr lIns="0" tIns="0" rIns="0" bIns="0"/>
          <a:lstStyle/>
          <a:p>
            <a:endParaRPr lang="en-US" sz="1266"/>
          </a:p>
        </p:txBody>
      </p:sp>
      <p:sp>
        <p:nvSpPr>
          <p:cNvPr id="5158" name="Oval 38"/>
          <p:cNvSpPr>
            <a:spLocks/>
          </p:cNvSpPr>
          <p:nvPr/>
        </p:nvSpPr>
        <p:spPr bwMode="auto">
          <a:xfrm>
            <a:off x="3923854" y="4009430"/>
            <a:ext cx="152921" cy="125016"/>
          </a:xfrm>
          <a:prstGeom prst="ellipse">
            <a:avLst/>
          </a:prstGeom>
          <a:solidFill>
            <a:srgbClr val="FFFFFF"/>
          </a:solidFill>
          <a:ln w="25400">
            <a:solidFill>
              <a:schemeClr val="tx1"/>
            </a:solidFill>
            <a:round/>
            <a:headEnd/>
            <a:tailEnd/>
          </a:ln>
        </p:spPr>
        <p:txBody>
          <a:bodyPr lIns="0" tIns="0" rIns="0" bIns="0"/>
          <a:lstStyle/>
          <a:p>
            <a:endParaRPr lang="en-US" sz="1266"/>
          </a:p>
        </p:txBody>
      </p:sp>
      <p:sp>
        <p:nvSpPr>
          <p:cNvPr id="5159" name="Oval 39"/>
          <p:cNvSpPr>
            <a:spLocks/>
          </p:cNvSpPr>
          <p:nvPr/>
        </p:nvSpPr>
        <p:spPr bwMode="auto">
          <a:xfrm>
            <a:off x="3923854" y="3631034"/>
            <a:ext cx="152921" cy="125016"/>
          </a:xfrm>
          <a:prstGeom prst="ellipse">
            <a:avLst/>
          </a:prstGeom>
          <a:solidFill>
            <a:srgbClr val="FFFFFF"/>
          </a:solidFill>
          <a:ln w="25400">
            <a:solidFill>
              <a:schemeClr val="tx1"/>
            </a:solidFill>
            <a:round/>
            <a:headEnd/>
            <a:tailEnd/>
          </a:ln>
        </p:spPr>
        <p:txBody>
          <a:bodyPr lIns="0" tIns="0" rIns="0" bIns="0"/>
          <a:lstStyle/>
          <a:p>
            <a:endParaRPr lang="en-US" sz="1266"/>
          </a:p>
        </p:txBody>
      </p:sp>
      <p:sp>
        <p:nvSpPr>
          <p:cNvPr id="5160" name="Oval 40"/>
          <p:cNvSpPr>
            <a:spLocks/>
          </p:cNvSpPr>
          <p:nvPr/>
        </p:nvSpPr>
        <p:spPr bwMode="auto">
          <a:xfrm>
            <a:off x="3923854" y="2849687"/>
            <a:ext cx="152921" cy="125016"/>
          </a:xfrm>
          <a:prstGeom prst="ellipse">
            <a:avLst/>
          </a:prstGeom>
          <a:solidFill>
            <a:srgbClr val="FFFFFF"/>
          </a:solidFill>
          <a:ln w="25400">
            <a:solidFill>
              <a:schemeClr val="tx1"/>
            </a:solidFill>
            <a:round/>
            <a:headEnd/>
            <a:tailEnd/>
          </a:ln>
        </p:spPr>
        <p:txBody>
          <a:bodyPr lIns="0" tIns="0" rIns="0" bIns="0"/>
          <a:lstStyle/>
          <a:p>
            <a:endParaRPr lang="en-US" sz="1266"/>
          </a:p>
        </p:txBody>
      </p:sp>
      <p:sp>
        <p:nvSpPr>
          <p:cNvPr id="5161" name="Oval 41"/>
          <p:cNvSpPr>
            <a:spLocks/>
          </p:cNvSpPr>
          <p:nvPr/>
        </p:nvSpPr>
        <p:spPr bwMode="auto">
          <a:xfrm>
            <a:off x="3923854" y="2471291"/>
            <a:ext cx="152921" cy="125016"/>
          </a:xfrm>
          <a:prstGeom prst="ellipse">
            <a:avLst/>
          </a:prstGeom>
          <a:solidFill>
            <a:srgbClr val="FFFFFF"/>
          </a:solidFill>
          <a:ln w="25400">
            <a:solidFill>
              <a:schemeClr val="tx1"/>
            </a:solidFill>
            <a:round/>
            <a:headEnd/>
            <a:tailEnd/>
          </a:ln>
        </p:spPr>
        <p:txBody>
          <a:bodyPr lIns="0" tIns="0" rIns="0" bIns="0"/>
          <a:lstStyle/>
          <a:p>
            <a:endParaRPr lang="en-US" sz="1266"/>
          </a:p>
        </p:txBody>
      </p:sp>
      <p:sp>
        <p:nvSpPr>
          <p:cNvPr id="5162" name="Freeform 42"/>
          <p:cNvSpPr>
            <a:spLocks/>
          </p:cNvSpPr>
          <p:nvPr/>
        </p:nvSpPr>
        <p:spPr bwMode="auto">
          <a:xfrm>
            <a:off x="4076775" y="2319487"/>
            <a:ext cx="126131" cy="100459"/>
          </a:xfrm>
          <a:custGeom>
            <a:avLst/>
            <a:gdLst>
              <a:gd name="T0" fmla="*/ 17225 w 21600"/>
              <a:gd name="T1" fmla="*/ 5486 h 21600"/>
              <a:gd name="T2" fmla="*/ 21600 w 21600"/>
              <a:gd name="T3" fmla="*/ 10971 h 21600"/>
              <a:gd name="T4" fmla="*/ 0 w 21600"/>
              <a:gd name="T5" fmla="*/ 21600 h 21600"/>
              <a:gd name="T6" fmla="*/ 12851 w 21600"/>
              <a:gd name="T7" fmla="*/ 0 h 21600"/>
              <a:gd name="T8" fmla="*/ 17225 w 21600"/>
              <a:gd name="T9" fmla="*/ 5486 h 21600"/>
              <a:gd name="T10" fmla="*/ 17225 w 21600"/>
              <a:gd name="T11" fmla="*/ 5486 h 21600"/>
            </a:gdLst>
            <a:ahLst/>
            <a:cxnLst>
              <a:cxn ang="0">
                <a:pos x="T0" y="T1"/>
              </a:cxn>
              <a:cxn ang="0">
                <a:pos x="T2" y="T3"/>
              </a:cxn>
              <a:cxn ang="0">
                <a:pos x="T4" y="T5"/>
              </a:cxn>
              <a:cxn ang="0">
                <a:pos x="T6" y="T7"/>
              </a:cxn>
              <a:cxn ang="0">
                <a:pos x="T8" y="T9"/>
              </a:cxn>
              <a:cxn ang="0">
                <a:pos x="T10" y="T11"/>
              </a:cxn>
            </a:cxnLst>
            <a:rect l="0" t="0" r="r" b="b"/>
            <a:pathLst>
              <a:path w="21600" h="21600">
                <a:moveTo>
                  <a:pt x="17225" y="5486"/>
                </a:moveTo>
                <a:lnTo>
                  <a:pt x="21600" y="10971"/>
                </a:lnTo>
                <a:lnTo>
                  <a:pt x="0" y="21600"/>
                </a:lnTo>
                <a:lnTo>
                  <a:pt x="12851" y="0"/>
                </a:lnTo>
                <a:lnTo>
                  <a:pt x="17225" y="5486"/>
                </a:lnTo>
                <a:close/>
                <a:moveTo>
                  <a:pt x="17225" y="5486"/>
                </a:moveTo>
              </a:path>
            </a:pathLst>
          </a:custGeom>
          <a:solidFill>
            <a:srgbClr val="000000"/>
          </a:solidFill>
          <a:ln w="25400" cap="flat">
            <a:solidFill>
              <a:schemeClr val="tx1"/>
            </a:solidFill>
            <a:prstDash val="solid"/>
            <a:round/>
            <a:headEnd type="none" w="med" len="med"/>
            <a:tailEnd type="none" w="med" len="med"/>
          </a:ln>
        </p:spPr>
        <p:txBody>
          <a:bodyPr lIns="0" tIns="0" rIns="0" bIns="0"/>
          <a:lstStyle/>
          <a:p>
            <a:endParaRPr lang="en-US" sz="1266"/>
          </a:p>
        </p:txBody>
      </p:sp>
      <p:sp>
        <p:nvSpPr>
          <p:cNvPr id="5163" name="Line 43"/>
          <p:cNvSpPr>
            <a:spLocks noChangeShapeType="1"/>
          </p:cNvSpPr>
          <p:nvPr/>
        </p:nvSpPr>
        <p:spPr bwMode="auto">
          <a:xfrm flipH="1">
            <a:off x="4202906" y="2117453"/>
            <a:ext cx="353839" cy="227707"/>
          </a:xfrm>
          <a:prstGeom prst="line">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5164" name="Rectangle 44"/>
          <p:cNvSpPr>
            <a:spLocks/>
          </p:cNvSpPr>
          <p:nvPr/>
        </p:nvSpPr>
        <p:spPr bwMode="auto">
          <a:xfrm>
            <a:off x="2387947" y="2902149"/>
            <a:ext cx="77019" cy="75902"/>
          </a:xfrm>
          <a:prstGeom prst="rect">
            <a:avLst/>
          </a:prstGeom>
          <a:solidFill>
            <a:srgbClr val="000000"/>
          </a:solidFill>
          <a:ln w="9525">
            <a:solidFill>
              <a:schemeClr val="tx1"/>
            </a:solidFill>
            <a:round/>
            <a:headEnd/>
            <a:tailEnd/>
          </a:ln>
        </p:spPr>
        <p:txBody>
          <a:bodyPr lIns="0" tIns="0" rIns="0" bIns="0"/>
          <a:lstStyle/>
          <a:p>
            <a:endParaRPr lang="en-US" sz="1266"/>
          </a:p>
        </p:txBody>
      </p:sp>
      <p:sp>
        <p:nvSpPr>
          <p:cNvPr id="5165" name="Rectangle 45"/>
          <p:cNvSpPr>
            <a:spLocks/>
          </p:cNvSpPr>
          <p:nvPr/>
        </p:nvSpPr>
        <p:spPr bwMode="auto">
          <a:xfrm>
            <a:off x="2387947" y="3283893"/>
            <a:ext cx="77019" cy="75902"/>
          </a:xfrm>
          <a:prstGeom prst="rect">
            <a:avLst/>
          </a:prstGeom>
          <a:solidFill>
            <a:srgbClr val="000000"/>
          </a:solidFill>
          <a:ln w="9525">
            <a:solidFill>
              <a:schemeClr val="tx1"/>
            </a:solidFill>
            <a:round/>
            <a:headEnd/>
            <a:tailEnd/>
          </a:ln>
        </p:spPr>
        <p:txBody>
          <a:bodyPr lIns="0" tIns="0" rIns="0" bIns="0"/>
          <a:lstStyle/>
          <a:p>
            <a:endParaRPr lang="en-US" sz="1266"/>
          </a:p>
        </p:txBody>
      </p:sp>
    </p:spTree>
    <p:extLst>
      <p:ext uri="{BB962C8B-B14F-4D97-AF65-F5344CB8AC3E}">
        <p14:creationId xmlns:p14="http://schemas.microsoft.com/office/powerpoint/2010/main" val="35714250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08156"/>
            <a:ext cx="8596668" cy="743415"/>
          </a:xfrm>
        </p:spPr>
        <p:txBody>
          <a:bodyPr/>
          <a:lstStyle/>
          <a:p>
            <a:r>
              <a:rPr lang="en-US" dirty="0" smtClean="0"/>
              <a:t>Network Principles: Switching Schemes</a:t>
            </a:r>
            <a:endParaRPr lang="en-US" dirty="0"/>
          </a:p>
        </p:txBody>
      </p:sp>
      <p:sp>
        <p:nvSpPr>
          <p:cNvPr id="3" name="Content Placeholder 2"/>
          <p:cNvSpPr>
            <a:spLocks noGrp="1"/>
          </p:cNvSpPr>
          <p:nvPr>
            <p:ph idx="1"/>
          </p:nvPr>
        </p:nvSpPr>
        <p:spPr>
          <a:xfrm>
            <a:off x="677334" y="1144859"/>
            <a:ext cx="8596668" cy="4896504"/>
          </a:xfrm>
        </p:spPr>
        <p:txBody>
          <a:bodyPr/>
          <a:lstStyle/>
          <a:p>
            <a:r>
              <a:rPr lang="en-US" dirty="0" smtClean="0"/>
              <a:t>A network consists of a set of nodes connected together by circuits. To transmit information between two arbitrary nodes, a switching system is required.</a:t>
            </a:r>
          </a:p>
          <a:p>
            <a:r>
              <a:rPr lang="en-US" dirty="0" smtClean="0"/>
              <a:t>Broadcast: no switching, everything is transmitted to every node.</a:t>
            </a:r>
          </a:p>
          <a:p>
            <a:r>
              <a:rPr lang="en-US" dirty="0" smtClean="0"/>
              <a:t>Circuit switching: This came from the historical precedence that most early networks were telecommunication networks</a:t>
            </a:r>
          </a:p>
          <a:p>
            <a:r>
              <a:rPr lang="en-US" dirty="0" smtClean="0"/>
              <a:t>Packet Switching: The advent of digital technology and computers brought many new possibilities for telecommunication.  “storage” and “processing” brought about innovations. For example, “Store and forward” network. Nothing new, digital version of Pony express.</a:t>
            </a:r>
          </a:p>
          <a:p>
            <a:r>
              <a:rPr lang="en-US" dirty="0" smtClean="0"/>
              <a:t>Frame relay: Frames of packets are relayed quickly through the network. Was a fancy a while ago. ATM is an example: Asynchronous Transmission Mode</a:t>
            </a:r>
            <a:endParaRPr lang="en-US" dirty="0"/>
          </a:p>
        </p:txBody>
      </p:sp>
    </p:spTree>
    <p:extLst>
      <p:ext uri="{BB962C8B-B14F-4D97-AF65-F5344CB8AC3E}">
        <p14:creationId xmlns:p14="http://schemas.microsoft.com/office/powerpoint/2010/main" val="26398170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08156"/>
            <a:ext cx="8596668" cy="743415"/>
          </a:xfrm>
        </p:spPr>
        <p:txBody>
          <a:bodyPr/>
          <a:lstStyle/>
          <a:p>
            <a:r>
              <a:rPr lang="en-US" dirty="0" smtClean="0"/>
              <a:t>Network Principles: Protocols</a:t>
            </a:r>
            <a:endParaRPr lang="en-US" dirty="0"/>
          </a:p>
        </p:txBody>
      </p:sp>
      <p:sp>
        <p:nvSpPr>
          <p:cNvPr id="3" name="Content Placeholder 2"/>
          <p:cNvSpPr>
            <a:spLocks noGrp="1"/>
          </p:cNvSpPr>
          <p:nvPr>
            <p:ph idx="1"/>
          </p:nvPr>
        </p:nvSpPr>
        <p:spPr>
          <a:xfrm>
            <a:off x="677334" y="1144859"/>
            <a:ext cx="8596668" cy="4896504"/>
          </a:xfrm>
        </p:spPr>
        <p:txBody>
          <a:bodyPr/>
          <a:lstStyle/>
          <a:p>
            <a:r>
              <a:rPr lang="en-US" dirty="0" smtClean="0"/>
              <a:t>What is a protocol? Is a well-known set of rules and formats to be used for communication between processes in order to perform a given task.</a:t>
            </a:r>
          </a:p>
          <a:p>
            <a:r>
              <a:rPr lang="en-US" dirty="0" smtClean="0"/>
              <a:t>A network protocol has two essential parts:</a:t>
            </a:r>
          </a:p>
          <a:p>
            <a:pPr lvl="1"/>
            <a:r>
              <a:rPr lang="en-US" dirty="0" smtClean="0"/>
              <a:t>A specification of the sequence of messages that must be exchanged.</a:t>
            </a:r>
          </a:p>
          <a:p>
            <a:pPr lvl="1"/>
            <a:r>
              <a:rPr lang="en-US" dirty="0" smtClean="0"/>
              <a:t>A specification of the format of the data in the messages.</a:t>
            </a:r>
          </a:p>
          <a:p>
            <a:r>
              <a:rPr lang="en-US" dirty="0" smtClean="0"/>
              <a:t>A protocol is implemented by a matched pair of software modules located in the sending and </a:t>
            </a:r>
            <a:r>
              <a:rPr lang="en-US" smtClean="0"/>
              <a:t>receiving computers.</a:t>
            </a:r>
            <a:endParaRPr lang="en-US" dirty="0" smtClean="0"/>
          </a:p>
          <a:p>
            <a:pPr lvl="1"/>
            <a:endParaRPr lang="en-US" dirty="0" smtClean="0"/>
          </a:p>
          <a:p>
            <a:endParaRPr lang="en-US" dirty="0"/>
          </a:p>
        </p:txBody>
      </p:sp>
    </p:spTree>
    <p:extLst>
      <p:ext uri="{BB962C8B-B14F-4D97-AF65-F5344CB8AC3E}">
        <p14:creationId xmlns:p14="http://schemas.microsoft.com/office/powerpoint/2010/main" val="772137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9"/>
          <p:cNvSpPr>
            <a:spLocks noChangeArrowheads="1"/>
          </p:cNvSpPr>
          <p:nvPr/>
        </p:nvSpPr>
        <p:spPr bwMode="auto">
          <a:xfrm>
            <a:off x="1524001" y="-184666"/>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14339" name="TextBox 33"/>
          <p:cNvSpPr txBox="1">
            <a:spLocks noChangeArrowheads="1"/>
          </p:cNvSpPr>
          <p:nvPr/>
        </p:nvSpPr>
        <p:spPr bwMode="auto">
          <a:xfrm>
            <a:off x="8229600" y="4267201"/>
            <a:ext cx="255588"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US" altLang="en-US" sz="1000">
                <a:solidFill>
                  <a:schemeClr val="tx1"/>
                </a:solidFill>
                <a:latin typeface="Arial" panose="020B0604020202020204" pitchFamily="34" charset="0"/>
                <a:cs typeface="Arial" panose="020B0604020202020204" pitchFamily="34" charset="0"/>
              </a:rPr>
              <a:t>7</a:t>
            </a:r>
          </a:p>
        </p:txBody>
      </p:sp>
      <p:pic>
        <p:nvPicPr>
          <p:cNvPr id="14340"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32001" y="1676400"/>
            <a:ext cx="7789863" cy="438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1" name="Title 2"/>
          <p:cNvSpPr>
            <a:spLocks noGrp="1"/>
          </p:cNvSpPr>
          <p:nvPr>
            <p:ph type="title"/>
          </p:nvPr>
        </p:nvSpPr>
        <p:spPr/>
        <p:txBody>
          <a:bodyPr/>
          <a:lstStyle/>
          <a:p>
            <a:pPr eaLnBrk="1" hangingPunct="1"/>
            <a:r>
              <a:rPr lang="en-US" altLang="en-US" dirty="0" smtClean="0"/>
              <a:t>Project 1 Architectural Model</a:t>
            </a:r>
          </a:p>
        </p:txBody>
      </p:sp>
      <p:sp>
        <p:nvSpPr>
          <p:cNvPr id="14342" name="Content Placeholder 3"/>
          <p:cNvSpPr>
            <a:spLocks noGrp="1"/>
          </p:cNvSpPr>
          <p:nvPr>
            <p:ph idx="1"/>
          </p:nvPr>
        </p:nvSpPr>
        <p:spPr>
          <a:xfrm>
            <a:off x="746568" y="1330036"/>
            <a:ext cx="8194232" cy="5527964"/>
          </a:xfrm>
        </p:spPr>
        <p:txBody>
          <a:bodyPr/>
          <a:lstStyle/>
          <a:p>
            <a:pPr eaLnBrk="1" hangingPunct="1"/>
            <a:endParaRPr lang="en-US" altLang="en-US" dirty="0" smtClean="0"/>
          </a:p>
        </p:txBody>
      </p:sp>
    </p:spTree>
    <p:extLst>
      <p:ext uri="{BB962C8B-B14F-4D97-AF65-F5344CB8AC3E}">
        <p14:creationId xmlns:p14="http://schemas.microsoft.com/office/powerpoint/2010/main" val="4916872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06245"/>
          </a:xfrm>
        </p:spPr>
        <p:txBody>
          <a:bodyPr/>
          <a:lstStyle/>
          <a:p>
            <a:r>
              <a:rPr lang="en-US" dirty="0" smtClean="0"/>
              <a:t>Internet protocol : A little bit of history</a:t>
            </a:r>
            <a:endParaRPr lang="en-US" dirty="0"/>
          </a:p>
        </p:txBody>
      </p:sp>
      <p:sp>
        <p:nvSpPr>
          <p:cNvPr id="3" name="Content Placeholder 2"/>
          <p:cNvSpPr>
            <a:spLocks noGrp="1"/>
          </p:cNvSpPr>
          <p:nvPr>
            <p:ph idx="1"/>
          </p:nvPr>
        </p:nvSpPr>
        <p:spPr>
          <a:xfrm>
            <a:off x="677334" y="1415845"/>
            <a:ext cx="8596668" cy="4625517"/>
          </a:xfrm>
        </p:spPr>
        <p:txBody>
          <a:bodyPr/>
          <a:lstStyle/>
          <a:p>
            <a:r>
              <a:rPr lang="en-US" dirty="0" smtClean="0"/>
              <a:t>The Internet emerged from TWO decades of research and development work on wide area network in the USA. </a:t>
            </a:r>
            <a:r>
              <a:rPr lang="en-US" dirty="0" smtClean="0">
                <a:sym typeface="Wingdings" panose="05000000000000000000" pitchFamily="2" charset="2"/>
              </a:rPr>
              <a:t> ARPANET</a:t>
            </a:r>
          </a:p>
          <a:p>
            <a:r>
              <a:rPr lang="en-US" dirty="0" smtClean="0">
                <a:sym typeface="Wingdings" panose="05000000000000000000" pitchFamily="2" charset="2"/>
              </a:rPr>
              <a:t>ARPANET first large scale network (~1970)</a:t>
            </a:r>
          </a:p>
          <a:p>
            <a:r>
              <a:rPr lang="en-US" dirty="0" smtClean="0">
                <a:sym typeface="Wingdings" panose="05000000000000000000" pitchFamily="2" charset="2"/>
              </a:rPr>
              <a:t>Main contribution is the TCP/IP protocol suite</a:t>
            </a:r>
          </a:p>
          <a:p>
            <a:r>
              <a:rPr lang="en-US" dirty="0" smtClean="0">
                <a:sym typeface="Wingdings" panose="05000000000000000000" pitchFamily="2" charset="2"/>
              </a:rPr>
              <a:t>TCP transmission control protocol</a:t>
            </a:r>
          </a:p>
          <a:p>
            <a:r>
              <a:rPr lang="en-US" dirty="0" smtClean="0">
                <a:sym typeface="Wingdings" panose="05000000000000000000" pitchFamily="2" charset="2"/>
              </a:rPr>
              <a:t>IP Internet Protocol</a:t>
            </a:r>
          </a:p>
          <a:p>
            <a:r>
              <a:rPr lang="en-US" dirty="0" smtClean="0">
                <a:sym typeface="Wingdings" panose="05000000000000000000" pitchFamily="2" charset="2"/>
              </a:rPr>
              <a:t>Many application level protocols emerged based on the TCP/IP foundation:</a:t>
            </a:r>
          </a:p>
          <a:p>
            <a:r>
              <a:rPr lang="en-US" dirty="0" smtClean="0">
                <a:sym typeface="Wingdings" panose="05000000000000000000" pitchFamily="2" charset="2"/>
              </a:rPr>
              <a:t>Web (HTTP, HTTPS), email (SMTP, POP), file transfer (ftp, </a:t>
            </a:r>
            <a:r>
              <a:rPr lang="en-US" dirty="0" err="1" smtClean="0">
                <a:sym typeface="Wingdings" panose="05000000000000000000" pitchFamily="2" charset="2"/>
              </a:rPr>
              <a:t>sftp</a:t>
            </a:r>
            <a:r>
              <a:rPr lang="en-US" dirty="0" smtClean="0">
                <a:sym typeface="Wingdings" panose="05000000000000000000" pitchFamily="2" charset="2"/>
              </a:rPr>
              <a:t>)</a:t>
            </a:r>
          </a:p>
          <a:p>
            <a:r>
              <a:rPr lang="en-US" dirty="0" smtClean="0">
                <a:sym typeface="Wingdings" panose="05000000000000000000" pitchFamily="2" charset="2"/>
              </a:rPr>
              <a:t>For example HTTP WAS directly transported on top of TCP, when end-to-end security was required, the TLS protocol is layered on to of TCP to produce secure channels…! Retrofitted security.</a:t>
            </a:r>
          </a:p>
          <a:p>
            <a:r>
              <a:rPr lang="en-US" dirty="0" smtClean="0">
                <a:sym typeface="Wingdings" panose="05000000000000000000" pitchFamily="2" charset="2"/>
              </a:rPr>
              <a:t>HTTPS: is simply facilitating mostly payment based transactions!</a:t>
            </a:r>
            <a:endParaRPr lang="en-US" dirty="0"/>
          </a:p>
        </p:txBody>
      </p:sp>
    </p:spTree>
    <p:extLst>
      <p:ext uri="{BB962C8B-B14F-4D97-AF65-F5344CB8AC3E}">
        <p14:creationId xmlns:p14="http://schemas.microsoft.com/office/powerpoint/2010/main" val="11545532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p:cNvSpPr>
          <p:nvPr/>
        </p:nvSpPr>
        <p:spPr bwMode="auto">
          <a:xfrm>
            <a:off x="3507507" y="6373564"/>
            <a:ext cx="5563195" cy="312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40" bIns="0" anchor="b"/>
          <a:lstStyle>
            <a:lvl1pPr marL="57150">
              <a:defRPr sz="1200">
                <a:solidFill>
                  <a:schemeClr val="tx1"/>
                </a:solidFill>
                <a:latin typeface="Times" panose="02020603050405020304" pitchFamily="18" charset="0"/>
              </a:defRPr>
            </a:lvl1pPr>
            <a:lvl2pPr>
              <a:defRPr sz="1200">
                <a:solidFill>
                  <a:schemeClr val="tx1"/>
                </a:solidFill>
                <a:latin typeface="Times" panose="02020603050405020304" pitchFamily="18" charset="0"/>
              </a:defRPr>
            </a:lvl2pPr>
            <a:lvl3pPr>
              <a:defRPr sz="1200">
                <a:solidFill>
                  <a:schemeClr val="tx1"/>
                </a:solidFill>
                <a:latin typeface="Times" panose="02020603050405020304" pitchFamily="18" charset="0"/>
              </a:defRPr>
            </a:lvl3pPr>
            <a:lvl4pPr>
              <a:defRPr sz="1200">
                <a:solidFill>
                  <a:schemeClr val="tx1"/>
                </a:solidFill>
                <a:latin typeface="Times" panose="02020603050405020304" pitchFamily="18" charset="0"/>
              </a:defRPr>
            </a:lvl4pPr>
            <a:lvl5pPr>
              <a:defRPr sz="1200">
                <a:solidFill>
                  <a:schemeClr val="tx1"/>
                </a:solidFill>
                <a:latin typeface="Times" panose="02020603050405020304" pitchFamily="18" charset="0"/>
              </a:defRPr>
            </a:lvl5pPr>
            <a:lvl6pPr fontAlgn="base">
              <a:spcBef>
                <a:spcPct val="0"/>
              </a:spcBef>
              <a:spcAft>
                <a:spcPct val="0"/>
              </a:spcAft>
              <a:defRPr sz="1200">
                <a:solidFill>
                  <a:schemeClr val="tx1"/>
                </a:solidFill>
                <a:latin typeface="Times" panose="02020603050405020304" pitchFamily="18" charset="0"/>
              </a:defRPr>
            </a:lvl6pPr>
            <a:lvl7pPr fontAlgn="base">
              <a:spcBef>
                <a:spcPct val="0"/>
              </a:spcBef>
              <a:spcAft>
                <a:spcPct val="0"/>
              </a:spcAft>
              <a:defRPr sz="1200">
                <a:solidFill>
                  <a:schemeClr val="tx1"/>
                </a:solidFill>
                <a:latin typeface="Times" panose="02020603050405020304" pitchFamily="18" charset="0"/>
              </a:defRPr>
            </a:lvl7pPr>
            <a:lvl8pPr fontAlgn="base">
              <a:spcBef>
                <a:spcPct val="0"/>
              </a:spcBef>
              <a:spcAft>
                <a:spcPct val="0"/>
              </a:spcAft>
              <a:defRPr sz="1200">
                <a:solidFill>
                  <a:schemeClr val="tx1"/>
                </a:solidFill>
                <a:latin typeface="Times" panose="02020603050405020304" pitchFamily="18" charset="0"/>
              </a:defRPr>
            </a:lvl8pPr>
            <a:lvl9pPr fontAlgn="base">
              <a:spcBef>
                <a:spcPct val="0"/>
              </a:spcBef>
              <a:spcAft>
                <a:spcPct val="0"/>
              </a:spcAft>
              <a:defRPr sz="1200">
                <a:solidFill>
                  <a:schemeClr val="tx1"/>
                </a:solidFill>
                <a:latin typeface="Times" panose="02020603050405020304" pitchFamily="18" charset="0"/>
              </a:defRPr>
            </a:lvl9pPr>
          </a:lstStyle>
          <a:p>
            <a:pPr algn="ctr">
              <a:spcBef>
                <a:spcPts val="562"/>
              </a:spcBef>
            </a:pPr>
            <a:r>
              <a:rPr lang="en-US" altLang="en-US" sz="703">
                <a:cs typeface="Times" panose="02020603050405020304" pitchFamily="18" charset="0"/>
              </a:rPr>
              <a:t>Instructor’s Guide for  Coulouris, Dollimore, Kindberg and Blair,  Distributed Systems: Concepts and Design   Edn. 5   </a:t>
            </a:r>
            <a:br>
              <a:rPr lang="en-US" altLang="en-US" sz="703">
                <a:cs typeface="Times" panose="02020603050405020304" pitchFamily="18" charset="0"/>
              </a:rPr>
            </a:br>
            <a:r>
              <a:rPr lang="en-US" altLang="en-US" sz="703">
                <a:cs typeface="Times" panose="02020603050405020304" pitchFamily="18" charset="0"/>
              </a:rPr>
              <a:t>©  Pearson Education 2012 </a:t>
            </a:r>
          </a:p>
        </p:txBody>
      </p:sp>
      <p:sp>
        <p:nvSpPr>
          <p:cNvPr id="6146" name="Line 2"/>
          <p:cNvSpPr>
            <a:spLocks noChangeShapeType="1"/>
          </p:cNvSpPr>
          <p:nvPr/>
        </p:nvSpPr>
        <p:spPr bwMode="auto">
          <a:xfrm>
            <a:off x="1979414" y="1143000"/>
            <a:ext cx="8152805" cy="1117"/>
          </a:xfrm>
          <a:prstGeom prst="line">
            <a:avLst/>
          </a:prstGeom>
          <a:noFill/>
          <a:ln w="127000">
            <a:solidFill>
              <a:srgbClr val="FFCC00"/>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6147" name="Rectangle 3"/>
          <p:cNvSpPr>
            <a:spLocks noGrp="1" noChangeArrowheads="1"/>
          </p:cNvSpPr>
          <p:nvPr>
            <p:ph type="title"/>
          </p:nvPr>
        </p:nvSpPr>
        <p:spPr>
          <a:ln/>
        </p:spPr>
        <p:txBody>
          <a:bodyPr vert="horz" lIns="91440" tIns="45720" rIns="116999" bIns="45720" rtlCol="0" anchor="t">
            <a:normAutofit fontScale="90000"/>
          </a:bodyPr>
          <a:lstStyle/>
          <a:p>
            <a:pPr marL="40182"/>
            <a:r>
              <a:rPr lang="en-US" altLang="en-US"/>
              <a:t>Figure 3.3</a:t>
            </a:r>
            <a:br>
              <a:rPr lang="en-US" altLang="en-US"/>
            </a:br>
            <a:r>
              <a:rPr lang="en-US" altLang="en-US"/>
              <a:t>Encapsulation as it is applied in layered protocols</a:t>
            </a:r>
          </a:p>
        </p:txBody>
      </p:sp>
      <p:pic>
        <p:nvPicPr>
          <p:cNvPr id="6148" name="Picture 4"/>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2992" y="2186658"/>
            <a:ext cx="8072438" cy="25449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552613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68594"/>
          </a:xfrm>
        </p:spPr>
        <p:txBody>
          <a:bodyPr/>
          <a:lstStyle/>
          <a:p>
            <a:r>
              <a:rPr lang="en-US" dirty="0" smtClean="0"/>
              <a:t>Protocol Layers</a:t>
            </a:r>
            <a:endParaRPr lang="en-US" dirty="0"/>
          </a:p>
        </p:txBody>
      </p:sp>
      <p:sp>
        <p:nvSpPr>
          <p:cNvPr id="3" name="Content Placeholder 2"/>
          <p:cNvSpPr>
            <a:spLocks noGrp="1"/>
          </p:cNvSpPr>
          <p:nvPr>
            <p:ph idx="1"/>
          </p:nvPr>
        </p:nvSpPr>
        <p:spPr>
          <a:xfrm>
            <a:off x="677334" y="1671483"/>
            <a:ext cx="8596668" cy="4369879"/>
          </a:xfrm>
        </p:spPr>
        <p:txBody>
          <a:bodyPr/>
          <a:lstStyle/>
          <a:p>
            <a:r>
              <a:rPr lang="en-US" dirty="0" smtClean="0"/>
              <a:t>Network software is arranged in a hierarchy of layers; </a:t>
            </a:r>
          </a:p>
          <a:p>
            <a:r>
              <a:rPr lang="en-US" dirty="0"/>
              <a:t>E</a:t>
            </a:r>
            <a:r>
              <a:rPr lang="en-US" dirty="0" smtClean="0"/>
              <a:t>ach layer presents an interface to the layer above it that extends the properties of the underlying communication system.</a:t>
            </a:r>
          </a:p>
          <a:p>
            <a:r>
              <a:rPr lang="en-US" dirty="0" smtClean="0"/>
              <a:t>Each layer is represented by a module in every computer connected to the network.</a:t>
            </a:r>
          </a:p>
          <a:p>
            <a:r>
              <a:rPr lang="en-US" dirty="0" smtClean="0"/>
              <a:t>Each layer of the connected computers seems to be interacting with the corresponding layer on the connected computer.</a:t>
            </a:r>
          </a:p>
          <a:p>
            <a:r>
              <a:rPr lang="en-US" dirty="0" smtClean="0"/>
              <a:t>Each layer provides a service to the layer above.</a:t>
            </a:r>
          </a:p>
          <a:p>
            <a:r>
              <a:rPr lang="en-US" dirty="0" smtClean="0"/>
              <a:t>At the bottom is the physical layer: communication medium: satellite </a:t>
            </a:r>
            <a:r>
              <a:rPr lang="en-US" dirty="0" err="1" smtClean="0"/>
              <a:t>comm</a:t>
            </a:r>
            <a:r>
              <a:rPr lang="en-US" dirty="0" smtClean="0"/>
              <a:t> channels, fiber, copper wire etc.</a:t>
            </a:r>
          </a:p>
          <a:p>
            <a:pPr marL="0" indent="0">
              <a:buNone/>
            </a:pPr>
            <a:endParaRPr lang="en-US" dirty="0"/>
          </a:p>
        </p:txBody>
      </p:sp>
    </p:spTree>
    <p:extLst>
      <p:ext uri="{BB962C8B-B14F-4D97-AF65-F5344CB8AC3E}">
        <p14:creationId xmlns:p14="http://schemas.microsoft.com/office/powerpoint/2010/main" val="1781622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24232"/>
          </a:xfrm>
        </p:spPr>
        <p:txBody>
          <a:bodyPr/>
          <a:lstStyle/>
          <a:p>
            <a:r>
              <a:rPr lang="en-US" dirty="0" smtClean="0"/>
              <a:t>Protocol Suites</a:t>
            </a:r>
            <a:endParaRPr lang="en-US" dirty="0"/>
          </a:p>
        </p:txBody>
      </p:sp>
      <p:sp>
        <p:nvSpPr>
          <p:cNvPr id="3" name="Content Placeholder 2"/>
          <p:cNvSpPr>
            <a:spLocks noGrp="1"/>
          </p:cNvSpPr>
          <p:nvPr>
            <p:ph idx="1"/>
          </p:nvPr>
        </p:nvSpPr>
        <p:spPr>
          <a:xfrm>
            <a:off x="677334" y="1671485"/>
            <a:ext cx="8596668" cy="4369878"/>
          </a:xfrm>
        </p:spPr>
        <p:txBody>
          <a:bodyPr/>
          <a:lstStyle/>
          <a:p>
            <a:r>
              <a:rPr lang="en-US" dirty="0" smtClean="0"/>
              <a:t>A complete set of protocol layers is referred to as a protocol suite or a protocol stack, reflecting the layered architecture.</a:t>
            </a:r>
          </a:p>
          <a:p>
            <a:r>
              <a:rPr lang="en-US" dirty="0" smtClean="0"/>
              <a:t>ISO International standards organization’s Open System Interconnection standard (OSI)</a:t>
            </a:r>
          </a:p>
          <a:p>
            <a:r>
              <a:rPr lang="en-US" dirty="0" smtClean="0"/>
              <a:t>Protocol layering brings substantial benefits in simplifying and generalization the software interfaces for access to the communication services of networks, but it also carries significant performance costs. Consider the costs…N layers, N transfers?</a:t>
            </a:r>
            <a:endParaRPr lang="en-US" dirty="0"/>
          </a:p>
        </p:txBody>
      </p:sp>
    </p:spTree>
    <p:extLst>
      <p:ext uri="{BB962C8B-B14F-4D97-AF65-F5344CB8AC3E}">
        <p14:creationId xmlns:p14="http://schemas.microsoft.com/office/powerpoint/2010/main" val="27894614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p:cNvSpPr>
          <p:nvPr/>
        </p:nvSpPr>
        <p:spPr bwMode="auto">
          <a:xfrm>
            <a:off x="3507507" y="6373564"/>
            <a:ext cx="5563195" cy="312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40" bIns="0" anchor="b"/>
          <a:lstStyle>
            <a:lvl1pPr marL="57150">
              <a:defRPr sz="1200">
                <a:solidFill>
                  <a:schemeClr val="tx1"/>
                </a:solidFill>
                <a:latin typeface="Times" panose="02020603050405020304" pitchFamily="18" charset="0"/>
              </a:defRPr>
            </a:lvl1pPr>
            <a:lvl2pPr>
              <a:defRPr sz="1200">
                <a:solidFill>
                  <a:schemeClr val="tx1"/>
                </a:solidFill>
                <a:latin typeface="Times" panose="02020603050405020304" pitchFamily="18" charset="0"/>
              </a:defRPr>
            </a:lvl2pPr>
            <a:lvl3pPr>
              <a:defRPr sz="1200">
                <a:solidFill>
                  <a:schemeClr val="tx1"/>
                </a:solidFill>
                <a:latin typeface="Times" panose="02020603050405020304" pitchFamily="18" charset="0"/>
              </a:defRPr>
            </a:lvl3pPr>
            <a:lvl4pPr>
              <a:defRPr sz="1200">
                <a:solidFill>
                  <a:schemeClr val="tx1"/>
                </a:solidFill>
                <a:latin typeface="Times" panose="02020603050405020304" pitchFamily="18" charset="0"/>
              </a:defRPr>
            </a:lvl4pPr>
            <a:lvl5pPr>
              <a:defRPr sz="1200">
                <a:solidFill>
                  <a:schemeClr val="tx1"/>
                </a:solidFill>
                <a:latin typeface="Times" panose="02020603050405020304" pitchFamily="18" charset="0"/>
              </a:defRPr>
            </a:lvl5pPr>
            <a:lvl6pPr fontAlgn="base">
              <a:spcBef>
                <a:spcPct val="0"/>
              </a:spcBef>
              <a:spcAft>
                <a:spcPct val="0"/>
              </a:spcAft>
              <a:defRPr sz="1200">
                <a:solidFill>
                  <a:schemeClr val="tx1"/>
                </a:solidFill>
                <a:latin typeface="Times" panose="02020603050405020304" pitchFamily="18" charset="0"/>
              </a:defRPr>
            </a:lvl6pPr>
            <a:lvl7pPr fontAlgn="base">
              <a:spcBef>
                <a:spcPct val="0"/>
              </a:spcBef>
              <a:spcAft>
                <a:spcPct val="0"/>
              </a:spcAft>
              <a:defRPr sz="1200">
                <a:solidFill>
                  <a:schemeClr val="tx1"/>
                </a:solidFill>
                <a:latin typeface="Times" panose="02020603050405020304" pitchFamily="18" charset="0"/>
              </a:defRPr>
            </a:lvl7pPr>
            <a:lvl8pPr fontAlgn="base">
              <a:spcBef>
                <a:spcPct val="0"/>
              </a:spcBef>
              <a:spcAft>
                <a:spcPct val="0"/>
              </a:spcAft>
              <a:defRPr sz="1200">
                <a:solidFill>
                  <a:schemeClr val="tx1"/>
                </a:solidFill>
                <a:latin typeface="Times" panose="02020603050405020304" pitchFamily="18" charset="0"/>
              </a:defRPr>
            </a:lvl8pPr>
            <a:lvl9pPr fontAlgn="base">
              <a:spcBef>
                <a:spcPct val="0"/>
              </a:spcBef>
              <a:spcAft>
                <a:spcPct val="0"/>
              </a:spcAft>
              <a:defRPr sz="1200">
                <a:solidFill>
                  <a:schemeClr val="tx1"/>
                </a:solidFill>
                <a:latin typeface="Times" panose="02020603050405020304" pitchFamily="18" charset="0"/>
              </a:defRPr>
            </a:lvl9pPr>
          </a:lstStyle>
          <a:p>
            <a:pPr algn="ctr">
              <a:spcBef>
                <a:spcPts val="562"/>
              </a:spcBef>
            </a:pPr>
            <a:r>
              <a:rPr lang="en-US" altLang="en-US" sz="703">
                <a:cs typeface="Times" panose="02020603050405020304" pitchFamily="18" charset="0"/>
              </a:rPr>
              <a:t>Instructor’s Guide for  Coulouris, Dollimore, Kindberg and Blair,  Distributed Systems: Concepts and Design   Edn. 5   </a:t>
            </a:r>
            <a:br>
              <a:rPr lang="en-US" altLang="en-US" sz="703">
                <a:cs typeface="Times" panose="02020603050405020304" pitchFamily="18" charset="0"/>
              </a:rPr>
            </a:br>
            <a:r>
              <a:rPr lang="en-US" altLang="en-US" sz="703">
                <a:cs typeface="Times" panose="02020603050405020304" pitchFamily="18" charset="0"/>
              </a:rPr>
              <a:t>©  Pearson Education 2012 </a:t>
            </a:r>
          </a:p>
        </p:txBody>
      </p:sp>
      <p:sp>
        <p:nvSpPr>
          <p:cNvPr id="7170" name="Line 2"/>
          <p:cNvSpPr>
            <a:spLocks noChangeShapeType="1"/>
          </p:cNvSpPr>
          <p:nvPr/>
        </p:nvSpPr>
        <p:spPr bwMode="auto">
          <a:xfrm>
            <a:off x="1979414" y="1143000"/>
            <a:ext cx="8152805" cy="1117"/>
          </a:xfrm>
          <a:prstGeom prst="line">
            <a:avLst/>
          </a:prstGeom>
          <a:noFill/>
          <a:ln w="127000">
            <a:solidFill>
              <a:srgbClr val="FFCC00"/>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7171" name="Rectangle 3"/>
          <p:cNvSpPr>
            <a:spLocks noGrp="1" noChangeArrowheads="1"/>
          </p:cNvSpPr>
          <p:nvPr>
            <p:ph type="title"/>
          </p:nvPr>
        </p:nvSpPr>
        <p:spPr>
          <a:ln/>
        </p:spPr>
        <p:txBody>
          <a:bodyPr vert="horz" lIns="91440" tIns="45720" rIns="116999" bIns="45720" rtlCol="0" anchor="t">
            <a:normAutofit fontScale="90000"/>
          </a:bodyPr>
          <a:lstStyle/>
          <a:p>
            <a:pPr marL="40182"/>
            <a:r>
              <a:rPr lang="en-US" altLang="en-US"/>
              <a:t>Figure 3.4</a:t>
            </a:r>
            <a:br>
              <a:rPr lang="en-US" altLang="en-US"/>
            </a:br>
            <a:r>
              <a:rPr lang="en-US" altLang="en-US"/>
              <a:t>Protocol layers in the ISO Open Systems Interconnection (OSI) model</a:t>
            </a:r>
          </a:p>
        </p:txBody>
      </p:sp>
      <p:pic>
        <p:nvPicPr>
          <p:cNvPr id="7172" name="Picture 4"/>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29446" y="1794867"/>
            <a:ext cx="7733109" cy="36701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409333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p:cNvSpPr>
          <p:nvPr/>
        </p:nvSpPr>
        <p:spPr bwMode="auto">
          <a:xfrm>
            <a:off x="3507507" y="6373564"/>
            <a:ext cx="5563195" cy="312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40" bIns="0" anchor="b"/>
          <a:lstStyle>
            <a:lvl1pPr marL="57150">
              <a:defRPr sz="1200">
                <a:solidFill>
                  <a:schemeClr val="tx1"/>
                </a:solidFill>
                <a:latin typeface="Times" panose="02020603050405020304" pitchFamily="18" charset="0"/>
              </a:defRPr>
            </a:lvl1pPr>
            <a:lvl2pPr>
              <a:defRPr sz="1200">
                <a:solidFill>
                  <a:schemeClr val="tx1"/>
                </a:solidFill>
                <a:latin typeface="Times" panose="02020603050405020304" pitchFamily="18" charset="0"/>
              </a:defRPr>
            </a:lvl2pPr>
            <a:lvl3pPr>
              <a:defRPr sz="1200">
                <a:solidFill>
                  <a:schemeClr val="tx1"/>
                </a:solidFill>
                <a:latin typeface="Times" panose="02020603050405020304" pitchFamily="18" charset="0"/>
              </a:defRPr>
            </a:lvl3pPr>
            <a:lvl4pPr>
              <a:defRPr sz="1200">
                <a:solidFill>
                  <a:schemeClr val="tx1"/>
                </a:solidFill>
                <a:latin typeface="Times" panose="02020603050405020304" pitchFamily="18" charset="0"/>
              </a:defRPr>
            </a:lvl4pPr>
            <a:lvl5pPr>
              <a:defRPr sz="1200">
                <a:solidFill>
                  <a:schemeClr val="tx1"/>
                </a:solidFill>
                <a:latin typeface="Times" panose="02020603050405020304" pitchFamily="18" charset="0"/>
              </a:defRPr>
            </a:lvl5pPr>
            <a:lvl6pPr fontAlgn="base">
              <a:spcBef>
                <a:spcPct val="0"/>
              </a:spcBef>
              <a:spcAft>
                <a:spcPct val="0"/>
              </a:spcAft>
              <a:defRPr sz="1200">
                <a:solidFill>
                  <a:schemeClr val="tx1"/>
                </a:solidFill>
                <a:latin typeface="Times" panose="02020603050405020304" pitchFamily="18" charset="0"/>
              </a:defRPr>
            </a:lvl6pPr>
            <a:lvl7pPr fontAlgn="base">
              <a:spcBef>
                <a:spcPct val="0"/>
              </a:spcBef>
              <a:spcAft>
                <a:spcPct val="0"/>
              </a:spcAft>
              <a:defRPr sz="1200">
                <a:solidFill>
                  <a:schemeClr val="tx1"/>
                </a:solidFill>
                <a:latin typeface="Times" panose="02020603050405020304" pitchFamily="18" charset="0"/>
              </a:defRPr>
            </a:lvl7pPr>
            <a:lvl8pPr fontAlgn="base">
              <a:spcBef>
                <a:spcPct val="0"/>
              </a:spcBef>
              <a:spcAft>
                <a:spcPct val="0"/>
              </a:spcAft>
              <a:defRPr sz="1200">
                <a:solidFill>
                  <a:schemeClr val="tx1"/>
                </a:solidFill>
                <a:latin typeface="Times" panose="02020603050405020304" pitchFamily="18" charset="0"/>
              </a:defRPr>
            </a:lvl8pPr>
            <a:lvl9pPr fontAlgn="base">
              <a:spcBef>
                <a:spcPct val="0"/>
              </a:spcBef>
              <a:spcAft>
                <a:spcPct val="0"/>
              </a:spcAft>
              <a:defRPr sz="1200">
                <a:solidFill>
                  <a:schemeClr val="tx1"/>
                </a:solidFill>
                <a:latin typeface="Times" panose="02020603050405020304" pitchFamily="18" charset="0"/>
              </a:defRPr>
            </a:lvl9pPr>
          </a:lstStyle>
          <a:p>
            <a:pPr algn="ctr">
              <a:spcBef>
                <a:spcPts val="562"/>
              </a:spcBef>
            </a:pPr>
            <a:r>
              <a:rPr lang="en-US" altLang="en-US" sz="703">
                <a:cs typeface="Times" panose="02020603050405020304" pitchFamily="18" charset="0"/>
              </a:rPr>
              <a:t>Instructor’s Guide for  Coulouris, Dollimore, Kindberg and Blair,  Distributed Systems: Concepts and Design   Edn. 5   </a:t>
            </a:r>
            <a:br>
              <a:rPr lang="en-US" altLang="en-US" sz="703">
                <a:cs typeface="Times" panose="02020603050405020304" pitchFamily="18" charset="0"/>
              </a:rPr>
            </a:br>
            <a:r>
              <a:rPr lang="en-US" altLang="en-US" sz="703">
                <a:cs typeface="Times" panose="02020603050405020304" pitchFamily="18" charset="0"/>
              </a:rPr>
              <a:t>©  Pearson Education 2012 </a:t>
            </a:r>
          </a:p>
        </p:txBody>
      </p:sp>
      <p:sp>
        <p:nvSpPr>
          <p:cNvPr id="8194" name="Line 2"/>
          <p:cNvSpPr>
            <a:spLocks noChangeShapeType="1"/>
          </p:cNvSpPr>
          <p:nvPr/>
        </p:nvSpPr>
        <p:spPr bwMode="auto">
          <a:xfrm>
            <a:off x="1979414" y="1143000"/>
            <a:ext cx="8152805" cy="1117"/>
          </a:xfrm>
          <a:prstGeom prst="line">
            <a:avLst/>
          </a:prstGeom>
          <a:noFill/>
          <a:ln w="127000">
            <a:solidFill>
              <a:srgbClr val="FFCC00"/>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8195" name="Rectangle 3"/>
          <p:cNvSpPr>
            <a:spLocks noGrp="1" noChangeArrowheads="1"/>
          </p:cNvSpPr>
          <p:nvPr>
            <p:ph type="title"/>
          </p:nvPr>
        </p:nvSpPr>
        <p:spPr>
          <a:ln/>
        </p:spPr>
        <p:txBody>
          <a:bodyPr vert="horz" lIns="91440" tIns="45720" rIns="116999" bIns="45720" rtlCol="0" anchor="t">
            <a:normAutofit/>
          </a:bodyPr>
          <a:lstStyle/>
          <a:p>
            <a:pPr marL="40182"/>
            <a:r>
              <a:rPr lang="en-US" altLang="en-US"/>
              <a:t>Figure 3.5</a:t>
            </a:r>
            <a:br>
              <a:rPr lang="en-US" altLang="en-US"/>
            </a:br>
            <a:r>
              <a:rPr lang="en-US" altLang="en-US"/>
              <a:t>OSI protocol summary</a:t>
            </a:r>
          </a:p>
        </p:txBody>
      </p:sp>
      <p:sp>
        <p:nvSpPr>
          <p:cNvPr id="8196" name="Rectangle 4"/>
          <p:cNvSpPr>
            <a:spLocks/>
          </p:cNvSpPr>
          <p:nvPr/>
        </p:nvSpPr>
        <p:spPr bwMode="auto">
          <a:xfrm>
            <a:off x="2697138" y="1336105"/>
            <a:ext cx="12278" cy="1116"/>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8197" name="Rectangle 5"/>
          <p:cNvSpPr>
            <a:spLocks/>
          </p:cNvSpPr>
          <p:nvPr/>
        </p:nvSpPr>
        <p:spPr bwMode="auto">
          <a:xfrm>
            <a:off x="6584900" y="1336105"/>
            <a:ext cx="13395" cy="1116"/>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grpSp>
        <p:nvGrpSpPr>
          <p:cNvPr id="8198" name="Group 6"/>
          <p:cNvGrpSpPr>
            <a:grpSpLocks/>
          </p:cNvGrpSpPr>
          <p:nvPr/>
        </p:nvGrpSpPr>
        <p:grpSpPr bwMode="auto">
          <a:xfrm>
            <a:off x="1210653" y="1930400"/>
            <a:ext cx="8921566" cy="4238253"/>
            <a:chOff x="0" y="0"/>
            <a:chExt cx="5273" cy="2771"/>
          </a:xfrm>
        </p:grpSpPr>
        <p:sp>
          <p:nvSpPr>
            <p:cNvPr id="8199" name="Rectangle 7"/>
            <p:cNvSpPr>
              <a:spLocks/>
            </p:cNvSpPr>
            <p:nvPr/>
          </p:nvSpPr>
          <p:spPr bwMode="auto">
            <a:xfrm>
              <a:off x="748" y="24"/>
              <a:ext cx="11" cy="1"/>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8200" name="Rectangle 8"/>
            <p:cNvSpPr>
              <a:spLocks/>
            </p:cNvSpPr>
            <p:nvPr/>
          </p:nvSpPr>
          <p:spPr bwMode="auto">
            <a:xfrm>
              <a:off x="4295" y="24"/>
              <a:ext cx="12" cy="1"/>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8201" name="Rectangle 9"/>
            <p:cNvSpPr>
              <a:spLocks/>
            </p:cNvSpPr>
            <p:nvPr/>
          </p:nvSpPr>
          <p:spPr bwMode="auto">
            <a:xfrm>
              <a:off x="748" y="2769"/>
              <a:ext cx="11" cy="1"/>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8202" name="Rectangle 10"/>
            <p:cNvSpPr>
              <a:spLocks/>
            </p:cNvSpPr>
            <p:nvPr/>
          </p:nvSpPr>
          <p:spPr bwMode="auto">
            <a:xfrm>
              <a:off x="4295" y="2769"/>
              <a:ext cx="12" cy="1"/>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8203" name="Rectangle 11"/>
            <p:cNvSpPr>
              <a:spLocks/>
            </p:cNvSpPr>
            <p:nvPr/>
          </p:nvSpPr>
          <p:spPr bwMode="auto">
            <a:xfrm>
              <a:off x="28" y="59"/>
              <a:ext cx="262"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i="1">
                  <a:cs typeface="Times" panose="02020603050405020304" pitchFamily="18" charset="0"/>
                </a:rPr>
                <a:t>Layer</a:t>
              </a:r>
            </a:p>
          </p:txBody>
        </p:sp>
        <p:sp>
          <p:nvSpPr>
            <p:cNvPr id="8204" name="Rectangle 12"/>
            <p:cNvSpPr>
              <a:spLocks/>
            </p:cNvSpPr>
            <p:nvPr/>
          </p:nvSpPr>
          <p:spPr bwMode="auto">
            <a:xfrm>
              <a:off x="765" y="59"/>
              <a:ext cx="541"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i="1">
                  <a:cs typeface="Times" panose="02020603050405020304" pitchFamily="18" charset="0"/>
                </a:rPr>
                <a:t>Description</a:t>
              </a:r>
            </a:p>
          </p:txBody>
        </p:sp>
        <p:sp>
          <p:nvSpPr>
            <p:cNvPr id="8205" name="Rectangle 13"/>
            <p:cNvSpPr>
              <a:spLocks/>
            </p:cNvSpPr>
            <p:nvPr/>
          </p:nvSpPr>
          <p:spPr bwMode="auto">
            <a:xfrm>
              <a:off x="4312" y="59"/>
              <a:ext cx="446"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i="1">
                  <a:cs typeface="Times" panose="02020603050405020304" pitchFamily="18" charset="0"/>
                </a:rPr>
                <a:t>Examples</a:t>
              </a:r>
            </a:p>
          </p:txBody>
        </p:sp>
        <p:sp>
          <p:nvSpPr>
            <p:cNvPr id="8206" name="Rectangle 14"/>
            <p:cNvSpPr>
              <a:spLocks/>
            </p:cNvSpPr>
            <p:nvPr/>
          </p:nvSpPr>
          <p:spPr bwMode="auto">
            <a:xfrm>
              <a:off x="748" y="0"/>
              <a:ext cx="11" cy="166"/>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8207" name="Rectangle 15"/>
            <p:cNvSpPr>
              <a:spLocks/>
            </p:cNvSpPr>
            <p:nvPr/>
          </p:nvSpPr>
          <p:spPr bwMode="auto">
            <a:xfrm>
              <a:off x="4295" y="0"/>
              <a:ext cx="12" cy="166"/>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8208" name="Rectangle 16"/>
            <p:cNvSpPr>
              <a:spLocks/>
            </p:cNvSpPr>
            <p:nvPr/>
          </p:nvSpPr>
          <p:spPr bwMode="auto">
            <a:xfrm>
              <a:off x="28" y="208"/>
              <a:ext cx="537"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Application</a:t>
              </a:r>
            </a:p>
          </p:txBody>
        </p:sp>
        <p:sp>
          <p:nvSpPr>
            <p:cNvPr id="8209" name="Rectangle 17"/>
            <p:cNvSpPr>
              <a:spLocks/>
            </p:cNvSpPr>
            <p:nvPr/>
          </p:nvSpPr>
          <p:spPr bwMode="auto">
            <a:xfrm>
              <a:off x="765" y="208"/>
              <a:ext cx="3448"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Protocols that are designed to meet the communication requirements of</a:t>
              </a:r>
            </a:p>
          </p:txBody>
        </p:sp>
        <p:sp>
          <p:nvSpPr>
            <p:cNvPr id="8210" name="Rectangle 18"/>
            <p:cNvSpPr>
              <a:spLocks/>
            </p:cNvSpPr>
            <p:nvPr/>
          </p:nvSpPr>
          <p:spPr bwMode="auto">
            <a:xfrm>
              <a:off x="765" y="326"/>
              <a:ext cx="2990"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specific applications, often defining the interface to a service.</a:t>
              </a:r>
            </a:p>
          </p:txBody>
        </p:sp>
        <p:sp>
          <p:nvSpPr>
            <p:cNvPr id="8211" name="Rectangle 19"/>
            <p:cNvSpPr>
              <a:spLocks/>
            </p:cNvSpPr>
            <p:nvPr/>
          </p:nvSpPr>
          <p:spPr bwMode="auto">
            <a:xfrm>
              <a:off x="3570" y="326"/>
              <a:ext cx="32"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 </a:t>
              </a:r>
            </a:p>
          </p:txBody>
        </p:sp>
        <p:sp>
          <p:nvSpPr>
            <p:cNvPr id="8212" name="Rectangle 20"/>
            <p:cNvSpPr>
              <a:spLocks/>
            </p:cNvSpPr>
            <p:nvPr/>
          </p:nvSpPr>
          <p:spPr bwMode="auto">
            <a:xfrm>
              <a:off x="3594" y="326"/>
              <a:ext cx="32"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i="1">
                  <a:cs typeface="Times" panose="02020603050405020304" pitchFamily="18" charset="0"/>
                </a:rPr>
                <a:t> </a:t>
              </a:r>
            </a:p>
          </p:txBody>
        </p:sp>
        <p:sp>
          <p:nvSpPr>
            <p:cNvPr id="8213" name="Rectangle 21"/>
            <p:cNvSpPr>
              <a:spLocks/>
            </p:cNvSpPr>
            <p:nvPr/>
          </p:nvSpPr>
          <p:spPr bwMode="auto">
            <a:xfrm>
              <a:off x="4312" y="220"/>
              <a:ext cx="302"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HTTP, </a:t>
              </a:r>
            </a:p>
          </p:txBody>
        </p:sp>
        <p:sp>
          <p:nvSpPr>
            <p:cNvPr id="8214" name="Rectangle 22"/>
            <p:cNvSpPr>
              <a:spLocks/>
            </p:cNvSpPr>
            <p:nvPr/>
          </p:nvSpPr>
          <p:spPr bwMode="auto">
            <a:xfrm>
              <a:off x="4621" y="208"/>
              <a:ext cx="176"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FTP</a:t>
              </a:r>
            </a:p>
          </p:txBody>
        </p:sp>
        <p:sp>
          <p:nvSpPr>
            <p:cNvPr id="8215" name="Rectangle 23"/>
            <p:cNvSpPr>
              <a:spLocks/>
            </p:cNvSpPr>
            <p:nvPr/>
          </p:nvSpPr>
          <p:spPr bwMode="auto">
            <a:xfrm>
              <a:off x="4835" y="220"/>
              <a:ext cx="71"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 </a:t>
              </a:r>
            </a:p>
          </p:txBody>
        </p:sp>
        <p:sp>
          <p:nvSpPr>
            <p:cNvPr id="8216" name="Rectangle 24"/>
            <p:cNvSpPr>
              <a:spLocks/>
            </p:cNvSpPr>
            <p:nvPr/>
          </p:nvSpPr>
          <p:spPr bwMode="auto">
            <a:xfrm>
              <a:off x="4894" y="220"/>
              <a:ext cx="265"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SMTP,</a:t>
              </a:r>
            </a:p>
          </p:txBody>
        </p:sp>
        <p:sp>
          <p:nvSpPr>
            <p:cNvPr id="8217" name="Rectangle 25"/>
            <p:cNvSpPr>
              <a:spLocks/>
            </p:cNvSpPr>
            <p:nvPr/>
          </p:nvSpPr>
          <p:spPr bwMode="auto">
            <a:xfrm>
              <a:off x="4312" y="338"/>
              <a:ext cx="535"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dirty="0" smtClean="0">
                  <a:cs typeface="Times" panose="02020603050405020304" pitchFamily="18" charset="0"/>
                </a:rPr>
                <a:t>CORBA IIOP</a:t>
              </a:r>
              <a:endParaRPr lang="en-US" altLang="en-US" sz="1266" dirty="0">
                <a:cs typeface="Times" panose="02020603050405020304" pitchFamily="18" charset="0"/>
              </a:endParaRPr>
            </a:p>
          </p:txBody>
        </p:sp>
        <p:sp>
          <p:nvSpPr>
            <p:cNvPr id="8218" name="Rectangle 26"/>
            <p:cNvSpPr>
              <a:spLocks/>
            </p:cNvSpPr>
            <p:nvPr/>
          </p:nvSpPr>
          <p:spPr bwMode="auto">
            <a:xfrm>
              <a:off x="748" y="202"/>
              <a:ext cx="11" cy="273"/>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8219" name="Rectangle 27"/>
            <p:cNvSpPr>
              <a:spLocks/>
            </p:cNvSpPr>
            <p:nvPr/>
          </p:nvSpPr>
          <p:spPr bwMode="auto">
            <a:xfrm>
              <a:off x="4295" y="202"/>
              <a:ext cx="12" cy="273"/>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8220" name="Rectangle 28"/>
            <p:cNvSpPr>
              <a:spLocks/>
            </p:cNvSpPr>
            <p:nvPr/>
          </p:nvSpPr>
          <p:spPr bwMode="auto">
            <a:xfrm>
              <a:off x="28" y="481"/>
              <a:ext cx="595"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Presentation</a:t>
              </a:r>
            </a:p>
          </p:txBody>
        </p:sp>
        <p:sp>
          <p:nvSpPr>
            <p:cNvPr id="8221" name="Rectangle 29"/>
            <p:cNvSpPr>
              <a:spLocks/>
            </p:cNvSpPr>
            <p:nvPr/>
          </p:nvSpPr>
          <p:spPr bwMode="auto">
            <a:xfrm>
              <a:off x="765" y="481"/>
              <a:ext cx="3402"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Protocols at this level transmit data in a network representation that is</a:t>
              </a:r>
            </a:p>
          </p:txBody>
        </p:sp>
        <p:sp>
          <p:nvSpPr>
            <p:cNvPr id="8222" name="Rectangle 30"/>
            <p:cNvSpPr>
              <a:spLocks/>
            </p:cNvSpPr>
            <p:nvPr/>
          </p:nvSpPr>
          <p:spPr bwMode="auto">
            <a:xfrm>
              <a:off x="765" y="600"/>
              <a:ext cx="3657"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independent of the representations used in individual computers, which may</a:t>
              </a:r>
            </a:p>
          </p:txBody>
        </p:sp>
        <p:sp>
          <p:nvSpPr>
            <p:cNvPr id="8223" name="Rectangle 31"/>
            <p:cNvSpPr>
              <a:spLocks/>
            </p:cNvSpPr>
            <p:nvPr/>
          </p:nvSpPr>
          <p:spPr bwMode="auto">
            <a:xfrm>
              <a:off x="765" y="719"/>
              <a:ext cx="2879"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differ. Encryption is also performed in this layer, if required.</a:t>
              </a:r>
            </a:p>
          </p:txBody>
        </p:sp>
        <p:sp>
          <p:nvSpPr>
            <p:cNvPr id="8224" name="Rectangle 32"/>
            <p:cNvSpPr>
              <a:spLocks/>
            </p:cNvSpPr>
            <p:nvPr/>
          </p:nvSpPr>
          <p:spPr bwMode="auto">
            <a:xfrm>
              <a:off x="4312" y="481"/>
              <a:ext cx="707"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Secure Sockets</a:t>
              </a:r>
            </a:p>
          </p:txBody>
        </p:sp>
        <p:sp>
          <p:nvSpPr>
            <p:cNvPr id="8225" name="Rectangle 33"/>
            <p:cNvSpPr>
              <a:spLocks/>
            </p:cNvSpPr>
            <p:nvPr/>
          </p:nvSpPr>
          <p:spPr bwMode="auto">
            <a:xfrm>
              <a:off x="4312" y="600"/>
              <a:ext cx="39"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a:t>
              </a:r>
            </a:p>
          </p:txBody>
        </p:sp>
        <p:sp>
          <p:nvSpPr>
            <p:cNvPr id="8226" name="Rectangle 34"/>
            <p:cNvSpPr>
              <a:spLocks/>
            </p:cNvSpPr>
            <p:nvPr/>
          </p:nvSpPr>
          <p:spPr bwMode="auto">
            <a:xfrm>
              <a:off x="4348" y="600"/>
              <a:ext cx="798"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SSL),CORBA Data</a:t>
              </a:r>
            </a:p>
          </p:txBody>
        </p:sp>
        <p:sp>
          <p:nvSpPr>
            <p:cNvPr id="8227" name="Rectangle 35"/>
            <p:cNvSpPr>
              <a:spLocks/>
            </p:cNvSpPr>
            <p:nvPr/>
          </p:nvSpPr>
          <p:spPr bwMode="auto">
            <a:xfrm>
              <a:off x="4312" y="719"/>
              <a:ext cx="213"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Rep.</a:t>
              </a:r>
            </a:p>
          </p:txBody>
        </p:sp>
        <p:sp>
          <p:nvSpPr>
            <p:cNvPr id="8228" name="Rectangle 36"/>
            <p:cNvSpPr>
              <a:spLocks/>
            </p:cNvSpPr>
            <p:nvPr/>
          </p:nvSpPr>
          <p:spPr bwMode="auto">
            <a:xfrm>
              <a:off x="748" y="475"/>
              <a:ext cx="11" cy="381"/>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8229" name="Rectangle 37"/>
            <p:cNvSpPr>
              <a:spLocks/>
            </p:cNvSpPr>
            <p:nvPr/>
          </p:nvSpPr>
          <p:spPr bwMode="auto">
            <a:xfrm>
              <a:off x="4295" y="475"/>
              <a:ext cx="12" cy="381"/>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8230" name="Rectangle 38"/>
            <p:cNvSpPr>
              <a:spLocks/>
            </p:cNvSpPr>
            <p:nvPr/>
          </p:nvSpPr>
          <p:spPr bwMode="auto">
            <a:xfrm>
              <a:off x="28" y="861"/>
              <a:ext cx="340"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Session</a:t>
              </a:r>
            </a:p>
          </p:txBody>
        </p:sp>
        <p:sp>
          <p:nvSpPr>
            <p:cNvPr id="8231" name="Rectangle 39"/>
            <p:cNvSpPr>
              <a:spLocks/>
            </p:cNvSpPr>
            <p:nvPr/>
          </p:nvSpPr>
          <p:spPr bwMode="auto">
            <a:xfrm>
              <a:off x="765" y="861"/>
              <a:ext cx="3562"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At this level reliability and adaptation are performed, such as detection of</a:t>
              </a:r>
            </a:p>
          </p:txBody>
        </p:sp>
        <p:sp>
          <p:nvSpPr>
            <p:cNvPr id="8232" name="Rectangle 40"/>
            <p:cNvSpPr>
              <a:spLocks/>
            </p:cNvSpPr>
            <p:nvPr/>
          </p:nvSpPr>
          <p:spPr bwMode="auto">
            <a:xfrm>
              <a:off x="765" y="980"/>
              <a:ext cx="1542"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failures and automatic recovery.</a:t>
              </a:r>
            </a:p>
          </p:txBody>
        </p:sp>
        <p:sp>
          <p:nvSpPr>
            <p:cNvPr id="8233" name="Rectangle 41"/>
            <p:cNvSpPr>
              <a:spLocks/>
            </p:cNvSpPr>
            <p:nvPr/>
          </p:nvSpPr>
          <p:spPr bwMode="auto">
            <a:xfrm>
              <a:off x="748" y="856"/>
              <a:ext cx="11" cy="261"/>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8234" name="Rectangle 42"/>
            <p:cNvSpPr>
              <a:spLocks/>
            </p:cNvSpPr>
            <p:nvPr/>
          </p:nvSpPr>
          <p:spPr bwMode="auto">
            <a:xfrm>
              <a:off x="4295" y="856"/>
              <a:ext cx="12" cy="261"/>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8235" name="Rectangle 43"/>
            <p:cNvSpPr>
              <a:spLocks/>
            </p:cNvSpPr>
            <p:nvPr/>
          </p:nvSpPr>
          <p:spPr bwMode="auto">
            <a:xfrm>
              <a:off x="28" y="1123"/>
              <a:ext cx="445"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Transport</a:t>
              </a:r>
            </a:p>
          </p:txBody>
        </p:sp>
        <p:sp>
          <p:nvSpPr>
            <p:cNvPr id="8236" name="Rectangle 44"/>
            <p:cNvSpPr>
              <a:spLocks/>
            </p:cNvSpPr>
            <p:nvPr/>
          </p:nvSpPr>
          <p:spPr bwMode="auto">
            <a:xfrm>
              <a:off x="765" y="1123"/>
              <a:ext cx="3687"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This is the lowest level at which messages (rather than packets) are handled.</a:t>
              </a:r>
            </a:p>
          </p:txBody>
        </p:sp>
        <p:sp>
          <p:nvSpPr>
            <p:cNvPr id="8237" name="Rectangle 45"/>
            <p:cNvSpPr>
              <a:spLocks/>
            </p:cNvSpPr>
            <p:nvPr/>
          </p:nvSpPr>
          <p:spPr bwMode="auto">
            <a:xfrm>
              <a:off x="765" y="1242"/>
              <a:ext cx="3393"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Messages are addressed to communication ports attached to processes,</a:t>
              </a:r>
            </a:p>
          </p:txBody>
        </p:sp>
        <p:sp>
          <p:nvSpPr>
            <p:cNvPr id="8238" name="Rectangle 46"/>
            <p:cNvSpPr>
              <a:spLocks/>
            </p:cNvSpPr>
            <p:nvPr/>
          </p:nvSpPr>
          <p:spPr bwMode="auto">
            <a:xfrm>
              <a:off x="765" y="1360"/>
              <a:ext cx="3298"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Protocols in this layer may be connection-oriented or connectionless.</a:t>
              </a:r>
            </a:p>
          </p:txBody>
        </p:sp>
        <p:sp>
          <p:nvSpPr>
            <p:cNvPr id="8239" name="Rectangle 47"/>
            <p:cNvSpPr>
              <a:spLocks/>
            </p:cNvSpPr>
            <p:nvPr/>
          </p:nvSpPr>
          <p:spPr bwMode="auto">
            <a:xfrm>
              <a:off x="4312" y="1123"/>
              <a:ext cx="235"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TCP, </a:t>
              </a:r>
            </a:p>
          </p:txBody>
        </p:sp>
        <p:sp>
          <p:nvSpPr>
            <p:cNvPr id="8240" name="Rectangle 48"/>
            <p:cNvSpPr>
              <a:spLocks/>
            </p:cNvSpPr>
            <p:nvPr/>
          </p:nvSpPr>
          <p:spPr bwMode="auto">
            <a:xfrm>
              <a:off x="4561" y="1123"/>
              <a:ext cx="193"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UDP</a:t>
              </a:r>
            </a:p>
          </p:txBody>
        </p:sp>
        <p:sp>
          <p:nvSpPr>
            <p:cNvPr id="8241" name="Rectangle 49"/>
            <p:cNvSpPr>
              <a:spLocks/>
            </p:cNvSpPr>
            <p:nvPr/>
          </p:nvSpPr>
          <p:spPr bwMode="auto">
            <a:xfrm>
              <a:off x="748" y="1117"/>
              <a:ext cx="11" cy="380"/>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8242" name="Rectangle 50"/>
            <p:cNvSpPr>
              <a:spLocks/>
            </p:cNvSpPr>
            <p:nvPr/>
          </p:nvSpPr>
          <p:spPr bwMode="auto">
            <a:xfrm>
              <a:off x="4295" y="1117"/>
              <a:ext cx="12" cy="380"/>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8243" name="Rectangle 51"/>
            <p:cNvSpPr>
              <a:spLocks/>
            </p:cNvSpPr>
            <p:nvPr/>
          </p:nvSpPr>
          <p:spPr bwMode="auto">
            <a:xfrm>
              <a:off x="28" y="1503"/>
              <a:ext cx="397"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Network</a:t>
              </a:r>
            </a:p>
          </p:txBody>
        </p:sp>
        <p:sp>
          <p:nvSpPr>
            <p:cNvPr id="8244" name="Rectangle 52"/>
            <p:cNvSpPr>
              <a:spLocks/>
            </p:cNvSpPr>
            <p:nvPr/>
          </p:nvSpPr>
          <p:spPr bwMode="auto">
            <a:xfrm>
              <a:off x="765" y="1503"/>
              <a:ext cx="3554"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Transfers data packets between computers in a specific network. In a WAN</a:t>
              </a:r>
            </a:p>
          </p:txBody>
        </p:sp>
        <p:sp>
          <p:nvSpPr>
            <p:cNvPr id="8245" name="Rectangle 53"/>
            <p:cNvSpPr>
              <a:spLocks/>
            </p:cNvSpPr>
            <p:nvPr/>
          </p:nvSpPr>
          <p:spPr bwMode="auto">
            <a:xfrm>
              <a:off x="765" y="1622"/>
              <a:ext cx="3518"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or an internetwork this involves the generation of a route passing through</a:t>
              </a:r>
            </a:p>
          </p:txBody>
        </p:sp>
        <p:sp>
          <p:nvSpPr>
            <p:cNvPr id="8246" name="Rectangle 54"/>
            <p:cNvSpPr>
              <a:spLocks/>
            </p:cNvSpPr>
            <p:nvPr/>
          </p:nvSpPr>
          <p:spPr bwMode="auto">
            <a:xfrm>
              <a:off x="765" y="1741"/>
              <a:ext cx="2206"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routers. In a single LAN no routing is required.</a:t>
              </a:r>
            </a:p>
          </p:txBody>
        </p:sp>
        <p:sp>
          <p:nvSpPr>
            <p:cNvPr id="8247" name="Rectangle 55"/>
            <p:cNvSpPr>
              <a:spLocks/>
            </p:cNvSpPr>
            <p:nvPr/>
          </p:nvSpPr>
          <p:spPr bwMode="auto">
            <a:xfrm>
              <a:off x="4312" y="1503"/>
              <a:ext cx="139"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IP, </a:t>
              </a:r>
            </a:p>
          </p:txBody>
        </p:sp>
        <p:sp>
          <p:nvSpPr>
            <p:cNvPr id="8248" name="Rectangle 56"/>
            <p:cNvSpPr>
              <a:spLocks/>
            </p:cNvSpPr>
            <p:nvPr/>
          </p:nvSpPr>
          <p:spPr bwMode="auto">
            <a:xfrm>
              <a:off x="4467" y="1503"/>
              <a:ext cx="533"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ATM virtual</a:t>
              </a:r>
            </a:p>
          </p:txBody>
        </p:sp>
        <p:sp>
          <p:nvSpPr>
            <p:cNvPr id="8249" name="Rectangle 57"/>
            <p:cNvSpPr>
              <a:spLocks/>
            </p:cNvSpPr>
            <p:nvPr/>
          </p:nvSpPr>
          <p:spPr bwMode="auto">
            <a:xfrm>
              <a:off x="4312" y="1622"/>
              <a:ext cx="349"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circuits</a:t>
              </a:r>
            </a:p>
          </p:txBody>
        </p:sp>
        <p:sp>
          <p:nvSpPr>
            <p:cNvPr id="8250" name="Rectangle 58"/>
            <p:cNvSpPr>
              <a:spLocks/>
            </p:cNvSpPr>
            <p:nvPr/>
          </p:nvSpPr>
          <p:spPr bwMode="auto">
            <a:xfrm>
              <a:off x="748" y="1497"/>
              <a:ext cx="11" cy="381"/>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8251" name="Rectangle 59"/>
            <p:cNvSpPr>
              <a:spLocks/>
            </p:cNvSpPr>
            <p:nvPr/>
          </p:nvSpPr>
          <p:spPr bwMode="auto">
            <a:xfrm>
              <a:off x="4295" y="1497"/>
              <a:ext cx="12" cy="381"/>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8252" name="Rectangle 60"/>
            <p:cNvSpPr>
              <a:spLocks/>
            </p:cNvSpPr>
            <p:nvPr/>
          </p:nvSpPr>
          <p:spPr bwMode="auto">
            <a:xfrm>
              <a:off x="28" y="1883"/>
              <a:ext cx="424"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Data link</a:t>
              </a:r>
            </a:p>
          </p:txBody>
        </p:sp>
        <p:sp>
          <p:nvSpPr>
            <p:cNvPr id="8253" name="Rectangle 61"/>
            <p:cNvSpPr>
              <a:spLocks/>
            </p:cNvSpPr>
            <p:nvPr/>
          </p:nvSpPr>
          <p:spPr bwMode="auto">
            <a:xfrm>
              <a:off x="765" y="1883"/>
              <a:ext cx="3428"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Responsible for transmission of packets between nodes that are directly</a:t>
              </a:r>
            </a:p>
          </p:txBody>
        </p:sp>
        <p:sp>
          <p:nvSpPr>
            <p:cNvPr id="8254" name="Rectangle 62"/>
            <p:cNvSpPr>
              <a:spLocks/>
            </p:cNvSpPr>
            <p:nvPr/>
          </p:nvSpPr>
          <p:spPr bwMode="auto">
            <a:xfrm>
              <a:off x="765" y="2002"/>
              <a:ext cx="3392"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connected by a physical link. In a WAN transmission is between pairs of</a:t>
              </a:r>
            </a:p>
          </p:txBody>
        </p:sp>
        <p:sp>
          <p:nvSpPr>
            <p:cNvPr id="8255" name="Rectangle 63"/>
            <p:cNvSpPr>
              <a:spLocks/>
            </p:cNvSpPr>
            <p:nvPr/>
          </p:nvSpPr>
          <p:spPr bwMode="auto">
            <a:xfrm>
              <a:off x="765" y="2121"/>
              <a:ext cx="3735"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routers or between routers and hosts. In a LAN it is between any pair of hosts.</a:t>
              </a:r>
            </a:p>
          </p:txBody>
        </p:sp>
        <p:sp>
          <p:nvSpPr>
            <p:cNvPr id="8256" name="Rectangle 64"/>
            <p:cNvSpPr>
              <a:spLocks/>
            </p:cNvSpPr>
            <p:nvPr/>
          </p:nvSpPr>
          <p:spPr bwMode="auto">
            <a:xfrm>
              <a:off x="4312" y="1883"/>
              <a:ext cx="686"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Ethernet MAC,</a:t>
              </a:r>
            </a:p>
          </p:txBody>
        </p:sp>
        <p:sp>
          <p:nvSpPr>
            <p:cNvPr id="8257" name="Rectangle 65"/>
            <p:cNvSpPr>
              <a:spLocks/>
            </p:cNvSpPr>
            <p:nvPr/>
          </p:nvSpPr>
          <p:spPr bwMode="auto">
            <a:xfrm>
              <a:off x="4312" y="2002"/>
              <a:ext cx="828"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ATM cell transfer,</a:t>
              </a:r>
            </a:p>
          </p:txBody>
        </p:sp>
        <p:sp>
          <p:nvSpPr>
            <p:cNvPr id="8258" name="Rectangle 66"/>
            <p:cNvSpPr>
              <a:spLocks/>
            </p:cNvSpPr>
            <p:nvPr/>
          </p:nvSpPr>
          <p:spPr bwMode="auto">
            <a:xfrm>
              <a:off x="4312" y="2121"/>
              <a:ext cx="176"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PPP</a:t>
              </a:r>
            </a:p>
          </p:txBody>
        </p:sp>
        <p:sp>
          <p:nvSpPr>
            <p:cNvPr id="8259" name="Rectangle 67"/>
            <p:cNvSpPr>
              <a:spLocks/>
            </p:cNvSpPr>
            <p:nvPr/>
          </p:nvSpPr>
          <p:spPr bwMode="auto">
            <a:xfrm>
              <a:off x="748" y="1878"/>
              <a:ext cx="11" cy="380"/>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8260" name="Rectangle 68"/>
            <p:cNvSpPr>
              <a:spLocks/>
            </p:cNvSpPr>
            <p:nvPr/>
          </p:nvSpPr>
          <p:spPr bwMode="auto">
            <a:xfrm>
              <a:off x="4295" y="1878"/>
              <a:ext cx="12" cy="380"/>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8261" name="Rectangle 69"/>
            <p:cNvSpPr>
              <a:spLocks/>
            </p:cNvSpPr>
            <p:nvPr/>
          </p:nvSpPr>
          <p:spPr bwMode="auto">
            <a:xfrm>
              <a:off x="28" y="2264"/>
              <a:ext cx="377"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Physical</a:t>
              </a:r>
            </a:p>
          </p:txBody>
        </p:sp>
        <p:sp>
          <p:nvSpPr>
            <p:cNvPr id="8262" name="Rectangle 70"/>
            <p:cNvSpPr>
              <a:spLocks/>
            </p:cNvSpPr>
            <p:nvPr/>
          </p:nvSpPr>
          <p:spPr bwMode="auto">
            <a:xfrm>
              <a:off x="765" y="2264"/>
              <a:ext cx="3616"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The circuits and hardware that drive the network. It transmits sequences of</a:t>
              </a:r>
            </a:p>
          </p:txBody>
        </p:sp>
        <p:sp>
          <p:nvSpPr>
            <p:cNvPr id="8263" name="Rectangle 71"/>
            <p:cNvSpPr>
              <a:spLocks/>
            </p:cNvSpPr>
            <p:nvPr/>
          </p:nvSpPr>
          <p:spPr bwMode="auto">
            <a:xfrm>
              <a:off x="765" y="2382"/>
              <a:ext cx="3648"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binary data by analogue signalling, using amplitude or frequency modulation</a:t>
              </a:r>
            </a:p>
          </p:txBody>
        </p:sp>
        <p:sp>
          <p:nvSpPr>
            <p:cNvPr id="8264" name="Rectangle 72"/>
            <p:cNvSpPr>
              <a:spLocks/>
            </p:cNvSpPr>
            <p:nvPr/>
          </p:nvSpPr>
          <p:spPr bwMode="auto">
            <a:xfrm>
              <a:off x="765" y="2501"/>
              <a:ext cx="3591"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of electrical signals (on cable circuits), light signals (on fibre optic circuits)</a:t>
              </a:r>
            </a:p>
          </p:txBody>
        </p:sp>
        <p:sp>
          <p:nvSpPr>
            <p:cNvPr id="8265" name="Rectangle 73"/>
            <p:cNvSpPr>
              <a:spLocks/>
            </p:cNvSpPr>
            <p:nvPr/>
          </p:nvSpPr>
          <p:spPr bwMode="auto">
            <a:xfrm>
              <a:off x="765" y="2620"/>
              <a:ext cx="3209"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or other electromagnetic signals (on radio and microwave circuits).</a:t>
              </a:r>
            </a:p>
          </p:txBody>
        </p:sp>
        <p:sp>
          <p:nvSpPr>
            <p:cNvPr id="8266" name="Rectangle 74"/>
            <p:cNvSpPr>
              <a:spLocks/>
            </p:cNvSpPr>
            <p:nvPr/>
          </p:nvSpPr>
          <p:spPr bwMode="auto">
            <a:xfrm>
              <a:off x="4312" y="2264"/>
              <a:ext cx="961"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Ethernet base- band</a:t>
              </a:r>
            </a:p>
          </p:txBody>
        </p:sp>
        <p:sp>
          <p:nvSpPr>
            <p:cNvPr id="8267" name="Rectangle 75"/>
            <p:cNvSpPr>
              <a:spLocks/>
            </p:cNvSpPr>
            <p:nvPr/>
          </p:nvSpPr>
          <p:spPr bwMode="auto">
            <a:xfrm>
              <a:off x="4312" y="2382"/>
              <a:ext cx="516"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signalling, </a:t>
              </a:r>
            </a:p>
          </p:txBody>
        </p:sp>
        <p:sp>
          <p:nvSpPr>
            <p:cNvPr id="8268" name="Rectangle 76"/>
            <p:cNvSpPr>
              <a:spLocks/>
            </p:cNvSpPr>
            <p:nvPr/>
          </p:nvSpPr>
          <p:spPr bwMode="auto">
            <a:xfrm>
              <a:off x="4847" y="2382"/>
              <a:ext cx="214" cy="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266">
                  <a:cs typeface="Times" panose="02020603050405020304" pitchFamily="18" charset="0"/>
                </a:rPr>
                <a:t>ISDN</a:t>
              </a:r>
            </a:p>
          </p:txBody>
        </p:sp>
        <p:sp>
          <p:nvSpPr>
            <p:cNvPr id="8269" name="Rectangle 77"/>
            <p:cNvSpPr>
              <a:spLocks/>
            </p:cNvSpPr>
            <p:nvPr/>
          </p:nvSpPr>
          <p:spPr bwMode="auto">
            <a:xfrm>
              <a:off x="748" y="2258"/>
              <a:ext cx="11" cy="499"/>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8270" name="Rectangle 78"/>
            <p:cNvSpPr>
              <a:spLocks/>
            </p:cNvSpPr>
            <p:nvPr/>
          </p:nvSpPr>
          <p:spPr bwMode="auto">
            <a:xfrm>
              <a:off x="4295" y="2258"/>
              <a:ext cx="12" cy="499"/>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8271" name="Line 79"/>
            <p:cNvSpPr>
              <a:spLocks noChangeShapeType="1"/>
            </p:cNvSpPr>
            <p:nvPr/>
          </p:nvSpPr>
          <p:spPr bwMode="auto">
            <a:xfrm>
              <a:off x="3" y="2770"/>
              <a:ext cx="5129" cy="1"/>
            </a:xfrm>
            <a:prstGeom prst="lin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8272" name="Line 80"/>
            <p:cNvSpPr>
              <a:spLocks noChangeShapeType="1"/>
            </p:cNvSpPr>
            <p:nvPr/>
          </p:nvSpPr>
          <p:spPr bwMode="auto">
            <a:xfrm>
              <a:off x="5" y="11"/>
              <a:ext cx="5129" cy="1"/>
            </a:xfrm>
            <a:prstGeom prst="lin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8273" name="Line 81"/>
            <p:cNvSpPr>
              <a:spLocks noChangeShapeType="1"/>
            </p:cNvSpPr>
            <p:nvPr/>
          </p:nvSpPr>
          <p:spPr bwMode="auto">
            <a:xfrm>
              <a:off x="0" y="201"/>
              <a:ext cx="5129" cy="1"/>
            </a:xfrm>
            <a:prstGeom prst="lin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grpSp>
    </p:spTree>
    <p:extLst>
      <p:ext uri="{BB962C8B-B14F-4D97-AF65-F5344CB8AC3E}">
        <p14:creationId xmlns:p14="http://schemas.microsoft.com/office/powerpoint/2010/main" val="310219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25910"/>
          </a:xfrm>
        </p:spPr>
        <p:txBody>
          <a:bodyPr/>
          <a:lstStyle/>
          <a:p>
            <a:r>
              <a:rPr lang="en-US" dirty="0" smtClean="0"/>
              <a:t>Packets, Ports and Addresses</a:t>
            </a:r>
            <a:endParaRPr lang="en-US" dirty="0"/>
          </a:p>
        </p:txBody>
      </p:sp>
      <p:sp>
        <p:nvSpPr>
          <p:cNvPr id="3" name="Content Placeholder 2"/>
          <p:cNvSpPr>
            <a:spLocks noGrp="1"/>
          </p:cNvSpPr>
          <p:nvPr>
            <p:ph idx="1"/>
          </p:nvPr>
        </p:nvSpPr>
        <p:spPr>
          <a:xfrm>
            <a:off x="677334" y="1435511"/>
            <a:ext cx="8596668" cy="4605852"/>
          </a:xfrm>
        </p:spPr>
        <p:txBody>
          <a:bodyPr>
            <a:normAutofit fontScale="92500" lnSpcReduction="20000"/>
          </a:bodyPr>
          <a:lstStyle/>
          <a:p>
            <a:r>
              <a:rPr lang="en-US" dirty="0" smtClean="0"/>
              <a:t>Packets have a header and data field</a:t>
            </a:r>
          </a:p>
          <a:p>
            <a:r>
              <a:rPr lang="en-US" dirty="0" smtClean="0"/>
              <a:t>Data is variable length, and header is fixed length (typically), limits such maximum transfer unit MTU can set the length of a packet.</a:t>
            </a:r>
          </a:p>
          <a:p>
            <a:r>
              <a:rPr lang="en-US" dirty="0" smtClean="0"/>
              <a:t>Ports: Provide network-independent message transport layer between a pair of network ports. </a:t>
            </a:r>
          </a:p>
          <a:p>
            <a:r>
              <a:rPr lang="en-US" dirty="0" smtClean="0"/>
              <a:t>Ports are software defined software defined destination points at a host computer. </a:t>
            </a:r>
          </a:p>
          <a:p>
            <a:r>
              <a:rPr lang="en-US" dirty="0" smtClean="0"/>
              <a:t>Ports are “bound” or attached to a processes, enabling data transmission to be addressed to a specific process at a destination node.</a:t>
            </a:r>
          </a:p>
          <a:p>
            <a:r>
              <a:rPr lang="en-US" dirty="0" smtClean="0"/>
              <a:t>Example: Http: 80, ftp: 21, https 443, </a:t>
            </a:r>
            <a:r>
              <a:rPr lang="en-US" dirty="0" err="1" smtClean="0"/>
              <a:t>sftp</a:t>
            </a:r>
            <a:r>
              <a:rPr lang="en-US" dirty="0" smtClean="0"/>
              <a:t> (</a:t>
            </a:r>
            <a:r>
              <a:rPr lang="en-US" dirty="0" err="1" smtClean="0"/>
              <a:t>ssh</a:t>
            </a:r>
            <a:r>
              <a:rPr lang="en-US" dirty="0" smtClean="0"/>
              <a:t>) 22  are reserved</a:t>
            </a:r>
          </a:p>
          <a:p>
            <a:r>
              <a:rPr lang="en-US" dirty="0"/>
              <a:t>A</a:t>
            </a:r>
            <a:r>
              <a:rPr lang="en-US" dirty="0" smtClean="0"/>
              <a:t>ddresses are specified by network address of the host computer and the port number. </a:t>
            </a:r>
            <a:endParaRPr lang="en-US" dirty="0"/>
          </a:p>
          <a:p>
            <a:r>
              <a:rPr lang="en-US" dirty="0" smtClean="0"/>
              <a:t>Transport layer is responsible for delivering messages to destination with address as specified above.</a:t>
            </a:r>
          </a:p>
          <a:p>
            <a:r>
              <a:rPr lang="en-US" dirty="0" smtClean="0"/>
              <a:t>There are different types of delivery: datagram and virtual circuit, we will not go into details.</a:t>
            </a:r>
          </a:p>
          <a:p>
            <a:r>
              <a:rPr lang="en-US" dirty="0" smtClean="0"/>
              <a:t>Next lets look at routing:</a:t>
            </a:r>
          </a:p>
        </p:txBody>
      </p:sp>
    </p:spTree>
    <p:extLst>
      <p:ext uri="{BB962C8B-B14F-4D97-AF65-F5344CB8AC3E}">
        <p14:creationId xmlns:p14="http://schemas.microsoft.com/office/powerpoint/2010/main" val="42281434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60439"/>
          </a:xfrm>
        </p:spPr>
        <p:txBody>
          <a:bodyPr>
            <a:normAutofit fontScale="90000"/>
          </a:bodyPr>
          <a:lstStyle/>
          <a:p>
            <a:r>
              <a:rPr lang="en-US" dirty="0" smtClean="0"/>
              <a:t>Routing</a:t>
            </a:r>
            <a:endParaRPr lang="en-US" dirty="0"/>
          </a:p>
        </p:txBody>
      </p:sp>
      <p:sp>
        <p:nvSpPr>
          <p:cNvPr id="3" name="Content Placeholder 2"/>
          <p:cNvSpPr>
            <a:spLocks noGrp="1"/>
          </p:cNvSpPr>
          <p:nvPr>
            <p:ph idx="1"/>
          </p:nvPr>
        </p:nvSpPr>
        <p:spPr>
          <a:xfrm>
            <a:off x="677334" y="1455174"/>
            <a:ext cx="8596668" cy="4586188"/>
          </a:xfrm>
        </p:spPr>
        <p:txBody>
          <a:bodyPr>
            <a:normAutofit lnSpcReduction="10000"/>
          </a:bodyPr>
          <a:lstStyle/>
          <a:p>
            <a:r>
              <a:rPr lang="en-US" dirty="0" smtClean="0"/>
              <a:t>Routing is a function that is required in all networks except LANs such as Ethernet that provides direct connection between all pairs of attached hosts.</a:t>
            </a:r>
          </a:p>
          <a:p>
            <a:r>
              <a:rPr lang="en-US" dirty="0" smtClean="0"/>
              <a:t>Delivery of packets is the collective responsibility of special dedicated computers called routers located at strategic points within a network.</a:t>
            </a:r>
          </a:p>
          <a:p>
            <a:r>
              <a:rPr lang="en-US" dirty="0" smtClean="0"/>
              <a:t>Best route for communication between two points is re-evaluated periodically taking into account current traffic and any faults such as broken connections and routers.</a:t>
            </a:r>
          </a:p>
          <a:p>
            <a:r>
              <a:rPr lang="en-US" dirty="0" smtClean="0"/>
              <a:t>A routing algorithm has two functions:</a:t>
            </a:r>
          </a:p>
          <a:p>
            <a:pPr lvl="1">
              <a:buFont typeface="+mj-lt"/>
              <a:buAutoNum type="arabicPeriod"/>
            </a:pPr>
            <a:r>
              <a:rPr lang="en-US" dirty="0" smtClean="0"/>
              <a:t>Decide the route taken by each packet as it travels through the network.</a:t>
            </a:r>
          </a:p>
          <a:p>
            <a:pPr lvl="1">
              <a:buFont typeface="+mj-lt"/>
              <a:buAutoNum type="arabicPeriod"/>
            </a:pPr>
            <a:r>
              <a:rPr lang="en-US" dirty="0" smtClean="0"/>
              <a:t>Dynamically update its knowledge of the network based on traffic monitoring and the detection of configuration changes or failures.</a:t>
            </a:r>
          </a:p>
          <a:p>
            <a:r>
              <a:rPr lang="en-US" dirty="0" smtClean="0"/>
              <a:t>A simple Routing Information Protocol (RIP): This is a basic algorithm that has been improved many folds and the information maintained at the routers also have increased. This has lead to smart and efficient routing.</a:t>
            </a:r>
          </a:p>
        </p:txBody>
      </p:sp>
    </p:spTree>
    <p:extLst>
      <p:ext uri="{BB962C8B-B14F-4D97-AF65-F5344CB8AC3E}">
        <p14:creationId xmlns:p14="http://schemas.microsoft.com/office/powerpoint/2010/main" val="4099697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p:cNvSpPr>
          <p:nvPr/>
        </p:nvSpPr>
        <p:spPr bwMode="auto">
          <a:xfrm>
            <a:off x="3507507" y="6373564"/>
            <a:ext cx="5563195" cy="312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40" bIns="0" anchor="b"/>
          <a:lstStyle>
            <a:lvl1pPr marL="57150">
              <a:defRPr sz="1200">
                <a:solidFill>
                  <a:schemeClr val="tx1"/>
                </a:solidFill>
                <a:latin typeface="Times" panose="02020603050405020304" pitchFamily="18" charset="0"/>
              </a:defRPr>
            </a:lvl1pPr>
            <a:lvl2pPr>
              <a:defRPr sz="1200">
                <a:solidFill>
                  <a:schemeClr val="tx1"/>
                </a:solidFill>
                <a:latin typeface="Times" panose="02020603050405020304" pitchFamily="18" charset="0"/>
              </a:defRPr>
            </a:lvl2pPr>
            <a:lvl3pPr>
              <a:defRPr sz="1200">
                <a:solidFill>
                  <a:schemeClr val="tx1"/>
                </a:solidFill>
                <a:latin typeface="Times" panose="02020603050405020304" pitchFamily="18" charset="0"/>
              </a:defRPr>
            </a:lvl3pPr>
            <a:lvl4pPr>
              <a:defRPr sz="1200">
                <a:solidFill>
                  <a:schemeClr val="tx1"/>
                </a:solidFill>
                <a:latin typeface="Times" panose="02020603050405020304" pitchFamily="18" charset="0"/>
              </a:defRPr>
            </a:lvl4pPr>
            <a:lvl5pPr>
              <a:defRPr sz="1200">
                <a:solidFill>
                  <a:schemeClr val="tx1"/>
                </a:solidFill>
                <a:latin typeface="Times" panose="02020603050405020304" pitchFamily="18" charset="0"/>
              </a:defRPr>
            </a:lvl5pPr>
            <a:lvl6pPr fontAlgn="base">
              <a:spcBef>
                <a:spcPct val="0"/>
              </a:spcBef>
              <a:spcAft>
                <a:spcPct val="0"/>
              </a:spcAft>
              <a:defRPr sz="1200">
                <a:solidFill>
                  <a:schemeClr val="tx1"/>
                </a:solidFill>
                <a:latin typeface="Times" panose="02020603050405020304" pitchFamily="18" charset="0"/>
              </a:defRPr>
            </a:lvl6pPr>
            <a:lvl7pPr fontAlgn="base">
              <a:spcBef>
                <a:spcPct val="0"/>
              </a:spcBef>
              <a:spcAft>
                <a:spcPct val="0"/>
              </a:spcAft>
              <a:defRPr sz="1200">
                <a:solidFill>
                  <a:schemeClr val="tx1"/>
                </a:solidFill>
                <a:latin typeface="Times" panose="02020603050405020304" pitchFamily="18" charset="0"/>
              </a:defRPr>
            </a:lvl7pPr>
            <a:lvl8pPr fontAlgn="base">
              <a:spcBef>
                <a:spcPct val="0"/>
              </a:spcBef>
              <a:spcAft>
                <a:spcPct val="0"/>
              </a:spcAft>
              <a:defRPr sz="1200">
                <a:solidFill>
                  <a:schemeClr val="tx1"/>
                </a:solidFill>
                <a:latin typeface="Times" panose="02020603050405020304" pitchFamily="18" charset="0"/>
              </a:defRPr>
            </a:lvl8pPr>
            <a:lvl9pPr fontAlgn="base">
              <a:spcBef>
                <a:spcPct val="0"/>
              </a:spcBef>
              <a:spcAft>
                <a:spcPct val="0"/>
              </a:spcAft>
              <a:defRPr sz="1200">
                <a:solidFill>
                  <a:schemeClr val="tx1"/>
                </a:solidFill>
                <a:latin typeface="Times" panose="02020603050405020304" pitchFamily="18" charset="0"/>
              </a:defRPr>
            </a:lvl9pPr>
          </a:lstStyle>
          <a:p>
            <a:pPr algn="ctr">
              <a:spcBef>
                <a:spcPts val="562"/>
              </a:spcBef>
            </a:pPr>
            <a:r>
              <a:rPr lang="en-US" altLang="en-US" sz="703">
                <a:cs typeface="Times" panose="02020603050405020304" pitchFamily="18" charset="0"/>
              </a:rPr>
              <a:t>Instructor’s Guide for  Coulouris, Dollimore, Kindberg and Blair,  Distributed Systems: Concepts and Design   Edn. 5   </a:t>
            </a:r>
            <a:br>
              <a:rPr lang="en-US" altLang="en-US" sz="703">
                <a:cs typeface="Times" panose="02020603050405020304" pitchFamily="18" charset="0"/>
              </a:rPr>
            </a:br>
            <a:r>
              <a:rPr lang="en-US" altLang="en-US" sz="703">
                <a:cs typeface="Times" panose="02020603050405020304" pitchFamily="18" charset="0"/>
              </a:rPr>
              <a:t>©  Pearson Education 2012 </a:t>
            </a:r>
          </a:p>
        </p:txBody>
      </p:sp>
      <p:sp>
        <p:nvSpPr>
          <p:cNvPr id="10242" name="Line 2"/>
          <p:cNvSpPr>
            <a:spLocks noChangeShapeType="1"/>
          </p:cNvSpPr>
          <p:nvPr/>
        </p:nvSpPr>
        <p:spPr bwMode="auto">
          <a:xfrm>
            <a:off x="1979414" y="1143000"/>
            <a:ext cx="8152805" cy="1117"/>
          </a:xfrm>
          <a:prstGeom prst="line">
            <a:avLst/>
          </a:prstGeom>
          <a:noFill/>
          <a:ln w="127000">
            <a:solidFill>
              <a:srgbClr val="FFCC00"/>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0243" name="Rectangle 3"/>
          <p:cNvSpPr>
            <a:spLocks noGrp="1" noChangeArrowheads="1"/>
          </p:cNvSpPr>
          <p:nvPr>
            <p:ph type="title"/>
          </p:nvPr>
        </p:nvSpPr>
        <p:spPr>
          <a:xfrm>
            <a:off x="485003" y="-101175"/>
            <a:ext cx="8596668" cy="1320800"/>
          </a:xfrm>
          <a:ln/>
        </p:spPr>
        <p:txBody>
          <a:bodyPr vert="horz" lIns="91440" tIns="45720" rIns="116999" bIns="45720" rtlCol="0" anchor="t">
            <a:normAutofit/>
          </a:bodyPr>
          <a:lstStyle/>
          <a:p>
            <a:pPr marL="40182"/>
            <a:r>
              <a:rPr lang="en-US" altLang="en-US" dirty="0"/>
              <a:t>Figure 3.7</a:t>
            </a:r>
            <a:br>
              <a:rPr lang="en-US" altLang="en-US" dirty="0"/>
            </a:br>
            <a:r>
              <a:rPr lang="en-US" altLang="en-US" dirty="0"/>
              <a:t>Routing in a wide area network</a:t>
            </a:r>
          </a:p>
        </p:txBody>
      </p:sp>
      <p:grpSp>
        <p:nvGrpSpPr>
          <p:cNvPr id="3" name="Group 2"/>
          <p:cNvGrpSpPr/>
          <p:nvPr/>
        </p:nvGrpSpPr>
        <p:grpSpPr>
          <a:xfrm>
            <a:off x="2679278" y="1513582"/>
            <a:ext cx="7125892" cy="4446985"/>
            <a:chOff x="2679278" y="1513582"/>
            <a:chExt cx="7125892" cy="4446985"/>
          </a:xfrm>
        </p:grpSpPr>
        <p:sp>
          <p:nvSpPr>
            <p:cNvPr id="10244" name="Line 4"/>
            <p:cNvSpPr>
              <a:spLocks noChangeShapeType="1"/>
            </p:cNvSpPr>
            <p:nvPr/>
          </p:nvSpPr>
          <p:spPr bwMode="auto">
            <a:xfrm rot="10800000">
              <a:off x="4411638" y="2758158"/>
              <a:ext cx="235520" cy="1720081"/>
            </a:xfrm>
            <a:prstGeom prst="line">
              <a:avLst/>
            </a:prstGeom>
            <a:noFill/>
            <a:ln w="46038">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0245" name="Freeform 5"/>
            <p:cNvSpPr>
              <a:spLocks/>
            </p:cNvSpPr>
            <p:nvPr/>
          </p:nvSpPr>
          <p:spPr bwMode="auto">
            <a:xfrm>
              <a:off x="4378152" y="2758158"/>
              <a:ext cx="3808512" cy="944314"/>
            </a:xfrm>
            <a:custGeom>
              <a:avLst/>
              <a:gdLst>
                <a:gd name="T0" fmla="*/ 0 w 21600"/>
                <a:gd name="T1" fmla="*/ 0 h 21600"/>
                <a:gd name="T2" fmla="*/ 16632 w 21600"/>
                <a:gd name="T3" fmla="*/ 0 h 21600"/>
                <a:gd name="T4" fmla="*/ 21600 w 21600"/>
                <a:gd name="T5" fmla="*/ 21600 h 21600"/>
              </a:gdLst>
              <a:ahLst/>
              <a:cxnLst>
                <a:cxn ang="0">
                  <a:pos x="T0" y="T1"/>
                </a:cxn>
                <a:cxn ang="0">
                  <a:pos x="T2" y="T3"/>
                </a:cxn>
                <a:cxn ang="0">
                  <a:pos x="T4" y="T5"/>
                </a:cxn>
              </a:cxnLst>
              <a:rect l="0" t="0" r="r" b="b"/>
              <a:pathLst>
                <a:path w="21600" h="21600">
                  <a:moveTo>
                    <a:pt x="0" y="0"/>
                  </a:moveTo>
                  <a:lnTo>
                    <a:pt x="16632" y="0"/>
                  </a:lnTo>
                  <a:lnTo>
                    <a:pt x="21600" y="21600"/>
                  </a:lnTo>
                </a:path>
              </a:pathLst>
            </a:custGeom>
            <a:noFill/>
            <a:ln w="46038"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0246" name="Line 6"/>
            <p:cNvSpPr>
              <a:spLocks noChangeShapeType="1"/>
            </p:cNvSpPr>
            <p:nvPr/>
          </p:nvSpPr>
          <p:spPr bwMode="auto">
            <a:xfrm>
              <a:off x="4614789" y="4409034"/>
              <a:ext cx="2224608" cy="2232"/>
            </a:xfrm>
            <a:prstGeom prst="line">
              <a:avLst/>
            </a:prstGeom>
            <a:noFill/>
            <a:ln w="46038">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0247" name="Line 7"/>
            <p:cNvSpPr>
              <a:spLocks noChangeShapeType="1"/>
            </p:cNvSpPr>
            <p:nvPr/>
          </p:nvSpPr>
          <p:spPr bwMode="auto">
            <a:xfrm flipH="1">
              <a:off x="6804795" y="2725788"/>
              <a:ext cx="506760" cy="1752451"/>
            </a:xfrm>
            <a:prstGeom prst="line">
              <a:avLst/>
            </a:prstGeom>
            <a:noFill/>
            <a:ln w="46038">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0248" name="Line 8"/>
            <p:cNvSpPr>
              <a:spLocks noChangeShapeType="1"/>
            </p:cNvSpPr>
            <p:nvPr/>
          </p:nvSpPr>
          <p:spPr bwMode="auto">
            <a:xfrm rot="10800000" flipH="1">
              <a:off x="6804795" y="3702472"/>
              <a:ext cx="1416471" cy="741164"/>
            </a:xfrm>
            <a:prstGeom prst="line">
              <a:avLst/>
            </a:prstGeom>
            <a:noFill/>
            <a:ln w="46038">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0249" name="Rectangle 9"/>
            <p:cNvSpPr>
              <a:spLocks/>
            </p:cNvSpPr>
            <p:nvPr/>
          </p:nvSpPr>
          <p:spPr bwMode="auto">
            <a:xfrm>
              <a:off x="4614788" y="4443636"/>
              <a:ext cx="66973" cy="1044773"/>
            </a:xfrm>
            <a:prstGeom prst="rect">
              <a:avLst/>
            </a:prstGeom>
            <a:solidFill>
              <a:srgbClr val="000000"/>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10250" name="Rectangle 10"/>
            <p:cNvSpPr>
              <a:spLocks/>
            </p:cNvSpPr>
            <p:nvPr/>
          </p:nvSpPr>
          <p:spPr bwMode="auto">
            <a:xfrm>
              <a:off x="6771308" y="4409033"/>
              <a:ext cx="68089" cy="978917"/>
            </a:xfrm>
            <a:prstGeom prst="rect">
              <a:avLst/>
            </a:prstGeom>
            <a:solidFill>
              <a:srgbClr val="000000"/>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10251" name="Rectangle 11"/>
            <p:cNvSpPr>
              <a:spLocks/>
            </p:cNvSpPr>
            <p:nvPr/>
          </p:nvSpPr>
          <p:spPr bwMode="auto">
            <a:xfrm>
              <a:off x="4378152" y="2051596"/>
              <a:ext cx="68089" cy="606103"/>
            </a:xfrm>
            <a:prstGeom prst="rect">
              <a:avLst/>
            </a:prstGeom>
            <a:solidFill>
              <a:srgbClr val="000000"/>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10252" name="Rectangle 12"/>
            <p:cNvSpPr>
              <a:spLocks/>
            </p:cNvSpPr>
            <p:nvPr/>
          </p:nvSpPr>
          <p:spPr bwMode="auto">
            <a:xfrm>
              <a:off x="7276951" y="1916535"/>
              <a:ext cx="68089" cy="775766"/>
            </a:xfrm>
            <a:prstGeom prst="rect">
              <a:avLst/>
            </a:prstGeom>
            <a:solidFill>
              <a:srgbClr val="000000"/>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10253" name="Rectangle 13"/>
            <p:cNvSpPr>
              <a:spLocks/>
            </p:cNvSpPr>
            <p:nvPr/>
          </p:nvSpPr>
          <p:spPr bwMode="auto">
            <a:xfrm>
              <a:off x="8186664" y="3602013"/>
              <a:ext cx="742280" cy="65856"/>
            </a:xfrm>
            <a:prstGeom prst="rect">
              <a:avLst/>
            </a:prstGeom>
            <a:solidFill>
              <a:srgbClr val="000000"/>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10254" name="Line 14"/>
            <p:cNvSpPr>
              <a:spLocks noChangeShapeType="1"/>
            </p:cNvSpPr>
            <p:nvPr/>
          </p:nvSpPr>
          <p:spPr bwMode="auto">
            <a:xfrm rot="10800000" flipH="1">
              <a:off x="2996282" y="1916535"/>
              <a:ext cx="977801" cy="1247924"/>
            </a:xfrm>
            <a:prstGeom prst="line">
              <a:avLst/>
            </a:prstGeom>
            <a:noFill/>
            <a:ln w="46038">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0255" name="Line 15"/>
            <p:cNvSpPr>
              <a:spLocks noChangeShapeType="1"/>
            </p:cNvSpPr>
            <p:nvPr/>
          </p:nvSpPr>
          <p:spPr bwMode="auto">
            <a:xfrm>
              <a:off x="2962796" y="4174629"/>
              <a:ext cx="1146348" cy="1313781"/>
            </a:xfrm>
            <a:prstGeom prst="line">
              <a:avLst/>
            </a:prstGeom>
            <a:noFill/>
            <a:ln w="46038">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0256" name="Line 16"/>
            <p:cNvSpPr>
              <a:spLocks noChangeShapeType="1"/>
            </p:cNvSpPr>
            <p:nvPr/>
          </p:nvSpPr>
          <p:spPr bwMode="auto">
            <a:xfrm rot="10800000">
              <a:off x="7211095" y="4578698"/>
              <a:ext cx="673075" cy="168548"/>
            </a:xfrm>
            <a:prstGeom prst="line">
              <a:avLst/>
            </a:prstGeom>
            <a:noFill/>
            <a:ln w="46038">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0257" name="Line 17"/>
            <p:cNvSpPr>
              <a:spLocks noChangeShapeType="1"/>
            </p:cNvSpPr>
            <p:nvPr/>
          </p:nvSpPr>
          <p:spPr bwMode="auto">
            <a:xfrm rot="10800000" flipH="1">
              <a:off x="8120806" y="3971479"/>
              <a:ext cx="1117" cy="675308"/>
            </a:xfrm>
            <a:prstGeom prst="line">
              <a:avLst/>
            </a:prstGeom>
            <a:noFill/>
            <a:ln w="46038">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0258" name="Oval 18"/>
            <p:cNvSpPr>
              <a:spLocks/>
            </p:cNvSpPr>
            <p:nvPr/>
          </p:nvSpPr>
          <p:spPr bwMode="auto">
            <a:xfrm>
              <a:off x="7108404" y="2557240"/>
              <a:ext cx="437555" cy="472157"/>
            </a:xfrm>
            <a:prstGeom prst="ellipse">
              <a:avLst/>
            </a:prstGeom>
            <a:solidFill>
              <a:srgbClr val="D9AA73"/>
            </a:solidFill>
            <a:ln w="46038">
              <a:solidFill>
                <a:srgbClr val="D9AA73"/>
              </a:solidFill>
              <a:round/>
              <a:headEnd/>
              <a:tailEnd/>
            </a:ln>
          </p:spPr>
          <p:txBody>
            <a:bodyPr lIns="0" tIns="0" rIns="0" bIns="0"/>
            <a:lstStyle/>
            <a:p>
              <a:endParaRPr lang="en-US" sz="1266"/>
            </a:p>
          </p:txBody>
        </p:sp>
        <p:sp>
          <p:nvSpPr>
            <p:cNvPr id="10259" name="Oval 19"/>
            <p:cNvSpPr>
              <a:spLocks/>
            </p:cNvSpPr>
            <p:nvPr/>
          </p:nvSpPr>
          <p:spPr bwMode="auto">
            <a:xfrm>
              <a:off x="4446240" y="4208116"/>
              <a:ext cx="472158" cy="471041"/>
            </a:xfrm>
            <a:prstGeom prst="ellipse">
              <a:avLst/>
            </a:prstGeom>
            <a:solidFill>
              <a:srgbClr val="D9AA73"/>
            </a:solidFill>
            <a:ln w="46038">
              <a:solidFill>
                <a:srgbClr val="D9AA73"/>
              </a:solidFill>
              <a:round/>
              <a:headEnd/>
              <a:tailEnd/>
            </a:ln>
          </p:spPr>
          <p:txBody>
            <a:bodyPr lIns="0" tIns="0" rIns="0" bIns="0"/>
            <a:lstStyle/>
            <a:p>
              <a:endParaRPr lang="en-US" sz="1266"/>
            </a:p>
          </p:txBody>
        </p:sp>
        <p:sp>
          <p:nvSpPr>
            <p:cNvPr id="10260" name="Oval 20"/>
            <p:cNvSpPr>
              <a:spLocks/>
            </p:cNvSpPr>
            <p:nvPr/>
          </p:nvSpPr>
          <p:spPr bwMode="auto">
            <a:xfrm>
              <a:off x="6636246" y="4208116"/>
              <a:ext cx="437555" cy="471041"/>
            </a:xfrm>
            <a:prstGeom prst="ellipse">
              <a:avLst/>
            </a:prstGeom>
            <a:solidFill>
              <a:srgbClr val="D9AA73"/>
            </a:solidFill>
            <a:ln w="46038">
              <a:solidFill>
                <a:srgbClr val="D9AA73"/>
              </a:solidFill>
              <a:round/>
              <a:headEnd/>
              <a:tailEnd/>
            </a:ln>
          </p:spPr>
          <p:txBody>
            <a:bodyPr lIns="0" tIns="0" rIns="0" bIns="0"/>
            <a:lstStyle/>
            <a:p>
              <a:endParaRPr lang="en-US" sz="1266"/>
            </a:p>
          </p:txBody>
        </p:sp>
        <p:sp>
          <p:nvSpPr>
            <p:cNvPr id="10261" name="Oval 21"/>
            <p:cNvSpPr>
              <a:spLocks/>
            </p:cNvSpPr>
            <p:nvPr/>
          </p:nvSpPr>
          <p:spPr bwMode="auto">
            <a:xfrm>
              <a:off x="7952259" y="3433465"/>
              <a:ext cx="472157" cy="472158"/>
            </a:xfrm>
            <a:prstGeom prst="ellipse">
              <a:avLst/>
            </a:prstGeom>
            <a:solidFill>
              <a:srgbClr val="D9AA73"/>
            </a:solidFill>
            <a:ln w="46038">
              <a:solidFill>
                <a:srgbClr val="D9AA73"/>
              </a:solidFill>
              <a:round/>
              <a:headEnd/>
              <a:tailEnd/>
            </a:ln>
          </p:spPr>
          <p:txBody>
            <a:bodyPr lIns="0" tIns="0" rIns="0" bIns="0"/>
            <a:lstStyle/>
            <a:p>
              <a:endParaRPr lang="en-US" sz="1266"/>
            </a:p>
          </p:txBody>
        </p:sp>
        <p:sp>
          <p:nvSpPr>
            <p:cNvPr id="10262" name="Rectangle 22"/>
            <p:cNvSpPr>
              <a:spLocks/>
            </p:cNvSpPr>
            <p:nvPr/>
          </p:nvSpPr>
          <p:spPr bwMode="auto">
            <a:xfrm>
              <a:off x="4074542" y="1513582"/>
              <a:ext cx="607219" cy="606103"/>
            </a:xfrm>
            <a:prstGeom prst="rect">
              <a:avLst/>
            </a:prstGeom>
            <a:solidFill>
              <a:srgbClr val="FFDC99"/>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10263" name="Oval 23"/>
            <p:cNvSpPr>
              <a:spLocks/>
            </p:cNvSpPr>
            <p:nvPr/>
          </p:nvSpPr>
          <p:spPr bwMode="auto">
            <a:xfrm>
              <a:off x="4177234" y="2557240"/>
              <a:ext cx="469924" cy="472157"/>
            </a:xfrm>
            <a:prstGeom prst="ellipse">
              <a:avLst/>
            </a:prstGeom>
            <a:solidFill>
              <a:srgbClr val="D9AA73"/>
            </a:solidFill>
            <a:ln w="46038">
              <a:solidFill>
                <a:srgbClr val="D9AA73"/>
              </a:solidFill>
              <a:round/>
              <a:headEnd/>
              <a:tailEnd/>
            </a:ln>
          </p:spPr>
          <p:txBody>
            <a:bodyPr lIns="0" tIns="0" rIns="0" bIns="0"/>
            <a:lstStyle/>
            <a:p>
              <a:endParaRPr lang="en-US" sz="1266"/>
            </a:p>
          </p:txBody>
        </p:sp>
        <p:sp>
          <p:nvSpPr>
            <p:cNvPr id="10264" name="Rectangle 24"/>
            <p:cNvSpPr>
              <a:spLocks/>
            </p:cNvSpPr>
            <p:nvPr/>
          </p:nvSpPr>
          <p:spPr bwMode="auto">
            <a:xfrm>
              <a:off x="2679279" y="3200177"/>
              <a:ext cx="709910" cy="299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latin typeface="Arial" panose="020B0604020202020204" pitchFamily="34" charset="0"/>
                  <a:cs typeface="Arial" panose="020B0604020202020204" pitchFamily="34" charset="0"/>
                  <a:sym typeface="Arial" panose="020B0604020202020204" pitchFamily="34" charset="0"/>
                </a:rPr>
                <a:t>Hosts</a:t>
              </a:r>
            </a:p>
          </p:txBody>
        </p:sp>
        <p:sp>
          <p:nvSpPr>
            <p:cNvPr id="10265" name="Rectangle 25"/>
            <p:cNvSpPr>
              <a:spLocks/>
            </p:cNvSpPr>
            <p:nvPr/>
          </p:nvSpPr>
          <p:spPr bwMode="auto">
            <a:xfrm>
              <a:off x="5223124" y="3334123"/>
              <a:ext cx="650751" cy="300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latin typeface="Arial" panose="020B0604020202020204" pitchFamily="34" charset="0"/>
                  <a:cs typeface="Arial" panose="020B0604020202020204" pitchFamily="34" charset="0"/>
                  <a:sym typeface="Arial" panose="020B0604020202020204" pitchFamily="34" charset="0"/>
                </a:rPr>
                <a:t>Links</a:t>
              </a:r>
            </a:p>
          </p:txBody>
        </p:sp>
        <p:sp>
          <p:nvSpPr>
            <p:cNvPr id="10266" name="Rectangle 26"/>
            <p:cNvSpPr>
              <a:spLocks/>
            </p:cNvSpPr>
            <p:nvPr/>
          </p:nvSpPr>
          <p:spPr bwMode="auto">
            <a:xfrm>
              <a:off x="2679278" y="3502670"/>
              <a:ext cx="967755" cy="3002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latin typeface="Arial" panose="020B0604020202020204" pitchFamily="34" charset="0"/>
                  <a:cs typeface="Arial" panose="020B0604020202020204" pitchFamily="34" charset="0"/>
                  <a:sym typeface="Arial" panose="020B0604020202020204" pitchFamily="34" charset="0"/>
                </a:rPr>
                <a:t>or local </a:t>
              </a:r>
            </a:p>
          </p:txBody>
        </p:sp>
        <p:sp>
          <p:nvSpPr>
            <p:cNvPr id="10267" name="Rectangle 27"/>
            <p:cNvSpPr>
              <a:spLocks/>
            </p:cNvSpPr>
            <p:nvPr/>
          </p:nvSpPr>
          <p:spPr bwMode="auto">
            <a:xfrm>
              <a:off x="2679279" y="3806279"/>
              <a:ext cx="1103932" cy="3002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latin typeface="Arial" panose="020B0604020202020204" pitchFamily="34" charset="0"/>
                  <a:cs typeface="Arial" panose="020B0604020202020204" pitchFamily="34" charset="0"/>
                  <a:sym typeface="Arial" panose="020B0604020202020204" pitchFamily="34" charset="0"/>
                </a:rPr>
                <a:t>networks</a:t>
              </a:r>
            </a:p>
          </p:txBody>
        </p:sp>
        <p:sp>
          <p:nvSpPr>
            <p:cNvPr id="10268" name="Rectangle 28"/>
            <p:cNvSpPr>
              <a:spLocks/>
            </p:cNvSpPr>
            <p:nvPr/>
          </p:nvSpPr>
          <p:spPr bwMode="auto">
            <a:xfrm>
              <a:off x="4346898" y="2627560"/>
              <a:ext cx="196453" cy="299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latin typeface="Arial" panose="020B0604020202020204" pitchFamily="34" charset="0"/>
                  <a:cs typeface="Arial" panose="020B0604020202020204" pitchFamily="34" charset="0"/>
                  <a:sym typeface="Arial" panose="020B0604020202020204" pitchFamily="34" charset="0"/>
                </a:rPr>
                <a:t>A</a:t>
              </a:r>
            </a:p>
          </p:txBody>
        </p:sp>
        <p:sp>
          <p:nvSpPr>
            <p:cNvPr id="10269" name="Rectangle 29"/>
            <p:cNvSpPr>
              <a:spLocks/>
            </p:cNvSpPr>
            <p:nvPr/>
          </p:nvSpPr>
          <p:spPr bwMode="auto">
            <a:xfrm>
              <a:off x="4572373" y="4276205"/>
              <a:ext cx="210964" cy="300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latin typeface="Arial" panose="020B0604020202020204" pitchFamily="34" charset="0"/>
                  <a:cs typeface="Arial" panose="020B0604020202020204" pitchFamily="34" charset="0"/>
                  <a:sym typeface="Arial" panose="020B0604020202020204" pitchFamily="34" charset="0"/>
                </a:rPr>
                <a:t>D</a:t>
              </a:r>
            </a:p>
          </p:txBody>
        </p:sp>
        <p:sp>
          <p:nvSpPr>
            <p:cNvPr id="10270" name="Rectangle 30"/>
            <p:cNvSpPr>
              <a:spLocks/>
            </p:cNvSpPr>
            <p:nvPr/>
          </p:nvSpPr>
          <p:spPr bwMode="auto">
            <a:xfrm>
              <a:off x="6752333" y="4276205"/>
              <a:ext cx="195337" cy="300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latin typeface="Arial" panose="020B0604020202020204" pitchFamily="34" charset="0"/>
                  <a:cs typeface="Arial" panose="020B0604020202020204" pitchFamily="34" charset="0"/>
                  <a:sym typeface="Arial" panose="020B0604020202020204" pitchFamily="34" charset="0"/>
                </a:rPr>
                <a:t>E</a:t>
              </a:r>
            </a:p>
          </p:txBody>
        </p:sp>
        <p:sp>
          <p:nvSpPr>
            <p:cNvPr id="10271" name="Freeform 31"/>
            <p:cNvSpPr>
              <a:spLocks/>
            </p:cNvSpPr>
            <p:nvPr/>
          </p:nvSpPr>
          <p:spPr bwMode="auto">
            <a:xfrm>
              <a:off x="4209604" y="5150198"/>
              <a:ext cx="944314" cy="810369"/>
            </a:xfrm>
            <a:custGeom>
              <a:avLst/>
              <a:gdLst>
                <a:gd name="T0" fmla="*/ 780 w 21600"/>
                <a:gd name="T1" fmla="*/ 5411 h 21600"/>
                <a:gd name="T2" fmla="*/ 1560 w 21600"/>
                <a:gd name="T3" fmla="*/ 3592 h 21600"/>
                <a:gd name="T4" fmla="*/ 2339 w 21600"/>
                <a:gd name="T5" fmla="*/ 2683 h 21600"/>
                <a:gd name="T6" fmla="*/ 3860 w 21600"/>
                <a:gd name="T7" fmla="*/ 1819 h 21600"/>
                <a:gd name="T8" fmla="*/ 4640 w 21600"/>
                <a:gd name="T9" fmla="*/ 1819 h 21600"/>
                <a:gd name="T10" fmla="*/ 5419 w 21600"/>
                <a:gd name="T11" fmla="*/ 1819 h 21600"/>
                <a:gd name="T12" fmla="*/ 6940 w 21600"/>
                <a:gd name="T13" fmla="*/ 1819 h 21600"/>
                <a:gd name="T14" fmla="*/ 8500 w 21600"/>
                <a:gd name="T15" fmla="*/ 1819 h 21600"/>
                <a:gd name="T16" fmla="*/ 10020 w 21600"/>
                <a:gd name="T17" fmla="*/ 1819 h 21600"/>
                <a:gd name="T18" fmla="*/ 11580 w 21600"/>
                <a:gd name="T19" fmla="*/ 1819 h 21600"/>
                <a:gd name="T20" fmla="*/ 12360 w 21600"/>
                <a:gd name="T21" fmla="*/ 909 h 21600"/>
                <a:gd name="T22" fmla="*/ 13139 w 21600"/>
                <a:gd name="T23" fmla="*/ 909 h 21600"/>
                <a:gd name="T24" fmla="*/ 14660 w 21600"/>
                <a:gd name="T25" fmla="*/ 0 h 21600"/>
                <a:gd name="T26" fmla="*/ 15440 w 21600"/>
                <a:gd name="T27" fmla="*/ 0 h 21600"/>
                <a:gd name="T28" fmla="*/ 16960 w 21600"/>
                <a:gd name="T29" fmla="*/ 0 h 21600"/>
                <a:gd name="T30" fmla="*/ 17740 w 21600"/>
                <a:gd name="T31" fmla="*/ 909 h 21600"/>
                <a:gd name="T32" fmla="*/ 18520 w 21600"/>
                <a:gd name="T33" fmla="*/ 1819 h 21600"/>
                <a:gd name="T34" fmla="*/ 19300 w 21600"/>
                <a:gd name="T35" fmla="*/ 1819 h 21600"/>
                <a:gd name="T36" fmla="*/ 20079 w 21600"/>
                <a:gd name="T37" fmla="*/ 3592 h 21600"/>
                <a:gd name="T38" fmla="*/ 21600 w 21600"/>
                <a:gd name="T39" fmla="*/ 7185 h 21600"/>
                <a:gd name="T40" fmla="*/ 21600 w 21600"/>
                <a:gd name="T41" fmla="*/ 10777 h 21600"/>
                <a:gd name="T42" fmla="*/ 21600 w 21600"/>
                <a:gd name="T43" fmla="*/ 13506 h 21600"/>
                <a:gd name="T44" fmla="*/ 21600 w 21600"/>
                <a:gd name="T45" fmla="*/ 15279 h 21600"/>
                <a:gd name="T46" fmla="*/ 20820 w 21600"/>
                <a:gd name="T47" fmla="*/ 18872 h 21600"/>
                <a:gd name="T48" fmla="*/ 20079 w 21600"/>
                <a:gd name="T49" fmla="*/ 20691 h 21600"/>
                <a:gd name="T50" fmla="*/ 18520 w 21600"/>
                <a:gd name="T51" fmla="*/ 21600 h 21600"/>
                <a:gd name="T52" fmla="*/ 16960 w 21600"/>
                <a:gd name="T53" fmla="*/ 21600 h 21600"/>
                <a:gd name="T54" fmla="*/ 15440 w 21600"/>
                <a:gd name="T55" fmla="*/ 20691 h 21600"/>
                <a:gd name="T56" fmla="*/ 13880 w 21600"/>
                <a:gd name="T57" fmla="*/ 20691 h 21600"/>
                <a:gd name="T58" fmla="*/ 12360 w 21600"/>
                <a:gd name="T59" fmla="*/ 19781 h 21600"/>
                <a:gd name="T60" fmla="*/ 10800 w 21600"/>
                <a:gd name="T61" fmla="*/ 19781 h 21600"/>
                <a:gd name="T62" fmla="*/ 9279 w 21600"/>
                <a:gd name="T63" fmla="*/ 19781 h 21600"/>
                <a:gd name="T64" fmla="*/ 8500 w 21600"/>
                <a:gd name="T65" fmla="*/ 20691 h 21600"/>
                <a:gd name="T66" fmla="*/ 7720 w 21600"/>
                <a:gd name="T67" fmla="*/ 20691 h 21600"/>
                <a:gd name="T68" fmla="*/ 6199 w 21600"/>
                <a:gd name="T69" fmla="*/ 20691 h 21600"/>
                <a:gd name="T70" fmla="*/ 5419 w 21600"/>
                <a:gd name="T71" fmla="*/ 21600 h 21600"/>
                <a:gd name="T72" fmla="*/ 4640 w 21600"/>
                <a:gd name="T73" fmla="*/ 21600 h 21600"/>
                <a:gd name="T74" fmla="*/ 3080 w 21600"/>
                <a:gd name="T75" fmla="*/ 21600 h 21600"/>
                <a:gd name="T76" fmla="*/ 3080 w 21600"/>
                <a:gd name="T77" fmla="*/ 20691 h 21600"/>
                <a:gd name="T78" fmla="*/ 2339 w 21600"/>
                <a:gd name="T79" fmla="*/ 19781 h 21600"/>
                <a:gd name="T80" fmla="*/ 1560 w 21600"/>
                <a:gd name="T81" fmla="*/ 19781 h 21600"/>
                <a:gd name="T82" fmla="*/ 1560 w 21600"/>
                <a:gd name="T83" fmla="*/ 18872 h 21600"/>
                <a:gd name="T84" fmla="*/ 780 w 21600"/>
                <a:gd name="T85" fmla="*/ 17098 h 21600"/>
                <a:gd name="T86" fmla="*/ 780 w 21600"/>
                <a:gd name="T87" fmla="*/ 14415 h 21600"/>
                <a:gd name="T88" fmla="*/ 0 w 21600"/>
                <a:gd name="T89" fmla="*/ 12596 h 21600"/>
                <a:gd name="T90" fmla="*/ 0 w 21600"/>
                <a:gd name="T91" fmla="*/ 10777 h 21600"/>
                <a:gd name="T92" fmla="*/ 0 w 21600"/>
                <a:gd name="T93" fmla="*/ 9004 h 21600"/>
                <a:gd name="T94" fmla="*/ 780 w 21600"/>
                <a:gd name="T95" fmla="*/ 6321 h 21600"/>
                <a:gd name="T96" fmla="*/ 780 w 21600"/>
                <a:gd name="T97" fmla="*/ 5411 h 21600"/>
                <a:gd name="T98" fmla="*/ 780 w 21600"/>
                <a:gd name="T99" fmla="*/ 5411 h 21600"/>
                <a:gd name="T100" fmla="*/ 780 w 21600"/>
                <a:gd name="T101" fmla="*/ 5411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1600" h="21600">
                  <a:moveTo>
                    <a:pt x="780" y="5411"/>
                  </a:moveTo>
                  <a:lnTo>
                    <a:pt x="1560" y="3592"/>
                  </a:lnTo>
                  <a:lnTo>
                    <a:pt x="2339" y="2683"/>
                  </a:lnTo>
                  <a:lnTo>
                    <a:pt x="3860" y="1819"/>
                  </a:lnTo>
                  <a:lnTo>
                    <a:pt x="4640" y="1819"/>
                  </a:lnTo>
                  <a:lnTo>
                    <a:pt x="5419" y="1819"/>
                  </a:lnTo>
                  <a:lnTo>
                    <a:pt x="6940" y="1819"/>
                  </a:lnTo>
                  <a:lnTo>
                    <a:pt x="8500" y="1819"/>
                  </a:lnTo>
                  <a:lnTo>
                    <a:pt x="10020" y="1819"/>
                  </a:lnTo>
                  <a:lnTo>
                    <a:pt x="11580" y="1819"/>
                  </a:lnTo>
                  <a:lnTo>
                    <a:pt x="12360" y="909"/>
                  </a:lnTo>
                  <a:lnTo>
                    <a:pt x="13139" y="909"/>
                  </a:lnTo>
                  <a:lnTo>
                    <a:pt x="14660" y="0"/>
                  </a:lnTo>
                  <a:lnTo>
                    <a:pt x="15440" y="0"/>
                  </a:lnTo>
                  <a:lnTo>
                    <a:pt x="16960" y="0"/>
                  </a:lnTo>
                  <a:lnTo>
                    <a:pt x="17740" y="909"/>
                  </a:lnTo>
                  <a:lnTo>
                    <a:pt x="18520" y="1819"/>
                  </a:lnTo>
                  <a:lnTo>
                    <a:pt x="19300" y="1819"/>
                  </a:lnTo>
                  <a:lnTo>
                    <a:pt x="20079" y="3592"/>
                  </a:lnTo>
                  <a:lnTo>
                    <a:pt x="21600" y="7185"/>
                  </a:lnTo>
                  <a:lnTo>
                    <a:pt x="21600" y="10777"/>
                  </a:lnTo>
                  <a:lnTo>
                    <a:pt x="21600" y="13506"/>
                  </a:lnTo>
                  <a:lnTo>
                    <a:pt x="21600" y="15279"/>
                  </a:lnTo>
                  <a:lnTo>
                    <a:pt x="20820" y="18872"/>
                  </a:lnTo>
                  <a:lnTo>
                    <a:pt x="20079" y="20691"/>
                  </a:lnTo>
                  <a:lnTo>
                    <a:pt x="18520" y="21600"/>
                  </a:lnTo>
                  <a:lnTo>
                    <a:pt x="16960" y="21600"/>
                  </a:lnTo>
                  <a:lnTo>
                    <a:pt x="15440" y="20691"/>
                  </a:lnTo>
                  <a:lnTo>
                    <a:pt x="13880" y="20691"/>
                  </a:lnTo>
                  <a:lnTo>
                    <a:pt x="12360" y="19781"/>
                  </a:lnTo>
                  <a:lnTo>
                    <a:pt x="10800" y="19781"/>
                  </a:lnTo>
                  <a:lnTo>
                    <a:pt x="9279" y="19781"/>
                  </a:lnTo>
                  <a:lnTo>
                    <a:pt x="8500" y="20691"/>
                  </a:lnTo>
                  <a:lnTo>
                    <a:pt x="7720" y="20691"/>
                  </a:lnTo>
                  <a:lnTo>
                    <a:pt x="6199" y="20691"/>
                  </a:lnTo>
                  <a:lnTo>
                    <a:pt x="5419" y="21600"/>
                  </a:lnTo>
                  <a:lnTo>
                    <a:pt x="4640" y="21600"/>
                  </a:lnTo>
                  <a:lnTo>
                    <a:pt x="3080" y="21600"/>
                  </a:lnTo>
                  <a:lnTo>
                    <a:pt x="3080" y="20691"/>
                  </a:lnTo>
                  <a:lnTo>
                    <a:pt x="2339" y="19781"/>
                  </a:lnTo>
                  <a:lnTo>
                    <a:pt x="1560" y="19781"/>
                  </a:lnTo>
                  <a:lnTo>
                    <a:pt x="1560" y="18872"/>
                  </a:lnTo>
                  <a:lnTo>
                    <a:pt x="780" y="17098"/>
                  </a:lnTo>
                  <a:lnTo>
                    <a:pt x="780" y="14415"/>
                  </a:lnTo>
                  <a:lnTo>
                    <a:pt x="0" y="12596"/>
                  </a:lnTo>
                  <a:lnTo>
                    <a:pt x="0" y="10777"/>
                  </a:lnTo>
                  <a:lnTo>
                    <a:pt x="0" y="9004"/>
                  </a:lnTo>
                  <a:lnTo>
                    <a:pt x="780" y="6321"/>
                  </a:lnTo>
                  <a:lnTo>
                    <a:pt x="780" y="5411"/>
                  </a:lnTo>
                  <a:close/>
                  <a:moveTo>
                    <a:pt x="780" y="5411"/>
                  </a:moveTo>
                </a:path>
              </a:pathLst>
            </a:custGeom>
            <a:solidFill>
              <a:srgbClr val="FFDC99"/>
            </a:solidFill>
            <a:ln w="46038" cap="flat">
              <a:solidFill>
                <a:srgbClr val="FFDC99"/>
              </a:solidFill>
              <a:prstDash val="solid"/>
              <a:round/>
              <a:headEnd type="none" w="med" len="med"/>
              <a:tailEnd type="none" w="med" len="med"/>
            </a:ln>
          </p:spPr>
          <p:txBody>
            <a:bodyPr lIns="0" tIns="0" rIns="0" bIns="0"/>
            <a:lstStyle/>
            <a:p>
              <a:endParaRPr lang="en-US" sz="1266"/>
            </a:p>
          </p:txBody>
        </p:sp>
        <p:sp>
          <p:nvSpPr>
            <p:cNvPr id="10272" name="Freeform 32"/>
            <p:cNvSpPr>
              <a:spLocks/>
            </p:cNvSpPr>
            <p:nvPr/>
          </p:nvSpPr>
          <p:spPr bwMode="auto">
            <a:xfrm>
              <a:off x="8861971" y="3230315"/>
              <a:ext cx="943199" cy="809253"/>
            </a:xfrm>
            <a:custGeom>
              <a:avLst/>
              <a:gdLst>
                <a:gd name="T0" fmla="*/ 0 w 21600"/>
                <a:gd name="T1" fmla="*/ 4502 h 21600"/>
                <a:gd name="T2" fmla="*/ 742 w 21600"/>
                <a:gd name="T3" fmla="*/ 3592 h 21600"/>
                <a:gd name="T4" fmla="*/ 1523 w 21600"/>
                <a:gd name="T5" fmla="*/ 1819 h 21600"/>
                <a:gd name="T6" fmla="*/ 3086 w 21600"/>
                <a:gd name="T7" fmla="*/ 909 h 21600"/>
                <a:gd name="T8" fmla="*/ 3867 w 21600"/>
                <a:gd name="T9" fmla="*/ 1819 h 21600"/>
                <a:gd name="T10" fmla="*/ 4609 w 21600"/>
                <a:gd name="T11" fmla="*/ 909 h 21600"/>
                <a:gd name="T12" fmla="*/ 6171 w 21600"/>
                <a:gd name="T13" fmla="*/ 909 h 21600"/>
                <a:gd name="T14" fmla="*/ 7695 w 21600"/>
                <a:gd name="T15" fmla="*/ 1819 h 21600"/>
                <a:gd name="T16" fmla="*/ 9257 w 21600"/>
                <a:gd name="T17" fmla="*/ 1819 h 21600"/>
                <a:gd name="T18" fmla="*/ 10820 w 21600"/>
                <a:gd name="T19" fmla="*/ 1819 h 21600"/>
                <a:gd name="T20" fmla="*/ 11562 w 21600"/>
                <a:gd name="T21" fmla="*/ 909 h 21600"/>
                <a:gd name="T22" fmla="*/ 12343 w 21600"/>
                <a:gd name="T23" fmla="*/ 0 h 21600"/>
                <a:gd name="T24" fmla="*/ 13905 w 21600"/>
                <a:gd name="T25" fmla="*/ 0 h 21600"/>
                <a:gd name="T26" fmla="*/ 15429 w 21600"/>
                <a:gd name="T27" fmla="*/ 0 h 21600"/>
                <a:gd name="T28" fmla="*/ 16210 w 21600"/>
                <a:gd name="T29" fmla="*/ 0 h 21600"/>
                <a:gd name="T30" fmla="*/ 16991 w 21600"/>
                <a:gd name="T31" fmla="*/ 909 h 21600"/>
                <a:gd name="T32" fmla="*/ 17772 w 21600"/>
                <a:gd name="T33" fmla="*/ 909 h 21600"/>
                <a:gd name="T34" fmla="*/ 18514 w 21600"/>
                <a:gd name="T35" fmla="*/ 1819 h 21600"/>
                <a:gd name="T36" fmla="*/ 20077 w 21600"/>
                <a:gd name="T37" fmla="*/ 3592 h 21600"/>
                <a:gd name="T38" fmla="*/ 20858 w 21600"/>
                <a:gd name="T39" fmla="*/ 6321 h 21600"/>
                <a:gd name="T40" fmla="*/ 20858 w 21600"/>
                <a:gd name="T41" fmla="*/ 10777 h 21600"/>
                <a:gd name="T42" fmla="*/ 21600 w 21600"/>
                <a:gd name="T43" fmla="*/ 12596 h 21600"/>
                <a:gd name="T44" fmla="*/ 20858 w 21600"/>
                <a:gd name="T45" fmla="*/ 15279 h 21600"/>
                <a:gd name="T46" fmla="*/ 20858 w 21600"/>
                <a:gd name="T47" fmla="*/ 18872 h 21600"/>
                <a:gd name="T48" fmla="*/ 19295 w 21600"/>
                <a:gd name="T49" fmla="*/ 20691 h 21600"/>
                <a:gd name="T50" fmla="*/ 17772 w 21600"/>
                <a:gd name="T51" fmla="*/ 21600 h 21600"/>
                <a:gd name="T52" fmla="*/ 16210 w 21600"/>
                <a:gd name="T53" fmla="*/ 20691 h 21600"/>
                <a:gd name="T54" fmla="*/ 14647 w 21600"/>
                <a:gd name="T55" fmla="*/ 20691 h 21600"/>
                <a:gd name="T56" fmla="*/ 13124 w 21600"/>
                <a:gd name="T57" fmla="*/ 20691 h 21600"/>
                <a:gd name="T58" fmla="*/ 11562 w 21600"/>
                <a:gd name="T59" fmla="*/ 19781 h 21600"/>
                <a:gd name="T60" fmla="*/ 10820 w 21600"/>
                <a:gd name="T61" fmla="*/ 19781 h 21600"/>
                <a:gd name="T62" fmla="*/ 9257 w 21600"/>
                <a:gd name="T63" fmla="*/ 19781 h 21600"/>
                <a:gd name="T64" fmla="*/ 7695 w 21600"/>
                <a:gd name="T65" fmla="*/ 19781 h 21600"/>
                <a:gd name="T66" fmla="*/ 6953 w 21600"/>
                <a:gd name="T67" fmla="*/ 20691 h 21600"/>
                <a:gd name="T68" fmla="*/ 6171 w 21600"/>
                <a:gd name="T69" fmla="*/ 20691 h 21600"/>
                <a:gd name="T70" fmla="*/ 4609 w 21600"/>
                <a:gd name="T71" fmla="*/ 20691 h 21600"/>
                <a:gd name="T72" fmla="*/ 3867 w 21600"/>
                <a:gd name="T73" fmla="*/ 20691 h 21600"/>
                <a:gd name="T74" fmla="*/ 3086 w 21600"/>
                <a:gd name="T75" fmla="*/ 20691 h 21600"/>
                <a:gd name="T76" fmla="*/ 2305 w 21600"/>
                <a:gd name="T77" fmla="*/ 20691 h 21600"/>
                <a:gd name="T78" fmla="*/ 1523 w 21600"/>
                <a:gd name="T79" fmla="*/ 19781 h 21600"/>
                <a:gd name="T80" fmla="*/ 1523 w 21600"/>
                <a:gd name="T81" fmla="*/ 19781 h 21600"/>
                <a:gd name="T82" fmla="*/ 742 w 21600"/>
                <a:gd name="T83" fmla="*/ 18872 h 21600"/>
                <a:gd name="T84" fmla="*/ 742 w 21600"/>
                <a:gd name="T85" fmla="*/ 17098 h 21600"/>
                <a:gd name="T86" fmla="*/ 0 w 21600"/>
                <a:gd name="T87" fmla="*/ 14415 h 21600"/>
                <a:gd name="T88" fmla="*/ 0 w 21600"/>
                <a:gd name="T89" fmla="*/ 12596 h 21600"/>
                <a:gd name="T90" fmla="*/ 0 w 21600"/>
                <a:gd name="T91" fmla="*/ 10777 h 21600"/>
                <a:gd name="T92" fmla="*/ 0 w 21600"/>
                <a:gd name="T93" fmla="*/ 8094 h 21600"/>
                <a:gd name="T94" fmla="*/ 0 w 21600"/>
                <a:gd name="T95" fmla="*/ 6321 h 21600"/>
                <a:gd name="T96" fmla="*/ 0 w 21600"/>
                <a:gd name="T97" fmla="*/ 4502 h 21600"/>
                <a:gd name="T98" fmla="*/ 0 w 21600"/>
                <a:gd name="T99" fmla="*/ 4502 h 21600"/>
                <a:gd name="T100" fmla="*/ 0 w 21600"/>
                <a:gd name="T101" fmla="*/ 4502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1600" h="21600">
                  <a:moveTo>
                    <a:pt x="0" y="4502"/>
                  </a:moveTo>
                  <a:lnTo>
                    <a:pt x="742" y="3592"/>
                  </a:lnTo>
                  <a:lnTo>
                    <a:pt x="1523" y="1819"/>
                  </a:lnTo>
                  <a:lnTo>
                    <a:pt x="3086" y="909"/>
                  </a:lnTo>
                  <a:lnTo>
                    <a:pt x="3867" y="1819"/>
                  </a:lnTo>
                  <a:lnTo>
                    <a:pt x="4609" y="909"/>
                  </a:lnTo>
                  <a:lnTo>
                    <a:pt x="6171" y="909"/>
                  </a:lnTo>
                  <a:lnTo>
                    <a:pt x="7695" y="1819"/>
                  </a:lnTo>
                  <a:lnTo>
                    <a:pt x="9257" y="1819"/>
                  </a:lnTo>
                  <a:lnTo>
                    <a:pt x="10820" y="1819"/>
                  </a:lnTo>
                  <a:lnTo>
                    <a:pt x="11562" y="909"/>
                  </a:lnTo>
                  <a:lnTo>
                    <a:pt x="12343" y="0"/>
                  </a:lnTo>
                  <a:lnTo>
                    <a:pt x="13905" y="0"/>
                  </a:lnTo>
                  <a:lnTo>
                    <a:pt x="15429" y="0"/>
                  </a:lnTo>
                  <a:lnTo>
                    <a:pt x="16210" y="0"/>
                  </a:lnTo>
                  <a:lnTo>
                    <a:pt x="16991" y="909"/>
                  </a:lnTo>
                  <a:lnTo>
                    <a:pt x="17772" y="909"/>
                  </a:lnTo>
                  <a:lnTo>
                    <a:pt x="18514" y="1819"/>
                  </a:lnTo>
                  <a:lnTo>
                    <a:pt x="20077" y="3592"/>
                  </a:lnTo>
                  <a:lnTo>
                    <a:pt x="20858" y="6321"/>
                  </a:lnTo>
                  <a:lnTo>
                    <a:pt x="20858" y="10777"/>
                  </a:lnTo>
                  <a:lnTo>
                    <a:pt x="21600" y="12596"/>
                  </a:lnTo>
                  <a:lnTo>
                    <a:pt x="20858" y="15279"/>
                  </a:lnTo>
                  <a:lnTo>
                    <a:pt x="20858" y="18872"/>
                  </a:lnTo>
                  <a:lnTo>
                    <a:pt x="19295" y="20691"/>
                  </a:lnTo>
                  <a:lnTo>
                    <a:pt x="17772" y="21600"/>
                  </a:lnTo>
                  <a:lnTo>
                    <a:pt x="16210" y="20691"/>
                  </a:lnTo>
                  <a:lnTo>
                    <a:pt x="14647" y="20691"/>
                  </a:lnTo>
                  <a:lnTo>
                    <a:pt x="13124" y="20691"/>
                  </a:lnTo>
                  <a:lnTo>
                    <a:pt x="11562" y="19781"/>
                  </a:lnTo>
                  <a:lnTo>
                    <a:pt x="10820" y="19781"/>
                  </a:lnTo>
                  <a:lnTo>
                    <a:pt x="9257" y="19781"/>
                  </a:lnTo>
                  <a:lnTo>
                    <a:pt x="7695" y="19781"/>
                  </a:lnTo>
                  <a:lnTo>
                    <a:pt x="6953" y="20691"/>
                  </a:lnTo>
                  <a:lnTo>
                    <a:pt x="6171" y="20691"/>
                  </a:lnTo>
                  <a:lnTo>
                    <a:pt x="4609" y="20691"/>
                  </a:lnTo>
                  <a:lnTo>
                    <a:pt x="3867" y="20691"/>
                  </a:lnTo>
                  <a:lnTo>
                    <a:pt x="3086" y="20691"/>
                  </a:lnTo>
                  <a:lnTo>
                    <a:pt x="2305" y="20691"/>
                  </a:lnTo>
                  <a:lnTo>
                    <a:pt x="1523" y="19781"/>
                  </a:lnTo>
                  <a:lnTo>
                    <a:pt x="742" y="18872"/>
                  </a:lnTo>
                  <a:lnTo>
                    <a:pt x="742" y="17098"/>
                  </a:lnTo>
                  <a:lnTo>
                    <a:pt x="0" y="14415"/>
                  </a:lnTo>
                  <a:lnTo>
                    <a:pt x="0" y="12596"/>
                  </a:lnTo>
                  <a:lnTo>
                    <a:pt x="0" y="10777"/>
                  </a:lnTo>
                  <a:lnTo>
                    <a:pt x="0" y="8094"/>
                  </a:lnTo>
                  <a:lnTo>
                    <a:pt x="0" y="6321"/>
                  </a:lnTo>
                  <a:lnTo>
                    <a:pt x="0" y="4502"/>
                  </a:lnTo>
                  <a:close/>
                  <a:moveTo>
                    <a:pt x="0" y="4502"/>
                  </a:moveTo>
                </a:path>
              </a:pathLst>
            </a:custGeom>
            <a:solidFill>
              <a:srgbClr val="FFDC99"/>
            </a:solidFill>
            <a:ln w="46038" cap="flat">
              <a:solidFill>
                <a:srgbClr val="FFDC99"/>
              </a:solidFill>
              <a:prstDash val="solid"/>
              <a:round/>
              <a:headEnd type="none" w="med" len="med"/>
              <a:tailEnd type="none" w="med" len="med"/>
            </a:ln>
          </p:spPr>
          <p:txBody>
            <a:bodyPr lIns="0" tIns="0" rIns="0" bIns="0"/>
            <a:lstStyle/>
            <a:p>
              <a:endParaRPr lang="en-US" sz="1266"/>
            </a:p>
          </p:txBody>
        </p:sp>
        <p:sp>
          <p:nvSpPr>
            <p:cNvPr id="10273" name="Freeform 33"/>
            <p:cNvSpPr>
              <a:spLocks/>
            </p:cNvSpPr>
            <p:nvPr/>
          </p:nvSpPr>
          <p:spPr bwMode="auto">
            <a:xfrm>
              <a:off x="6367240" y="5116711"/>
              <a:ext cx="944314" cy="843855"/>
            </a:xfrm>
            <a:custGeom>
              <a:avLst/>
              <a:gdLst>
                <a:gd name="T0" fmla="*/ 780 w 21600"/>
                <a:gd name="T1" fmla="*/ 5193 h 21600"/>
                <a:gd name="T2" fmla="*/ 1560 w 21600"/>
                <a:gd name="T3" fmla="*/ 4320 h 21600"/>
                <a:gd name="T4" fmla="*/ 2300 w 21600"/>
                <a:gd name="T5" fmla="*/ 2618 h 21600"/>
                <a:gd name="T6" fmla="*/ 3860 w 21600"/>
                <a:gd name="T7" fmla="*/ 1745 h 21600"/>
                <a:gd name="T8" fmla="*/ 4640 w 21600"/>
                <a:gd name="T9" fmla="*/ 1745 h 21600"/>
                <a:gd name="T10" fmla="*/ 5419 w 21600"/>
                <a:gd name="T11" fmla="*/ 1745 h 21600"/>
                <a:gd name="T12" fmla="*/ 6940 w 21600"/>
                <a:gd name="T13" fmla="*/ 1745 h 21600"/>
                <a:gd name="T14" fmla="*/ 8500 w 21600"/>
                <a:gd name="T15" fmla="*/ 1745 h 21600"/>
                <a:gd name="T16" fmla="*/ 10020 w 21600"/>
                <a:gd name="T17" fmla="*/ 2618 h 21600"/>
                <a:gd name="T18" fmla="*/ 11580 w 21600"/>
                <a:gd name="T19" fmla="*/ 2618 h 21600"/>
                <a:gd name="T20" fmla="*/ 12360 w 21600"/>
                <a:gd name="T21" fmla="*/ 1745 h 21600"/>
                <a:gd name="T22" fmla="*/ 13100 w 21600"/>
                <a:gd name="T23" fmla="*/ 873 h 21600"/>
                <a:gd name="T24" fmla="*/ 14660 w 21600"/>
                <a:gd name="T25" fmla="*/ 0 h 21600"/>
                <a:gd name="T26" fmla="*/ 15440 w 21600"/>
                <a:gd name="T27" fmla="*/ 0 h 21600"/>
                <a:gd name="T28" fmla="*/ 16960 w 21600"/>
                <a:gd name="T29" fmla="*/ 873 h 21600"/>
                <a:gd name="T30" fmla="*/ 17740 w 21600"/>
                <a:gd name="T31" fmla="*/ 873 h 21600"/>
                <a:gd name="T32" fmla="*/ 18520 w 21600"/>
                <a:gd name="T33" fmla="*/ 1745 h 21600"/>
                <a:gd name="T34" fmla="*/ 19300 w 21600"/>
                <a:gd name="T35" fmla="*/ 2618 h 21600"/>
                <a:gd name="T36" fmla="*/ 20040 w 21600"/>
                <a:gd name="T37" fmla="*/ 4320 h 21600"/>
                <a:gd name="T38" fmla="*/ 21600 w 21600"/>
                <a:gd name="T39" fmla="*/ 6938 h 21600"/>
                <a:gd name="T40" fmla="*/ 21600 w 21600"/>
                <a:gd name="T41" fmla="*/ 10385 h 21600"/>
                <a:gd name="T42" fmla="*/ 21600 w 21600"/>
                <a:gd name="T43" fmla="*/ 12960 h 21600"/>
                <a:gd name="T44" fmla="*/ 21600 w 21600"/>
                <a:gd name="T45" fmla="*/ 15535 h 21600"/>
                <a:gd name="T46" fmla="*/ 20820 w 21600"/>
                <a:gd name="T47" fmla="*/ 18982 h 21600"/>
                <a:gd name="T48" fmla="*/ 20040 w 21600"/>
                <a:gd name="T49" fmla="*/ 20727 h 21600"/>
                <a:gd name="T50" fmla="*/ 18520 w 21600"/>
                <a:gd name="T51" fmla="*/ 21600 h 21600"/>
                <a:gd name="T52" fmla="*/ 16960 w 21600"/>
                <a:gd name="T53" fmla="*/ 20727 h 21600"/>
                <a:gd name="T54" fmla="*/ 15440 w 21600"/>
                <a:gd name="T55" fmla="*/ 20727 h 21600"/>
                <a:gd name="T56" fmla="*/ 13880 w 21600"/>
                <a:gd name="T57" fmla="*/ 19855 h 21600"/>
                <a:gd name="T58" fmla="*/ 12360 w 21600"/>
                <a:gd name="T59" fmla="*/ 19855 h 21600"/>
                <a:gd name="T60" fmla="*/ 10800 w 21600"/>
                <a:gd name="T61" fmla="*/ 19855 h 21600"/>
                <a:gd name="T62" fmla="*/ 9240 w 21600"/>
                <a:gd name="T63" fmla="*/ 19855 h 21600"/>
                <a:gd name="T64" fmla="*/ 8500 w 21600"/>
                <a:gd name="T65" fmla="*/ 19855 h 21600"/>
                <a:gd name="T66" fmla="*/ 7720 w 21600"/>
                <a:gd name="T67" fmla="*/ 19855 h 21600"/>
                <a:gd name="T68" fmla="*/ 6160 w 21600"/>
                <a:gd name="T69" fmla="*/ 20727 h 21600"/>
                <a:gd name="T70" fmla="*/ 5419 w 21600"/>
                <a:gd name="T71" fmla="*/ 20727 h 21600"/>
                <a:gd name="T72" fmla="*/ 4640 w 21600"/>
                <a:gd name="T73" fmla="*/ 20727 h 21600"/>
                <a:gd name="T74" fmla="*/ 3080 w 21600"/>
                <a:gd name="T75" fmla="*/ 20727 h 21600"/>
                <a:gd name="T76" fmla="*/ 3080 w 21600"/>
                <a:gd name="T77" fmla="*/ 19855 h 21600"/>
                <a:gd name="T78" fmla="*/ 2300 w 21600"/>
                <a:gd name="T79" fmla="*/ 19855 h 21600"/>
                <a:gd name="T80" fmla="*/ 1560 w 21600"/>
                <a:gd name="T81" fmla="*/ 18982 h 21600"/>
                <a:gd name="T82" fmla="*/ 1560 w 21600"/>
                <a:gd name="T83" fmla="*/ 18153 h 21600"/>
                <a:gd name="T84" fmla="*/ 780 w 21600"/>
                <a:gd name="T85" fmla="*/ 16407 h 21600"/>
                <a:gd name="T86" fmla="*/ 780 w 21600"/>
                <a:gd name="T87" fmla="*/ 14705 h 21600"/>
                <a:gd name="T88" fmla="*/ 0 w 21600"/>
                <a:gd name="T89" fmla="*/ 12087 h 21600"/>
                <a:gd name="T90" fmla="*/ 0 w 21600"/>
                <a:gd name="T91" fmla="*/ 10385 h 21600"/>
                <a:gd name="T92" fmla="*/ 0 w 21600"/>
                <a:gd name="T93" fmla="*/ 8640 h 21600"/>
                <a:gd name="T94" fmla="*/ 780 w 21600"/>
                <a:gd name="T95" fmla="*/ 6065 h 21600"/>
                <a:gd name="T96" fmla="*/ 780 w 21600"/>
                <a:gd name="T97" fmla="*/ 5193 h 21600"/>
                <a:gd name="T98" fmla="*/ 780 w 21600"/>
                <a:gd name="T99" fmla="*/ 5193 h 21600"/>
                <a:gd name="T100" fmla="*/ 780 w 21600"/>
                <a:gd name="T101" fmla="*/ 5193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1600" h="21600">
                  <a:moveTo>
                    <a:pt x="780" y="5193"/>
                  </a:moveTo>
                  <a:lnTo>
                    <a:pt x="1560" y="4320"/>
                  </a:lnTo>
                  <a:lnTo>
                    <a:pt x="2300" y="2618"/>
                  </a:lnTo>
                  <a:lnTo>
                    <a:pt x="3860" y="1745"/>
                  </a:lnTo>
                  <a:lnTo>
                    <a:pt x="4640" y="1745"/>
                  </a:lnTo>
                  <a:lnTo>
                    <a:pt x="5419" y="1745"/>
                  </a:lnTo>
                  <a:lnTo>
                    <a:pt x="6940" y="1745"/>
                  </a:lnTo>
                  <a:lnTo>
                    <a:pt x="8500" y="1745"/>
                  </a:lnTo>
                  <a:lnTo>
                    <a:pt x="10020" y="2618"/>
                  </a:lnTo>
                  <a:lnTo>
                    <a:pt x="11580" y="2618"/>
                  </a:lnTo>
                  <a:lnTo>
                    <a:pt x="12360" y="1745"/>
                  </a:lnTo>
                  <a:lnTo>
                    <a:pt x="13100" y="873"/>
                  </a:lnTo>
                  <a:lnTo>
                    <a:pt x="14660" y="0"/>
                  </a:lnTo>
                  <a:lnTo>
                    <a:pt x="15440" y="0"/>
                  </a:lnTo>
                  <a:lnTo>
                    <a:pt x="16960" y="873"/>
                  </a:lnTo>
                  <a:lnTo>
                    <a:pt x="17740" y="873"/>
                  </a:lnTo>
                  <a:lnTo>
                    <a:pt x="18520" y="1745"/>
                  </a:lnTo>
                  <a:lnTo>
                    <a:pt x="19300" y="2618"/>
                  </a:lnTo>
                  <a:lnTo>
                    <a:pt x="20040" y="4320"/>
                  </a:lnTo>
                  <a:lnTo>
                    <a:pt x="21600" y="6938"/>
                  </a:lnTo>
                  <a:lnTo>
                    <a:pt x="21600" y="10385"/>
                  </a:lnTo>
                  <a:lnTo>
                    <a:pt x="21600" y="12960"/>
                  </a:lnTo>
                  <a:lnTo>
                    <a:pt x="21600" y="15535"/>
                  </a:lnTo>
                  <a:lnTo>
                    <a:pt x="20820" y="18982"/>
                  </a:lnTo>
                  <a:lnTo>
                    <a:pt x="20040" y="20727"/>
                  </a:lnTo>
                  <a:lnTo>
                    <a:pt x="18520" y="21600"/>
                  </a:lnTo>
                  <a:lnTo>
                    <a:pt x="16960" y="20727"/>
                  </a:lnTo>
                  <a:lnTo>
                    <a:pt x="15440" y="20727"/>
                  </a:lnTo>
                  <a:lnTo>
                    <a:pt x="13880" y="19855"/>
                  </a:lnTo>
                  <a:lnTo>
                    <a:pt x="12360" y="19855"/>
                  </a:lnTo>
                  <a:lnTo>
                    <a:pt x="10800" y="19855"/>
                  </a:lnTo>
                  <a:lnTo>
                    <a:pt x="9240" y="19855"/>
                  </a:lnTo>
                  <a:lnTo>
                    <a:pt x="8500" y="19855"/>
                  </a:lnTo>
                  <a:lnTo>
                    <a:pt x="7720" y="19855"/>
                  </a:lnTo>
                  <a:lnTo>
                    <a:pt x="6160" y="20727"/>
                  </a:lnTo>
                  <a:lnTo>
                    <a:pt x="5419" y="20727"/>
                  </a:lnTo>
                  <a:lnTo>
                    <a:pt x="4640" y="20727"/>
                  </a:lnTo>
                  <a:lnTo>
                    <a:pt x="3080" y="20727"/>
                  </a:lnTo>
                  <a:lnTo>
                    <a:pt x="3080" y="19855"/>
                  </a:lnTo>
                  <a:lnTo>
                    <a:pt x="2300" y="19855"/>
                  </a:lnTo>
                  <a:lnTo>
                    <a:pt x="1560" y="18982"/>
                  </a:lnTo>
                  <a:lnTo>
                    <a:pt x="1560" y="18153"/>
                  </a:lnTo>
                  <a:lnTo>
                    <a:pt x="780" y="16407"/>
                  </a:lnTo>
                  <a:lnTo>
                    <a:pt x="780" y="14705"/>
                  </a:lnTo>
                  <a:lnTo>
                    <a:pt x="0" y="12087"/>
                  </a:lnTo>
                  <a:lnTo>
                    <a:pt x="0" y="10385"/>
                  </a:lnTo>
                  <a:lnTo>
                    <a:pt x="0" y="8640"/>
                  </a:lnTo>
                  <a:lnTo>
                    <a:pt x="780" y="6065"/>
                  </a:lnTo>
                  <a:lnTo>
                    <a:pt x="780" y="5193"/>
                  </a:lnTo>
                  <a:close/>
                  <a:moveTo>
                    <a:pt x="780" y="5193"/>
                  </a:moveTo>
                </a:path>
              </a:pathLst>
            </a:custGeom>
            <a:solidFill>
              <a:srgbClr val="FFDC99"/>
            </a:solidFill>
            <a:ln w="46038" cap="flat">
              <a:solidFill>
                <a:srgbClr val="FFDC99"/>
              </a:solidFill>
              <a:prstDash val="solid"/>
              <a:round/>
              <a:headEnd type="none" w="med" len="med"/>
              <a:tailEnd type="none" w="med" len="med"/>
            </a:ln>
          </p:spPr>
          <p:txBody>
            <a:bodyPr lIns="0" tIns="0" rIns="0" bIns="0"/>
            <a:lstStyle/>
            <a:p>
              <a:endParaRPr lang="en-US" sz="1266"/>
            </a:p>
          </p:txBody>
        </p:sp>
        <p:sp>
          <p:nvSpPr>
            <p:cNvPr id="10274" name="Rectangle 34"/>
            <p:cNvSpPr>
              <a:spLocks/>
            </p:cNvSpPr>
            <p:nvPr/>
          </p:nvSpPr>
          <p:spPr bwMode="auto">
            <a:xfrm>
              <a:off x="6973342" y="1513582"/>
              <a:ext cx="607219" cy="606103"/>
            </a:xfrm>
            <a:prstGeom prst="rect">
              <a:avLst/>
            </a:prstGeom>
            <a:solidFill>
              <a:srgbClr val="FFDC99"/>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10275" name="Rectangle 35"/>
            <p:cNvSpPr>
              <a:spLocks/>
            </p:cNvSpPr>
            <p:nvPr/>
          </p:nvSpPr>
          <p:spPr bwMode="auto">
            <a:xfrm>
              <a:off x="7246814" y="2627560"/>
              <a:ext cx="195337" cy="299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latin typeface="Arial" panose="020B0604020202020204" pitchFamily="34" charset="0"/>
                  <a:cs typeface="Arial" panose="020B0604020202020204" pitchFamily="34" charset="0"/>
                  <a:sym typeface="Arial" panose="020B0604020202020204" pitchFamily="34" charset="0"/>
                </a:rPr>
                <a:t>B</a:t>
              </a:r>
            </a:p>
          </p:txBody>
        </p:sp>
        <p:sp>
          <p:nvSpPr>
            <p:cNvPr id="10276" name="Rectangle 36"/>
            <p:cNvSpPr>
              <a:spLocks/>
            </p:cNvSpPr>
            <p:nvPr/>
          </p:nvSpPr>
          <p:spPr bwMode="auto">
            <a:xfrm>
              <a:off x="8078390" y="3535041"/>
              <a:ext cx="209848" cy="300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latin typeface="Arial" panose="020B0604020202020204" pitchFamily="34" charset="0"/>
                  <a:cs typeface="Arial" panose="020B0604020202020204" pitchFamily="34" charset="0"/>
                  <a:sym typeface="Arial" panose="020B0604020202020204" pitchFamily="34" charset="0"/>
                </a:rPr>
                <a:t>C</a:t>
              </a:r>
            </a:p>
          </p:txBody>
        </p:sp>
        <p:sp>
          <p:nvSpPr>
            <p:cNvPr id="10277" name="Oval 37"/>
            <p:cNvSpPr>
              <a:spLocks/>
            </p:cNvSpPr>
            <p:nvPr/>
          </p:nvSpPr>
          <p:spPr bwMode="auto">
            <a:xfrm>
              <a:off x="5626076" y="2589609"/>
              <a:ext cx="370582" cy="371699"/>
            </a:xfrm>
            <a:prstGeom prst="ellipse">
              <a:avLst/>
            </a:prstGeom>
            <a:solidFill>
              <a:srgbClr val="FFFFFF"/>
            </a:solidFill>
            <a:ln w="46038">
              <a:solidFill>
                <a:schemeClr val="tx1"/>
              </a:solidFill>
              <a:round/>
              <a:headEnd/>
              <a:tailEnd/>
            </a:ln>
          </p:spPr>
          <p:txBody>
            <a:bodyPr lIns="0" tIns="0" rIns="0" bIns="0"/>
            <a:lstStyle/>
            <a:p>
              <a:endParaRPr lang="en-US" sz="1266"/>
            </a:p>
          </p:txBody>
        </p:sp>
        <p:sp>
          <p:nvSpPr>
            <p:cNvPr id="10278" name="Rectangle 38"/>
            <p:cNvSpPr>
              <a:spLocks/>
            </p:cNvSpPr>
            <p:nvPr/>
          </p:nvSpPr>
          <p:spPr bwMode="auto">
            <a:xfrm>
              <a:off x="5730999" y="2627560"/>
              <a:ext cx="165199" cy="299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latin typeface="Arial" panose="020B0604020202020204" pitchFamily="34" charset="0"/>
                  <a:cs typeface="Arial" panose="020B0604020202020204" pitchFamily="34" charset="0"/>
                  <a:sym typeface="Arial" panose="020B0604020202020204" pitchFamily="34" charset="0"/>
                </a:rPr>
                <a:t>1</a:t>
              </a:r>
            </a:p>
          </p:txBody>
        </p:sp>
        <p:sp>
          <p:nvSpPr>
            <p:cNvPr id="10279" name="Oval 39"/>
            <p:cNvSpPr>
              <a:spLocks/>
            </p:cNvSpPr>
            <p:nvPr/>
          </p:nvSpPr>
          <p:spPr bwMode="auto">
            <a:xfrm>
              <a:off x="7545959" y="3029397"/>
              <a:ext cx="371698" cy="404068"/>
            </a:xfrm>
            <a:prstGeom prst="ellipse">
              <a:avLst/>
            </a:prstGeom>
            <a:solidFill>
              <a:srgbClr val="FFFFFF"/>
            </a:solidFill>
            <a:ln w="46038">
              <a:solidFill>
                <a:schemeClr val="tx1"/>
              </a:solidFill>
              <a:round/>
              <a:headEnd/>
              <a:tailEnd/>
            </a:ln>
          </p:spPr>
          <p:txBody>
            <a:bodyPr lIns="0" tIns="0" rIns="0" bIns="0"/>
            <a:lstStyle/>
            <a:p>
              <a:endParaRPr lang="en-US" sz="1266"/>
            </a:p>
          </p:txBody>
        </p:sp>
        <p:sp>
          <p:nvSpPr>
            <p:cNvPr id="10280" name="Rectangle 40"/>
            <p:cNvSpPr>
              <a:spLocks/>
            </p:cNvSpPr>
            <p:nvPr/>
          </p:nvSpPr>
          <p:spPr bwMode="auto">
            <a:xfrm>
              <a:off x="7664277" y="3065115"/>
              <a:ext cx="165199" cy="3002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latin typeface="Arial" panose="020B0604020202020204" pitchFamily="34" charset="0"/>
                  <a:cs typeface="Arial" panose="020B0604020202020204" pitchFamily="34" charset="0"/>
                  <a:sym typeface="Arial" panose="020B0604020202020204" pitchFamily="34" charset="0"/>
                </a:rPr>
                <a:t>2</a:t>
              </a:r>
            </a:p>
          </p:txBody>
        </p:sp>
        <p:sp>
          <p:nvSpPr>
            <p:cNvPr id="10281" name="Oval 41"/>
            <p:cNvSpPr>
              <a:spLocks/>
            </p:cNvSpPr>
            <p:nvPr/>
          </p:nvSpPr>
          <p:spPr bwMode="auto">
            <a:xfrm>
              <a:off x="7345040" y="3905623"/>
              <a:ext cx="370582" cy="369465"/>
            </a:xfrm>
            <a:prstGeom prst="ellipse">
              <a:avLst/>
            </a:prstGeom>
            <a:solidFill>
              <a:srgbClr val="FFFFFF"/>
            </a:solidFill>
            <a:ln w="46038">
              <a:solidFill>
                <a:schemeClr val="tx1"/>
              </a:solidFill>
              <a:round/>
              <a:headEnd/>
              <a:tailEnd/>
            </a:ln>
          </p:spPr>
          <p:txBody>
            <a:bodyPr lIns="0" tIns="0" rIns="0" bIns="0"/>
            <a:lstStyle/>
            <a:p>
              <a:endParaRPr lang="en-US" sz="1266"/>
            </a:p>
          </p:txBody>
        </p:sp>
        <p:sp>
          <p:nvSpPr>
            <p:cNvPr id="10282" name="Rectangle 42"/>
            <p:cNvSpPr>
              <a:spLocks/>
            </p:cNvSpPr>
            <p:nvPr/>
          </p:nvSpPr>
          <p:spPr bwMode="auto">
            <a:xfrm>
              <a:off x="7463359" y="3941341"/>
              <a:ext cx="165199" cy="299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latin typeface="Arial" panose="020B0604020202020204" pitchFamily="34" charset="0"/>
                  <a:cs typeface="Arial" panose="020B0604020202020204" pitchFamily="34" charset="0"/>
                  <a:sym typeface="Arial" panose="020B0604020202020204" pitchFamily="34" charset="0"/>
                </a:rPr>
                <a:t>5</a:t>
              </a:r>
            </a:p>
          </p:txBody>
        </p:sp>
        <p:sp>
          <p:nvSpPr>
            <p:cNvPr id="10283" name="Oval 43"/>
            <p:cNvSpPr>
              <a:spLocks/>
            </p:cNvSpPr>
            <p:nvPr/>
          </p:nvSpPr>
          <p:spPr bwMode="auto">
            <a:xfrm>
              <a:off x="6839397" y="3398863"/>
              <a:ext cx="404068" cy="371698"/>
            </a:xfrm>
            <a:prstGeom prst="ellipse">
              <a:avLst/>
            </a:prstGeom>
            <a:solidFill>
              <a:srgbClr val="FFFFFF"/>
            </a:solidFill>
            <a:ln w="46038">
              <a:solidFill>
                <a:schemeClr val="tx1"/>
              </a:solidFill>
              <a:round/>
              <a:headEnd/>
              <a:tailEnd/>
            </a:ln>
          </p:spPr>
          <p:txBody>
            <a:bodyPr lIns="0" tIns="0" rIns="0" bIns="0"/>
            <a:lstStyle/>
            <a:p>
              <a:endParaRPr lang="en-US" sz="1266"/>
            </a:p>
          </p:txBody>
        </p:sp>
        <p:sp>
          <p:nvSpPr>
            <p:cNvPr id="10284" name="Rectangle 44"/>
            <p:cNvSpPr>
              <a:spLocks/>
            </p:cNvSpPr>
            <p:nvPr/>
          </p:nvSpPr>
          <p:spPr bwMode="auto">
            <a:xfrm>
              <a:off x="6966645" y="3434582"/>
              <a:ext cx="165199" cy="300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latin typeface="Arial" panose="020B0604020202020204" pitchFamily="34" charset="0"/>
                  <a:cs typeface="Arial" panose="020B0604020202020204" pitchFamily="34" charset="0"/>
                  <a:sym typeface="Arial" panose="020B0604020202020204" pitchFamily="34" charset="0"/>
                </a:rPr>
                <a:t>4</a:t>
              </a:r>
            </a:p>
          </p:txBody>
        </p:sp>
        <p:sp>
          <p:nvSpPr>
            <p:cNvPr id="10285" name="Oval 45"/>
            <p:cNvSpPr>
              <a:spLocks/>
            </p:cNvSpPr>
            <p:nvPr/>
          </p:nvSpPr>
          <p:spPr bwMode="auto">
            <a:xfrm>
              <a:off x="4343549" y="3433465"/>
              <a:ext cx="371699" cy="404068"/>
            </a:xfrm>
            <a:prstGeom prst="ellipse">
              <a:avLst/>
            </a:prstGeom>
            <a:solidFill>
              <a:srgbClr val="FFFFFF"/>
            </a:solidFill>
            <a:ln w="46038">
              <a:solidFill>
                <a:schemeClr val="tx1"/>
              </a:solidFill>
              <a:round/>
              <a:headEnd/>
              <a:tailEnd/>
            </a:ln>
          </p:spPr>
          <p:txBody>
            <a:bodyPr lIns="0" tIns="0" rIns="0" bIns="0"/>
            <a:lstStyle/>
            <a:p>
              <a:endParaRPr lang="en-US" sz="1266"/>
            </a:p>
          </p:txBody>
        </p:sp>
        <p:sp>
          <p:nvSpPr>
            <p:cNvPr id="10286" name="Rectangle 46"/>
            <p:cNvSpPr>
              <a:spLocks/>
            </p:cNvSpPr>
            <p:nvPr/>
          </p:nvSpPr>
          <p:spPr bwMode="auto">
            <a:xfrm>
              <a:off x="4450705" y="3469184"/>
              <a:ext cx="166316" cy="3002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latin typeface="Arial" panose="020B0604020202020204" pitchFamily="34" charset="0"/>
                  <a:cs typeface="Arial" panose="020B0604020202020204" pitchFamily="34" charset="0"/>
                  <a:sym typeface="Arial" panose="020B0604020202020204" pitchFamily="34" charset="0"/>
                </a:rPr>
                <a:t>3</a:t>
              </a:r>
            </a:p>
          </p:txBody>
        </p:sp>
        <p:sp>
          <p:nvSpPr>
            <p:cNvPr id="10287" name="Oval 47"/>
            <p:cNvSpPr>
              <a:spLocks/>
            </p:cNvSpPr>
            <p:nvPr/>
          </p:nvSpPr>
          <p:spPr bwMode="auto">
            <a:xfrm>
              <a:off x="5556870" y="4240486"/>
              <a:ext cx="406301" cy="371698"/>
            </a:xfrm>
            <a:prstGeom prst="ellipse">
              <a:avLst/>
            </a:prstGeom>
            <a:solidFill>
              <a:srgbClr val="FFFFFF"/>
            </a:solidFill>
            <a:ln w="46038">
              <a:solidFill>
                <a:schemeClr val="tx1"/>
              </a:solidFill>
              <a:round/>
              <a:headEnd/>
              <a:tailEnd/>
            </a:ln>
          </p:spPr>
          <p:txBody>
            <a:bodyPr lIns="0" tIns="0" rIns="0" bIns="0"/>
            <a:lstStyle/>
            <a:p>
              <a:endParaRPr lang="en-US" sz="1266"/>
            </a:p>
          </p:txBody>
        </p:sp>
        <p:sp>
          <p:nvSpPr>
            <p:cNvPr id="10288" name="Rectangle 48"/>
            <p:cNvSpPr>
              <a:spLocks/>
            </p:cNvSpPr>
            <p:nvPr/>
          </p:nvSpPr>
          <p:spPr bwMode="auto">
            <a:xfrm>
              <a:off x="5686351" y="4276205"/>
              <a:ext cx="166315" cy="300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latin typeface="Arial" panose="020B0604020202020204" pitchFamily="34" charset="0"/>
                  <a:cs typeface="Arial" panose="020B0604020202020204" pitchFamily="34" charset="0"/>
                  <a:sym typeface="Arial" panose="020B0604020202020204" pitchFamily="34" charset="0"/>
                </a:rPr>
                <a:t>6</a:t>
              </a:r>
            </a:p>
          </p:txBody>
        </p:sp>
        <p:sp>
          <p:nvSpPr>
            <p:cNvPr id="10289" name="Rectangle 49"/>
            <p:cNvSpPr>
              <a:spLocks/>
            </p:cNvSpPr>
            <p:nvPr/>
          </p:nvSpPr>
          <p:spPr bwMode="auto">
            <a:xfrm>
              <a:off x="8046021" y="4755059"/>
              <a:ext cx="967755" cy="3002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latin typeface="Arial" panose="020B0604020202020204" pitchFamily="34" charset="0"/>
                  <a:cs typeface="Arial" panose="020B0604020202020204" pitchFamily="34" charset="0"/>
                  <a:sym typeface="Arial" panose="020B0604020202020204" pitchFamily="34" charset="0"/>
                </a:rPr>
                <a:t>Routers</a:t>
              </a:r>
            </a:p>
          </p:txBody>
        </p:sp>
        <p:sp>
          <p:nvSpPr>
            <p:cNvPr id="10290" name="Line 50"/>
            <p:cNvSpPr>
              <a:spLocks noChangeShapeType="1"/>
            </p:cNvSpPr>
            <p:nvPr/>
          </p:nvSpPr>
          <p:spPr bwMode="auto">
            <a:xfrm rot="10800000">
              <a:off x="4614788" y="3330774"/>
              <a:ext cx="472157" cy="68089"/>
            </a:xfrm>
            <a:prstGeom prst="line">
              <a:avLst/>
            </a:prstGeom>
            <a:noFill/>
            <a:ln w="46038">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0291" name="Line 51"/>
            <p:cNvSpPr>
              <a:spLocks noChangeShapeType="1"/>
            </p:cNvSpPr>
            <p:nvPr/>
          </p:nvSpPr>
          <p:spPr bwMode="auto">
            <a:xfrm rot="10800000" flipH="1">
              <a:off x="5322466" y="2860849"/>
              <a:ext cx="1116" cy="437555"/>
            </a:xfrm>
            <a:prstGeom prst="line">
              <a:avLst/>
            </a:prstGeom>
            <a:noFill/>
            <a:ln w="46038">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grpSp>
    </p:spTree>
    <p:extLst>
      <p:ext uri="{BB962C8B-B14F-4D97-AF65-F5344CB8AC3E}">
        <p14:creationId xmlns:p14="http://schemas.microsoft.com/office/powerpoint/2010/main" val="38039417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p:cNvSpPr>
          <p:nvPr/>
        </p:nvSpPr>
        <p:spPr bwMode="auto">
          <a:xfrm>
            <a:off x="3507507" y="6373564"/>
            <a:ext cx="5563195" cy="312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40" bIns="0" anchor="b"/>
          <a:lstStyle>
            <a:lvl1pPr marL="57150">
              <a:defRPr sz="1200">
                <a:solidFill>
                  <a:schemeClr val="tx1"/>
                </a:solidFill>
                <a:latin typeface="Times" panose="02020603050405020304" pitchFamily="18" charset="0"/>
              </a:defRPr>
            </a:lvl1pPr>
            <a:lvl2pPr>
              <a:defRPr sz="1200">
                <a:solidFill>
                  <a:schemeClr val="tx1"/>
                </a:solidFill>
                <a:latin typeface="Times" panose="02020603050405020304" pitchFamily="18" charset="0"/>
              </a:defRPr>
            </a:lvl2pPr>
            <a:lvl3pPr>
              <a:defRPr sz="1200">
                <a:solidFill>
                  <a:schemeClr val="tx1"/>
                </a:solidFill>
                <a:latin typeface="Times" panose="02020603050405020304" pitchFamily="18" charset="0"/>
              </a:defRPr>
            </a:lvl3pPr>
            <a:lvl4pPr>
              <a:defRPr sz="1200">
                <a:solidFill>
                  <a:schemeClr val="tx1"/>
                </a:solidFill>
                <a:latin typeface="Times" panose="02020603050405020304" pitchFamily="18" charset="0"/>
              </a:defRPr>
            </a:lvl4pPr>
            <a:lvl5pPr>
              <a:defRPr sz="1200">
                <a:solidFill>
                  <a:schemeClr val="tx1"/>
                </a:solidFill>
                <a:latin typeface="Times" panose="02020603050405020304" pitchFamily="18" charset="0"/>
              </a:defRPr>
            </a:lvl5pPr>
            <a:lvl6pPr fontAlgn="base">
              <a:spcBef>
                <a:spcPct val="0"/>
              </a:spcBef>
              <a:spcAft>
                <a:spcPct val="0"/>
              </a:spcAft>
              <a:defRPr sz="1200">
                <a:solidFill>
                  <a:schemeClr val="tx1"/>
                </a:solidFill>
                <a:latin typeface="Times" panose="02020603050405020304" pitchFamily="18" charset="0"/>
              </a:defRPr>
            </a:lvl6pPr>
            <a:lvl7pPr fontAlgn="base">
              <a:spcBef>
                <a:spcPct val="0"/>
              </a:spcBef>
              <a:spcAft>
                <a:spcPct val="0"/>
              </a:spcAft>
              <a:defRPr sz="1200">
                <a:solidFill>
                  <a:schemeClr val="tx1"/>
                </a:solidFill>
                <a:latin typeface="Times" panose="02020603050405020304" pitchFamily="18" charset="0"/>
              </a:defRPr>
            </a:lvl7pPr>
            <a:lvl8pPr fontAlgn="base">
              <a:spcBef>
                <a:spcPct val="0"/>
              </a:spcBef>
              <a:spcAft>
                <a:spcPct val="0"/>
              </a:spcAft>
              <a:defRPr sz="1200">
                <a:solidFill>
                  <a:schemeClr val="tx1"/>
                </a:solidFill>
                <a:latin typeface="Times" panose="02020603050405020304" pitchFamily="18" charset="0"/>
              </a:defRPr>
            </a:lvl8pPr>
            <a:lvl9pPr fontAlgn="base">
              <a:spcBef>
                <a:spcPct val="0"/>
              </a:spcBef>
              <a:spcAft>
                <a:spcPct val="0"/>
              </a:spcAft>
              <a:defRPr sz="1200">
                <a:solidFill>
                  <a:schemeClr val="tx1"/>
                </a:solidFill>
                <a:latin typeface="Times" panose="02020603050405020304" pitchFamily="18" charset="0"/>
              </a:defRPr>
            </a:lvl9pPr>
          </a:lstStyle>
          <a:p>
            <a:pPr algn="ctr">
              <a:spcBef>
                <a:spcPts val="562"/>
              </a:spcBef>
            </a:pPr>
            <a:r>
              <a:rPr lang="en-US" altLang="en-US" sz="703">
                <a:cs typeface="Times" panose="02020603050405020304" pitchFamily="18" charset="0"/>
              </a:rPr>
              <a:t>Instructor’s Guide for  Coulouris, Dollimore, Kindberg and Blair,  Distributed Systems: Concepts and Design   Edn. 5   </a:t>
            </a:r>
            <a:br>
              <a:rPr lang="en-US" altLang="en-US" sz="703">
                <a:cs typeface="Times" panose="02020603050405020304" pitchFamily="18" charset="0"/>
              </a:rPr>
            </a:br>
            <a:r>
              <a:rPr lang="en-US" altLang="en-US" sz="703">
                <a:cs typeface="Times" panose="02020603050405020304" pitchFamily="18" charset="0"/>
              </a:rPr>
              <a:t>©  Pearson Education 2012 </a:t>
            </a:r>
          </a:p>
        </p:txBody>
      </p:sp>
      <p:sp>
        <p:nvSpPr>
          <p:cNvPr id="11266" name="Line 2"/>
          <p:cNvSpPr>
            <a:spLocks noChangeShapeType="1"/>
          </p:cNvSpPr>
          <p:nvPr/>
        </p:nvSpPr>
        <p:spPr bwMode="auto">
          <a:xfrm>
            <a:off x="1979414" y="1143000"/>
            <a:ext cx="8152805" cy="1117"/>
          </a:xfrm>
          <a:prstGeom prst="line">
            <a:avLst/>
          </a:prstGeom>
          <a:noFill/>
          <a:ln w="127000">
            <a:solidFill>
              <a:srgbClr val="FFCC00"/>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1267" name="Rectangle 3"/>
          <p:cNvSpPr>
            <a:spLocks noGrp="1" noChangeArrowheads="1"/>
          </p:cNvSpPr>
          <p:nvPr>
            <p:ph type="title"/>
          </p:nvPr>
        </p:nvSpPr>
        <p:spPr>
          <a:xfrm>
            <a:off x="651317" y="38348"/>
            <a:ext cx="8596668" cy="1320800"/>
          </a:xfrm>
          <a:ln/>
        </p:spPr>
        <p:txBody>
          <a:bodyPr vert="horz" lIns="91440" tIns="45720" rIns="116999" bIns="45720" rtlCol="0" anchor="t">
            <a:normAutofit fontScale="90000"/>
          </a:bodyPr>
          <a:lstStyle/>
          <a:p>
            <a:pPr marL="40182"/>
            <a:r>
              <a:rPr lang="en-US" altLang="en-US" dirty="0"/>
              <a:t>Figure 3.8</a:t>
            </a:r>
            <a:br>
              <a:rPr lang="en-US" altLang="en-US" dirty="0"/>
            </a:br>
            <a:r>
              <a:rPr lang="en-US" altLang="en-US" dirty="0"/>
              <a:t>Routing tables for the network in Figure 3.7</a:t>
            </a:r>
          </a:p>
        </p:txBody>
      </p:sp>
      <p:sp>
        <p:nvSpPr>
          <p:cNvPr id="11268" name="Rectangle 4"/>
          <p:cNvSpPr>
            <a:spLocks/>
          </p:cNvSpPr>
          <p:nvPr/>
        </p:nvSpPr>
        <p:spPr bwMode="auto">
          <a:xfrm>
            <a:off x="3574480" y="3416722"/>
            <a:ext cx="15627" cy="1116"/>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11269" name="Rectangle 5"/>
          <p:cNvSpPr>
            <a:spLocks/>
          </p:cNvSpPr>
          <p:nvPr/>
        </p:nvSpPr>
        <p:spPr bwMode="auto">
          <a:xfrm>
            <a:off x="4135934" y="3416722"/>
            <a:ext cx="15627" cy="1116"/>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11270" name="Rectangle 6"/>
          <p:cNvSpPr>
            <a:spLocks/>
          </p:cNvSpPr>
          <p:nvPr/>
        </p:nvSpPr>
        <p:spPr bwMode="auto">
          <a:xfrm>
            <a:off x="5542360" y="3416722"/>
            <a:ext cx="15627" cy="1116"/>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11271" name="Rectangle 7"/>
          <p:cNvSpPr>
            <a:spLocks/>
          </p:cNvSpPr>
          <p:nvPr/>
        </p:nvSpPr>
        <p:spPr bwMode="auto">
          <a:xfrm>
            <a:off x="6103814" y="3416722"/>
            <a:ext cx="15627" cy="1116"/>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11272" name="Rectangle 8"/>
          <p:cNvSpPr>
            <a:spLocks/>
          </p:cNvSpPr>
          <p:nvPr/>
        </p:nvSpPr>
        <p:spPr bwMode="auto">
          <a:xfrm>
            <a:off x="3574480" y="4291832"/>
            <a:ext cx="15627" cy="1116"/>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11273" name="Rectangle 9"/>
          <p:cNvSpPr>
            <a:spLocks/>
          </p:cNvSpPr>
          <p:nvPr/>
        </p:nvSpPr>
        <p:spPr bwMode="auto">
          <a:xfrm>
            <a:off x="4135934" y="4291832"/>
            <a:ext cx="15627" cy="1116"/>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11274" name="Rectangle 10"/>
          <p:cNvSpPr>
            <a:spLocks/>
          </p:cNvSpPr>
          <p:nvPr/>
        </p:nvSpPr>
        <p:spPr bwMode="auto">
          <a:xfrm>
            <a:off x="5542360" y="4291832"/>
            <a:ext cx="15627" cy="1116"/>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11275" name="Rectangle 11"/>
          <p:cNvSpPr>
            <a:spLocks/>
          </p:cNvSpPr>
          <p:nvPr/>
        </p:nvSpPr>
        <p:spPr bwMode="auto">
          <a:xfrm>
            <a:off x="6103814" y="4291832"/>
            <a:ext cx="15627" cy="1116"/>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grpSp>
        <p:nvGrpSpPr>
          <p:cNvPr id="11276" name="Group 12"/>
          <p:cNvGrpSpPr>
            <a:grpSpLocks/>
          </p:cNvGrpSpPr>
          <p:nvPr/>
        </p:nvGrpSpPr>
        <p:grpSpPr bwMode="auto">
          <a:xfrm>
            <a:off x="3035350" y="4015011"/>
            <a:ext cx="5688211" cy="2080617"/>
            <a:chOff x="0" y="0"/>
            <a:chExt cx="5096" cy="1864"/>
          </a:xfrm>
        </p:grpSpPr>
        <p:sp>
          <p:nvSpPr>
            <p:cNvPr id="11277" name="Rectangle 13"/>
            <p:cNvSpPr>
              <a:spLocks/>
            </p:cNvSpPr>
            <p:nvPr/>
          </p:nvSpPr>
          <p:spPr bwMode="auto">
            <a:xfrm>
              <a:off x="472" y="29"/>
              <a:ext cx="1490" cy="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i="1">
                  <a:cs typeface="Times" panose="02020603050405020304" pitchFamily="18" charset="0"/>
                </a:rPr>
                <a:t>Routings from D</a:t>
              </a:r>
            </a:p>
          </p:txBody>
        </p:sp>
        <p:sp>
          <p:nvSpPr>
            <p:cNvPr id="11278" name="Rectangle 14"/>
            <p:cNvSpPr>
              <a:spLocks/>
            </p:cNvSpPr>
            <p:nvPr/>
          </p:nvSpPr>
          <p:spPr bwMode="auto">
            <a:xfrm>
              <a:off x="3201" y="29"/>
              <a:ext cx="1465" cy="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i="1">
                  <a:cs typeface="Times" panose="02020603050405020304" pitchFamily="18" charset="0"/>
                </a:rPr>
                <a:t>Routings from E</a:t>
              </a:r>
            </a:p>
          </p:txBody>
        </p:sp>
        <p:sp>
          <p:nvSpPr>
            <p:cNvPr id="11279" name="Rectangle 15"/>
            <p:cNvSpPr>
              <a:spLocks/>
            </p:cNvSpPr>
            <p:nvPr/>
          </p:nvSpPr>
          <p:spPr bwMode="auto">
            <a:xfrm>
              <a:off x="320" y="346"/>
              <a:ext cx="227" cy="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i="1">
                  <a:cs typeface="Times" panose="02020603050405020304" pitchFamily="18" charset="0"/>
                </a:rPr>
                <a:t>To</a:t>
              </a:r>
            </a:p>
          </p:txBody>
        </p:sp>
        <p:sp>
          <p:nvSpPr>
            <p:cNvPr id="11280" name="Rectangle 16"/>
            <p:cNvSpPr>
              <a:spLocks/>
            </p:cNvSpPr>
            <p:nvPr/>
          </p:nvSpPr>
          <p:spPr bwMode="auto">
            <a:xfrm>
              <a:off x="1013" y="346"/>
              <a:ext cx="409" cy="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i="1">
                  <a:cs typeface="Times" panose="02020603050405020304" pitchFamily="18" charset="0"/>
                </a:rPr>
                <a:t>Link</a:t>
              </a:r>
            </a:p>
          </p:txBody>
        </p:sp>
        <p:sp>
          <p:nvSpPr>
            <p:cNvPr id="11281" name="Rectangle 17"/>
            <p:cNvSpPr>
              <a:spLocks/>
            </p:cNvSpPr>
            <p:nvPr/>
          </p:nvSpPr>
          <p:spPr bwMode="auto">
            <a:xfrm>
              <a:off x="1794" y="346"/>
              <a:ext cx="421" cy="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i="1">
                  <a:cs typeface="Times" panose="02020603050405020304" pitchFamily="18" charset="0"/>
                </a:rPr>
                <a:t>Cost</a:t>
              </a:r>
            </a:p>
          </p:txBody>
        </p:sp>
        <p:sp>
          <p:nvSpPr>
            <p:cNvPr id="11282" name="Rectangle 18"/>
            <p:cNvSpPr>
              <a:spLocks/>
            </p:cNvSpPr>
            <p:nvPr/>
          </p:nvSpPr>
          <p:spPr bwMode="auto">
            <a:xfrm>
              <a:off x="3049" y="346"/>
              <a:ext cx="227" cy="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i="1">
                  <a:cs typeface="Times" panose="02020603050405020304" pitchFamily="18" charset="0"/>
                </a:rPr>
                <a:t>To</a:t>
              </a:r>
            </a:p>
          </p:txBody>
        </p:sp>
        <p:sp>
          <p:nvSpPr>
            <p:cNvPr id="11283" name="Rectangle 19"/>
            <p:cNvSpPr>
              <a:spLocks/>
            </p:cNvSpPr>
            <p:nvPr/>
          </p:nvSpPr>
          <p:spPr bwMode="auto">
            <a:xfrm>
              <a:off x="3743" y="346"/>
              <a:ext cx="408" cy="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i="1">
                  <a:cs typeface="Times" panose="02020603050405020304" pitchFamily="18" charset="0"/>
                </a:rPr>
                <a:t>Link</a:t>
              </a:r>
            </a:p>
          </p:txBody>
        </p:sp>
        <p:sp>
          <p:nvSpPr>
            <p:cNvPr id="11284" name="Rectangle 20"/>
            <p:cNvSpPr>
              <a:spLocks/>
            </p:cNvSpPr>
            <p:nvPr/>
          </p:nvSpPr>
          <p:spPr bwMode="auto">
            <a:xfrm>
              <a:off x="4523" y="346"/>
              <a:ext cx="421" cy="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i="1">
                  <a:cs typeface="Times" panose="02020603050405020304" pitchFamily="18" charset="0"/>
                </a:rPr>
                <a:t>Cost</a:t>
              </a:r>
            </a:p>
          </p:txBody>
        </p:sp>
        <p:sp>
          <p:nvSpPr>
            <p:cNvPr id="11285" name="Rectangle 21"/>
            <p:cNvSpPr>
              <a:spLocks/>
            </p:cNvSpPr>
            <p:nvPr/>
          </p:nvSpPr>
          <p:spPr bwMode="auto">
            <a:xfrm>
              <a:off x="363" y="607"/>
              <a:ext cx="174" cy="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a:cs typeface="Times" panose="02020603050405020304" pitchFamily="18" charset="0"/>
                </a:rPr>
                <a:t>A</a:t>
              </a:r>
            </a:p>
          </p:txBody>
        </p:sp>
        <p:sp>
          <p:nvSpPr>
            <p:cNvPr id="11286" name="Rectangle 22"/>
            <p:cNvSpPr>
              <a:spLocks/>
            </p:cNvSpPr>
            <p:nvPr/>
          </p:nvSpPr>
          <p:spPr bwMode="auto">
            <a:xfrm>
              <a:off x="363" y="847"/>
              <a:ext cx="161"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a:cs typeface="Times" panose="02020603050405020304" pitchFamily="18" charset="0"/>
                </a:rPr>
                <a:t>B</a:t>
              </a:r>
            </a:p>
          </p:txBody>
        </p:sp>
        <p:sp>
          <p:nvSpPr>
            <p:cNvPr id="11287" name="Rectangle 23"/>
            <p:cNvSpPr>
              <a:spLocks/>
            </p:cNvSpPr>
            <p:nvPr/>
          </p:nvSpPr>
          <p:spPr bwMode="auto">
            <a:xfrm>
              <a:off x="363" y="1086"/>
              <a:ext cx="161" cy="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a:cs typeface="Times" panose="02020603050405020304" pitchFamily="18" charset="0"/>
                </a:rPr>
                <a:t>C</a:t>
              </a:r>
            </a:p>
          </p:txBody>
        </p:sp>
        <p:sp>
          <p:nvSpPr>
            <p:cNvPr id="11288" name="Rectangle 24"/>
            <p:cNvSpPr>
              <a:spLocks/>
            </p:cNvSpPr>
            <p:nvPr/>
          </p:nvSpPr>
          <p:spPr bwMode="auto">
            <a:xfrm>
              <a:off x="363" y="1326"/>
              <a:ext cx="174"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a:cs typeface="Times" panose="02020603050405020304" pitchFamily="18" charset="0"/>
                </a:rPr>
                <a:t>D</a:t>
              </a:r>
            </a:p>
          </p:txBody>
        </p:sp>
        <p:sp>
          <p:nvSpPr>
            <p:cNvPr id="11289" name="Rectangle 25"/>
            <p:cNvSpPr>
              <a:spLocks/>
            </p:cNvSpPr>
            <p:nvPr/>
          </p:nvSpPr>
          <p:spPr bwMode="auto">
            <a:xfrm>
              <a:off x="363" y="1565"/>
              <a:ext cx="149"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a:cs typeface="Times" panose="02020603050405020304" pitchFamily="18" charset="0"/>
                </a:rPr>
                <a:t>E</a:t>
              </a:r>
            </a:p>
          </p:txBody>
        </p:sp>
        <p:sp>
          <p:nvSpPr>
            <p:cNvPr id="11290" name="Rectangle 26"/>
            <p:cNvSpPr>
              <a:spLocks/>
            </p:cNvSpPr>
            <p:nvPr/>
          </p:nvSpPr>
          <p:spPr bwMode="auto">
            <a:xfrm>
              <a:off x="1165" y="607"/>
              <a:ext cx="124" cy="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a:cs typeface="Times" panose="02020603050405020304" pitchFamily="18" charset="0"/>
                </a:rPr>
                <a:t>3</a:t>
              </a:r>
            </a:p>
          </p:txBody>
        </p:sp>
        <p:sp>
          <p:nvSpPr>
            <p:cNvPr id="11291" name="Rectangle 27"/>
            <p:cNvSpPr>
              <a:spLocks/>
            </p:cNvSpPr>
            <p:nvPr/>
          </p:nvSpPr>
          <p:spPr bwMode="auto">
            <a:xfrm>
              <a:off x="1165" y="847"/>
              <a:ext cx="124"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a:cs typeface="Times" panose="02020603050405020304" pitchFamily="18" charset="0"/>
                </a:rPr>
                <a:t>3</a:t>
              </a:r>
            </a:p>
          </p:txBody>
        </p:sp>
        <p:sp>
          <p:nvSpPr>
            <p:cNvPr id="11292" name="Rectangle 28"/>
            <p:cNvSpPr>
              <a:spLocks/>
            </p:cNvSpPr>
            <p:nvPr/>
          </p:nvSpPr>
          <p:spPr bwMode="auto">
            <a:xfrm>
              <a:off x="1165" y="1086"/>
              <a:ext cx="124" cy="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a:cs typeface="Times" panose="02020603050405020304" pitchFamily="18" charset="0"/>
                </a:rPr>
                <a:t>6</a:t>
              </a:r>
            </a:p>
          </p:txBody>
        </p:sp>
        <p:sp>
          <p:nvSpPr>
            <p:cNvPr id="11293" name="Rectangle 29"/>
            <p:cNvSpPr>
              <a:spLocks/>
            </p:cNvSpPr>
            <p:nvPr/>
          </p:nvSpPr>
          <p:spPr bwMode="auto">
            <a:xfrm>
              <a:off x="1013" y="1326"/>
              <a:ext cx="446"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a:cs typeface="Times" panose="02020603050405020304" pitchFamily="18" charset="0"/>
                </a:rPr>
                <a:t>local</a:t>
              </a:r>
            </a:p>
          </p:txBody>
        </p:sp>
        <p:sp>
          <p:nvSpPr>
            <p:cNvPr id="11294" name="Rectangle 30"/>
            <p:cNvSpPr>
              <a:spLocks/>
            </p:cNvSpPr>
            <p:nvPr/>
          </p:nvSpPr>
          <p:spPr bwMode="auto">
            <a:xfrm>
              <a:off x="1165" y="1565"/>
              <a:ext cx="124"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a:cs typeface="Times" panose="02020603050405020304" pitchFamily="18" charset="0"/>
                </a:rPr>
                <a:t>6</a:t>
              </a:r>
            </a:p>
          </p:txBody>
        </p:sp>
        <p:sp>
          <p:nvSpPr>
            <p:cNvPr id="11295" name="Rectangle 31"/>
            <p:cNvSpPr>
              <a:spLocks/>
            </p:cNvSpPr>
            <p:nvPr/>
          </p:nvSpPr>
          <p:spPr bwMode="auto">
            <a:xfrm>
              <a:off x="1945" y="607"/>
              <a:ext cx="124" cy="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a:cs typeface="Times" panose="02020603050405020304" pitchFamily="18" charset="0"/>
                </a:rPr>
                <a:t>1</a:t>
              </a:r>
            </a:p>
          </p:txBody>
        </p:sp>
        <p:sp>
          <p:nvSpPr>
            <p:cNvPr id="11296" name="Rectangle 32"/>
            <p:cNvSpPr>
              <a:spLocks/>
            </p:cNvSpPr>
            <p:nvPr/>
          </p:nvSpPr>
          <p:spPr bwMode="auto">
            <a:xfrm>
              <a:off x="1945" y="847"/>
              <a:ext cx="124"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a:cs typeface="Times" panose="02020603050405020304" pitchFamily="18" charset="0"/>
                </a:rPr>
                <a:t>2</a:t>
              </a:r>
            </a:p>
          </p:txBody>
        </p:sp>
        <p:sp>
          <p:nvSpPr>
            <p:cNvPr id="11297" name="Rectangle 33"/>
            <p:cNvSpPr>
              <a:spLocks/>
            </p:cNvSpPr>
            <p:nvPr/>
          </p:nvSpPr>
          <p:spPr bwMode="auto">
            <a:xfrm>
              <a:off x="1945" y="1086"/>
              <a:ext cx="124" cy="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a:cs typeface="Times" panose="02020603050405020304" pitchFamily="18" charset="0"/>
                </a:rPr>
                <a:t>2</a:t>
              </a:r>
            </a:p>
          </p:txBody>
        </p:sp>
        <p:sp>
          <p:nvSpPr>
            <p:cNvPr id="11298" name="Rectangle 34"/>
            <p:cNvSpPr>
              <a:spLocks/>
            </p:cNvSpPr>
            <p:nvPr/>
          </p:nvSpPr>
          <p:spPr bwMode="auto">
            <a:xfrm>
              <a:off x="1945" y="1326"/>
              <a:ext cx="124"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a:cs typeface="Times" panose="02020603050405020304" pitchFamily="18" charset="0"/>
                </a:rPr>
                <a:t>0</a:t>
              </a:r>
            </a:p>
          </p:txBody>
        </p:sp>
        <p:sp>
          <p:nvSpPr>
            <p:cNvPr id="11299" name="Rectangle 35"/>
            <p:cNvSpPr>
              <a:spLocks/>
            </p:cNvSpPr>
            <p:nvPr/>
          </p:nvSpPr>
          <p:spPr bwMode="auto">
            <a:xfrm>
              <a:off x="1945" y="1565"/>
              <a:ext cx="124"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a:cs typeface="Times" panose="02020603050405020304" pitchFamily="18" charset="0"/>
                </a:rPr>
                <a:t>1</a:t>
              </a:r>
            </a:p>
          </p:txBody>
        </p:sp>
        <p:sp>
          <p:nvSpPr>
            <p:cNvPr id="11300" name="Rectangle 36"/>
            <p:cNvSpPr>
              <a:spLocks/>
            </p:cNvSpPr>
            <p:nvPr/>
          </p:nvSpPr>
          <p:spPr bwMode="auto">
            <a:xfrm>
              <a:off x="3092" y="607"/>
              <a:ext cx="174" cy="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a:cs typeface="Times" panose="02020603050405020304" pitchFamily="18" charset="0"/>
                </a:rPr>
                <a:t>A</a:t>
              </a:r>
            </a:p>
          </p:txBody>
        </p:sp>
        <p:sp>
          <p:nvSpPr>
            <p:cNvPr id="11301" name="Rectangle 37"/>
            <p:cNvSpPr>
              <a:spLocks/>
            </p:cNvSpPr>
            <p:nvPr/>
          </p:nvSpPr>
          <p:spPr bwMode="auto">
            <a:xfrm>
              <a:off x="3092" y="847"/>
              <a:ext cx="161"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a:cs typeface="Times" panose="02020603050405020304" pitchFamily="18" charset="0"/>
                </a:rPr>
                <a:t>B</a:t>
              </a:r>
            </a:p>
          </p:txBody>
        </p:sp>
        <p:sp>
          <p:nvSpPr>
            <p:cNvPr id="11302" name="Rectangle 38"/>
            <p:cNvSpPr>
              <a:spLocks/>
            </p:cNvSpPr>
            <p:nvPr/>
          </p:nvSpPr>
          <p:spPr bwMode="auto">
            <a:xfrm>
              <a:off x="3092" y="1086"/>
              <a:ext cx="161" cy="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a:cs typeface="Times" panose="02020603050405020304" pitchFamily="18" charset="0"/>
                </a:rPr>
                <a:t>C</a:t>
              </a:r>
            </a:p>
          </p:txBody>
        </p:sp>
        <p:sp>
          <p:nvSpPr>
            <p:cNvPr id="11303" name="Rectangle 39"/>
            <p:cNvSpPr>
              <a:spLocks/>
            </p:cNvSpPr>
            <p:nvPr/>
          </p:nvSpPr>
          <p:spPr bwMode="auto">
            <a:xfrm>
              <a:off x="3092" y="1326"/>
              <a:ext cx="174"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a:cs typeface="Times" panose="02020603050405020304" pitchFamily="18" charset="0"/>
                </a:rPr>
                <a:t>D</a:t>
              </a:r>
            </a:p>
          </p:txBody>
        </p:sp>
        <p:sp>
          <p:nvSpPr>
            <p:cNvPr id="11304" name="Rectangle 40"/>
            <p:cNvSpPr>
              <a:spLocks/>
            </p:cNvSpPr>
            <p:nvPr/>
          </p:nvSpPr>
          <p:spPr bwMode="auto">
            <a:xfrm>
              <a:off x="3092" y="1565"/>
              <a:ext cx="149"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a:cs typeface="Times" panose="02020603050405020304" pitchFamily="18" charset="0"/>
                </a:rPr>
                <a:t>E</a:t>
              </a:r>
            </a:p>
          </p:txBody>
        </p:sp>
        <p:sp>
          <p:nvSpPr>
            <p:cNvPr id="11305" name="Rectangle 41"/>
            <p:cNvSpPr>
              <a:spLocks/>
            </p:cNvSpPr>
            <p:nvPr/>
          </p:nvSpPr>
          <p:spPr bwMode="auto">
            <a:xfrm>
              <a:off x="3894" y="607"/>
              <a:ext cx="124" cy="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a:cs typeface="Times" panose="02020603050405020304" pitchFamily="18" charset="0"/>
                </a:rPr>
                <a:t>4</a:t>
              </a:r>
            </a:p>
          </p:txBody>
        </p:sp>
        <p:sp>
          <p:nvSpPr>
            <p:cNvPr id="11306" name="Rectangle 42"/>
            <p:cNvSpPr>
              <a:spLocks/>
            </p:cNvSpPr>
            <p:nvPr/>
          </p:nvSpPr>
          <p:spPr bwMode="auto">
            <a:xfrm>
              <a:off x="3894" y="847"/>
              <a:ext cx="124"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a:cs typeface="Times" panose="02020603050405020304" pitchFamily="18" charset="0"/>
                </a:rPr>
                <a:t>4</a:t>
              </a:r>
            </a:p>
          </p:txBody>
        </p:sp>
        <p:sp>
          <p:nvSpPr>
            <p:cNvPr id="11307" name="Rectangle 43"/>
            <p:cNvSpPr>
              <a:spLocks/>
            </p:cNvSpPr>
            <p:nvPr/>
          </p:nvSpPr>
          <p:spPr bwMode="auto">
            <a:xfrm>
              <a:off x="3894" y="1086"/>
              <a:ext cx="124" cy="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a:cs typeface="Times" panose="02020603050405020304" pitchFamily="18" charset="0"/>
                </a:rPr>
                <a:t>5</a:t>
              </a:r>
            </a:p>
          </p:txBody>
        </p:sp>
        <p:sp>
          <p:nvSpPr>
            <p:cNvPr id="11308" name="Rectangle 44"/>
            <p:cNvSpPr>
              <a:spLocks/>
            </p:cNvSpPr>
            <p:nvPr/>
          </p:nvSpPr>
          <p:spPr bwMode="auto">
            <a:xfrm>
              <a:off x="3894" y="1326"/>
              <a:ext cx="124"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a:cs typeface="Times" panose="02020603050405020304" pitchFamily="18" charset="0"/>
                </a:rPr>
                <a:t>6</a:t>
              </a:r>
            </a:p>
          </p:txBody>
        </p:sp>
        <p:sp>
          <p:nvSpPr>
            <p:cNvPr id="11309" name="Rectangle 45"/>
            <p:cNvSpPr>
              <a:spLocks/>
            </p:cNvSpPr>
            <p:nvPr/>
          </p:nvSpPr>
          <p:spPr bwMode="auto">
            <a:xfrm>
              <a:off x="3743" y="1565"/>
              <a:ext cx="445"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a:cs typeface="Times" panose="02020603050405020304" pitchFamily="18" charset="0"/>
                </a:rPr>
                <a:t>local</a:t>
              </a:r>
            </a:p>
          </p:txBody>
        </p:sp>
        <p:sp>
          <p:nvSpPr>
            <p:cNvPr id="11310" name="Rectangle 46"/>
            <p:cNvSpPr>
              <a:spLocks/>
            </p:cNvSpPr>
            <p:nvPr/>
          </p:nvSpPr>
          <p:spPr bwMode="auto">
            <a:xfrm>
              <a:off x="4674" y="607"/>
              <a:ext cx="124" cy="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a:cs typeface="Times" panose="02020603050405020304" pitchFamily="18" charset="0"/>
                </a:rPr>
                <a:t>2</a:t>
              </a:r>
            </a:p>
          </p:txBody>
        </p:sp>
        <p:sp>
          <p:nvSpPr>
            <p:cNvPr id="11311" name="Rectangle 47"/>
            <p:cNvSpPr>
              <a:spLocks/>
            </p:cNvSpPr>
            <p:nvPr/>
          </p:nvSpPr>
          <p:spPr bwMode="auto">
            <a:xfrm>
              <a:off x="4674" y="847"/>
              <a:ext cx="124"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a:cs typeface="Times" panose="02020603050405020304" pitchFamily="18" charset="0"/>
                </a:rPr>
                <a:t>1</a:t>
              </a:r>
            </a:p>
          </p:txBody>
        </p:sp>
        <p:sp>
          <p:nvSpPr>
            <p:cNvPr id="11312" name="Rectangle 48"/>
            <p:cNvSpPr>
              <a:spLocks/>
            </p:cNvSpPr>
            <p:nvPr/>
          </p:nvSpPr>
          <p:spPr bwMode="auto">
            <a:xfrm>
              <a:off x="4674" y="1086"/>
              <a:ext cx="124" cy="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a:cs typeface="Times" panose="02020603050405020304" pitchFamily="18" charset="0"/>
                </a:rPr>
                <a:t>1</a:t>
              </a:r>
            </a:p>
          </p:txBody>
        </p:sp>
        <p:sp>
          <p:nvSpPr>
            <p:cNvPr id="11313" name="Rectangle 49"/>
            <p:cNvSpPr>
              <a:spLocks/>
            </p:cNvSpPr>
            <p:nvPr/>
          </p:nvSpPr>
          <p:spPr bwMode="auto">
            <a:xfrm>
              <a:off x="4674" y="1326"/>
              <a:ext cx="124"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a:cs typeface="Times" panose="02020603050405020304" pitchFamily="18" charset="0"/>
                </a:rPr>
                <a:t>1</a:t>
              </a:r>
            </a:p>
          </p:txBody>
        </p:sp>
        <p:sp>
          <p:nvSpPr>
            <p:cNvPr id="11314" name="Rectangle 50"/>
            <p:cNvSpPr>
              <a:spLocks/>
            </p:cNvSpPr>
            <p:nvPr/>
          </p:nvSpPr>
          <p:spPr bwMode="auto">
            <a:xfrm>
              <a:off x="4674" y="1565"/>
              <a:ext cx="124"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266">
                  <a:cs typeface="Times" panose="02020603050405020304" pitchFamily="18" charset="0"/>
                </a:rPr>
                <a:t>0</a:t>
              </a:r>
            </a:p>
          </p:txBody>
        </p:sp>
        <p:sp>
          <p:nvSpPr>
            <p:cNvPr id="11315" name="Line 51"/>
            <p:cNvSpPr>
              <a:spLocks noChangeShapeType="1"/>
            </p:cNvSpPr>
            <p:nvPr/>
          </p:nvSpPr>
          <p:spPr bwMode="auto">
            <a:xfrm>
              <a:off x="18" y="0"/>
              <a:ext cx="2342" cy="1"/>
            </a:xfrm>
            <a:prstGeom prst="lin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1316" name="Line 52"/>
            <p:cNvSpPr>
              <a:spLocks noChangeShapeType="1"/>
            </p:cNvSpPr>
            <p:nvPr/>
          </p:nvSpPr>
          <p:spPr bwMode="auto">
            <a:xfrm>
              <a:off x="2753" y="3"/>
              <a:ext cx="2343" cy="1"/>
            </a:xfrm>
            <a:prstGeom prst="lin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1317" name="Line 53"/>
            <p:cNvSpPr>
              <a:spLocks noChangeShapeType="1"/>
            </p:cNvSpPr>
            <p:nvPr/>
          </p:nvSpPr>
          <p:spPr bwMode="auto">
            <a:xfrm>
              <a:off x="9" y="596"/>
              <a:ext cx="2342" cy="2"/>
            </a:xfrm>
            <a:prstGeom prst="lin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1318" name="Line 54"/>
            <p:cNvSpPr>
              <a:spLocks noChangeShapeType="1"/>
            </p:cNvSpPr>
            <p:nvPr/>
          </p:nvSpPr>
          <p:spPr bwMode="auto">
            <a:xfrm>
              <a:off x="2744" y="600"/>
              <a:ext cx="2342" cy="1"/>
            </a:xfrm>
            <a:prstGeom prst="lin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1319" name="Line 55"/>
            <p:cNvSpPr>
              <a:spLocks noChangeShapeType="1"/>
            </p:cNvSpPr>
            <p:nvPr/>
          </p:nvSpPr>
          <p:spPr bwMode="auto">
            <a:xfrm>
              <a:off x="0" y="1818"/>
              <a:ext cx="2342" cy="2"/>
            </a:xfrm>
            <a:prstGeom prst="lin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1320" name="Line 56"/>
            <p:cNvSpPr>
              <a:spLocks noChangeShapeType="1"/>
            </p:cNvSpPr>
            <p:nvPr/>
          </p:nvSpPr>
          <p:spPr bwMode="auto">
            <a:xfrm>
              <a:off x="2735" y="1822"/>
              <a:ext cx="2342" cy="1"/>
            </a:xfrm>
            <a:prstGeom prst="lin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grpSp>
      <p:grpSp>
        <p:nvGrpSpPr>
          <p:cNvPr id="11321" name="Group 57"/>
          <p:cNvGrpSpPr>
            <a:grpSpLocks/>
          </p:cNvGrpSpPr>
          <p:nvPr/>
        </p:nvGrpSpPr>
        <p:grpSpPr bwMode="auto">
          <a:xfrm>
            <a:off x="2227213" y="1655341"/>
            <a:ext cx="7679531" cy="1821656"/>
            <a:chOff x="0" y="0"/>
            <a:chExt cx="6880" cy="1632"/>
          </a:xfrm>
        </p:grpSpPr>
        <p:sp>
          <p:nvSpPr>
            <p:cNvPr id="11322" name="Rectangle 58"/>
            <p:cNvSpPr>
              <a:spLocks/>
            </p:cNvSpPr>
            <p:nvPr/>
          </p:nvSpPr>
          <p:spPr bwMode="auto">
            <a:xfrm>
              <a:off x="263" y="9"/>
              <a:ext cx="1317"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i="1">
                  <a:cs typeface="Times" panose="02020603050405020304" pitchFamily="18" charset="0"/>
                </a:rPr>
                <a:t>Routings from A</a:t>
              </a:r>
            </a:p>
          </p:txBody>
        </p:sp>
        <p:sp>
          <p:nvSpPr>
            <p:cNvPr id="11323" name="Rectangle 59"/>
            <p:cNvSpPr>
              <a:spLocks/>
            </p:cNvSpPr>
            <p:nvPr/>
          </p:nvSpPr>
          <p:spPr bwMode="auto">
            <a:xfrm>
              <a:off x="2702" y="9"/>
              <a:ext cx="132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i="1">
                  <a:cs typeface="Times" panose="02020603050405020304" pitchFamily="18" charset="0"/>
                </a:rPr>
                <a:t>Routings from B</a:t>
              </a:r>
            </a:p>
          </p:txBody>
        </p:sp>
        <p:sp>
          <p:nvSpPr>
            <p:cNvPr id="11324" name="Rectangle 60"/>
            <p:cNvSpPr>
              <a:spLocks/>
            </p:cNvSpPr>
            <p:nvPr/>
          </p:nvSpPr>
          <p:spPr bwMode="auto">
            <a:xfrm>
              <a:off x="5141" y="9"/>
              <a:ext cx="1332"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i="1">
                  <a:cs typeface="Times" panose="02020603050405020304" pitchFamily="18" charset="0"/>
                </a:rPr>
                <a:t>Routings from C</a:t>
              </a:r>
            </a:p>
          </p:txBody>
        </p:sp>
        <p:sp>
          <p:nvSpPr>
            <p:cNvPr id="11325" name="Rectangle 61"/>
            <p:cNvSpPr>
              <a:spLocks/>
            </p:cNvSpPr>
            <p:nvPr/>
          </p:nvSpPr>
          <p:spPr bwMode="auto">
            <a:xfrm>
              <a:off x="128" y="299"/>
              <a:ext cx="204"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i="1">
                  <a:cs typeface="Times" panose="02020603050405020304" pitchFamily="18" charset="0"/>
                </a:rPr>
                <a:t>To</a:t>
              </a:r>
            </a:p>
          </p:txBody>
        </p:sp>
        <p:sp>
          <p:nvSpPr>
            <p:cNvPr id="11326" name="Rectangle 62"/>
            <p:cNvSpPr>
              <a:spLocks/>
            </p:cNvSpPr>
            <p:nvPr/>
          </p:nvSpPr>
          <p:spPr bwMode="auto">
            <a:xfrm>
              <a:off x="747" y="299"/>
              <a:ext cx="368"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i="1">
                  <a:cs typeface="Times" panose="02020603050405020304" pitchFamily="18" charset="0"/>
                </a:rPr>
                <a:t>Link</a:t>
              </a:r>
            </a:p>
          </p:txBody>
        </p:sp>
        <p:sp>
          <p:nvSpPr>
            <p:cNvPr id="11327" name="Rectangle 63"/>
            <p:cNvSpPr>
              <a:spLocks/>
            </p:cNvSpPr>
            <p:nvPr/>
          </p:nvSpPr>
          <p:spPr bwMode="auto">
            <a:xfrm>
              <a:off x="1443" y="299"/>
              <a:ext cx="380"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i="1">
                  <a:cs typeface="Times" panose="02020603050405020304" pitchFamily="18" charset="0"/>
                </a:rPr>
                <a:t>Cost</a:t>
              </a:r>
            </a:p>
          </p:txBody>
        </p:sp>
        <p:sp>
          <p:nvSpPr>
            <p:cNvPr id="11328" name="Rectangle 64"/>
            <p:cNvSpPr>
              <a:spLocks/>
            </p:cNvSpPr>
            <p:nvPr/>
          </p:nvSpPr>
          <p:spPr bwMode="auto">
            <a:xfrm>
              <a:off x="2566" y="299"/>
              <a:ext cx="205"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i="1">
                  <a:cs typeface="Times" panose="02020603050405020304" pitchFamily="18" charset="0"/>
                </a:rPr>
                <a:t>To</a:t>
              </a:r>
            </a:p>
          </p:txBody>
        </p:sp>
        <p:sp>
          <p:nvSpPr>
            <p:cNvPr id="11329" name="Rectangle 65"/>
            <p:cNvSpPr>
              <a:spLocks/>
            </p:cNvSpPr>
            <p:nvPr/>
          </p:nvSpPr>
          <p:spPr bwMode="auto">
            <a:xfrm>
              <a:off x="3186" y="299"/>
              <a:ext cx="368"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i="1">
                  <a:cs typeface="Times" panose="02020603050405020304" pitchFamily="18" charset="0"/>
                </a:rPr>
                <a:t>Link</a:t>
              </a:r>
            </a:p>
          </p:txBody>
        </p:sp>
        <p:sp>
          <p:nvSpPr>
            <p:cNvPr id="11330" name="Rectangle 66"/>
            <p:cNvSpPr>
              <a:spLocks/>
            </p:cNvSpPr>
            <p:nvPr/>
          </p:nvSpPr>
          <p:spPr bwMode="auto">
            <a:xfrm>
              <a:off x="3883" y="299"/>
              <a:ext cx="379"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i="1">
                  <a:cs typeface="Times" panose="02020603050405020304" pitchFamily="18" charset="0"/>
                </a:rPr>
                <a:t>Cost</a:t>
              </a:r>
            </a:p>
          </p:txBody>
        </p:sp>
        <p:sp>
          <p:nvSpPr>
            <p:cNvPr id="11331" name="Rectangle 67"/>
            <p:cNvSpPr>
              <a:spLocks/>
            </p:cNvSpPr>
            <p:nvPr/>
          </p:nvSpPr>
          <p:spPr bwMode="auto">
            <a:xfrm>
              <a:off x="5006" y="299"/>
              <a:ext cx="204"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i="1">
                  <a:cs typeface="Times" panose="02020603050405020304" pitchFamily="18" charset="0"/>
                </a:rPr>
                <a:t>To</a:t>
              </a:r>
            </a:p>
          </p:txBody>
        </p:sp>
        <p:sp>
          <p:nvSpPr>
            <p:cNvPr id="11332" name="Rectangle 68"/>
            <p:cNvSpPr>
              <a:spLocks/>
            </p:cNvSpPr>
            <p:nvPr/>
          </p:nvSpPr>
          <p:spPr bwMode="auto">
            <a:xfrm>
              <a:off x="5625" y="299"/>
              <a:ext cx="368"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i="1">
                  <a:cs typeface="Times" panose="02020603050405020304" pitchFamily="18" charset="0"/>
                </a:rPr>
                <a:t>Link</a:t>
              </a:r>
            </a:p>
          </p:txBody>
        </p:sp>
        <p:sp>
          <p:nvSpPr>
            <p:cNvPr id="11333" name="Rectangle 69"/>
            <p:cNvSpPr>
              <a:spLocks/>
            </p:cNvSpPr>
            <p:nvPr/>
          </p:nvSpPr>
          <p:spPr bwMode="auto">
            <a:xfrm>
              <a:off x="6321" y="299"/>
              <a:ext cx="380"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i="1">
                  <a:cs typeface="Times" panose="02020603050405020304" pitchFamily="18" charset="0"/>
                </a:rPr>
                <a:t>Cost</a:t>
              </a:r>
            </a:p>
          </p:txBody>
        </p:sp>
        <p:sp>
          <p:nvSpPr>
            <p:cNvPr id="11334" name="Rectangle 70"/>
            <p:cNvSpPr>
              <a:spLocks/>
            </p:cNvSpPr>
            <p:nvPr/>
          </p:nvSpPr>
          <p:spPr bwMode="auto">
            <a:xfrm>
              <a:off x="166" y="534"/>
              <a:ext cx="156"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A</a:t>
              </a:r>
            </a:p>
          </p:txBody>
        </p:sp>
        <p:sp>
          <p:nvSpPr>
            <p:cNvPr id="11335" name="Rectangle 71"/>
            <p:cNvSpPr>
              <a:spLocks/>
            </p:cNvSpPr>
            <p:nvPr/>
          </p:nvSpPr>
          <p:spPr bwMode="auto">
            <a:xfrm>
              <a:off x="166" y="747"/>
              <a:ext cx="145"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B</a:t>
              </a:r>
            </a:p>
          </p:txBody>
        </p:sp>
        <p:sp>
          <p:nvSpPr>
            <p:cNvPr id="11336" name="Rectangle 72"/>
            <p:cNvSpPr>
              <a:spLocks/>
            </p:cNvSpPr>
            <p:nvPr/>
          </p:nvSpPr>
          <p:spPr bwMode="auto">
            <a:xfrm>
              <a:off x="166" y="961"/>
              <a:ext cx="145"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C</a:t>
              </a:r>
            </a:p>
          </p:txBody>
        </p:sp>
        <p:sp>
          <p:nvSpPr>
            <p:cNvPr id="11337" name="Rectangle 73"/>
            <p:cNvSpPr>
              <a:spLocks/>
            </p:cNvSpPr>
            <p:nvPr/>
          </p:nvSpPr>
          <p:spPr bwMode="auto">
            <a:xfrm>
              <a:off x="166" y="1174"/>
              <a:ext cx="156"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D</a:t>
              </a:r>
            </a:p>
          </p:txBody>
        </p:sp>
        <p:sp>
          <p:nvSpPr>
            <p:cNvPr id="11338" name="Rectangle 74"/>
            <p:cNvSpPr>
              <a:spLocks/>
            </p:cNvSpPr>
            <p:nvPr/>
          </p:nvSpPr>
          <p:spPr bwMode="auto">
            <a:xfrm>
              <a:off x="166" y="1388"/>
              <a:ext cx="133"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E</a:t>
              </a:r>
            </a:p>
          </p:txBody>
        </p:sp>
        <p:sp>
          <p:nvSpPr>
            <p:cNvPr id="11339" name="Rectangle 75"/>
            <p:cNvSpPr>
              <a:spLocks/>
            </p:cNvSpPr>
            <p:nvPr/>
          </p:nvSpPr>
          <p:spPr bwMode="auto">
            <a:xfrm>
              <a:off x="747" y="534"/>
              <a:ext cx="40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local</a:t>
              </a:r>
            </a:p>
          </p:txBody>
        </p:sp>
        <p:sp>
          <p:nvSpPr>
            <p:cNvPr id="11340" name="Rectangle 76"/>
            <p:cNvSpPr>
              <a:spLocks/>
            </p:cNvSpPr>
            <p:nvPr/>
          </p:nvSpPr>
          <p:spPr bwMode="auto">
            <a:xfrm>
              <a:off x="883" y="747"/>
              <a:ext cx="11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1</a:t>
              </a:r>
            </a:p>
          </p:txBody>
        </p:sp>
        <p:sp>
          <p:nvSpPr>
            <p:cNvPr id="11341" name="Rectangle 77"/>
            <p:cNvSpPr>
              <a:spLocks/>
            </p:cNvSpPr>
            <p:nvPr/>
          </p:nvSpPr>
          <p:spPr bwMode="auto">
            <a:xfrm>
              <a:off x="883" y="961"/>
              <a:ext cx="11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1</a:t>
              </a:r>
            </a:p>
          </p:txBody>
        </p:sp>
        <p:sp>
          <p:nvSpPr>
            <p:cNvPr id="11342" name="Rectangle 78"/>
            <p:cNvSpPr>
              <a:spLocks/>
            </p:cNvSpPr>
            <p:nvPr/>
          </p:nvSpPr>
          <p:spPr bwMode="auto">
            <a:xfrm>
              <a:off x="883" y="1174"/>
              <a:ext cx="11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3</a:t>
              </a:r>
            </a:p>
          </p:txBody>
        </p:sp>
        <p:sp>
          <p:nvSpPr>
            <p:cNvPr id="11343" name="Rectangle 79"/>
            <p:cNvSpPr>
              <a:spLocks/>
            </p:cNvSpPr>
            <p:nvPr/>
          </p:nvSpPr>
          <p:spPr bwMode="auto">
            <a:xfrm>
              <a:off x="883" y="1388"/>
              <a:ext cx="11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1</a:t>
              </a:r>
            </a:p>
          </p:txBody>
        </p:sp>
        <p:sp>
          <p:nvSpPr>
            <p:cNvPr id="11344" name="Rectangle 80"/>
            <p:cNvSpPr>
              <a:spLocks/>
            </p:cNvSpPr>
            <p:nvPr/>
          </p:nvSpPr>
          <p:spPr bwMode="auto">
            <a:xfrm>
              <a:off x="1580" y="534"/>
              <a:ext cx="11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0</a:t>
              </a:r>
            </a:p>
          </p:txBody>
        </p:sp>
        <p:sp>
          <p:nvSpPr>
            <p:cNvPr id="11345" name="Rectangle 81"/>
            <p:cNvSpPr>
              <a:spLocks/>
            </p:cNvSpPr>
            <p:nvPr/>
          </p:nvSpPr>
          <p:spPr bwMode="auto">
            <a:xfrm>
              <a:off x="1580" y="747"/>
              <a:ext cx="11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1</a:t>
              </a:r>
            </a:p>
          </p:txBody>
        </p:sp>
        <p:sp>
          <p:nvSpPr>
            <p:cNvPr id="11346" name="Rectangle 82"/>
            <p:cNvSpPr>
              <a:spLocks/>
            </p:cNvSpPr>
            <p:nvPr/>
          </p:nvSpPr>
          <p:spPr bwMode="auto">
            <a:xfrm>
              <a:off x="1580" y="961"/>
              <a:ext cx="11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2</a:t>
              </a:r>
            </a:p>
          </p:txBody>
        </p:sp>
        <p:sp>
          <p:nvSpPr>
            <p:cNvPr id="11347" name="Rectangle 83"/>
            <p:cNvSpPr>
              <a:spLocks/>
            </p:cNvSpPr>
            <p:nvPr/>
          </p:nvSpPr>
          <p:spPr bwMode="auto">
            <a:xfrm>
              <a:off x="1580" y="1174"/>
              <a:ext cx="11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1</a:t>
              </a:r>
            </a:p>
          </p:txBody>
        </p:sp>
        <p:sp>
          <p:nvSpPr>
            <p:cNvPr id="11348" name="Rectangle 84"/>
            <p:cNvSpPr>
              <a:spLocks/>
            </p:cNvSpPr>
            <p:nvPr/>
          </p:nvSpPr>
          <p:spPr bwMode="auto">
            <a:xfrm>
              <a:off x="1580" y="1388"/>
              <a:ext cx="11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2</a:t>
              </a:r>
            </a:p>
          </p:txBody>
        </p:sp>
        <p:sp>
          <p:nvSpPr>
            <p:cNvPr id="11349" name="Rectangle 85"/>
            <p:cNvSpPr>
              <a:spLocks/>
            </p:cNvSpPr>
            <p:nvPr/>
          </p:nvSpPr>
          <p:spPr bwMode="auto">
            <a:xfrm>
              <a:off x="2604" y="534"/>
              <a:ext cx="156"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A</a:t>
              </a:r>
            </a:p>
          </p:txBody>
        </p:sp>
        <p:sp>
          <p:nvSpPr>
            <p:cNvPr id="11350" name="Rectangle 86"/>
            <p:cNvSpPr>
              <a:spLocks/>
            </p:cNvSpPr>
            <p:nvPr/>
          </p:nvSpPr>
          <p:spPr bwMode="auto">
            <a:xfrm>
              <a:off x="2604" y="747"/>
              <a:ext cx="145"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B</a:t>
              </a:r>
            </a:p>
          </p:txBody>
        </p:sp>
        <p:sp>
          <p:nvSpPr>
            <p:cNvPr id="11351" name="Rectangle 87"/>
            <p:cNvSpPr>
              <a:spLocks/>
            </p:cNvSpPr>
            <p:nvPr/>
          </p:nvSpPr>
          <p:spPr bwMode="auto">
            <a:xfrm>
              <a:off x="2604" y="961"/>
              <a:ext cx="145"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C</a:t>
              </a:r>
            </a:p>
          </p:txBody>
        </p:sp>
        <p:sp>
          <p:nvSpPr>
            <p:cNvPr id="11352" name="Rectangle 88"/>
            <p:cNvSpPr>
              <a:spLocks/>
            </p:cNvSpPr>
            <p:nvPr/>
          </p:nvSpPr>
          <p:spPr bwMode="auto">
            <a:xfrm>
              <a:off x="2604" y="1174"/>
              <a:ext cx="156"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D</a:t>
              </a:r>
            </a:p>
          </p:txBody>
        </p:sp>
        <p:sp>
          <p:nvSpPr>
            <p:cNvPr id="11353" name="Rectangle 89"/>
            <p:cNvSpPr>
              <a:spLocks/>
            </p:cNvSpPr>
            <p:nvPr/>
          </p:nvSpPr>
          <p:spPr bwMode="auto">
            <a:xfrm>
              <a:off x="2604" y="1388"/>
              <a:ext cx="134"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E</a:t>
              </a:r>
            </a:p>
          </p:txBody>
        </p:sp>
        <p:sp>
          <p:nvSpPr>
            <p:cNvPr id="11354" name="Rectangle 90"/>
            <p:cNvSpPr>
              <a:spLocks/>
            </p:cNvSpPr>
            <p:nvPr/>
          </p:nvSpPr>
          <p:spPr bwMode="auto">
            <a:xfrm>
              <a:off x="3321" y="534"/>
              <a:ext cx="11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1</a:t>
              </a:r>
            </a:p>
          </p:txBody>
        </p:sp>
        <p:sp>
          <p:nvSpPr>
            <p:cNvPr id="11355" name="Rectangle 91"/>
            <p:cNvSpPr>
              <a:spLocks/>
            </p:cNvSpPr>
            <p:nvPr/>
          </p:nvSpPr>
          <p:spPr bwMode="auto">
            <a:xfrm>
              <a:off x="3186" y="747"/>
              <a:ext cx="40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local</a:t>
              </a:r>
            </a:p>
          </p:txBody>
        </p:sp>
        <p:sp>
          <p:nvSpPr>
            <p:cNvPr id="11356" name="Rectangle 92"/>
            <p:cNvSpPr>
              <a:spLocks/>
            </p:cNvSpPr>
            <p:nvPr/>
          </p:nvSpPr>
          <p:spPr bwMode="auto">
            <a:xfrm>
              <a:off x="3321" y="961"/>
              <a:ext cx="11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2</a:t>
              </a:r>
            </a:p>
          </p:txBody>
        </p:sp>
        <p:sp>
          <p:nvSpPr>
            <p:cNvPr id="11357" name="Rectangle 93"/>
            <p:cNvSpPr>
              <a:spLocks/>
            </p:cNvSpPr>
            <p:nvPr/>
          </p:nvSpPr>
          <p:spPr bwMode="auto">
            <a:xfrm>
              <a:off x="3321" y="1174"/>
              <a:ext cx="11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1</a:t>
              </a:r>
            </a:p>
          </p:txBody>
        </p:sp>
        <p:sp>
          <p:nvSpPr>
            <p:cNvPr id="11358" name="Rectangle 94"/>
            <p:cNvSpPr>
              <a:spLocks/>
            </p:cNvSpPr>
            <p:nvPr/>
          </p:nvSpPr>
          <p:spPr bwMode="auto">
            <a:xfrm>
              <a:off x="3321" y="1388"/>
              <a:ext cx="11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4</a:t>
              </a:r>
            </a:p>
          </p:txBody>
        </p:sp>
        <p:sp>
          <p:nvSpPr>
            <p:cNvPr id="11359" name="Rectangle 95"/>
            <p:cNvSpPr>
              <a:spLocks/>
            </p:cNvSpPr>
            <p:nvPr/>
          </p:nvSpPr>
          <p:spPr bwMode="auto">
            <a:xfrm>
              <a:off x="4018" y="534"/>
              <a:ext cx="11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1</a:t>
              </a:r>
            </a:p>
          </p:txBody>
        </p:sp>
        <p:sp>
          <p:nvSpPr>
            <p:cNvPr id="11360" name="Rectangle 96"/>
            <p:cNvSpPr>
              <a:spLocks/>
            </p:cNvSpPr>
            <p:nvPr/>
          </p:nvSpPr>
          <p:spPr bwMode="auto">
            <a:xfrm>
              <a:off x="4018" y="747"/>
              <a:ext cx="11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0</a:t>
              </a:r>
            </a:p>
          </p:txBody>
        </p:sp>
        <p:sp>
          <p:nvSpPr>
            <p:cNvPr id="11361" name="Rectangle 97"/>
            <p:cNvSpPr>
              <a:spLocks/>
            </p:cNvSpPr>
            <p:nvPr/>
          </p:nvSpPr>
          <p:spPr bwMode="auto">
            <a:xfrm>
              <a:off x="4018" y="961"/>
              <a:ext cx="11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1</a:t>
              </a:r>
            </a:p>
          </p:txBody>
        </p:sp>
        <p:sp>
          <p:nvSpPr>
            <p:cNvPr id="11362" name="Rectangle 98"/>
            <p:cNvSpPr>
              <a:spLocks/>
            </p:cNvSpPr>
            <p:nvPr/>
          </p:nvSpPr>
          <p:spPr bwMode="auto">
            <a:xfrm>
              <a:off x="4018" y="1174"/>
              <a:ext cx="11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2</a:t>
              </a:r>
            </a:p>
          </p:txBody>
        </p:sp>
        <p:sp>
          <p:nvSpPr>
            <p:cNvPr id="11363" name="Rectangle 99"/>
            <p:cNvSpPr>
              <a:spLocks/>
            </p:cNvSpPr>
            <p:nvPr/>
          </p:nvSpPr>
          <p:spPr bwMode="auto">
            <a:xfrm>
              <a:off x="4018" y="1388"/>
              <a:ext cx="11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1</a:t>
              </a:r>
            </a:p>
          </p:txBody>
        </p:sp>
        <p:sp>
          <p:nvSpPr>
            <p:cNvPr id="11364" name="Rectangle 100"/>
            <p:cNvSpPr>
              <a:spLocks/>
            </p:cNvSpPr>
            <p:nvPr/>
          </p:nvSpPr>
          <p:spPr bwMode="auto">
            <a:xfrm>
              <a:off x="5044" y="534"/>
              <a:ext cx="156"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A</a:t>
              </a:r>
            </a:p>
          </p:txBody>
        </p:sp>
        <p:sp>
          <p:nvSpPr>
            <p:cNvPr id="11365" name="Rectangle 101"/>
            <p:cNvSpPr>
              <a:spLocks/>
            </p:cNvSpPr>
            <p:nvPr/>
          </p:nvSpPr>
          <p:spPr bwMode="auto">
            <a:xfrm>
              <a:off x="5044" y="747"/>
              <a:ext cx="145"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B</a:t>
              </a:r>
            </a:p>
          </p:txBody>
        </p:sp>
        <p:sp>
          <p:nvSpPr>
            <p:cNvPr id="11366" name="Rectangle 102"/>
            <p:cNvSpPr>
              <a:spLocks/>
            </p:cNvSpPr>
            <p:nvPr/>
          </p:nvSpPr>
          <p:spPr bwMode="auto">
            <a:xfrm>
              <a:off x="5044" y="961"/>
              <a:ext cx="145"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C</a:t>
              </a:r>
            </a:p>
          </p:txBody>
        </p:sp>
        <p:sp>
          <p:nvSpPr>
            <p:cNvPr id="11367" name="Rectangle 103"/>
            <p:cNvSpPr>
              <a:spLocks/>
            </p:cNvSpPr>
            <p:nvPr/>
          </p:nvSpPr>
          <p:spPr bwMode="auto">
            <a:xfrm>
              <a:off x="5044" y="1174"/>
              <a:ext cx="156"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D</a:t>
              </a:r>
            </a:p>
          </p:txBody>
        </p:sp>
        <p:sp>
          <p:nvSpPr>
            <p:cNvPr id="11368" name="Rectangle 104"/>
            <p:cNvSpPr>
              <a:spLocks/>
            </p:cNvSpPr>
            <p:nvPr/>
          </p:nvSpPr>
          <p:spPr bwMode="auto">
            <a:xfrm>
              <a:off x="5044" y="1388"/>
              <a:ext cx="133"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E</a:t>
              </a:r>
            </a:p>
          </p:txBody>
        </p:sp>
        <p:sp>
          <p:nvSpPr>
            <p:cNvPr id="11369" name="Rectangle 105"/>
            <p:cNvSpPr>
              <a:spLocks/>
            </p:cNvSpPr>
            <p:nvPr/>
          </p:nvSpPr>
          <p:spPr bwMode="auto">
            <a:xfrm>
              <a:off x="5760" y="534"/>
              <a:ext cx="11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2</a:t>
              </a:r>
            </a:p>
          </p:txBody>
        </p:sp>
        <p:sp>
          <p:nvSpPr>
            <p:cNvPr id="11370" name="Rectangle 106"/>
            <p:cNvSpPr>
              <a:spLocks/>
            </p:cNvSpPr>
            <p:nvPr/>
          </p:nvSpPr>
          <p:spPr bwMode="auto">
            <a:xfrm>
              <a:off x="5760" y="747"/>
              <a:ext cx="11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2</a:t>
              </a:r>
            </a:p>
          </p:txBody>
        </p:sp>
        <p:sp>
          <p:nvSpPr>
            <p:cNvPr id="11371" name="Rectangle 107"/>
            <p:cNvSpPr>
              <a:spLocks/>
            </p:cNvSpPr>
            <p:nvPr/>
          </p:nvSpPr>
          <p:spPr bwMode="auto">
            <a:xfrm>
              <a:off x="5625" y="961"/>
              <a:ext cx="40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local</a:t>
              </a:r>
            </a:p>
          </p:txBody>
        </p:sp>
        <p:sp>
          <p:nvSpPr>
            <p:cNvPr id="11372" name="Rectangle 108"/>
            <p:cNvSpPr>
              <a:spLocks/>
            </p:cNvSpPr>
            <p:nvPr/>
          </p:nvSpPr>
          <p:spPr bwMode="auto">
            <a:xfrm>
              <a:off x="5760" y="1174"/>
              <a:ext cx="11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5</a:t>
              </a:r>
            </a:p>
          </p:txBody>
        </p:sp>
        <p:sp>
          <p:nvSpPr>
            <p:cNvPr id="11373" name="Rectangle 109"/>
            <p:cNvSpPr>
              <a:spLocks/>
            </p:cNvSpPr>
            <p:nvPr/>
          </p:nvSpPr>
          <p:spPr bwMode="auto">
            <a:xfrm>
              <a:off x="5760" y="1388"/>
              <a:ext cx="11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5</a:t>
              </a:r>
            </a:p>
          </p:txBody>
        </p:sp>
        <p:sp>
          <p:nvSpPr>
            <p:cNvPr id="11374" name="Rectangle 110"/>
            <p:cNvSpPr>
              <a:spLocks/>
            </p:cNvSpPr>
            <p:nvPr/>
          </p:nvSpPr>
          <p:spPr bwMode="auto">
            <a:xfrm>
              <a:off x="6456" y="534"/>
              <a:ext cx="11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2</a:t>
              </a:r>
            </a:p>
          </p:txBody>
        </p:sp>
        <p:sp>
          <p:nvSpPr>
            <p:cNvPr id="11375" name="Rectangle 111"/>
            <p:cNvSpPr>
              <a:spLocks/>
            </p:cNvSpPr>
            <p:nvPr/>
          </p:nvSpPr>
          <p:spPr bwMode="auto">
            <a:xfrm>
              <a:off x="6456" y="747"/>
              <a:ext cx="11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1</a:t>
              </a:r>
            </a:p>
          </p:txBody>
        </p:sp>
        <p:sp>
          <p:nvSpPr>
            <p:cNvPr id="11376" name="Rectangle 112"/>
            <p:cNvSpPr>
              <a:spLocks/>
            </p:cNvSpPr>
            <p:nvPr/>
          </p:nvSpPr>
          <p:spPr bwMode="auto">
            <a:xfrm>
              <a:off x="6456" y="961"/>
              <a:ext cx="11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0</a:t>
              </a:r>
            </a:p>
          </p:txBody>
        </p:sp>
        <p:sp>
          <p:nvSpPr>
            <p:cNvPr id="11377" name="Rectangle 113"/>
            <p:cNvSpPr>
              <a:spLocks/>
            </p:cNvSpPr>
            <p:nvPr/>
          </p:nvSpPr>
          <p:spPr bwMode="auto">
            <a:xfrm>
              <a:off x="6456" y="1174"/>
              <a:ext cx="11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2</a:t>
              </a:r>
            </a:p>
          </p:txBody>
        </p:sp>
        <p:sp>
          <p:nvSpPr>
            <p:cNvPr id="11378" name="Rectangle 114"/>
            <p:cNvSpPr>
              <a:spLocks/>
            </p:cNvSpPr>
            <p:nvPr/>
          </p:nvSpPr>
          <p:spPr bwMode="auto">
            <a:xfrm>
              <a:off x="6456" y="1388"/>
              <a:ext cx="111" cy="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cs typeface="Times" panose="02020603050405020304" pitchFamily="18" charset="0"/>
                </a:rPr>
                <a:t>1</a:t>
              </a:r>
            </a:p>
          </p:txBody>
        </p:sp>
        <p:grpSp>
          <p:nvGrpSpPr>
            <p:cNvPr id="11379" name="Group 115"/>
            <p:cNvGrpSpPr>
              <a:grpSpLocks/>
            </p:cNvGrpSpPr>
            <p:nvPr/>
          </p:nvGrpSpPr>
          <p:grpSpPr bwMode="auto">
            <a:xfrm>
              <a:off x="0" y="15"/>
              <a:ext cx="2000" cy="1605"/>
              <a:chOff x="0" y="0"/>
              <a:chExt cx="2000" cy="1604"/>
            </a:xfrm>
          </p:grpSpPr>
          <p:sp>
            <p:nvSpPr>
              <p:cNvPr id="11380" name="Line 116"/>
              <p:cNvSpPr>
                <a:spLocks noChangeShapeType="1"/>
              </p:cNvSpPr>
              <p:nvPr/>
            </p:nvSpPr>
            <p:spPr bwMode="auto">
              <a:xfrm>
                <a:off x="0" y="0"/>
                <a:ext cx="2000" cy="1"/>
              </a:xfrm>
              <a:prstGeom prst="lin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1381" name="Line 117"/>
              <p:cNvSpPr>
                <a:spLocks noChangeShapeType="1"/>
              </p:cNvSpPr>
              <p:nvPr/>
            </p:nvSpPr>
            <p:spPr bwMode="auto">
              <a:xfrm>
                <a:off x="0" y="509"/>
                <a:ext cx="2000" cy="1"/>
              </a:xfrm>
              <a:prstGeom prst="lin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1382" name="Line 118"/>
              <p:cNvSpPr>
                <a:spLocks noChangeShapeType="1"/>
              </p:cNvSpPr>
              <p:nvPr/>
            </p:nvSpPr>
            <p:spPr bwMode="auto">
              <a:xfrm>
                <a:off x="0" y="1602"/>
                <a:ext cx="2000" cy="2"/>
              </a:xfrm>
              <a:prstGeom prst="lin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grpSp>
        <p:grpSp>
          <p:nvGrpSpPr>
            <p:cNvPr id="11383" name="Group 119"/>
            <p:cNvGrpSpPr>
              <a:grpSpLocks/>
            </p:cNvGrpSpPr>
            <p:nvPr/>
          </p:nvGrpSpPr>
          <p:grpSpPr bwMode="auto">
            <a:xfrm>
              <a:off x="2439" y="7"/>
              <a:ext cx="2001" cy="1605"/>
              <a:chOff x="0" y="0"/>
              <a:chExt cx="2000" cy="1604"/>
            </a:xfrm>
          </p:grpSpPr>
          <p:sp>
            <p:nvSpPr>
              <p:cNvPr id="11384" name="Line 120"/>
              <p:cNvSpPr>
                <a:spLocks noChangeShapeType="1"/>
              </p:cNvSpPr>
              <p:nvPr/>
            </p:nvSpPr>
            <p:spPr bwMode="auto">
              <a:xfrm>
                <a:off x="0" y="0"/>
                <a:ext cx="2000" cy="1"/>
              </a:xfrm>
              <a:prstGeom prst="lin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1385" name="Line 121"/>
              <p:cNvSpPr>
                <a:spLocks noChangeShapeType="1"/>
              </p:cNvSpPr>
              <p:nvPr/>
            </p:nvSpPr>
            <p:spPr bwMode="auto">
              <a:xfrm>
                <a:off x="0" y="509"/>
                <a:ext cx="2000" cy="1"/>
              </a:xfrm>
              <a:prstGeom prst="lin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1386" name="Line 122"/>
              <p:cNvSpPr>
                <a:spLocks noChangeShapeType="1"/>
              </p:cNvSpPr>
              <p:nvPr/>
            </p:nvSpPr>
            <p:spPr bwMode="auto">
              <a:xfrm>
                <a:off x="0" y="1602"/>
                <a:ext cx="2000" cy="2"/>
              </a:xfrm>
              <a:prstGeom prst="lin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grpSp>
        <p:grpSp>
          <p:nvGrpSpPr>
            <p:cNvPr id="11387" name="Group 123"/>
            <p:cNvGrpSpPr>
              <a:grpSpLocks/>
            </p:cNvGrpSpPr>
            <p:nvPr/>
          </p:nvGrpSpPr>
          <p:grpSpPr bwMode="auto">
            <a:xfrm>
              <a:off x="4879" y="0"/>
              <a:ext cx="2001" cy="1604"/>
              <a:chOff x="0" y="0"/>
              <a:chExt cx="2000" cy="1604"/>
            </a:xfrm>
          </p:grpSpPr>
          <p:sp>
            <p:nvSpPr>
              <p:cNvPr id="11388" name="Line 124"/>
              <p:cNvSpPr>
                <a:spLocks noChangeShapeType="1"/>
              </p:cNvSpPr>
              <p:nvPr/>
            </p:nvSpPr>
            <p:spPr bwMode="auto">
              <a:xfrm>
                <a:off x="0" y="0"/>
                <a:ext cx="2000" cy="1"/>
              </a:xfrm>
              <a:prstGeom prst="lin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1389" name="Line 125"/>
              <p:cNvSpPr>
                <a:spLocks noChangeShapeType="1"/>
              </p:cNvSpPr>
              <p:nvPr/>
            </p:nvSpPr>
            <p:spPr bwMode="auto">
              <a:xfrm>
                <a:off x="0" y="509"/>
                <a:ext cx="2000" cy="1"/>
              </a:xfrm>
              <a:prstGeom prst="lin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1390" name="Line 126"/>
              <p:cNvSpPr>
                <a:spLocks noChangeShapeType="1"/>
              </p:cNvSpPr>
              <p:nvPr/>
            </p:nvSpPr>
            <p:spPr bwMode="auto">
              <a:xfrm>
                <a:off x="0" y="1602"/>
                <a:ext cx="2000" cy="2"/>
              </a:xfrm>
              <a:prstGeom prst="line">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grpSp>
      </p:grpSp>
    </p:spTree>
    <p:extLst>
      <p:ext uri="{BB962C8B-B14F-4D97-AF65-F5344CB8AC3E}">
        <p14:creationId xmlns:p14="http://schemas.microsoft.com/office/powerpoint/2010/main" val="24297742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9205575" cy="1320800"/>
          </a:xfrm>
        </p:spPr>
        <p:txBody>
          <a:bodyPr/>
          <a:lstStyle/>
          <a:p>
            <a:r>
              <a:rPr lang="en-US" dirty="0" smtClean="0"/>
              <a:t>Project 1: Interaction Model : Phase1</a:t>
            </a:r>
            <a:br>
              <a:rPr lang="en-US" dirty="0" smtClean="0"/>
            </a:br>
            <a:r>
              <a:rPr lang="en-US" dirty="0" smtClean="0"/>
              <a:t>UML sequence diagram</a:t>
            </a: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26547" y="1780310"/>
            <a:ext cx="8256362" cy="7146636"/>
          </a:xfrm>
          <a:prstGeom prst="rect">
            <a:avLst/>
          </a:prstGeom>
        </p:spPr>
      </p:pic>
    </p:spTree>
    <p:extLst>
      <p:ext uri="{BB962C8B-B14F-4D97-AF65-F5344CB8AC3E}">
        <p14:creationId xmlns:p14="http://schemas.microsoft.com/office/powerpoint/2010/main" val="161195431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RIP Description</a:t>
            </a:r>
            <a:endParaRPr lang="en-US" dirty="0"/>
          </a:p>
        </p:txBody>
      </p:sp>
      <p:sp>
        <p:nvSpPr>
          <p:cNvPr id="3" name="Content Placeholder 2"/>
          <p:cNvSpPr>
            <a:spLocks noGrp="1"/>
          </p:cNvSpPr>
          <p:nvPr>
            <p:ph idx="1"/>
          </p:nvPr>
        </p:nvSpPr>
        <p:spPr/>
        <p:txBody>
          <a:bodyPr/>
          <a:lstStyle/>
          <a:p>
            <a:r>
              <a:rPr lang="en-US" dirty="0" smtClean="0"/>
              <a:t>Periodically or whenever the local routing table changes SEND the table to all accessible neighbors (outgoing links)</a:t>
            </a:r>
          </a:p>
          <a:p>
            <a:r>
              <a:rPr lang="en-US" dirty="0" smtClean="0"/>
              <a:t>When a “new” table is received from a neighbor on an incoming link, update the local table, if better routes are present.</a:t>
            </a:r>
          </a:p>
          <a:p>
            <a:r>
              <a:rPr lang="en-US" dirty="0" smtClean="0"/>
              <a:t>When you are reviewing the algorithm: look for these three conditions:</a:t>
            </a:r>
          </a:p>
          <a:p>
            <a:pPr marL="800100" lvl="1" indent="-342900">
              <a:buFont typeface="+mj-lt"/>
              <a:buAutoNum type="arabicPeriod"/>
            </a:pPr>
            <a:r>
              <a:rPr lang="en-US" dirty="0" smtClean="0"/>
              <a:t>New node such as F is added to the network: Condition (Rr is not in Tl)</a:t>
            </a:r>
          </a:p>
          <a:p>
            <a:pPr marL="800100" lvl="1" indent="-342900">
              <a:buFont typeface="+mj-lt"/>
              <a:buAutoNum type="arabicPeriod"/>
            </a:pPr>
            <a:r>
              <a:rPr lang="en-US" dirty="0" smtClean="0"/>
              <a:t>Faulty or broken link has been identified: condition (</a:t>
            </a:r>
            <a:r>
              <a:rPr lang="en-US" dirty="0" err="1" smtClean="0"/>
              <a:t>Rr.cost</a:t>
            </a:r>
            <a:r>
              <a:rPr lang="en-US" dirty="0" smtClean="0"/>
              <a:t>&gt;= </a:t>
            </a:r>
            <a:r>
              <a:rPr lang="en-US" dirty="0" err="1" smtClean="0"/>
              <a:t>Rl.cost</a:t>
            </a:r>
            <a:r>
              <a:rPr lang="en-US" dirty="0" smtClean="0"/>
              <a:t> and </a:t>
            </a:r>
            <a:r>
              <a:rPr lang="en-US" dirty="0" err="1" smtClean="0"/>
              <a:t>Rl.link</a:t>
            </a:r>
            <a:r>
              <a:rPr lang="en-US" dirty="0" smtClean="0"/>
              <a:t>==n) --- sender knows something; Example link2 to C is broken</a:t>
            </a:r>
          </a:p>
          <a:p>
            <a:pPr marL="800100" lvl="1" indent="-342900">
              <a:buFont typeface="+mj-lt"/>
              <a:buAutoNum type="arabicPeriod"/>
            </a:pPr>
            <a:r>
              <a:rPr lang="en-US" dirty="0"/>
              <a:t>Shorter route is found: condition (</a:t>
            </a:r>
            <a:r>
              <a:rPr lang="en-US" dirty="0" err="1"/>
              <a:t>Rr.cost</a:t>
            </a:r>
            <a:r>
              <a:rPr lang="en-US" dirty="0"/>
              <a:t> &lt; </a:t>
            </a:r>
            <a:r>
              <a:rPr lang="en-US" dirty="0" err="1"/>
              <a:t>Rl.cost</a:t>
            </a:r>
            <a:r>
              <a:rPr lang="en-US" dirty="0"/>
              <a:t>) </a:t>
            </a:r>
            <a:r>
              <a:rPr lang="en-US" dirty="0" smtClean="0"/>
              <a:t>; Example: broken link2 to C is restored</a:t>
            </a:r>
          </a:p>
          <a:p>
            <a:pPr indent="-285750"/>
            <a:r>
              <a:rPr lang="en-US" dirty="0" smtClean="0"/>
              <a:t>Show the updated tables for  Router </a:t>
            </a:r>
            <a:r>
              <a:rPr lang="en-US" smtClean="0"/>
              <a:t>A, for </a:t>
            </a:r>
            <a:r>
              <a:rPr lang="en-US" dirty="0" smtClean="0"/>
              <a:t>the conditions discussed above.</a:t>
            </a:r>
            <a:endParaRPr lang="en-US" dirty="0"/>
          </a:p>
          <a:p>
            <a:pPr marL="457200" lvl="1" indent="0">
              <a:buNone/>
            </a:pPr>
            <a:endParaRPr lang="en-US" dirty="0" smtClean="0"/>
          </a:p>
        </p:txBody>
      </p:sp>
    </p:spTree>
    <p:extLst>
      <p:ext uri="{BB962C8B-B14F-4D97-AF65-F5344CB8AC3E}">
        <p14:creationId xmlns:p14="http://schemas.microsoft.com/office/powerpoint/2010/main" val="27614786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p:cNvSpPr>
          <p:nvPr/>
        </p:nvSpPr>
        <p:spPr bwMode="auto">
          <a:xfrm>
            <a:off x="3507507" y="6373564"/>
            <a:ext cx="5563195" cy="312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40" bIns="0" anchor="b"/>
          <a:lstStyle>
            <a:lvl1pPr marL="57150">
              <a:defRPr sz="1200">
                <a:solidFill>
                  <a:schemeClr val="tx1"/>
                </a:solidFill>
                <a:latin typeface="Times" panose="02020603050405020304" pitchFamily="18" charset="0"/>
              </a:defRPr>
            </a:lvl1pPr>
            <a:lvl2pPr>
              <a:defRPr sz="1200">
                <a:solidFill>
                  <a:schemeClr val="tx1"/>
                </a:solidFill>
                <a:latin typeface="Times" panose="02020603050405020304" pitchFamily="18" charset="0"/>
              </a:defRPr>
            </a:lvl2pPr>
            <a:lvl3pPr>
              <a:defRPr sz="1200">
                <a:solidFill>
                  <a:schemeClr val="tx1"/>
                </a:solidFill>
                <a:latin typeface="Times" panose="02020603050405020304" pitchFamily="18" charset="0"/>
              </a:defRPr>
            </a:lvl3pPr>
            <a:lvl4pPr>
              <a:defRPr sz="1200">
                <a:solidFill>
                  <a:schemeClr val="tx1"/>
                </a:solidFill>
                <a:latin typeface="Times" panose="02020603050405020304" pitchFamily="18" charset="0"/>
              </a:defRPr>
            </a:lvl4pPr>
            <a:lvl5pPr>
              <a:defRPr sz="1200">
                <a:solidFill>
                  <a:schemeClr val="tx1"/>
                </a:solidFill>
                <a:latin typeface="Times" panose="02020603050405020304" pitchFamily="18" charset="0"/>
              </a:defRPr>
            </a:lvl5pPr>
            <a:lvl6pPr fontAlgn="base">
              <a:spcBef>
                <a:spcPct val="0"/>
              </a:spcBef>
              <a:spcAft>
                <a:spcPct val="0"/>
              </a:spcAft>
              <a:defRPr sz="1200">
                <a:solidFill>
                  <a:schemeClr val="tx1"/>
                </a:solidFill>
                <a:latin typeface="Times" panose="02020603050405020304" pitchFamily="18" charset="0"/>
              </a:defRPr>
            </a:lvl6pPr>
            <a:lvl7pPr fontAlgn="base">
              <a:spcBef>
                <a:spcPct val="0"/>
              </a:spcBef>
              <a:spcAft>
                <a:spcPct val="0"/>
              </a:spcAft>
              <a:defRPr sz="1200">
                <a:solidFill>
                  <a:schemeClr val="tx1"/>
                </a:solidFill>
                <a:latin typeface="Times" panose="02020603050405020304" pitchFamily="18" charset="0"/>
              </a:defRPr>
            </a:lvl7pPr>
            <a:lvl8pPr fontAlgn="base">
              <a:spcBef>
                <a:spcPct val="0"/>
              </a:spcBef>
              <a:spcAft>
                <a:spcPct val="0"/>
              </a:spcAft>
              <a:defRPr sz="1200">
                <a:solidFill>
                  <a:schemeClr val="tx1"/>
                </a:solidFill>
                <a:latin typeface="Times" panose="02020603050405020304" pitchFamily="18" charset="0"/>
              </a:defRPr>
            </a:lvl8pPr>
            <a:lvl9pPr fontAlgn="base">
              <a:spcBef>
                <a:spcPct val="0"/>
              </a:spcBef>
              <a:spcAft>
                <a:spcPct val="0"/>
              </a:spcAft>
              <a:defRPr sz="1200">
                <a:solidFill>
                  <a:schemeClr val="tx1"/>
                </a:solidFill>
                <a:latin typeface="Times" panose="02020603050405020304" pitchFamily="18" charset="0"/>
              </a:defRPr>
            </a:lvl9pPr>
          </a:lstStyle>
          <a:p>
            <a:pPr algn="ctr">
              <a:spcBef>
                <a:spcPts val="562"/>
              </a:spcBef>
            </a:pPr>
            <a:r>
              <a:rPr lang="en-US" altLang="en-US" sz="703">
                <a:cs typeface="Times" panose="02020603050405020304" pitchFamily="18" charset="0"/>
              </a:rPr>
              <a:t>Instructor’s Guide for  Coulouris, Dollimore, Kindberg and Blair,  Distributed Systems: Concepts and Design   Edn. 5   </a:t>
            </a:r>
            <a:br>
              <a:rPr lang="en-US" altLang="en-US" sz="703">
                <a:cs typeface="Times" panose="02020603050405020304" pitchFamily="18" charset="0"/>
              </a:rPr>
            </a:br>
            <a:r>
              <a:rPr lang="en-US" altLang="en-US" sz="703">
                <a:cs typeface="Times" panose="02020603050405020304" pitchFamily="18" charset="0"/>
              </a:rPr>
              <a:t>©  Pearson Education 2012 </a:t>
            </a:r>
          </a:p>
        </p:txBody>
      </p:sp>
      <p:sp>
        <p:nvSpPr>
          <p:cNvPr id="12290" name="Line 2"/>
          <p:cNvSpPr>
            <a:spLocks noChangeShapeType="1"/>
          </p:cNvSpPr>
          <p:nvPr/>
        </p:nvSpPr>
        <p:spPr bwMode="auto">
          <a:xfrm>
            <a:off x="1979414" y="1143000"/>
            <a:ext cx="8152805" cy="1117"/>
          </a:xfrm>
          <a:prstGeom prst="line">
            <a:avLst/>
          </a:prstGeom>
          <a:noFill/>
          <a:ln w="127000">
            <a:solidFill>
              <a:srgbClr val="FFCC00"/>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2291" name="Rectangle 3"/>
          <p:cNvSpPr>
            <a:spLocks noGrp="1" noChangeArrowheads="1"/>
          </p:cNvSpPr>
          <p:nvPr>
            <p:ph type="title"/>
          </p:nvPr>
        </p:nvSpPr>
        <p:spPr>
          <a:xfrm>
            <a:off x="677334" y="350168"/>
            <a:ext cx="8596668" cy="1320800"/>
          </a:xfrm>
          <a:ln/>
        </p:spPr>
        <p:txBody>
          <a:bodyPr vert="horz" lIns="91440" tIns="45720" rIns="116999" bIns="45720" rtlCol="0" anchor="t">
            <a:normAutofit fontScale="90000"/>
          </a:bodyPr>
          <a:lstStyle/>
          <a:p>
            <a:pPr marL="40182"/>
            <a:r>
              <a:rPr lang="en-US" altLang="en-US" dirty="0"/>
              <a:t>Figure </a:t>
            </a:r>
            <a:r>
              <a:rPr lang="en-US" altLang="en-US" dirty="0" smtClean="0"/>
              <a:t>3.9: Oldest distance-based algorithm</a:t>
            </a:r>
            <a:r>
              <a:rPr lang="en-US" altLang="en-US" dirty="0"/>
              <a:t/>
            </a:r>
            <a:br>
              <a:rPr lang="en-US" altLang="en-US" dirty="0"/>
            </a:br>
            <a:r>
              <a:rPr lang="en-US" altLang="en-US" dirty="0"/>
              <a:t>Pseudo-code for RIP routing algorithm</a:t>
            </a:r>
          </a:p>
        </p:txBody>
      </p:sp>
      <p:sp>
        <p:nvSpPr>
          <p:cNvPr id="12292" name="Rectangle 4"/>
          <p:cNvSpPr>
            <a:spLocks/>
          </p:cNvSpPr>
          <p:nvPr/>
        </p:nvSpPr>
        <p:spPr bwMode="auto">
          <a:xfrm>
            <a:off x="2256234" y="1785937"/>
            <a:ext cx="7840266" cy="435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40" bIns="0"/>
          <a:lstStyle>
            <a:lvl1pPr marL="57150">
              <a:defRPr sz="1200">
                <a:solidFill>
                  <a:schemeClr val="tx1"/>
                </a:solidFill>
                <a:latin typeface="Times" panose="02020603050405020304" pitchFamily="18" charset="0"/>
              </a:defRPr>
            </a:lvl1pPr>
            <a:lvl2pPr>
              <a:defRPr sz="1200">
                <a:solidFill>
                  <a:schemeClr val="tx1"/>
                </a:solidFill>
                <a:latin typeface="Times" panose="02020603050405020304" pitchFamily="18" charset="0"/>
              </a:defRPr>
            </a:lvl2pPr>
            <a:lvl3pPr>
              <a:defRPr sz="1200">
                <a:solidFill>
                  <a:schemeClr val="tx1"/>
                </a:solidFill>
                <a:latin typeface="Times" panose="02020603050405020304" pitchFamily="18" charset="0"/>
              </a:defRPr>
            </a:lvl3pPr>
            <a:lvl4pPr>
              <a:defRPr sz="1200">
                <a:solidFill>
                  <a:schemeClr val="tx1"/>
                </a:solidFill>
                <a:latin typeface="Times" panose="02020603050405020304" pitchFamily="18" charset="0"/>
              </a:defRPr>
            </a:lvl4pPr>
            <a:lvl5pPr>
              <a:defRPr sz="1200">
                <a:solidFill>
                  <a:schemeClr val="tx1"/>
                </a:solidFill>
                <a:latin typeface="Times" panose="02020603050405020304" pitchFamily="18" charset="0"/>
              </a:defRPr>
            </a:lvl5pPr>
            <a:lvl6pPr fontAlgn="base">
              <a:spcBef>
                <a:spcPct val="0"/>
              </a:spcBef>
              <a:spcAft>
                <a:spcPct val="0"/>
              </a:spcAft>
              <a:defRPr sz="1200">
                <a:solidFill>
                  <a:schemeClr val="tx1"/>
                </a:solidFill>
                <a:latin typeface="Times" panose="02020603050405020304" pitchFamily="18" charset="0"/>
              </a:defRPr>
            </a:lvl6pPr>
            <a:lvl7pPr fontAlgn="base">
              <a:spcBef>
                <a:spcPct val="0"/>
              </a:spcBef>
              <a:spcAft>
                <a:spcPct val="0"/>
              </a:spcAft>
              <a:defRPr sz="1200">
                <a:solidFill>
                  <a:schemeClr val="tx1"/>
                </a:solidFill>
                <a:latin typeface="Times" panose="02020603050405020304" pitchFamily="18" charset="0"/>
              </a:defRPr>
            </a:lvl7pPr>
            <a:lvl8pPr fontAlgn="base">
              <a:spcBef>
                <a:spcPct val="0"/>
              </a:spcBef>
              <a:spcAft>
                <a:spcPct val="0"/>
              </a:spcAft>
              <a:defRPr sz="1200">
                <a:solidFill>
                  <a:schemeClr val="tx1"/>
                </a:solidFill>
                <a:latin typeface="Times" panose="02020603050405020304" pitchFamily="18" charset="0"/>
              </a:defRPr>
            </a:lvl8pPr>
            <a:lvl9pPr fontAlgn="base">
              <a:spcBef>
                <a:spcPct val="0"/>
              </a:spcBef>
              <a:spcAft>
                <a:spcPct val="0"/>
              </a:spcAft>
              <a:defRPr sz="1200">
                <a:solidFill>
                  <a:schemeClr val="tx1"/>
                </a:solidFill>
                <a:latin typeface="Times" panose="02020603050405020304" pitchFamily="18" charset="0"/>
              </a:defRPr>
            </a:lvl9pPr>
          </a:lstStyle>
          <a:p>
            <a:pPr>
              <a:spcBef>
                <a:spcPts val="352"/>
              </a:spcBef>
            </a:pPr>
            <a:r>
              <a:rPr lang="en-US" altLang="en-US" sz="1758" i="1" dirty="0">
                <a:cs typeface="Times" panose="02020603050405020304" pitchFamily="18" charset="0"/>
              </a:rPr>
              <a:t>Send:</a:t>
            </a:r>
            <a:r>
              <a:rPr lang="en-US" altLang="en-US" sz="1758" dirty="0">
                <a:cs typeface="Times" panose="02020603050405020304" pitchFamily="18" charset="0"/>
              </a:rPr>
              <a:t> Each </a:t>
            </a:r>
            <a:r>
              <a:rPr lang="en-US" altLang="en-US" sz="1758" i="1" dirty="0">
                <a:cs typeface="Times" panose="02020603050405020304" pitchFamily="18" charset="0"/>
              </a:rPr>
              <a:t>t</a:t>
            </a:r>
            <a:r>
              <a:rPr lang="en-US" altLang="en-US" sz="1758" dirty="0">
                <a:cs typeface="Times" panose="02020603050405020304" pitchFamily="18" charset="0"/>
              </a:rPr>
              <a:t> seconds or when </a:t>
            </a:r>
            <a:r>
              <a:rPr lang="en-US" altLang="en-US" sz="1758" i="1" dirty="0">
                <a:cs typeface="Times" panose="02020603050405020304" pitchFamily="18" charset="0"/>
              </a:rPr>
              <a:t>Tl </a:t>
            </a:r>
            <a:r>
              <a:rPr lang="en-US" altLang="en-US" sz="1758" dirty="0">
                <a:cs typeface="Times" panose="02020603050405020304" pitchFamily="18" charset="0"/>
              </a:rPr>
              <a:t>changes, send </a:t>
            </a:r>
            <a:r>
              <a:rPr lang="en-US" altLang="en-US" sz="1758" i="1" dirty="0">
                <a:cs typeface="Times" panose="02020603050405020304" pitchFamily="18" charset="0"/>
              </a:rPr>
              <a:t>Tl</a:t>
            </a:r>
            <a:r>
              <a:rPr lang="en-US" altLang="en-US" sz="1758" dirty="0">
                <a:cs typeface="Times" panose="02020603050405020304" pitchFamily="18" charset="0"/>
              </a:rPr>
              <a:t> on each non-faulty outgoing link.</a:t>
            </a:r>
          </a:p>
          <a:p>
            <a:r>
              <a:rPr lang="en-US" altLang="en-US" sz="1758" i="1" dirty="0">
                <a:cs typeface="Times" panose="02020603050405020304" pitchFamily="18" charset="0"/>
              </a:rPr>
              <a:t>Receive:</a:t>
            </a:r>
            <a:r>
              <a:rPr lang="en-US" altLang="en-US" sz="1758" dirty="0">
                <a:cs typeface="Times" panose="02020603050405020304" pitchFamily="18" charset="0"/>
              </a:rPr>
              <a:t> Whenever a routing table </a:t>
            </a:r>
            <a:r>
              <a:rPr lang="en-US" altLang="en-US" sz="1758" i="1" dirty="0" err="1">
                <a:cs typeface="Times" panose="02020603050405020304" pitchFamily="18" charset="0"/>
              </a:rPr>
              <a:t>Tr</a:t>
            </a:r>
            <a:r>
              <a:rPr lang="en-US" altLang="en-US" sz="1758" dirty="0">
                <a:cs typeface="Times" panose="02020603050405020304" pitchFamily="18" charset="0"/>
              </a:rPr>
              <a:t> is received on link </a:t>
            </a:r>
            <a:r>
              <a:rPr lang="en-US" altLang="en-US" sz="1758" i="1" dirty="0">
                <a:cs typeface="Times" panose="02020603050405020304" pitchFamily="18" charset="0"/>
              </a:rPr>
              <a:t>n</a:t>
            </a:r>
            <a:r>
              <a:rPr lang="en-US" altLang="en-US" sz="1758" dirty="0">
                <a:cs typeface="Times" panose="02020603050405020304" pitchFamily="18" charset="0"/>
              </a:rPr>
              <a:t>:</a:t>
            </a:r>
          </a:p>
          <a:p>
            <a:r>
              <a:rPr lang="en-US" altLang="en-US" sz="1758" dirty="0">
                <a:cs typeface="Times" panose="02020603050405020304" pitchFamily="18" charset="0"/>
              </a:rPr>
              <a:t>for all rows </a:t>
            </a:r>
            <a:r>
              <a:rPr lang="en-US" altLang="en-US" sz="1758" i="1" dirty="0">
                <a:cs typeface="Times" panose="02020603050405020304" pitchFamily="18" charset="0"/>
              </a:rPr>
              <a:t>Rr</a:t>
            </a:r>
            <a:r>
              <a:rPr lang="en-US" altLang="en-US" sz="1758" dirty="0">
                <a:cs typeface="Times" panose="02020603050405020304" pitchFamily="18" charset="0"/>
              </a:rPr>
              <a:t> in </a:t>
            </a:r>
            <a:r>
              <a:rPr lang="en-US" altLang="en-US" sz="1758" i="1" dirty="0" err="1">
                <a:cs typeface="Times" panose="02020603050405020304" pitchFamily="18" charset="0"/>
              </a:rPr>
              <a:t>Tr</a:t>
            </a:r>
            <a:r>
              <a:rPr lang="en-US" altLang="en-US" sz="1758" dirty="0">
                <a:cs typeface="Times" panose="02020603050405020304" pitchFamily="18" charset="0"/>
              </a:rPr>
              <a:t> {</a:t>
            </a:r>
          </a:p>
          <a:p>
            <a:r>
              <a:rPr lang="en-US" altLang="en-US" sz="1758" dirty="0">
                <a:cs typeface="Times" panose="02020603050405020304" pitchFamily="18" charset="0"/>
              </a:rPr>
              <a:t>if (</a:t>
            </a:r>
            <a:r>
              <a:rPr lang="en-US" altLang="en-US" sz="1758" i="1" dirty="0" err="1">
                <a:cs typeface="Times" panose="02020603050405020304" pitchFamily="18" charset="0"/>
              </a:rPr>
              <a:t>Rr.link</a:t>
            </a:r>
            <a:r>
              <a:rPr lang="en-US" altLang="en-US" sz="1758" dirty="0">
                <a:cs typeface="Times" panose="02020603050405020304" pitchFamily="18" charset="0"/>
              </a:rPr>
              <a:t> </a:t>
            </a:r>
            <a:r>
              <a:rPr lang="en-US" altLang="en-US" sz="1758" dirty="0" smtClean="0">
                <a:cs typeface="Times" panose="02020603050405020304" pitchFamily="18" charset="0"/>
              </a:rPr>
              <a:t># </a:t>
            </a:r>
            <a:r>
              <a:rPr lang="en-US" altLang="en-US" sz="1758" i="1" dirty="0">
                <a:cs typeface="Times" panose="02020603050405020304" pitchFamily="18" charset="0"/>
              </a:rPr>
              <a:t>n</a:t>
            </a:r>
            <a:r>
              <a:rPr lang="en-US" altLang="en-US" sz="1758" dirty="0">
                <a:cs typeface="Times" panose="02020603050405020304" pitchFamily="18" charset="0"/>
              </a:rPr>
              <a:t>) {</a:t>
            </a:r>
          </a:p>
          <a:p>
            <a:pPr lvl="1"/>
            <a:r>
              <a:rPr lang="en-US" altLang="en-US" sz="1758" i="1" dirty="0" err="1">
                <a:cs typeface="Times" panose="02020603050405020304" pitchFamily="18" charset="0"/>
              </a:rPr>
              <a:t>Rr.cost</a:t>
            </a:r>
            <a:r>
              <a:rPr lang="en-US" altLang="en-US" sz="1758" dirty="0">
                <a:cs typeface="Times" panose="02020603050405020304" pitchFamily="18" charset="0"/>
              </a:rPr>
              <a:t> = </a:t>
            </a:r>
            <a:r>
              <a:rPr lang="en-US" altLang="en-US" sz="1758" i="1" dirty="0" err="1">
                <a:cs typeface="Times" panose="02020603050405020304" pitchFamily="18" charset="0"/>
              </a:rPr>
              <a:t>Rr.cost</a:t>
            </a:r>
            <a:r>
              <a:rPr lang="en-US" altLang="en-US" sz="1758" dirty="0">
                <a:cs typeface="Times" panose="02020603050405020304" pitchFamily="18" charset="0"/>
              </a:rPr>
              <a:t> + 1;</a:t>
            </a:r>
          </a:p>
          <a:p>
            <a:pPr lvl="1"/>
            <a:r>
              <a:rPr lang="en-US" altLang="en-US" sz="1758" i="1" dirty="0" err="1">
                <a:cs typeface="Times" panose="02020603050405020304" pitchFamily="18" charset="0"/>
              </a:rPr>
              <a:t>Rr.link</a:t>
            </a:r>
            <a:r>
              <a:rPr lang="en-US" altLang="en-US" sz="1758" dirty="0">
                <a:cs typeface="Times" panose="02020603050405020304" pitchFamily="18" charset="0"/>
              </a:rPr>
              <a:t> = </a:t>
            </a:r>
            <a:r>
              <a:rPr lang="en-US" altLang="en-US" sz="1758" i="1" dirty="0">
                <a:cs typeface="Times" panose="02020603050405020304" pitchFamily="18" charset="0"/>
              </a:rPr>
              <a:t>n</a:t>
            </a:r>
            <a:r>
              <a:rPr lang="en-US" altLang="en-US" sz="1758" dirty="0">
                <a:cs typeface="Times" panose="02020603050405020304" pitchFamily="18" charset="0"/>
              </a:rPr>
              <a:t>;</a:t>
            </a:r>
          </a:p>
          <a:p>
            <a:pPr lvl="1"/>
            <a:r>
              <a:rPr lang="en-US" altLang="en-US" sz="1758" dirty="0">
                <a:cs typeface="Times" panose="02020603050405020304" pitchFamily="18" charset="0"/>
              </a:rPr>
              <a:t>if (</a:t>
            </a:r>
            <a:r>
              <a:rPr lang="en-US" altLang="en-US" sz="1758" i="1" dirty="0" err="1">
                <a:cs typeface="Times" panose="02020603050405020304" pitchFamily="18" charset="0"/>
              </a:rPr>
              <a:t>Rr.destination</a:t>
            </a:r>
            <a:r>
              <a:rPr lang="en-US" altLang="en-US" sz="1758" dirty="0">
                <a:cs typeface="Times" panose="02020603050405020304" pitchFamily="18" charset="0"/>
              </a:rPr>
              <a:t> is not in </a:t>
            </a:r>
            <a:r>
              <a:rPr lang="en-US" altLang="en-US" sz="1758" i="1" dirty="0">
                <a:cs typeface="Times" panose="02020603050405020304" pitchFamily="18" charset="0"/>
              </a:rPr>
              <a:t>Tl</a:t>
            </a:r>
            <a:r>
              <a:rPr lang="en-US" altLang="en-US" sz="1758" dirty="0">
                <a:cs typeface="Times" panose="02020603050405020304" pitchFamily="18" charset="0"/>
              </a:rPr>
              <a:t>) add </a:t>
            </a:r>
            <a:r>
              <a:rPr lang="en-US" altLang="en-US" sz="1758" i="1" dirty="0">
                <a:cs typeface="Times" panose="02020603050405020304" pitchFamily="18" charset="0"/>
              </a:rPr>
              <a:t>Rr</a:t>
            </a:r>
            <a:r>
              <a:rPr lang="en-US" altLang="en-US" sz="1758" dirty="0">
                <a:cs typeface="Times" panose="02020603050405020304" pitchFamily="18" charset="0"/>
              </a:rPr>
              <a:t> to </a:t>
            </a:r>
            <a:r>
              <a:rPr lang="en-US" altLang="en-US" sz="1758" i="1" dirty="0">
                <a:cs typeface="Times" panose="02020603050405020304" pitchFamily="18" charset="0"/>
              </a:rPr>
              <a:t>Tl;</a:t>
            </a:r>
            <a:r>
              <a:rPr lang="en-US" altLang="en-US" sz="1758" dirty="0">
                <a:cs typeface="Times" panose="02020603050405020304" pitchFamily="18" charset="0"/>
              </a:rPr>
              <a:t>   </a:t>
            </a:r>
          </a:p>
          <a:p>
            <a:pPr lvl="1"/>
            <a:r>
              <a:rPr lang="en-US" altLang="en-US" sz="1758" dirty="0">
                <a:cs typeface="Times" panose="02020603050405020304" pitchFamily="18" charset="0"/>
              </a:rPr>
              <a:t> // add new destination to </a:t>
            </a:r>
            <a:r>
              <a:rPr lang="en-US" altLang="en-US" sz="1758" i="1" dirty="0">
                <a:cs typeface="Times" panose="02020603050405020304" pitchFamily="18" charset="0"/>
              </a:rPr>
              <a:t>Tl</a:t>
            </a:r>
          </a:p>
          <a:p>
            <a:pPr lvl="1"/>
            <a:r>
              <a:rPr lang="en-US" altLang="en-US" sz="1758" dirty="0">
                <a:cs typeface="Times" panose="02020603050405020304" pitchFamily="18" charset="0"/>
              </a:rPr>
              <a:t>else for all rows </a:t>
            </a:r>
            <a:r>
              <a:rPr lang="en-US" altLang="en-US" sz="1758" i="1" dirty="0" err="1">
                <a:cs typeface="Times" panose="02020603050405020304" pitchFamily="18" charset="0"/>
              </a:rPr>
              <a:t>Rl</a:t>
            </a:r>
            <a:r>
              <a:rPr lang="en-US" altLang="en-US" sz="1758" dirty="0">
                <a:cs typeface="Times" panose="02020603050405020304" pitchFamily="18" charset="0"/>
              </a:rPr>
              <a:t> in </a:t>
            </a:r>
            <a:r>
              <a:rPr lang="en-US" altLang="en-US" sz="1758" i="1" dirty="0">
                <a:cs typeface="Times" panose="02020603050405020304" pitchFamily="18" charset="0"/>
              </a:rPr>
              <a:t>Tl</a:t>
            </a:r>
            <a:r>
              <a:rPr lang="en-US" altLang="en-US" sz="1758" dirty="0">
                <a:cs typeface="Times" panose="02020603050405020304" pitchFamily="18" charset="0"/>
              </a:rPr>
              <a:t> {</a:t>
            </a:r>
          </a:p>
          <a:p>
            <a:pPr lvl="2"/>
            <a:r>
              <a:rPr lang="en-US" altLang="en-US" sz="1758" dirty="0">
                <a:cs typeface="Times" panose="02020603050405020304" pitchFamily="18" charset="0"/>
              </a:rPr>
              <a:t>if (</a:t>
            </a:r>
            <a:r>
              <a:rPr lang="en-US" altLang="en-US" sz="1758" i="1" dirty="0" err="1">
                <a:cs typeface="Times" panose="02020603050405020304" pitchFamily="18" charset="0"/>
              </a:rPr>
              <a:t>Rr.destination</a:t>
            </a:r>
            <a:r>
              <a:rPr lang="en-US" altLang="en-US" sz="1758" dirty="0">
                <a:cs typeface="Times" panose="02020603050405020304" pitchFamily="18" charset="0"/>
              </a:rPr>
              <a:t> </a:t>
            </a:r>
            <a:r>
              <a:rPr lang="en-US" altLang="en-US" sz="1758" dirty="0" smtClean="0">
                <a:cs typeface="Times" panose="02020603050405020304" pitchFamily="18" charset="0"/>
              </a:rPr>
              <a:t>==</a:t>
            </a:r>
            <a:r>
              <a:rPr lang="en-US" altLang="en-US" sz="1758" i="1" dirty="0" smtClean="0">
                <a:cs typeface="Times" panose="02020603050405020304" pitchFamily="18" charset="0"/>
              </a:rPr>
              <a:t> </a:t>
            </a:r>
            <a:r>
              <a:rPr lang="en-US" altLang="en-US" sz="1758" i="1" dirty="0" err="1">
                <a:cs typeface="Times" panose="02020603050405020304" pitchFamily="18" charset="0"/>
              </a:rPr>
              <a:t>Rl.destination</a:t>
            </a:r>
            <a:r>
              <a:rPr lang="en-US" altLang="en-US" sz="1758" i="1" dirty="0">
                <a:cs typeface="Times" panose="02020603050405020304" pitchFamily="18" charset="0"/>
              </a:rPr>
              <a:t> </a:t>
            </a:r>
            <a:r>
              <a:rPr lang="en-US" altLang="en-US" sz="1758" dirty="0">
                <a:cs typeface="Times" panose="02020603050405020304" pitchFamily="18" charset="0"/>
              </a:rPr>
              <a:t>and</a:t>
            </a:r>
            <a:r>
              <a:rPr lang="en-US" altLang="en-US" sz="1758" i="1" dirty="0">
                <a:cs typeface="Times" panose="02020603050405020304" pitchFamily="18" charset="0"/>
              </a:rPr>
              <a:t> </a:t>
            </a:r>
          </a:p>
          <a:p>
            <a:pPr lvl="2"/>
            <a:r>
              <a:rPr lang="en-US" altLang="en-US" sz="1758" i="1" dirty="0">
                <a:cs typeface="Times" panose="02020603050405020304" pitchFamily="18" charset="0"/>
              </a:rPr>
              <a:t>	(</a:t>
            </a:r>
            <a:r>
              <a:rPr lang="en-US" altLang="en-US" sz="1758" i="1" dirty="0" err="1">
                <a:cs typeface="Times" panose="02020603050405020304" pitchFamily="18" charset="0"/>
              </a:rPr>
              <a:t>Rr.cost</a:t>
            </a:r>
            <a:r>
              <a:rPr lang="en-US" altLang="en-US" sz="1758" i="1" dirty="0">
                <a:cs typeface="Times" panose="02020603050405020304" pitchFamily="18" charset="0"/>
              </a:rPr>
              <a:t> </a:t>
            </a:r>
            <a:r>
              <a:rPr lang="en-US" altLang="en-US" sz="1758" dirty="0">
                <a:cs typeface="Times" panose="02020603050405020304" pitchFamily="18" charset="0"/>
              </a:rPr>
              <a:t>&lt;</a:t>
            </a:r>
            <a:r>
              <a:rPr lang="en-US" altLang="en-US" sz="1758" i="1" dirty="0">
                <a:cs typeface="Times" panose="02020603050405020304" pitchFamily="18" charset="0"/>
              </a:rPr>
              <a:t> </a:t>
            </a:r>
            <a:r>
              <a:rPr lang="en-US" altLang="en-US" sz="1758" i="1" dirty="0" err="1">
                <a:cs typeface="Times" panose="02020603050405020304" pitchFamily="18" charset="0"/>
              </a:rPr>
              <a:t>Rl.cost</a:t>
            </a:r>
            <a:r>
              <a:rPr lang="en-US" altLang="en-US" sz="1758" dirty="0">
                <a:cs typeface="Times" panose="02020603050405020304" pitchFamily="18" charset="0"/>
              </a:rPr>
              <a:t> or </a:t>
            </a:r>
            <a:r>
              <a:rPr lang="en-US" altLang="en-US" sz="1758" i="1" dirty="0" err="1">
                <a:cs typeface="Times" panose="02020603050405020304" pitchFamily="18" charset="0"/>
              </a:rPr>
              <a:t>Rl.link</a:t>
            </a:r>
            <a:r>
              <a:rPr lang="en-US" altLang="en-US" sz="1758" dirty="0">
                <a:cs typeface="Times" panose="02020603050405020304" pitchFamily="18" charset="0"/>
              </a:rPr>
              <a:t> </a:t>
            </a:r>
            <a:r>
              <a:rPr lang="en-US" altLang="en-US" sz="1758" dirty="0" smtClean="0">
                <a:cs typeface="Times" panose="02020603050405020304" pitchFamily="18" charset="0"/>
              </a:rPr>
              <a:t>== </a:t>
            </a:r>
            <a:r>
              <a:rPr lang="en-US" altLang="en-US" sz="1758" i="1" dirty="0">
                <a:cs typeface="Times" panose="02020603050405020304" pitchFamily="18" charset="0"/>
              </a:rPr>
              <a:t>n</a:t>
            </a:r>
            <a:r>
              <a:rPr lang="en-US" altLang="en-US" sz="1758" dirty="0">
                <a:cs typeface="Times" panose="02020603050405020304" pitchFamily="18" charset="0"/>
              </a:rPr>
              <a:t>)) </a:t>
            </a:r>
            <a:r>
              <a:rPr lang="en-US" altLang="en-US" sz="1758" i="1" dirty="0" err="1">
                <a:cs typeface="Times" panose="02020603050405020304" pitchFamily="18" charset="0"/>
              </a:rPr>
              <a:t>Rl</a:t>
            </a:r>
            <a:r>
              <a:rPr lang="en-US" altLang="en-US" sz="1758" i="1" dirty="0">
                <a:cs typeface="Times" panose="02020603050405020304" pitchFamily="18" charset="0"/>
              </a:rPr>
              <a:t> </a:t>
            </a:r>
            <a:r>
              <a:rPr lang="en-US" altLang="en-US" sz="1758" dirty="0">
                <a:cs typeface="Times" panose="02020603050405020304" pitchFamily="18" charset="0"/>
              </a:rPr>
              <a:t>=</a:t>
            </a:r>
            <a:r>
              <a:rPr lang="en-US" altLang="en-US" sz="1758" i="1" dirty="0">
                <a:cs typeface="Times" panose="02020603050405020304" pitchFamily="18" charset="0"/>
              </a:rPr>
              <a:t> Rr;</a:t>
            </a:r>
          </a:p>
          <a:p>
            <a:pPr lvl="2"/>
            <a:r>
              <a:rPr lang="en-US" altLang="en-US" sz="1758" dirty="0">
                <a:cs typeface="Times" panose="02020603050405020304" pitchFamily="18" charset="0"/>
              </a:rPr>
              <a:t>//</a:t>
            </a:r>
            <a:r>
              <a:rPr lang="en-US" altLang="en-US" sz="1758" i="1" dirty="0">
                <a:cs typeface="Times" panose="02020603050405020304" pitchFamily="18" charset="0"/>
              </a:rPr>
              <a:t> </a:t>
            </a:r>
            <a:r>
              <a:rPr lang="en-US" altLang="en-US" sz="1758" dirty="0" err="1">
                <a:cs typeface="Times" panose="02020603050405020304" pitchFamily="18" charset="0"/>
              </a:rPr>
              <a:t>Rr.cost</a:t>
            </a:r>
            <a:r>
              <a:rPr lang="en-US" altLang="en-US" sz="1758" dirty="0">
                <a:cs typeface="Times" panose="02020603050405020304" pitchFamily="18" charset="0"/>
              </a:rPr>
              <a:t> &lt; </a:t>
            </a:r>
            <a:r>
              <a:rPr lang="en-US" altLang="en-US" sz="1758" dirty="0" err="1">
                <a:cs typeface="Times" panose="02020603050405020304" pitchFamily="18" charset="0"/>
              </a:rPr>
              <a:t>Rl.cost</a:t>
            </a:r>
            <a:r>
              <a:rPr lang="en-US" altLang="en-US" sz="1758" dirty="0">
                <a:cs typeface="Times" panose="02020603050405020304" pitchFamily="18" charset="0"/>
              </a:rPr>
              <a:t> : remote node has better route</a:t>
            </a:r>
          </a:p>
          <a:p>
            <a:pPr lvl="2"/>
            <a:r>
              <a:rPr lang="en-US" altLang="en-US" sz="1758" dirty="0">
                <a:cs typeface="Times" panose="02020603050405020304" pitchFamily="18" charset="0"/>
              </a:rPr>
              <a:t>// </a:t>
            </a:r>
            <a:r>
              <a:rPr lang="en-US" altLang="en-US" sz="1758" i="1" dirty="0" err="1">
                <a:cs typeface="Times" panose="02020603050405020304" pitchFamily="18" charset="0"/>
              </a:rPr>
              <a:t>Rl.link</a:t>
            </a:r>
            <a:r>
              <a:rPr lang="en-US" altLang="en-US" sz="1758" i="1" dirty="0">
                <a:cs typeface="Times" panose="02020603050405020304" pitchFamily="18" charset="0"/>
              </a:rPr>
              <a:t> = n </a:t>
            </a:r>
            <a:r>
              <a:rPr lang="en-US" altLang="en-US" sz="1758" dirty="0">
                <a:cs typeface="Times" panose="02020603050405020304" pitchFamily="18" charset="0"/>
              </a:rPr>
              <a:t>: remote node is more authoritative</a:t>
            </a:r>
          </a:p>
          <a:p>
            <a:pPr lvl="1"/>
            <a:r>
              <a:rPr lang="en-US" altLang="en-US" sz="1758" dirty="0">
                <a:cs typeface="Times" panose="02020603050405020304" pitchFamily="18" charset="0"/>
              </a:rPr>
              <a:t>}</a:t>
            </a:r>
          </a:p>
          <a:p>
            <a:r>
              <a:rPr lang="en-US" altLang="en-US" sz="1758" dirty="0" smtClean="0">
                <a:cs typeface="Times" panose="02020603050405020304" pitchFamily="18" charset="0"/>
              </a:rPr>
              <a:t>   }</a:t>
            </a:r>
            <a:endParaRPr lang="en-US" altLang="en-US" sz="1758" dirty="0">
              <a:cs typeface="Times" panose="02020603050405020304" pitchFamily="18" charset="0"/>
            </a:endParaRPr>
          </a:p>
          <a:p>
            <a:r>
              <a:rPr lang="en-US" altLang="en-US" sz="1758" dirty="0">
                <a:cs typeface="Times" panose="02020603050405020304" pitchFamily="18" charset="0"/>
              </a:rPr>
              <a:t>}</a:t>
            </a:r>
          </a:p>
        </p:txBody>
      </p:sp>
    </p:spTree>
    <p:extLst>
      <p:ext uri="{BB962C8B-B14F-4D97-AF65-F5344CB8AC3E}">
        <p14:creationId xmlns:p14="http://schemas.microsoft.com/office/powerpoint/2010/main" val="42273709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98323" y="757083"/>
            <a:ext cx="4277014" cy="2638091"/>
          </a:xfrm>
          <a:prstGeom prst="rect">
            <a:avLst/>
          </a:prstGeom>
        </p:spPr>
      </p:pic>
      <p:pic>
        <p:nvPicPr>
          <p:cNvPr id="5" name="Picture 4"/>
          <p:cNvPicPr>
            <a:picLocks noChangeAspect="1"/>
          </p:cNvPicPr>
          <p:nvPr/>
        </p:nvPicPr>
        <p:blipFill>
          <a:blip r:embed="rId3"/>
          <a:stretch>
            <a:fillRect/>
          </a:stretch>
        </p:blipFill>
        <p:spPr>
          <a:xfrm>
            <a:off x="722042" y="4048054"/>
            <a:ext cx="7699915" cy="1908213"/>
          </a:xfrm>
          <a:prstGeom prst="rect">
            <a:avLst/>
          </a:prstGeom>
        </p:spPr>
      </p:pic>
      <p:pic>
        <p:nvPicPr>
          <p:cNvPr id="6" name="Picture 5"/>
          <p:cNvPicPr>
            <a:picLocks noChangeAspect="1"/>
          </p:cNvPicPr>
          <p:nvPr/>
        </p:nvPicPr>
        <p:blipFill>
          <a:blip r:embed="rId4"/>
          <a:stretch>
            <a:fillRect/>
          </a:stretch>
        </p:blipFill>
        <p:spPr>
          <a:xfrm>
            <a:off x="5624050" y="757083"/>
            <a:ext cx="5414869" cy="3076346"/>
          </a:xfrm>
          <a:prstGeom prst="rect">
            <a:avLst/>
          </a:prstGeom>
        </p:spPr>
      </p:pic>
      <p:sp>
        <p:nvSpPr>
          <p:cNvPr id="7" name="TextBox 6"/>
          <p:cNvSpPr txBox="1"/>
          <p:nvPr/>
        </p:nvSpPr>
        <p:spPr>
          <a:xfrm>
            <a:off x="1012723" y="245977"/>
            <a:ext cx="2286588" cy="369332"/>
          </a:xfrm>
          <a:prstGeom prst="rect">
            <a:avLst/>
          </a:prstGeom>
          <a:noFill/>
        </p:spPr>
        <p:txBody>
          <a:bodyPr wrap="none" rtlCol="0">
            <a:spAutoFit/>
          </a:bodyPr>
          <a:lstStyle/>
          <a:p>
            <a:r>
              <a:rPr lang="en-US" dirty="0" smtClean="0"/>
              <a:t>Problem (Definition)</a:t>
            </a:r>
            <a:endParaRPr lang="en-US" dirty="0"/>
          </a:p>
        </p:txBody>
      </p:sp>
      <p:sp>
        <p:nvSpPr>
          <p:cNvPr id="8" name="TextBox 7"/>
          <p:cNvSpPr txBox="1"/>
          <p:nvPr/>
        </p:nvSpPr>
        <p:spPr>
          <a:xfrm>
            <a:off x="3598606" y="3756076"/>
            <a:ext cx="2685351" cy="369332"/>
          </a:xfrm>
          <a:prstGeom prst="rect">
            <a:avLst/>
          </a:prstGeom>
          <a:noFill/>
        </p:spPr>
        <p:txBody>
          <a:bodyPr wrap="none" rtlCol="0">
            <a:spAutoFit/>
          </a:bodyPr>
          <a:lstStyle/>
          <a:p>
            <a:r>
              <a:rPr lang="en-US" dirty="0" smtClean="0"/>
              <a:t>Solution: Data Structure</a:t>
            </a:r>
            <a:endParaRPr lang="en-US" dirty="0"/>
          </a:p>
        </p:txBody>
      </p:sp>
      <p:sp>
        <p:nvSpPr>
          <p:cNvPr id="9" name="TextBox 8"/>
          <p:cNvSpPr txBox="1"/>
          <p:nvPr/>
        </p:nvSpPr>
        <p:spPr>
          <a:xfrm>
            <a:off x="6162236" y="357792"/>
            <a:ext cx="2169248" cy="369332"/>
          </a:xfrm>
          <a:prstGeom prst="rect">
            <a:avLst/>
          </a:prstGeom>
          <a:noFill/>
        </p:spPr>
        <p:txBody>
          <a:bodyPr wrap="none" rtlCol="0">
            <a:spAutoFit/>
          </a:bodyPr>
          <a:lstStyle/>
          <a:p>
            <a:r>
              <a:rPr lang="en-US" dirty="0" smtClean="0"/>
              <a:t>Solution: Algorithm</a:t>
            </a:r>
            <a:endParaRPr lang="en-US" dirty="0"/>
          </a:p>
        </p:txBody>
      </p:sp>
      <p:sp>
        <p:nvSpPr>
          <p:cNvPr id="10" name="Down Arrow 9"/>
          <p:cNvSpPr/>
          <p:nvPr/>
        </p:nvSpPr>
        <p:spPr>
          <a:xfrm rot="19225858">
            <a:off x="3856390" y="2785932"/>
            <a:ext cx="265932" cy="89004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a:off x="4375337" y="2163097"/>
            <a:ext cx="1042237" cy="23597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943073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p:cNvSpPr>
          <p:nvPr/>
        </p:nvSpPr>
        <p:spPr bwMode="auto">
          <a:xfrm>
            <a:off x="3507507" y="6373564"/>
            <a:ext cx="5563195" cy="312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40" bIns="0" anchor="b"/>
          <a:lstStyle>
            <a:lvl1pPr marL="57150">
              <a:defRPr sz="1200">
                <a:solidFill>
                  <a:schemeClr val="tx1"/>
                </a:solidFill>
                <a:latin typeface="Times" panose="02020603050405020304" pitchFamily="18" charset="0"/>
              </a:defRPr>
            </a:lvl1pPr>
            <a:lvl2pPr>
              <a:defRPr sz="1200">
                <a:solidFill>
                  <a:schemeClr val="tx1"/>
                </a:solidFill>
                <a:latin typeface="Times" panose="02020603050405020304" pitchFamily="18" charset="0"/>
              </a:defRPr>
            </a:lvl2pPr>
            <a:lvl3pPr>
              <a:defRPr sz="1200">
                <a:solidFill>
                  <a:schemeClr val="tx1"/>
                </a:solidFill>
                <a:latin typeface="Times" panose="02020603050405020304" pitchFamily="18" charset="0"/>
              </a:defRPr>
            </a:lvl3pPr>
            <a:lvl4pPr>
              <a:defRPr sz="1200">
                <a:solidFill>
                  <a:schemeClr val="tx1"/>
                </a:solidFill>
                <a:latin typeface="Times" panose="02020603050405020304" pitchFamily="18" charset="0"/>
              </a:defRPr>
            </a:lvl4pPr>
            <a:lvl5pPr>
              <a:defRPr sz="1200">
                <a:solidFill>
                  <a:schemeClr val="tx1"/>
                </a:solidFill>
                <a:latin typeface="Times" panose="02020603050405020304" pitchFamily="18" charset="0"/>
              </a:defRPr>
            </a:lvl5pPr>
            <a:lvl6pPr fontAlgn="base">
              <a:spcBef>
                <a:spcPct val="0"/>
              </a:spcBef>
              <a:spcAft>
                <a:spcPct val="0"/>
              </a:spcAft>
              <a:defRPr sz="1200">
                <a:solidFill>
                  <a:schemeClr val="tx1"/>
                </a:solidFill>
                <a:latin typeface="Times" panose="02020603050405020304" pitchFamily="18" charset="0"/>
              </a:defRPr>
            </a:lvl6pPr>
            <a:lvl7pPr fontAlgn="base">
              <a:spcBef>
                <a:spcPct val="0"/>
              </a:spcBef>
              <a:spcAft>
                <a:spcPct val="0"/>
              </a:spcAft>
              <a:defRPr sz="1200">
                <a:solidFill>
                  <a:schemeClr val="tx1"/>
                </a:solidFill>
                <a:latin typeface="Times" panose="02020603050405020304" pitchFamily="18" charset="0"/>
              </a:defRPr>
            </a:lvl7pPr>
            <a:lvl8pPr fontAlgn="base">
              <a:spcBef>
                <a:spcPct val="0"/>
              </a:spcBef>
              <a:spcAft>
                <a:spcPct val="0"/>
              </a:spcAft>
              <a:defRPr sz="1200">
                <a:solidFill>
                  <a:schemeClr val="tx1"/>
                </a:solidFill>
                <a:latin typeface="Times" panose="02020603050405020304" pitchFamily="18" charset="0"/>
              </a:defRPr>
            </a:lvl8pPr>
            <a:lvl9pPr fontAlgn="base">
              <a:spcBef>
                <a:spcPct val="0"/>
              </a:spcBef>
              <a:spcAft>
                <a:spcPct val="0"/>
              </a:spcAft>
              <a:defRPr sz="1200">
                <a:solidFill>
                  <a:schemeClr val="tx1"/>
                </a:solidFill>
                <a:latin typeface="Times" panose="02020603050405020304" pitchFamily="18" charset="0"/>
              </a:defRPr>
            </a:lvl9pPr>
          </a:lstStyle>
          <a:p>
            <a:pPr algn="ctr">
              <a:spcBef>
                <a:spcPts val="562"/>
              </a:spcBef>
            </a:pPr>
            <a:r>
              <a:rPr lang="en-US" altLang="en-US" sz="703">
                <a:cs typeface="Times" panose="02020603050405020304" pitchFamily="18" charset="0"/>
              </a:rPr>
              <a:t>Instructor’s Guide for  Coulouris, Dollimore, Kindberg and Blair,  Distributed Systems: Concepts and Design   Edn. 5   </a:t>
            </a:r>
            <a:br>
              <a:rPr lang="en-US" altLang="en-US" sz="703">
                <a:cs typeface="Times" panose="02020603050405020304" pitchFamily="18" charset="0"/>
              </a:rPr>
            </a:br>
            <a:r>
              <a:rPr lang="en-US" altLang="en-US" sz="703">
                <a:cs typeface="Times" panose="02020603050405020304" pitchFamily="18" charset="0"/>
              </a:rPr>
              <a:t>©  Pearson Education 2012 </a:t>
            </a:r>
          </a:p>
        </p:txBody>
      </p:sp>
      <p:sp>
        <p:nvSpPr>
          <p:cNvPr id="14338" name="Line 2"/>
          <p:cNvSpPr>
            <a:spLocks noChangeShapeType="1"/>
          </p:cNvSpPr>
          <p:nvPr/>
        </p:nvSpPr>
        <p:spPr bwMode="auto">
          <a:xfrm>
            <a:off x="1979414" y="1143000"/>
            <a:ext cx="8152805" cy="1117"/>
          </a:xfrm>
          <a:prstGeom prst="line">
            <a:avLst/>
          </a:prstGeom>
          <a:noFill/>
          <a:ln w="127000">
            <a:solidFill>
              <a:srgbClr val="FFCC00"/>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4339" name="Rectangle 3"/>
          <p:cNvSpPr>
            <a:spLocks noGrp="1" noChangeArrowheads="1"/>
          </p:cNvSpPr>
          <p:nvPr>
            <p:ph type="title"/>
          </p:nvPr>
        </p:nvSpPr>
        <p:spPr>
          <a:ln/>
        </p:spPr>
        <p:txBody>
          <a:bodyPr vert="horz" lIns="91440" tIns="45720" rIns="116999" bIns="45720" rtlCol="0" anchor="t">
            <a:normAutofit/>
          </a:bodyPr>
          <a:lstStyle/>
          <a:p>
            <a:pPr marL="40182"/>
            <a:r>
              <a:rPr lang="en-US" altLang="en-US"/>
              <a:t>Figure 3.11</a:t>
            </a:r>
            <a:br>
              <a:rPr lang="en-US" altLang="en-US"/>
            </a:br>
            <a:r>
              <a:rPr lang="en-US" altLang="en-US"/>
              <a:t>Tunnelling for IPv6 migration</a:t>
            </a:r>
          </a:p>
        </p:txBody>
      </p:sp>
      <p:grpSp>
        <p:nvGrpSpPr>
          <p:cNvPr id="14340" name="Group 4"/>
          <p:cNvGrpSpPr>
            <a:grpSpLocks/>
          </p:cNvGrpSpPr>
          <p:nvPr/>
        </p:nvGrpSpPr>
        <p:grpSpPr bwMode="auto">
          <a:xfrm>
            <a:off x="2098849" y="1868537"/>
            <a:ext cx="7831336" cy="2357438"/>
            <a:chOff x="0" y="0"/>
            <a:chExt cx="7016" cy="2112"/>
          </a:xfrm>
        </p:grpSpPr>
        <p:sp>
          <p:nvSpPr>
            <p:cNvPr id="14341" name="Freeform 5"/>
            <p:cNvSpPr>
              <a:spLocks/>
            </p:cNvSpPr>
            <p:nvPr/>
          </p:nvSpPr>
          <p:spPr bwMode="auto">
            <a:xfrm>
              <a:off x="2749" y="173"/>
              <a:ext cx="1980" cy="1540"/>
            </a:xfrm>
            <a:custGeom>
              <a:avLst/>
              <a:gdLst>
                <a:gd name="T0" fmla="*/ 561 w 21600"/>
                <a:gd name="T1" fmla="*/ 5040 h 21600"/>
                <a:gd name="T2" fmla="*/ 1122 w 21600"/>
                <a:gd name="T3" fmla="*/ 3600 h 21600"/>
                <a:gd name="T4" fmla="*/ 2243 w 21600"/>
                <a:gd name="T5" fmla="*/ 2160 h 21600"/>
                <a:gd name="T6" fmla="*/ 3365 w 21600"/>
                <a:gd name="T7" fmla="*/ 1440 h 21600"/>
                <a:gd name="T8" fmla="*/ 4214 w 21600"/>
                <a:gd name="T9" fmla="*/ 1440 h 21600"/>
                <a:gd name="T10" fmla="*/ 5048 w 21600"/>
                <a:gd name="T11" fmla="*/ 1440 h 21600"/>
                <a:gd name="T12" fmla="*/ 6457 w 21600"/>
                <a:gd name="T13" fmla="*/ 1440 h 21600"/>
                <a:gd name="T14" fmla="*/ 8140 w 21600"/>
                <a:gd name="T15" fmla="*/ 1790 h 21600"/>
                <a:gd name="T16" fmla="*/ 9822 w 21600"/>
                <a:gd name="T17" fmla="*/ 1790 h 21600"/>
                <a:gd name="T18" fmla="*/ 11217 w 21600"/>
                <a:gd name="T19" fmla="*/ 2160 h 21600"/>
                <a:gd name="T20" fmla="*/ 12339 w 21600"/>
                <a:gd name="T21" fmla="*/ 1070 h 21600"/>
                <a:gd name="T22" fmla="*/ 12899 w 21600"/>
                <a:gd name="T23" fmla="*/ 350 h 21600"/>
                <a:gd name="T24" fmla="*/ 14309 w 21600"/>
                <a:gd name="T25" fmla="*/ 0 h 21600"/>
                <a:gd name="T26" fmla="*/ 15431 w 21600"/>
                <a:gd name="T27" fmla="*/ 0 h 21600"/>
                <a:gd name="T28" fmla="*/ 16552 w 21600"/>
                <a:gd name="T29" fmla="*/ 0 h 21600"/>
                <a:gd name="T30" fmla="*/ 17386 w 21600"/>
                <a:gd name="T31" fmla="*/ 720 h 21600"/>
                <a:gd name="T32" fmla="*/ 17947 w 21600"/>
                <a:gd name="T33" fmla="*/ 1440 h 21600"/>
                <a:gd name="T34" fmla="*/ 18796 w 21600"/>
                <a:gd name="T35" fmla="*/ 1790 h 21600"/>
                <a:gd name="T36" fmla="*/ 19917 w 21600"/>
                <a:gd name="T37" fmla="*/ 3600 h 21600"/>
                <a:gd name="T38" fmla="*/ 21312 w 21600"/>
                <a:gd name="T39" fmla="*/ 6830 h 21600"/>
                <a:gd name="T40" fmla="*/ 21600 w 21600"/>
                <a:gd name="T41" fmla="*/ 10430 h 21600"/>
                <a:gd name="T42" fmla="*/ 21600 w 21600"/>
                <a:gd name="T43" fmla="*/ 12960 h 21600"/>
                <a:gd name="T44" fmla="*/ 21312 w 21600"/>
                <a:gd name="T45" fmla="*/ 15120 h 21600"/>
                <a:gd name="T46" fmla="*/ 20751 w 21600"/>
                <a:gd name="T47" fmla="*/ 18720 h 21600"/>
                <a:gd name="T48" fmla="*/ 19629 w 21600"/>
                <a:gd name="T49" fmla="*/ 20510 h 21600"/>
                <a:gd name="T50" fmla="*/ 18235 w 21600"/>
                <a:gd name="T51" fmla="*/ 21600 h 21600"/>
                <a:gd name="T52" fmla="*/ 16552 w 21600"/>
                <a:gd name="T53" fmla="*/ 20880 h 21600"/>
                <a:gd name="T54" fmla="*/ 15143 w 21600"/>
                <a:gd name="T55" fmla="*/ 20510 h 21600"/>
                <a:gd name="T56" fmla="*/ 13748 w 21600"/>
                <a:gd name="T57" fmla="*/ 20160 h 21600"/>
                <a:gd name="T58" fmla="*/ 12339 w 21600"/>
                <a:gd name="T59" fmla="*/ 19790 h 21600"/>
                <a:gd name="T60" fmla="*/ 10944 w 21600"/>
                <a:gd name="T61" fmla="*/ 19790 h 21600"/>
                <a:gd name="T62" fmla="*/ 9534 w 21600"/>
                <a:gd name="T63" fmla="*/ 19790 h 21600"/>
                <a:gd name="T64" fmla="*/ 8413 w 21600"/>
                <a:gd name="T65" fmla="*/ 20160 h 21600"/>
                <a:gd name="T66" fmla="*/ 7291 w 21600"/>
                <a:gd name="T67" fmla="*/ 20510 h 21600"/>
                <a:gd name="T68" fmla="*/ 6169 w 21600"/>
                <a:gd name="T69" fmla="*/ 20510 h 21600"/>
                <a:gd name="T70" fmla="*/ 5336 w 21600"/>
                <a:gd name="T71" fmla="*/ 20880 h 21600"/>
                <a:gd name="T72" fmla="*/ 4214 w 21600"/>
                <a:gd name="T73" fmla="*/ 20880 h 21600"/>
                <a:gd name="T74" fmla="*/ 3365 w 21600"/>
                <a:gd name="T75" fmla="*/ 20880 h 21600"/>
                <a:gd name="T76" fmla="*/ 2531 w 21600"/>
                <a:gd name="T77" fmla="*/ 20160 h 21600"/>
                <a:gd name="T78" fmla="*/ 1971 w 21600"/>
                <a:gd name="T79" fmla="*/ 19790 h 21600"/>
                <a:gd name="T80" fmla="*/ 1683 w 21600"/>
                <a:gd name="T81" fmla="*/ 19440 h 21600"/>
                <a:gd name="T82" fmla="*/ 1410 w 21600"/>
                <a:gd name="T83" fmla="*/ 18720 h 21600"/>
                <a:gd name="T84" fmla="*/ 849 w 21600"/>
                <a:gd name="T85" fmla="*/ 16910 h 21600"/>
                <a:gd name="T86" fmla="*/ 288 w 21600"/>
                <a:gd name="T87" fmla="*/ 14400 h 21600"/>
                <a:gd name="T88" fmla="*/ 288 w 21600"/>
                <a:gd name="T89" fmla="*/ 12240 h 21600"/>
                <a:gd name="T90" fmla="*/ 0 w 21600"/>
                <a:gd name="T91" fmla="*/ 10430 h 21600"/>
                <a:gd name="T92" fmla="*/ 288 w 21600"/>
                <a:gd name="T93" fmla="*/ 8270 h 21600"/>
                <a:gd name="T94" fmla="*/ 288 w 21600"/>
                <a:gd name="T95" fmla="*/ 6110 h 21600"/>
                <a:gd name="T96" fmla="*/ 561 w 21600"/>
                <a:gd name="T97" fmla="*/ 5040 h 21600"/>
                <a:gd name="T98" fmla="*/ 561 w 21600"/>
                <a:gd name="T99" fmla="*/ 5040 h 21600"/>
                <a:gd name="T100" fmla="*/ 561 w 21600"/>
                <a:gd name="T101" fmla="*/ 5040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1600" h="21600">
                  <a:moveTo>
                    <a:pt x="561" y="5040"/>
                  </a:moveTo>
                  <a:lnTo>
                    <a:pt x="1122" y="3600"/>
                  </a:lnTo>
                  <a:lnTo>
                    <a:pt x="2243" y="2160"/>
                  </a:lnTo>
                  <a:lnTo>
                    <a:pt x="3365" y="1440"/>
                  </a:lnTo>
                  <a:lnTo>
                    <a:pt x="4214" y="1440"/>
                  </a:lnTo>
                  <a:lnTo>
                    <a:pt x="5048" y="1440"/>
                  </a:lnTo>
                  <a:lnTo>
                    <a:pt x="6457" y="1440"/>
                  </a:lnTo>
                  <a:lnTo>
                    <a:pt x="8140" y="1790"/>
                  </a:lnTo>
                  <a:lnTo>
                    <a:pt x="9822" y="1790"/>
                  </a:lnTo>
                  <a:lnTo>
                    <a:pt x="11217" y="2160"/>
                  </a:lnTo>
                  <a:lnTo>
                    <a:pt x="12339" y="1070"/>
                  </a:lnTo>
                  <a:lnTo>
                    <a:pt x="12899" y="350"/>
                  </a:lnTo>
                  <a:lnTo>
                    <a:pt x="14309" y="0"/>
                  </a:lnTo>
                  <a:lnTo>
                    <a:pt x="15431" y="0"/>
                  </a:lnTo>
                  <a:lnTo>
                    <a:pt x="16552" y="0"/>
                  </a:lnTo>
                  <a:lnTo>
                    <a:pt x="17386" y="720"/>
                  </a:lnTo>
                  <a:lnTo>
                    <a:pt x="17947" y="1440"/>
                  </a:lnTo>
                  <a:lnTo>
                    <a:pt x="18796" y="1790"/>
                  </a:lnTo>
                  <a:lnTo>
                    <a:pt x="19917" y="3600"/>
                  </a:lnTo>
                  <a:lnTo>
                    <a:pt x="21312" y="6830"/>
                  </a:lnTo>
                  <a:lnTo>
                    <a:pt x="21600" y="10430"/>
                  </a:lnTo>
                  <a:lnTo>
                    <a:pt x="21600" y="12960"/>
                  </a:lnTo>
                  <a:lnTo>
                    <a:pt x="21312" y="15120"/>
                  </a:lnTo>
                  <a:lnTo>
                    <a:pt x="20751" y="18720"/>
                  </a:lnTo>
                  <a:lnTo>
                    <a:pt x="19629" y="20510"/>
                  </a:lnTo>
                  <a:lnTo>
                    <a:pt x="18235" y="21600"/>
                  </a:lnTo>
                  <a:lnTo>
                    <a:pt x="16552" y="20880"/>
                  </a:lnTo>
                  <a:lnTo>
                    <a:pt x="15143" y="20510"/>
                  </a:lnTo>
                  <a:lnTo>
                    <a:pt x="13748" y="20160"/>
                  </a:lnTo>
                  <a:lnTo>
                    <a:pt x="12339" y="19790"/>
                  </a:lnTo>
                  <a:lnTo>
                    <a:pt x="10944" y="19790"/>
                  </a:lnTo>
                  <a:lnTo>
                    <a:pt x="9534" y="19790"/>
                  </a:lnTo>
                  <a:lnTo>
                    <a:pt x="8413" y="20160"/>
                  </a:lnTo>
                  <a:lnTo>
                    <a:pt x="7291" y="20510"/>
                  </a:lnTo>
                  <a:lnTo>
                    <a:pt x="6169" y="20510"/>
                  </a:lnTo>
                  <a:lnTo>
                    <a:pt x="5336" y="20880"/>
                  </a:lnTo>
                  <a:lnTo>
                    <a:pt x="4214" y="20880"/>
                  </a:lnTo>
                  <a:lnTo>
                    <a:pt x="3365" y="20880"/>
                  </a:lnTo>
                  <a:lnTo>
                    <a:pt x="2531" y="20160"/>
                  </a:lnTo>
                  <a:lnTo>
                    <a:pt x="1971" y="19790"/>
                  </a:lnTo>
                  <a:lnTo>
                    <a:pt x="1683" y="19440"/>
                  </a:lnTo>
                  <a:lnTo>
                    <a:pt x="1410" y="18720"/>
                  </a:lnTo>
                  <a:lnTo>
                    <a:pt x="849" y="16910"/>
                  </a:lnTo>
                  <a:lnTo>
                    <a:pt x="288" y="14400"/>
                  </a:lnTo>
                  <a:lnTo>
                    <a:pt x="288" y="12240"/>
                  </a:lnTo>
                  <a:lnTo>
                    <a:pt x="0" y="10430"/>
                  </a:lnTo>
                  <a:lnTo>
                    <a:pt x="288" y="8270"/>
                  </a:lnTo>
                  <a:lnTo>
                    <a:pt x="288" y="6110"/>
                  </a:lnTo>
                  <a:lnTo>
                    <a:pt x="561" y="5040"/>
                  </a:lnTo>
                  <a:close/>
                  <a:moveTo>
                    <a:pt x="561" y="5040"/>
                  </a:moveTo>
                </a:path>
              </a:pathLst>
            </a:custGeom>
            <a:solidFill>
              <a:srgbClr val="FFDC99"/>
            </a:solidFill>
            <a:ln w="42863" cap="flat">
              <a:solidFill>
                <a:srgbClr val="FFDC99"/>
              </a:solidFill>
              <a:prstDash val="solid"/>
              <a:round/>
              <a:headEnd type="none" w="med" len="med"/>
              <a:tailEnd type="none" w="med" len="med"/>
            </a:ln>
          </p:spPr>
          <p:txBody>
            <a:bodyPr lIns="0" tIns="0" rIns="0" bIns="0"/>
            <a:lstStyle/>
            <a:p>
              <a:endParaRPr lang="en-US" sz="1266"/>
            </a:p>
          </p:txBody>
        </p:sp>
        <p:sp>
          <p:nvSpPr>
            <p:cNvPr id="14342" name="Line 6"/>
            <p:cNvSpPr>
              <a:spLocks noChangeShapeType="1"/>
            </p:cNvSpPr>
            <p:nvPr/>
          </p:nvSpPr>
          <p:spPr bwMode="auto">
            <a:xfrm>
              <a:off x="2261" y="789"/>
              <a:ext cx="2982" cy="1"/>
            </a:xfrm>
            <a:prstGeom prst="line">
              <a:avLst/>
            </a:prstGeom>
            <a:noFill/>
            <a:ln w="42863">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4343" name="Line 7"/>
            <p:cNvSpPr>
              <a:spLocks noChangeShapeType="1"/>
            </p:cNvSpPr>
            <p:nvPr/>
          </p:nvSpPr>
          <p:spPr bwMode="auto">
            <a:xfrm>
              <a:off x="2261" y="1097"/>
              <a:ext cx="2982" cy="2"/>
            </a:xfrm>
            <a:prstGeom prst="line">
              <a:avLst/>
            </a:prstGeom>
            <a:noFill/>
            <a:ln w="42863">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4344" name="Rectangle 8"/>
            <p:cNvSpPr>
              <a:spLocks/>
            </p:cNvSpPr>
            <p:nvPr/>
          </p:nvSpPr>
          <p:spPr bwMode="auto">
            <a:xfrm>
              <a:off x="976" y="917"/>
              <a:ext cx="5577" cy="51"/>
            </a:xfrm>
            <a:prstGeom prst="rect">
              <a:avLst/>
            </a:prstGeom>
            <a:solidFill>
              <a:srgbClr val="000000"/>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14345" name="Oval 9"/>
            <p:cNvSpPr>
              <a:spLocks/>
            </p:cNvSpPr>
            <p:nvPr/>
          </p:nvSpPr>
          <p:spPr bwMode="auto">
            <a:xfrm>
              <a:off x="436" y="584"/>
              <a:ext cx="719" cy="719"/>
            </a:xfrm>
            <a:prstGeom prst="ellipse">
              <a:avLst/>
            </a:prstGeom>
            <a:solidFill>
              <a:srgbClr val="D9AA73"/>
            </a:solidFill>
            <a:ln w="42863">
              <a:solidFill>
                <a:srgbClr val="D9AA73"/>
              </a:solidFill>
              <a:round/>
              <a:headEnd/>
              <a:tailEnd/>
            </a:ln>
          </p:spPr>
          <p:txBody>
            <a:bodyPr lIns="0" tIns="0" rIns="0" bIns="0"/>
            <a:lstStyle/>
            <a:p>
              <a:endParaRPr lang="en-US" sz="1266"/>
            </a:p>
          </p:txBody>
        </p:sp>
        <p:sp>
          <p:nvSpPr>
            <p:cNvPr id="14346" name="Rectangle 10"/>
            <p:cNvSpPr>
              <a:spLocks/>
            </p:cNvSpPr>
            <p:nvPr/>
          </p:nvSpPr>
          <p:spPr bwMode="auto">
            <a:xfrm>
              <a:off x="746" y="821"/>
              <a:ext cx="152"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A</a:t>
              </a:r>
            </a:p>
          </p:txBody>
        </p:sp>
        <p:sp>
          <p:nvSpPr>
            <p:cNvPr id="14347" name="Oval 11"/>
            <p:cNvSpPr>
              <a:spLocks/>
            </p:cNvSpPr>
            <p:nvPr/>
          </p:nvSpPr>
          <p:spPr bwMode="auto">
            <a:xfrm>
              <a:off x="6296" y="584"/>
              <a:ext cx="720" cy="719"/>
            </a:xfrm>
            <a:prstGeom prst="ellipse">
              <a:avLst/>
            </a:prstGeom>
            <a:solidFill>
              <a:srgbClr val="D9AA73"/>
            </a:solidFill>
            <a:ln w="42863">
              <a:solidFill>
                <a:srgbClr val="D9AA73"/>
              </a:solidFill>
              <a:round/>
              <a:headEnd/>
              <a:tailEnd/>
            </a:ln>
          </p:spPr>
          <p:txBody>
            <a:bodyPr lIns="0" tIns="0" rIns="0" bIns="0"/>
            <a:lstStyle/>
            <a:p>
              <a:endParaRPr lang="en-US" sz="1266"/>
            </a:p>
          </p:txBody>
        </p:sp>
        <p:sp>
          <p:nvSpPr>
            <p:cNvPr id="14348" name="Rectangle 12"/>
            <p:cNvSpPr>
              <a:spLocks/>
            </p:cNvSpPr>
            <p:nvPr/>
          </p:nvSpPr>
          <p:spPr bwMode="auto">
            <a:xfrm>
              <a:off x="6595" y="821"/>
              <a:ext cx="152"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B</a:t>
              </a:r>
            </a:p>
          </p:txBody>
        </p:sp>
        <p:sp>
          <p:nvSpPr>
            <p:cNvPr id="14349" name="Oval 13"/>
            <p:cNvSpPr>
              <a:spLocks/>
            </p:cNvSpPr>
            <p:nvPr/>
          </p:nvSpPr>
          <p:spPr bwMode="auto">
            <a:xfrm>
              <a:off x="2056" y="763"/>
              <a:ext cx="360" cy="359"/>
            </a:xfrm>
            <a:prstGeom prst="ellipse">
              <a:avLst/>
            </a:prstGeom>
            <a:solidFill>
              <a:srgbClr val="D9AA73"/>
            </a:solidFill>
            <a:ln w="42863">
              <a:solidFill>
                <a:srgbClr val="D9AA73"/>
              </a:solidFill>
              <a:round/>
              <a:headEnd/>
              <a:tailEnd/>
            </a:ln>
          </p:spPr>
          <p:txBody>
            <a:bodyPr lIns="0" tIns="0" rIns="0" bIns="0"/>
            <a:lstStyle/>
            <a:p>
              <a:endParaRPr lang="en-US" sz="1266"/>
            </a:p>
          </p:txBody>
        </p:sp>
        <p:sp>
          <p:nvSpPr>
            <p:cNvPr id="14350" name="Oval 14"/>
            <p:cNvSpPr>
              <a:spLocks/>
            </p:cNvSpPr>
            <p:nvPr/>
          </p:nvSpPr>
          <p:spPr bwMode="auto">
            <a:xfrm>
              <a:off x="5037" y="763"/>
              <a:ext cx="360" cy="359"/>
            </a:xfrm>
            <a:prstGeom prst="ellipse">
              <a:avLst/>
            </a:prstGeom>
            <a:solidFill>
              <a:srgbClr val="D9AA73"/>
            </a:solidFill>
            <a:ln w="42863">
              <a:solidFill>
                <a:srgbClr val="D9AA73"/>
              </a:solidFill>
              <a:round/>
              <a:headEnd/>
              <a:tailEnd/>
            </a:ln>
          </p:spPr>
          <p:txBody>
            <a:bodyPr lIns="0" tIns="0" rIns="0" bIns="0"/>
            <a:lstStyle/>
            <a:p>
              <a:endParaRPr lang="en-US" sz="1266"/>
            </a:p>
          </p:txBody>
        </p:sp>
        <p:sp>
          <p:nvSpPr>
            <p:cNvPr id="14351" name="Rectangle 15"/>
            <p:cNvSpPr>
              <a:spLocks/>
            </p:cNvSpPr>
            <p:nvPr/>
          </p:nvSpPr>
          <p:spPr bwMode="auto">
            <a:xfrm>
              <a:off x="1221" y="693"/>
              <a:ext cx="433"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IPv6</a:t>
              </a:r>
            </a:p>
          </p:txBody>
        </p:sp>
        <p:sp>
          <p:nvSpPr>
            <p:cNvPr id="14352" name="Rectangle 16"/>
            <p:cNvSpPr>
              <a:spLocks/>
            </p:cNvSpPr>
            <p:nvPr/>
          </p:nvSpPr>
          <p:spPr bwMode="auto">
            <a:xfrm>
              <a:off x="5794" y="693"/>
              <a:ext cx="434"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IPv6</a:t>
              </a:r>
            </a:p>
          </p:txBody>
        </p:sp>
        <p:sp>
          <p:nvSpPr>
            <p:cNvPr id="14353" name="Rectangle 17"/>
            <p:cNvSpPr>
              <a:spLocks/>
            </p:cNvSpPr>
            <p:nvPr/>
          </p:nvSpPr>
          <p:spPr bwMode="auto">
            <a:xfrm>
              <a:off x="0" y="0"/>
              <a:ext cx="3239"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IPv6 encapsulated in IPv4 packets</a:t>
              </a:r>
            </a:p>
          </p:txBody>
        </p:sp>
        <p:sp>
          <p:nvSpPr>
            <p:cNvPr id="14354" name="Line 18"/>
            <p:cNvSpPr>
              <a:spLocks noChangeShapeType="1"/>
            </p:cNvSpPr>
            <p:nvPr/>
          </p:nvSpPr>
          <p:spPr bwMode="auto">
            <a:xfrm>
              <a:off x="2441" y="327"/>
              <a:ext cx="232" cy="590"/>
            </a:xfrm>
            <a:prstGeom prst="line">
              <a:avLst/>
            </a:prstGeom>
            <a:noFill/>
            <a:ln w="42863">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4355" name="Rectangle 19"/>
            <p:cNvSpPr>
              <a:spLocks/>
            </p:cNvSpPr>
            <p:nvPr/>
          </p:nvSpPr>
          <p:spPr bwMode="auto">
            <a:xfrm>
              <a:off x="3181" y="1878"/>
              <a:ext cx="1349"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Encapsulators</a:t>
              </a:r>
            </a:p>
          </p:txBody>
        </p:sp>
        <p:sp>
          <p:nvSpPr>
            <p:cNvPr id="14356" name="Freeform 20"/>
            <p:cNvSpPr>
              <a:spLocks/>
            </p:cNvSpPr>
            <p:nvPr/>
          </p:nvSpPr>
          <p:spPr bwMode="auto">
            <a:xfrm>
              <a:off x="2338" y="1225"/>
              <a:ext cx="154" cy="129"/>
            </a:xfrm>
            <a:custGeom>
              <a:avLst/>
              <a:gdLst>
                <a:gd name="T0" fmla="*/ 18097 w 21600"/>
                <a:gd name="T1" fmla="*/ 17187 h 21600"/>
                <a:gd name="T2" fmla="*/ 14400 w 21600"/>
                <a:gd name="T3" fmla="*/ 21600 h 21600"/>
                <a:gd name="T4" fmla="*/ 0 w 21600"/>
                <a:gd name="T5" fmla="*/ 0 h 21600"/>
                <a:gd name="T6" fmla="*/ 21600 w 21600"/>
                <a:gd name="T7" fmla="*/ 13006 h 21600"/>
                <a:gd name="T8" fmla="*/ 18097 w 21600"/>
                <a:gd name="T9" fmla="*/ 17187 h 21600"/>
                <a:gd name="T10" fmla="*/ 18097 w 21600"/>
                <a:gd name="T11" fmla="*/ 17187 h 21600"/>
              </a:gdLst>
              <a:ahLst/>
              <a:cxnLst>
                <a:cxn ang="0">
                  <a:pos x="T0" y="T1"/>
                </a:cxn>
                <a:cxn ang="0">
                  <a:pos x="T2" y="T3"/>
                </a:cxn>
                <a:cxn ang="0">
                  <a:pos x="T4" y="T5"/>
                </a:cxn>
                <a:cxn ang="0">
                  <a:pos x="T6" y="T7"/>
                </a:cxn>
                <a:cxn ang="0">
                  <a:pos x="T8" y="T9"/>
                </a:cxn>
                <a:cxn ang="0">
                  <a:pos x="T10" y="T11"/>
                </a:cxn>
              </a:cxnLst>
              <a:rect l="0" t="0" r="r" b="b"/>
              <a:pathLst>
                <a:path w="21600" h="21600">
                  <a:moveTo>
                    <a:pt x="18097" y="17187"/>
                  </a:moveTo>
                  <a:lnTo>
                    <a:pt x="14400" y="21600"/>
                  </a:lnTo>
                  <a:lnTo>
                    <a:pt x="0" y="0"/>
                  </a:lnTo>
                  <a:lnTo>
                    <a:pt x="21600" y="13006"/>
                  </a:lnTo>
                  <a:lnTo>
                    <a:pt x="18097" y="17187"/>
                  </a:lnTo>
                  <a:close/>
                  <a:moveTo>
                    <a:pt x="18097" y="17187"/>
                  </a:moveTo>
                </a:path>
              </a:pathLst>
            </a:custGeom>
            <a:solidFill>
              <a:srgbClr val="000000"/>
            </a:solidFill>
            <a:ln w="42863" cap="flat">
              <a:solidFill>
                <a:schemeClr val="tx1"/>
              </a:solidFill>
              <a:prstDash val="solid"/>
              <a:round/>
              <a:headEnd type="none" w="med" len="med"/>
              <a:tailEnd type="none" w="med" len="med"/>
            </a:ln>
          </p:spPr>
          <p:txBody>
            <a:bodyPr lIns="0" tIns="0" rIns="0" bIns="0"/>
            <a:lstStyle/>
            <a:p>
              <a:endParaRPr lang="en-US" sz="1266"/>
            </a:p>
          </p:txBody>
        </p:sp>
        <p:sp>
          <p:nvSpPr>
            <p:cNvPr id="14357" name="Line 21"/>
            <p:cNvSpPr>
              <a:spLocks noChangeShapeType="1"/>
            </p:cNvSpPr>
            <p:nvPr/>
          </p:nvSpPr>
          <p:spPr bwMode="auto">
            <a:xfrm>
              <a:off x="2492" y="1327"/>
              <a:ext cx="592" cy="514"/>
            </a:xfrm>
            <a:prstGeom prst="line">
              <a:avLst/>
            </a:prstGeom>
            <a:noFill/>
            <a:ln w="42863">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4358" name="Freeform 22"/>
            <p:cNvSpPr>
              <a:spLocks/>
            </p:cNvSpPr>
            <p:nvPr/>
          </p:nvSpPr>
          <p:spPr bwMode="auto">
            <a:xfrm>
              <a:off x="4934" y="1225"/>
              <a:ext cx="155" cy="154"/>
            </a:xfrm>
            <a:custGeom>
              <a:avLst/>
              <a:gdLst>
                <a:gd name="T0" fmla="*/ 3503 w 21600"/>
                <a:gd name="T1" fmla="*/ 14400 h 21600"/>
                <a:gd name="T2" fmla="*/ 0 w 21600"/>
                <a:gd name="T3" fmla="*/ 10897 h 21600"/>
                <a:gd name="T4" fmla="*/ 21600 w 21600"/>
                <a:gd name="T5" fmla="*/ 0 h 21600"/>
                <a:gd name="T6" fmla="*/ 10703 w 21600"/>
                <a:gd name="T7" fmla="*/ 21600 h 21600"/>
                <a:gd name="T8" fmla="*/ 3503 w 21600"/>
                <a:gd name="T9" fmla="*/ 14400 h 21600"/>
                <a:gd name="T10" fmla="*/ 3503 w 21600"/>
                <a:gd name="T11" fmla="*/ 14400 h 21600"/>
              </a:gdLst>
              <a:ahLst/>
              <a:cxnLst>
                <a:cxn ang="0">
                  <a:pos x="T0" y="T1"/>
                </a:cxn>
                <a:cxn ang="0">
                  <a:pos x="T2" y="T3"/>
                </a:cxn>
                <a:cxn ang="0">
                  <a:pos x="T4" y="T5"/>
                </a:cxn>
                <a:cxn ang="0">
                  <a:pos x="T6" y="T7"/>
                </a:cxn>
                <a:cxn ang="0">
                  <a:pos x="T8" y="T9"/>
                </a:cxn>
                <a:cxn ang="0">
                  <a:pos x="T10" y="T11"/>
                </a:cxn>
              </a:cxnLst>
              <a:rect l="0" t="0" r="r" b="b"/>
              <a:pathLst>
                <a:path w="21600" h="21600">
                  <a:moveTo>
                    <a:pt x="3503" y="14400"/>
                  </a:moveTo>
                  <a:lnTo>
                    <a:pt x="0" y="10897"/>
                  </a:lnTo>
                  <a:lnTo>
                    <a:pt x="21600" y="0"/>
                  </a:lnTo>
                  <a:lnTo>
                    <a:pt x="10703" y="21600"/>
                  </a:lnTo>
                  <a:lnTo>
                    <a:pt x="3503" y="14400"/>
                  </a:lnTo>
                  <a:close/>
                  <a:moveTo>
                    <a:pt x="3503" y="14400"/>
                  </a:moveTo>
                </a:path>
              </a:pathLst>
            </a:custGeom>
            <a:solidFill>
              <a:srgbClr val="000000"/>
            </a:solidFill>
            <a:ln w="42863" cap="flat">
              <a:solidFill>
                <a:schemeClr val="tx1"/>
              </a:solidFill>
              <a:prstDash val="solid"/>
              <a:round/>
              <a:headEnd type="none" w="med" len="med"/>
              <a:tailEnd type="none" w="med" len="med"/>
            </a:ln>
          </p:spPr>
          <p:txBody>
            <a:bodyPr lIns="0" tIns="0" rIns="0" bIns="0"/>
            <a:lstStyle/>
            <a:p>
              <a:endParaRPr lang="en-US" sz="1266"/>
            </a:p>
          </p:txBody>
        </p:sp>
        <p:sp>
          <p:nvSpPr>
            <p:cNvPr id="14359" name="Line 23"/>
            <p:cNvSpPr>
              <a:spLocks noChangeShapeType="1"/>
            </p:cNvSpPr>
            <p:nvPr/>
          </p:nvSpPr>
          <p:spPr bwMode="auto">
            <a:xfrm flipH="1">
              <a:off x="4497" y="1354"/>
              <a:ext cx="462" cy="487"/>
            </a:xfrm>
            <a:prstGeom prst="line">
              <a:avLst/>
            </a:prstGeom>
            <a:noFill/>
            <a:ln w="42863">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4360" name="Rectangle 24"/>
            <p:cNvSpPr>
              <a:spLocks/>
            </p:cNvSpPr>
            <p:nvPr/>
          </p:nvSpPr>
          <p:spPr bwMode="auto">
            <a:xfrm>
              <a:off x="3220" y="466"/>
              <a:ext cx="1232"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IPv4 network</a:t>
              </a:r>
            </a:p>
          </p:txBody>
        </p:sp>
      </p:grpSp>
    </p:spTree>
    <p:extLst>
      <p:ext uri="{BB962C8B-B14F-4D97-AF65-F5344CB8AC3E}">
        <p14:creationId xmlns:p14="http://schemas.microsoft.com/office/powerpoint/2010/main" val="12560299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p:cNvSpPr>
          <p:nvPr/>
        </p:nvSpPr>
        <p:spPr bwMode="auto">
          <a:xfrm>
            <a:off x="3507507" y="6373564"/>
            <a:ext cx="5563195" cy="312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40" bIns="0" anchor="b"/>
          <a:lstStyle>
            <a:lvl1pPr marL="57150">
              <a:defRPr sz="1200">
                <a:solidFill>
                  <a:schemeClr val="tx1"/>
                </a:solidFill>
                <a:latin typeface="Times" panose="02020603050405020304" pitchFamily="18" charset="0"/>
              </a:defRPr>
            </a:lvl1pPr>
            <a:lvl2pPr>
              <a:defRPr sz="1200">
                <a:solidFill>
                  <a:schemeClr val="tx1"/>
                </a:solidFill>
                <a:latin typeface="Times" panose="02020603050405020304" pitchFamily="18" charset="0"/>
              </a:defRPr>
            </a:lvl2pPr>
            <a:lvl3pPr>
              <a:defRPr sz="1200">
                <a:solidFill>
                  <a:schemeClr val="tx1"/>
                </a:solidFill>
                <a:latin typeface="Times" panose="02020603050405020304" pitchFamily="18" charset="0"/>
              </a:defRPr>
            </a:lvl3pPr>
            <a:lvl4pPr>
              <a:defRPr sz="1200">
                <a:solidFill>
                  <a:schemeClr val="tx1"/>
                </a:solidFill>
                <a:latin typeface="Times" panose="02020603050405020304" pitchFamily="18" charset="0"/>
              </a:defRPr>
            </a:lvl4pPr>
            <a:lvl5pPr>
              <a:defRPr sz="1200">
                <a:solidFill>
                  <a:schemeClr val="tx1"/>
                </a:solidFill>
                <a:latin typeface="Times" panose="02020603050405020304" pitchFamily="18" charset="0"/>
              </a:defRPr>
            </a:lvl5pPr>
            <a:lvl6pPr fontAlgn="base">
              <a:spcBef>
                <a:spcPct val="0"/>
              </a:spcBef>
              <a:spcAft>
                <a:spcPct val="0"/>
              </a:spcAft>
              <a:defRPr sz="1200">
                <a:solidFill>
                  <a:schemeClr val="tx1"/>
                </a:solidFill>
                <a:latin typeface="Times" panose="02020603050405020304" pitchFamily="18" charset="0"/>
              </a:defRPr>
            </a:lvl6pPr>
            <a:lvl7pPr fontAlgn="base">
              <a:spcBef>
                <a:spcPct val="0"/>
              </a:spcBef>
              <a:spcAft>
                <a:spcPct val="0"/>
              </a:spcAft>
              <a:defRPr sz="1200">
                <a:solidFill>
                  <a:schemeClr val="tx1"/>
                </a:solidFill>
                <a:latin typeface="Times" panose="02020603050405020304" pitchFamily="18" charset="0"/>
              </a:defRPr>
            </a:lvl7pPr>
            <a:lvl8pPr fontAlgn="base">
              <a:spcBef>
                <a:spcPct val="0"/>
              </a:spcBef>
              <a:spcAft>
                <a:spcPct val="0"/>
              </a:spcAft>
              <a:defRPr sz="1200">
                <a:solidFill>
                  <a:schemeClr val="tx1"/>
                </a:solidFill>
                <a:latin typeface="Times" panose="02020603050405020304" pitchFamily="18" charset="0"/>
              </a:defRPr>
            </a:lvl8pPr>
            <a:lvl9pPr fontAlgn="base">
              <a:spcBef>
                <a:spcPct val="0"/>
              </a:spcBef>
              <a:spcAft>
                <a:spcPct val="0"/>
              </a:spcAft>
              <a:defRPr sz="1200">
                <a:solidFill>
                  <a:schemeClr val="tx1"/>
                </a:solidFill>
                <a:latin typeface="Times" panose="02020603050405020304" pitchFamily="18" charset="0"/>
              </a:defRPr>
            </a:lvl9pPr>
          </a:lstStyle>
          <a:p>
            <a:pPr algn="ctr">
              <a:spcBef>
                <a:spcPts val="562"/>
              </a:spcBef>
            </a:pPr>
            <a:r>
              <a:rPr lang="en-US" altLang="en-US" sz="703">
                <a:cs typeface="Times" panose="02020603050405020304" pitchFamily="18" charset="0"/>
              </a:rPr>
              <a:t>Instructor’s Guide for  Coulouris, Dollimore, Kindberg and Blair,  Distributed Systems: Concepts and Design   Edn. 5   </a:t>
            </a:r>
            <a:br>
              <a:rPr lang="en-US" altLang="en-US" sz="703">
                <a:cs typeface="Times" panose="02020603050405020304" pitchFamily="18" charset="0"/>
              </a:rPr>
            </a:br>
            <a:r>
              <a:rPr lang="en-US" altLang="en-US" sz="703">
                <a:cs typeface="Times" panose="02020603050405020304" pitchFamily="18" charset="0"/>
              </a:rPr>
              <a:t>©  Pearson Education 2012 </a:t>
            </a:r>
          </a:p>
        </p:txBody>
      </p:sp>
      <p:sp>
        <p:nvSpPr>
          <p:cNvPr id="16386" name="Line 2"/>
          <p:cNvSpPr>
            <a:spLocks noChangeShapeType="1"/>
          </p:cNvSpPr>
          <p:nvPr/>
        </p:nvSpPr>
        <p:spPr bwMode="auto">
          <a:xfrm>
            <a:off x="1979414" y="1143000"/>
            <a:ext cx="8152805" cy="1117"/>
          </a:xfrm>
          <a:prstGeom prst="line">
            <a:avLst/>
          </a:prstGeom>
          <a:noFill/>
          <a:ln w="127000">
            <a:solidFill>
              <a:srgbClr val="FFCC00"/>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6387" name="Rectangle 3"/>
          <p:cNvSpPr>
            <a:spLocks noGrp="1" noChangeArrowheads="1"/>
          </p:cNvSpPr>
          <p:nvPr>
            <p:ph type="title"/>
          </p:nvPr>
        </p:nvSpPr>
        <p:spPr>
          <a:ln/>
        </p:spPr>
        <p:txBody>
          <a:bodyPr vert="horz" lIns="91440" tIns="45720" rIns="116999" bIns="45720" rtlCol="0" anchor="t">
            <a:normAutofit/>
          </a:bodyPr>
          <a:lstStyle/>
          <a:p>
            <a:pPr marL="40182"/>
            <a:r>
              <a:rPr lang="en-US" altLang="en-US" sz="2109"/>
              <a:t>Figure 3.13</a:t>
            </a:r>
            <a:br>
              <a:rPr lang="en-US" altLang="en-US" sz="2109"/>
            </a:br>
            <a:r>
              <a:rPr lang="en-US" altLang="en-US" sz="2109"/>
              <a:t>Encapsulation in a message transmitted via TCP over an Ethernet</a:t>
            </a:r>
          </a:p>
        </p:txBody>
      </p:sp>
      <p:sp>
        <p:nvSpPr>
          <p:cNvPr id="16388" name="Rectangle 4"/>
          <p:cNvSpPr>
            <a:spLocks/>
          </p:cNvSpPr>
          <p:nvPr/>
        </p:nvSpPr>
        <p:spPr bwMode="auto">
          <a:xfrm>
            <a:off x="7419826" y="2013645"/>
            <a:ext cx="2473523" cy="330398"/>
          </a:xfrm>
          <a:prstGeom prst="rect">
            <a:avLst/>
          </a:prstGeom>
          <a:solidFill>
            <a:srgbClr val="FFDC99"/>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16389" name="Rectangle 5"/>
          <p:cNvSpPr>
            <a:spLocks/>
          </p:cNvSpPr>
          <p:nvPr/>
        </p:nvSpPr>
        <p:spPr bwMode="auto">
          <a:xfrm>
            <a:off x="7733482" y="2099594"/>
            <a:ext cx="1881932" cy="215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Application message</a:t>
            </a:r>
          </a:p>
        </p:txBody>
      </p:sp>
      <p:sp>
        <p:nvSpPr>
          <p:cNvPr id="16390" name="Rectangle 6"/>
          <p:cNvSpPr>
            <a:spLocks/>
          </p:cNvSpPr>
          <p:nvPr/>
        </p:nvSpPr>
        <p:spPr bwMode="auto">
          <a:xfrm>
            <a:off x="7420943" y="2642072"/>
            <a:ext cx="2498080" cy="303609"/>
          </a:xfrm>
          <a:prstGeom prst="rect">
            <a:avLst/>
          </a:prstGeom>
          <a:noFill/>
          <a:ln w="3651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6391" name="Rectangle 7"/>
          <p:cNvSpPr>
            <a:spLocks/>
          </p:cNvSpPr>
          <p:nvPr/>
        </p:nvSpPr>
        <p:spPr bwMode="auto">
          <a:xfrm>
            <a:off x="5454179" y="2642072"/>
            <a:ext cx="1964531" cy="321469"/>
          </a:xfrm>
          <a:prstGeom prst="rect">
            <a:avLst/>
          </a:prstGeom>
          <a:solidFill>
            <a:srgbClr val="FFDC99"/>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16392" name="Rectangle 8"/>
          <p:cNvSpPr>
            <a:spLocks/>
          </p:cNvSpPr>
          <p:nvPr/>
        </p:nvSpPr>
        <p:spPr bwMode="auto">
          <a:xfrm>
            <a:off x="5569149" y="2703463"/>
            <a:ext cx="1100584" cy="215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TCP header</a:t>
            </a:r>
          </a:p>
        </p:txBody>
      </p:sp>
      <p:sp>
        <p:nvSpPr>
          <p:cNvPr id="16393" name="Freeform 9"/>
          <p:cNvSpPr>
            <a:spLocks/>
          </p:cNvSpPr>
          <p:nvPr/>
        </p:nvSpPr>
        <p:spPr bwMode="auto">
          <a:xfrm>
            <a:off x="7369597" y="2517056"/>
            <a:ext cx="101575" cy="100459"/>
          </a:xfrm>
          <a:custGeom>
            <a:avLst/>
            <a:gdLst>
              <a:gd name="T0" fmla="*/ 10800 w 21600"/>
              <a:gd name="T1" fmla="*/ 0 h 21600"/>
              <a:gd name="T2" fmla="*/ 21600 w 21600"/>
              <a:gd name="T3" fmla="*/ 0 h 21600"/>
              <a:gd name="T4" fmla="*/ 10800 w 21600"/>
              <a:gd name="T5" fmla="*/ 21600 h 21600"/>
              <a:gd name="T6" fmla="*/ 0 w 21600"/>
              <a:gd name="T7" fmla="*/ 0 h 21600"/>
              <a:gd name="T8" fmla="*/ 10800 w 21600"/>
              <a:gd name="T9" fmla="*/ 0 h 21600"/>
              <a:gd name="T10" fmla="*/ 10800 w 21600"/>
              <a:gd name="T11" fmla="*/ 0 h 21600"/>
            </a:gdLst>
            <a:ahLst/>
            <a:cxnLst>
              <a:cxn ang="0">
                <a:pos x="T0" y="T1"/>
              </a:cxn>
              <a:cxn ang="0">
                <a:pos x="T2" y="T3"/>
              </a:cxn>
              <a:cxn ang="0">
                <a:pos x="T4" y="T5"/>
              </a:cxn>
              <a:cxn ang="0">
                <a:pos x="T6" y="T7"/>
              </a:cxn>
              <a:cxn ang="0">
                <a:pos x="T8" y="T9"/>
              </a:cxn>
              <a:cxn ang="0">
                <a:pos x="T10" y="T11"/>
              </a:cxn>
            </a:cxnLst>
            <a:rect l="0" t="0" r="r" b="b"/>
            <a:pathLst>
              <a:path w="21600" h="21600">
                <a:moveTo>
                  <a:pt x="10800" y="0"/>
                </a:moveTo>
                <a:lnTo>
                  <a:pt x="21600" y="0"/>
                </a:lnTo>
                <a:lnTo>
                  <a:pt x="10800" y="21600"/>
                </a:lnTo>
                <a:lnTo>
                  <a:pt x="0" y="0"/>
                </a:lnTo>
                <a:lnTo>
                  <a:pt x="10800" y="0"/>
                </a:lnTo>
                <a:close/>
                <a:moveTo>
                  <a:pt x="10800" y="0"/>
                </a:moveTo>
              </a:path>
            </a:pathLst>
          </a:custGeom>
          <a:solidFill>
            <a:srgbClr val="000000"/>
          </a:solidFill>
          <a:ln w="36513" cap="flat">
            <a:solidFill>
              <a:schemeClr val="tx1"/>
            </a:solidFill>
            <a:prstDash val="solid"/>
            <a:round/>
            <a:headEnd type="none" w="med" len="med"/>
            <a:tailEnd type="none" w="med" len="med"/>
          </a:ln>
        </p:spPr>
        <p:txBody>
          <a:bodyPr lIns="0" tIns="0" rIns="0" bIns="0"/>
          <a:lstStyle/>
          <a:p>
            <a:endParaRPr lang="en-US" sz="1266"/>
          </a:p>
        </p:txBody>
      </p:sp>
      <p:sp>
        <p:nvSpPr>
          <p:cNvPr id="16394" name="Line 10"/>
          <p:cNvSpPr>
            <a:spLocks noChangeShapeType="1"/>
          </p:cNvSpPr>
          <p:nvPr/>
        </p:nvSpPr>
        <p:spPr bwMode="auto">
          <a:xfrm>
            <a:off x="7420943" y="2390924"/>
            <a:ext cx="1116" cy="25673"/>
          </a:xfrm>
          <a:prstGeom prst="line">
            <a:avLst/>
          </a:prstGeom>
          <a:noFill/>
          <a:ln w="36513">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6395" name="Freeform 11"/>
          <p:cNvSpPr>
            <a:spLocks/>
          </p:cNvSpPr>
          <p:nvPr/>
        </p:nvSpPr>
        <p:spPr bwMode="auto">
          <a:xfrm>
            <a:off x="9843120" y="2517056"/>
            <a:ext cx="101575" cy="100459"/>
          </a:xfrm>
          <a:custGeom>
            <a:avLst/>
            <a:gdLst>
              <a:gd name="T0" fmla="*/ 10800 w 21600"/>
              <a:gd name="T1" fmla="*/ 0 h 21600"/>
              <a:gd name="T2" fmla="*/ 21600 w 21600"/>
              <a:gd name="T3" fmla="*/ 0 h 21600"/>
              <a:gd name="T4" fmla="*/ 10800 w 21600"/>
              <a:gd name="T5" fmla="*/ 21600 h 21600"/>
              <a:gd name="T6" fmla="*/ 0 w 21600"/>
              <a:gd name="T7" fmla="*/ 0 h 21600"/>
              <a:gd name="T8" fmla="*/ 10800 w 21600"/>
              <a:gd name="T9" fmla="*/ 0 h 21600"/>
              <a:gd name="T10" fmla="*/ 10800 w 21600"/>
              <a:gd name="T11" fmla="*/ 0 h 21600"/>
            </a:gdLst>
            <a:ahLst/>
            <a:cxnLst>
              <a:cxn ang="0">
                <a:pos x="T0" y="T1"/>
              </a:cxn>
              <a:cxn ang="0">
                <a:pos x="T2" y="T3"/>
              </a:cxn>
              <a:cxn ang="0">
                <a:pos x="T4" y="T5"/>
              </a:cxn>
              <a:cxn ang="0">
                <a:pos x="T6" y="T7"/>
              </a:cxn>
              <a:cxn ang="0">
                <a:pos x="T8" y="T9"/>
              </a:cxn>
              <a:cxn ang="0">
                <a:pos x="T10" y="T11"/>
              </a:cxn>
            </a:cxnLst>
            <a:rect l="0" t="0" r="r" b="b"/>
            <a:pathLst>
              <a:path w="21600" h="21600">
                <a:moveTo>
                  <a:pt x="10800" y="0"/>
                </a:moveTo>
                <a:lnTo>
                  <a:pt x="21600" y="0"/>
                </a:lnTo>
                <a:lnTo>
                  <a:pt x="10800" y="21600"/>
                </a:lnTo>
                <a:lnTo>
                  <a:pt x="0" y="0"/>
                </a:lnTo>
                <a:lnTo>
                  <a:pt x="10800" y="0"/>
                </a:lnTo>
                <a:close/>
                <a:moveTo>
                  <a:pt x="10800" y="0"/>
                </a:moveTo>
              </a:path>
            </a:pathLst>
          </a:custGeom>
          <a:solidFill>
            <a:srgbClr val="000000"/>
          </a:solidFill>
          <a:ln w="36513" cap="flat">
            <a:solidFill>
              <a:schemeClr val="tx1"/>
            </a:solidFill>
            <a:prstDash val="solid"/>
            <a:round/>
            <a:headEnd type="none" w="med" len="med"/>
            <a:tailEnd type="none" w="med" len="med"/>
          </a:ln>
        </p:spPr>
        <p:txBody>
          <a:bodyPr lIns="0" tIns="0" rIns="0" bIns="0"/>
          <a:lstStyle/>
          <a:p>
            <a:endParaRPr lang="en-US" sz="1266"/>
          </a:p>
        </p:txBody>
      </p:sp>
      <p:sp>
        <p:nvSpPr>
          <p:cNvPr id="16396" name="Line 12"/>
          <p:cNvSpPr>
            <a:spLocks noChangeShapeType="1"/>
          </p:cNvSpPr>
          <p:nvPr/>
        </p:nvSpPr>
        <p:spPr bwMode="auto">
          <a:xfrm>
            <a:off x="9893350" y="2390924"/>
            <a:ext cx="2232" cy="25673"/>
          </a:xfrm>
          <a:prstGeom prst="line">
            <a:avLst/>
          </a:prstGeom>
          <a:noFill/>
          <a:ln w="36513">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6397" name="Rectangle 13"/>
          <p:cNvSpPr>
            <a:spLocks/>
          </p:cNvSpPr>
          <p:nvPr/>
        </p:nvSpPr>
        <p:spPr bwMode="auto">
          <a:xfrm>
            <a:off x="5451947" y="3248174"/>
            <a:ext cx="4467076" cy="301377"/>
          </a:xfrm>
          <a:prstGeom prst="rect">
            <a:avLst/>
          </a:prstGeom>
          <a:noFill/>
          <a:ln w="3651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6398" name="Freeform 14"/>
          <p:cNvSpPr>
            <a:spLocks/>
          </p:cNvSpPr>
          <p:nvPr/>
        </p:nvSpPr>
        <p:spPr bwMode="auto">
          <a:xfrm>
            <a:off x="5401717" y="3120926"/>
            <a:ext cx="101576" cy="101576"/>
          </a:xfrm>
          <a:custGeom>
            <a:avLst/>
            <a:gdLst>
              <a:gd name="T0" fmla="*/ 10800 w 21600"/>
              <a:gd name="T1" fmla="*/ 0 h 21600"/>
              <a:gd name="T2" fmla="*/ 21600 w 21600"/>
              <a:gd name="T3" fmla="*/ 0 h 21600"/>
              <a:gd name="T4" fmla="*/ 10800 w 21600"/>
              <a:gd name="T5" fmla="*/ 21600 h 21600"/>
              <a:gd name="T6" fmla="*/ 0 w 21600"/>
              <a:gd name="T7" fmla="*/ 0 h 21600"/>
              <a:gd name="T8" fmla="*/ 10800 w 21600"/>
              <a:gd name="T9" fmla="*/ 0 h 21600"/>
              <a:gd name="T10" fmla="*/ 10800 w 21600"/>
              <a:gd name="T11" fmla="*/ 0 h 21600"/>
            </a:gdLst>
            <a:ahLst/>
            <a:cxnLst>
              <a:cxn ang="0">
                <a:pos x="T0" y="T1"/>
              </a:cxn>
              <a:cxn ang="0">
                <a:pos x="T2" y="T3"/>
              </a:cxn>
              <a:cxn ang="0">
                <a:pos x="T4" y="T5"/>
              </a:cxn>
              <a:cxn ang="0">
                <a:pos x="T6" y="T7"/>
              </a:cxn>
              <a:cxn ang="0">
                <a:pos x="T8" y="T9"/>
              </a:cxn>
              <a:cxn ang="0">
                <a:pos x="T10" y="T11"/>
              </a:cxn>
            </a:cxnLst>
            <a:rect l="0" t="0" r="r" b="b"/>
            <a:pathLst>
              <a:path w="21600" h="21600">
                <a:moveTo>
                  <a:pt x="10800" y="0"/>
                </a:moveTo>
                <a:lnTo>
                  <a:pt x="21600" y="0"/>
                </a:lnTo>
                <a:lnTo>
                  <a:pt x="10800" y="21600"/>
                </a:lnTo>
                <a:lnTo>
                  <a:pt x="0" y="0"/>
                </a:lnTo>
                <a:lnTo>
                  <a:pt x="10800" y="0"/>
                </a:lnTo>
                <a:close/>
                <a:moveTo>
                  <a:pt x="10800" y="0"/>
                </a:moveTo>
              </a:path>
            </a:pathLst>
          </a:custGeom>
          <a:solidFill>
            <a:srgbClr val="000000"/>
          </a:solidFill>
          <a:ln w="36513" cap="flat">
            <a:solidFill>
              <a:schemeClr val="tx1"/>
            </a:solidFill>
            <a:prstDash val="solid"/>
            <a:round/>
            <a:headEnd type="none" w="med" len="med"/>
            <a:tailEnd type="none" w="med" len="med"/>
          </a:ln>
        </p:spPr>
        <p:txBody>
          <a:bodyPr lIns="0" tIns="0" rIns="0" bIns="0"/>
          <a:lstStyle/>
          <a:p>
            <a:endParaRPr lang="en-US" sz="1266"/>
          </a:p>
        </p:txBody>
      </p:sp>
      <p:sp>
        <p:nvSpPr>
          <p:cNvPr id="16399" name="Line 15"/>
          <p:cNvSpPr>
            <a:spLocks noChangeShapeType="1"/>
          </p:cNvSpPr>
          <p:nvPr/>
        </p:nvSpPr>
        <p:spPr bwMode="auto">
          <a:xfrm>
            <a:off x="5451947" y="2920008"/>
            <a:ext cx="2232" cy="25673"/>
          </a:xfrm>
          <a:prstGeom prst="line">
            <a:avLst/>
          </a:prstGeom>
          <a:noFill/>
          <a:ln w="36513">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6400" name="Line 16"/>
          <p:cNvSpPr>
            <a:spLocks noChangeShapeType="1"/>
          </p:cNvSpPr>
          <p:nvPr/>
        </p:nvSpPr>
        <p:spPr bwMode="auto">
          <a:xfrm>
            <a:off x="5451947" y="2994794"/>
            <a:ext cx="2232" cy="25673"/>
          </a:xfrm>
          <a:prstGeom prst="line">
            <a:avLst/>
          </a:prstGeom>
          <a:noFill/>
          <a:ln w="36513">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6401" name="Line 17"/>
          <p:cNvSpPr>
            <a:spLocks noChangeShapeType="1"/>
          </p:cNvSpPr>
          <p:nvPr/>
        </p:nvSpPr>
        <p:spPr bwMode="auto">
          <a:xfrm>
            <a:off x="5451947" y="3096369"/>
            <a:ext cx="2232" cy="24557"/>
          </a:xfrm>
          <a:prstGeom prst="line">
            <a:avLst/>
          </a:prstGeom>
          <a:noFill/>
          <a:ln w="36513">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6402" name="Freeform 18"/>
          <p:cNvSpPr>
            <a:spLocks/>
          </p:cNvSpPr>
          <p:nvPr/>
        </p:nvSpPr>
        <p:spPr bwMode="auto">
          <a:xfrm>
            <a:off x="9843120" y="3146599"/>
            <a:ext cx="101575" cy="101575"/>
          </a:xfrm>
          <a:custGeom>
            <a:avLst/>
            <a:gdLst>
              <a:gd name="T0" fmla="*/ 10800 w 21600"/>
              <a:gd name="T1" fmla="*/ 0 h 21600"/>
              <a:gd name="T2" fmla="*/ 21600 w 21600"/>
              <a:gd name="T3" fmla="*/ 0 h 21600"/>
              <a:gd name="T4" fmla="*/ 10800 w 21600"/>
              <a:gd name="T5" fmla="*/ 21600 h 21600"/>
              <a:gd name="T6" fmla="*/ 0 w 21600"/>
              <a:gd name="T7" fmla="*/ 0 h 21600"/>
              <a:gd name="T8" fmla="*/ 10800 w 21600"/>
              <a:gd name="T9" fmla="*/ 0 h 21600"/>
              <a:gd name="T10" fmla="*/ 10800 w 21600"/>
              <a:gd name="T11" fmla="*/ 0 h 21600"/>
            </a:gdLst>
            <a:ahLst/>
            <a:cxnLst>
              <a:cxn ang="0">
                <a:pos x="T0" y="T1"/>
              </a:cxn>
              <a:cxn ang="0">
                <a:pos x="T2" y="T3"/>
              </a:cxn>
              <a:cxn ang="0">
                <a:pos x="T4" y="T5"/>
              </a:cxn>
              <a:cxn ang="0">
                <a:pos x="T6" y="T7"/>
              </a:cxn>
              <a:cxn ang="0">
                <a:pos x="T8" y="T9"/>
              </a:cxn>
              <a:cxn ang="0">
                <a:pos x="T10" y="T11"/>
              </a:cxn>
            </a:cxnLst>
            <a:rect l="0" t="0" r="r" b="b"/>
            <a:pathLst>
              <a:path w="21600" h="21600">
                <a:moveTo>
                  <a:pt x="10800" y="0"/>
                </a:moveTo>
                <a:lnTo>
                  <a:pt x="21600" y="0"/>
                </a:lnTo>
                <a:lnTo>
                  <a:pt x="10800" y="21600"/>
                </a:lnTo>
                <a:lnTo>
                  <a:pt x="0" y="0"/>
                </a:lnTo>
                <a:lnTo>
                  <a:pt x="10800" y="0"/>
                </a:lnTo>
                <a:close/>
                <a:moveTo>
                  <a:pt x="10800" y="0"/>
                </a:moveTo>
              </a:path>
            </a:pathLst>
          </a:custGeom>
          <a:solidFill>
            <a:srgbClr val="000000"/>
          </a:solidFill>
          <a:ln w="36513" cap="flat">
            <a:solidFill>
              <a:schemeClr val="tx1"/>
            </a:solidFill>
            <a:prstDash val="solid"/>
            <a:round/>
            <a:headEnd type="none" w="med" len="med"/>
            <a:tailEnd type="none" w="med" len="med"/>
          </a:ln>
        </p:spPr>
        <p:txBody>
          <a:bodyPr lIns="0" tIns="0" rIns="0" bIns="0"/>
          <a:lstStyle/>
          <a:p>
            <a:endParaRPr lang="en-US" sz="1266"/>
          </a:p>
        </p:txBody>
      </p:sp>
      <p:sp>
        <p:nvSpPr>
          <p:cNvPr id="16403" name="Line 19"/>
          <p:cNvSpPr>
            <a:spLocks noChangeShapeType="1"/>
          </p:cNvSpPr>
          <p:nvPr/>
        </p:nvSpPr>
        <p:spPr bwMode="auto">
          <a:xfrm>
            <a:off x="9893350" y="3020467"/>
            <a:ext cx="2232" cy="24557"/>
          </a:xfrm>
          <a:prstGeom prst="line">
            <a:avLst/>
          </a:prstGeom>
          <a:noFill/>
          <a:ln w="36513">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6404" name="Rectangle 20"/>
          <p:cNvSpPr>
            <a:spLocks/>
          </p:cNvSpPr>
          <p:nvPr/>
        </p:nvSpPr>
        <p:spPr bwMode="auto">
          <a:xfrm>
            <a:off x="3914924" y="3248174"/>
            <a:ext cx="1535906" cy="312539"/>
          </a:xfrm>
          <a:prstGeom prst="rect">
            <a:avLst/>
          </a:prstGeom>
          <a:solidFill>
            <a:srgbClr val="FFDC99"/>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16405" name="Rectangle 21"/>
          <p:cNvSpPr>
            <a:spLocks/>
          </p:cNvSpPr>
          <p:nvPr/>
        </p:nvSpPr>
        <p:spPr bwMode="auto">
          <a:xfrm>
            <a:off x="4000873" y="3334123"/>
            <a:ext cx="887387" cy="215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IP header</a:t>
            </a:r>
          </a:p>
        </p:txBody>
      </p:sp>
      <p:sp>
        <p:nvSpPr>
          <p:cNvPr id="16406" name="Rectangle 22"/>
          <p:cNvSpPr>
            <a:spLocks/>
          </p:cNvSpPr>
          <p:nvPr/>
        </p:nvSpPr>
        <p:spPr bwMode="auto">
          <a:xfrm>
            <a:off x="3938365" y="3902274"/>
            <a:ext cx="5980658" cy="303609"/>
          </a:xfrm>
          <a:prstGeom prst="rect">
            <a:avLst/>
          </a:prstGeom>
          <a:noFill/>
          <a:ln w="3651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6407" name="Freeform 23"/>
          <p:cNvSpPr>
            <a:spLocks/>
          </p:cNvSpPr>
          <p:nvPr/>
        </p:nvSpPr>
        <p:spPr bwMode="auto">
          <a:xfrm>
            <a:off x="9843120" y="3751586"/>
            <a:ext cx="101575" cy="100459"/>
          </a:xfrm>
          <a:custGeom>
            <a:avLst/>
            <a:gdLst>
              <a:gd name="T0" fmla="*/ 10800 w 21600"/>
              <a:gd name="T1" fmla="*/ 0 h 21600"/>
              <a:gd name="T2" fmla="*/ 21600 w 21600"/>
              <a:gd name="T3" fmla="*/ 0 h 21600"/>
              <a:gd name="T4" fmla="*/ 10800 w 21600"/>
              <a:gd name="T5" fmla="*/ 21600 h 21600"/>
              <a:gd name="T6" fmla="*/ 0 w 21600"/>
              <a:gd name="T7" fmla="*/ 0 h 21600"/>
              <a:gd name="T8" fmla="*/ 10800 w 21600"/>
              <a:gd name="T9" fmla="*/ 0 h 21600"/>
              <a:gd name="T10" fmla="*/ 10800 w 21600"/>
              <a:gd name="T11" fmla="*/ 0 h 21600"/>
            </a:gdLst>
            <a:ahLst/>
            <a:cxnLst>
              <a:cxn ang="0">
                <a:pos x="T0" y="T1"/>
              </a:cxn>
              <a:cxn ang="0">
                <a:pos x="T2" y="T3"/>
              </a:cxn>
              <a:cxn ang="0">
                <a:pos x="T4" y="T5"/>
              </a:cxn>
              <a:cxn ang="0">
                <a:pos x="T6" y="T7"/>
              </a:cxn>
              <a:cxn ang="0">
                <a:pos x="T8" y="T9"/>
              </a:cxn>
              <a:cxn ang="0">
                <a:pos x="T10" y="T11"/>
              </a:cxn>
            </a:cxnLst>
            <a:rect l="0" t="0" r="r" b="b"/>
            <a:pathLst>
              <a:path w="21600" h="21600">
                <a:moveTo>
                  <a:pt x="10800" y="0"/>
                </a:moveTo>
                <a:lnTo>
                  <a:pt x="21600" y="0"/>
                </a:lnTo>
                <a:lnTo>
                  <a:pt x="10800" y="21600"/>
                </a:lnTo>
                <a:lnTo>
                  <a:pt x="0" y="0"/>
                </a:lnTo>
                <a:lnTo>
                  <a:pt x="10800" y="0"/>
                </a:lnTo>
                <a:close/>
                <a:moveTo>
                  <a:pt x="10800" y="0"/>
                </a:moveTo>
              </a:path>
            </a:pathLst>
          </a:custGeom>
          <a:solidFill>
            <a:srgbClr val="000000"/>
          </a:solidFill>
          <a:ln w="36513" cap="flat">
            <a:solidFill>
              <a:schemeClr val="tx1"/>
            </a:solidFill>
            <a:prstDash val="solid"/>
            <a:round/>
            <a:headEnd type="none" w="med" len="med"/>
            <a:tailEnd type="none" w="med" len="med"/>
          </a:ln>
        </p:spPr>
        <p:txBody>
          <a:bodyPr lIns="0" tIns="0" rIns="0" bIns="0"/>
          <a:lstStyle/>
          <a:p>
            <a:endParaRPr lang="en-US" sz="1266"/>
          </a:p>
        </p:txBody>
      </p:sp>
      <p:sp>
        <p:nvSpPr>
          <p:cNvPr id="16408" name="Line 24"/>
          <p:cNvSpPr>
            <a:spLocks noChangeShapeType="1"/>
          </p:cNvSpPr>
          <p:nvPr/>
        </p:nvSpPr>
        <p:spPr bwMode="auto">
          <a:xfrm>
            <a:off x="9893350" y="3549551"/>
            <a:ext cx="2232" cy="25673"/>
          </a:xfrm>
          <a:prstGeom prst="line">
            <a:avLst/>
          </a:prstGeom>
          <a:noFill/>
          <a:ln w="36513">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6409" name="Line 25"/>
          <p:cNvSpPr>
            <a:spLocks noChangeShapeType="1"/>
          </p:cNvSpPr>
          <p:nvPr/>
        </p:nvSpPr>
        <p:spPr bwMode="auto">
          <a:xfrm>
            <a:off x="9893350" y="3625454"/>
            <a:ext cx="2232" cy="25673"/>
          </a:xfrm>
          <a:prstGeom prst="line">
            <a:avLst/>
          </a:prstGeom>
          <a:noFill/>
          <a:ln w="36513">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6410" name="Line 26"/>
          <p:cNvSpPr>
            <a:spLocks noChangeShapeType="1"/>
          </p:cNvSpPr>
          <p:nvPr/>
        </p:nvSpPr>
        <p:spPr bwMode="auto">
          <a:xfrm>
            <a:off x="9893350" y="3727029"/>
            <a:ext cx="2232" cy="24557"/>
          </a:xfrm>
          <a:prstGeom prst="line">
            <a:avLst/>
          </a:prstGeom>
          <a:noFill/>
          <a:ln w="36513">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6411" name="Rectangle 27"/>
          <p:cNvSpPr>
            <a:spLocks/>
          </p:cNvSpPr>
          <p:nvPr/>
        </p:nvSpPr>
        <p:spPr bwMode="auto">
          <a:xfrm>
            <a:off x="2171402" y="3884414"/>
            <a:ext cx="1768078" cy="330398"/>
          </a:xfrm>
          <a:prstGeom prst="rect">
            <a:avLst/>
          </a:prstGeom>
          <a:solidFill>
            <a:srgbClr val="FFDC99"/>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16412" name="Rectangle 28"/>
          <p:cNvSpPr>
            <a:spLocks/>
          </p:cNvSpPr>
          <p:nvPr/>
        </p:nvSpPr>
        <p:spPr bwMode="auto">
          <a:xfrm>
            <a:off x="2221632" y="3963666"/>
            <a:ext cx="1464469" cy="215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Ethernet header</a:t>
            </a:r>
          </a:p>
        </p:txBody>
      </p:sp>
      <p:sp>
        <p:nvSpPr>
          <p:cNvPr id="16413" name="Freeform 29"/>
          <p:cNvSpPr>
            <a:spLocks/>
          </p:cNvSpPr>
          <p:nvPr/>
        </p:nvSpPr>
        <p:spPr bwMode="auto">
          <a:xfrm>
            <a:off x="3887019" y="3751586"/>
            <a:ext cx="101575" cy="100459"/>
          </a:xfrm>
          <a:custGeom>
            <a:avLst/>
            <a:gdLst>
              <a:gd name="T0" fmla="*/ 10800 w 21600"/>
              <a:gd name="T1" fmla="*/ 0 h 21600"/>
              <a:gd name="T2" fmla="*/ 21600 w 21600"/>
              <a:gd name="T3" fmla="*/ 0 h 21600"/>
              <a:gd name="T4" fmla="*/ 10800 w 21600"/>
              <a:gd name="T5" fmla="*/ 21600 h 21600"/>
              <a:gd name="T6" fmla="*/ 0 w 21600"/>
              <a:gd name="T7" fmla="*/ 0 h 21600"/>
              <a:gd name="T8" fmla="*/ 10800 w 21600"/>
              <a:gd name="T9" fmla="*/ 0 h 21600"/>
              <a:gd name="T10" fmla="*/ 10800 w 21600"/>
              <a:gd name="T11" fmla="*/ 0 h 21600"/>
            </a:gdLst>
            <a:ahLst/>
            <a:cxnLst>
              <a:cxn ang="0">
                <a:pos x="T0" y="T1"/>
              </a:cxn>
              <a:cxn ang="0">
                <a:pos x="T2" y="T3"/>
              </a:cxn>
              <a:cxn ang="0">
                <a:pos x="T4" y="T5"/>
              </a:cxn>
              <a:cxn ang="0">
                <a:pos x="T6" y="T7"/>
              </a:cxn>
              <a:cxn ang="0">
                <a:pos x="T8" y="T9"/>
              </a:cxn>
              <a:cxn ang="0">
                <a:pos x="T10" y="T11"/>
              </a:cxn>
            </a:cxnLst>
            <a:rect l="0" t="0" r="r" b="b"/>
            <a:pathLst>
              <a:path w="21600" h="21600">
                <a:moveTo>
                  <a:pt x="10800" y="0"/>
                </a:moveTo>
                <a:lnTo>
                  <a:pt x="21600" y="0"/>
                </a:lnTo>
                <a:lnTo>
                  <a:pt x="10800" y="21600"/>
                </a:lnTo>
                <a:lnTo>
                  <a:pt x="0" y="0"/>
                </a:lnTo>
                <a:lnTo>
                  <a:pt x="10800" y="0"/>
                </a:lnTo>
                <a:close/>
                <a:moveTo>
                  <a:pt x="10800" y="0"/>
                </a:moveTo>
              </a:path>
            </a:pathLst>
          </a:custGeom>
          <a:solidFill>
            <a:srgbClr val="000000"/>
          </a:solidFill>
          <a:ln w="36513" cap="flat">
            <a:solidFill>
              <a:schemeClr val="tx1"/>
            </a:solidFill>
            <a:prstDash val="solid"/>
            <a:round/>
            <a:headEnd type="none" w="med" len="med"/>
            <a:tailEnd type="none" w="med" len="med"/>
          </a:ln>
        </p:spPr>
        <p:txBody>
          <a:bodyPr lIns="0" tIns="0" rIns="0" bIns="0"/>
          <a:lstStyle/>
          <a:p>
            <a:endParaRPr lang="en-US" sz="1266"/>
          </a:p>
        </p:txBody>
      </p:sp>
      <p:sp>
        <p:nvSpPr>
          <p:cNvPr id="16414" name="Line 30"/>
          <p:cNvSpPr>
            <a:spLocks noChangeShapeType="1"/>
          </p:cNvSpPr>
          <p:nvPr/>
        </p:nvSpPr>
        <p:spPr bwMode="auto">
          <a:xfrm>
            <a:off x="3938365" y="3549551"/>
            <a:ext cx="1116" cy="25673"/>
          </a:xfrm>
          <a:prstGeom prst="line">
            <a:avLst/>
          </a:prstGeom>
          <a:noFill/>
          <a:ln w="36513">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6415" name="Line 31"/>
          <p:cNvSpPr>
            <a:spLocks noChangeShapeType="1"/>
          </p:cNvSpPr>
          <p:nvPr/>
        </p:nvSpPr>
        <p:spPr bwMode="auto">
          <a:xfrm>
            <a:off x="3938365" y="3625454"/>
            <a:ext cx="1116" cy="25673"/>
          </a:xfrm>
          <a:prstGeom prst="line">
            <a:avLst/>
          </a:prstGeom>
          <a:noFill/>
          <a:ln w="36513">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6416" name="Line 32"/>
          <p:cNvSpPr>
            <a:spLocks noChangeShapeType="1"/>
          </p:cNvSpPr>
          <p:nvPr/>
        </p:nvSpPr>
        <p:spPr bwMode="auto">
          <a:xfrm>
            <a:off x="3938365" y="3727029"/>
            <a:ext cx="1116" cy="24557"/>
          </a:xfrm>
          <a:prstGeom prst="line">
            <a:avLst/>
          </a:prstGeom>
          <a:noFill/>
          <a:ln w="36513">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6417" name="Freeform 33"/>
          <p:cNvSpPr>
            <a:spLocks/>
          </p:cNvSpPr>
          <p:nvPr/>
        </p:nvSpPr>
        <p:spPr bwMode="auto">
          <a:xfrm>
            <a:off x="9843120" y="4381128"/>
            <a:ext cx="101575" cy="101575"/>
          </a:xfrm>
          <a:custGeom>
            <a:avLst/>
            <a:gdLst>
              <a:gd name="T0" fmla="*/ 10800 w 21600"/>
              <a:gd name="T1" fmla="*/ 0 h 21600"/>
              <a:gd name="T2" fmla="*/ 21600 w 21600"/>
              <a:gd name="T3" fmla="*/ 0 h 21600"/>
              <a:gd name="T4" fmla="*/ 10800 w 21600"/>
              <a:gd name="T5" fmla="*/ 21600 h 21600"/>
              <a:gd name="T6" fmla="*/ 0 w 21600"/>
              <a:gd name="T7" fmla="*/ 0 h 21600"/>
              <a:gd name="T8" fmla="*/ 10800 w 21600"/>
              <a:gd name="T9" fmla="*/ 0 h 21600"/>
              <a:gd name="T10" fmla="*/ 10800 w 21600"/>
              <a:gd name="T11" fmla="*/ 0 h 21600"/>
            </a:gdLst>
            <a:ahLst/>
            <a:cxnLst>
              <a:cxn ang="0">
                <a:pos x="T0" y="T1"/>
              </a:cxn>
              <a:cxn ang="0">
                <a:pos x="T2" y="T3"/>
              </a:cxn>
              <a:cxn ang="0">
                <a:pos x="T4" y="T5"/>
              </a:cxn>
              <a:cxn ang="0">
                <a:pos x="T6" y="T7"/>
              </a:cxn>
              <a:cxn ang="0">
                <a:pos x="T8" y="T9"/>
              </a:cxn>
              <a:cxn ang="0">
                <a:pos x="T10" y="T11"/>
              </a:cxn>
            </a:cxnLst>
            <a:rect l="0" t="0" r="r" b="b"/>
            <a:pathLst>
              <a:path w="21600" h="21600">
                <a:moveTo>
                  <a:pt x="10800" y="0"/>
                </a:moveTo>
                <a:lnTo>
                  <a:pt x="21600" y="0"/>
                </a:lnTo>
                <a:lnTo>
                  <a:pt x="10800" y="21600"/>
                </a:lnTo>
                <a:lnTo>
                  <a:pt x="0" y="0"/>
                </a:lnTo>
                <a:lnTo>
                  <a:pt x="10800" y="0"/>
                </a:lnTo>
                <a:close/>
                <a:moveTo>
                  <a:pt x="10800" y="0"/>
                </a:moveTo>
              </a:path>
            </a:pathLst>
          </a:custGeom>
          <a:solidFill>
            <a:srgbClr val="000000"/>
          </a:solidFill>
          <a:ln w="36513" cap="flat">
            <a:solidFill>
              <a:schemeClr val="tx1"/>
            </a:solidFill>
            <a:prstDash val="solid"/>
            <a:round/>
            <a:headEnd type="none" w="med" len="med"/>
            <a:tailEnd type="none" w="med" len="med"/>
          </a:ln>
        </p:spPr>
        <p:txBody>
          <a:bodyPr lIns="0" tIns="0" rIns="0" bIns="0"/>
          <a:lstStyle/>
          <a:p>
            <a:endParaRPr lang="en-US" sz="1266"/>
          </a:p>
        </p:txBody>
      </p:sp>
      <p:sp>
        <p:nvSpPr>
          <p:cNvPr id="16418" name="Line 34"/>
          <p:cNvSpPr>
            <a:spLocks noChangeShapeType="1"/>
          </p:cNvSpPr>
          <p:nvPr/>
        </p:nvSpPr>
        <p:spPr bwMode="auto">
          <a:xfrm>
            <a:off x="9893350" y="4180210"/>
            <a:ext cx="2232" cy="25673"/>
          </a:xfrm>
          <a:prstGeom prst="line">
            <a:avLst/>
          </a:prstGeom>
          <a:noFill/>
          <a:ln w="36513">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6419" name="Line 35"/>
          <p:cNvSpPr>
            <a:spLocks noChangeShapeType="1"/>
          </p:cNvSpPr>
          <p:nvPr/>
        </p:nvSpPr>
        <p:spPr bwMode="auto">
          <a:xfrm>
            <a:off x="9893350" y="4279553"/>
            <a:ext cx="2232" cy="25673"/>
          </a:xfrm>
          <a:prstGeom prst="line">
            <a:avLst/>
          </a:prstGeom>
          <a:noFill/>
          <a:ln w="36513">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6420" name="Line 36"/>
          <p:cNvSpPr>
            <a:spLocks noChangeShapeType="1"/>
          </p:cNvSpPr>
          <p:nvPr/>
        </p:nvSpPr>
        <p:spPr bwMode="auto">
          <a:xfrm>
            <a:off x="9893350" y="4355456"/>
            <a:ext cx="2232" cy="25673"/>
          </a:xfrm>
          <a:prstGeom prst="line">
            <a:avLst/>
          </a:prstGeom>
          <a:noFill/>
          <a:ln w="36513">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6421" name="Rectangle 37"/>
          <p:cNvSpPr>
            <a:spLocks/>
          </p:cNvSpPr>
          <p:nvPr/>
        </p:nvSpPr>
        <p:spPr bwMode="auto">
          <a:xfrm>
            <a:off x="2172519" y="4507260"/>
            <a:ext cx="7746504" cy="328166"/>
          </a:xfrm>
          <a:prstGeom prst="rect">
            <a:avLst/>
          </a:prstGeom>
          <a:noFill/>
          <a:ln w="3651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6422" name="Freeform 38"/>
          <p:cNvSpPr>
            <a:spLocks/>
          </p:cNvSpPr>
          <p:nvPr/>
        </p:nvSpPr>
        <p:spPr bwMode="auto">
          <a:xfrm>
            <a:off x="2122289" y="4381128"/>
            <a:ext cx="100459" cy="101575"/>
          </a:xfrm>
          <a:custGeom>
            <a:avLst/>
            <a:gdLst>
              <a:gd name="T0" fmla="*/ 10800 w 21600"/>
              <a:gd name="T1" fmla="*/ 0 h 21600"/>
              <a:gd name="T2" fmla="*/ 21600 w 21600"/>
              <a:gd name="T3" fmla="*/ 0 h 21600"/>
              <a:gd name="T4" fmla="*/ 10800 w 21600"/>
              <a:gd name="T5" fmla="*/ 21600 h 21600"/>
              <a:gd name="T6" fmla="*/ 0 w 21600"/>
              <a:gd name="T7" fmla="*/ 0 h 21600"/>
              <a:gd name="T8" fmla="*/ 10800 w 21600"/>
              <a:gd name="T9" fmla="*/ 0 h 21600"/>
              <a:gd name="T10" fmla="*/ 10800 w 21600"/>
              <a:gd name="T11" fmla="*/ 0 h 21600"/>
            </a:gdLst>
            <a:ahLst/>
            <a:cxnLst>
              <a:cxn ang="0">
                <a:pos x="T0" y="T1"/>
              </a:cxn>
              <a:cxn ang="0">
                <a:pos x="T2" y="T3"/>
              </a:cxn>
              <a:cxn ang="0">
                <a:pos x="T4" y="T5"/>
              </a:cxn>
              <a:cxn ang="0">
                <a:pos x="T6" y="T7"/>
              </a:cxn>
              <a:cxn ang="0">
                <a:pos x="T8" y="T9"/>
              </a:cxn>
              <a:cxn ang="0">
                <a:pos x="T10" y="T11"/>
              </a:cxn>
            </a:cxnLst>
            <a:rect l="0" t="0" r="r" b="b"/>
            <a:pathLst>
              <a:path w="21600" h="21600">
                <a:moveTo>
                  <a:pt x="10800" y="0"/>
                </a:moveTo>
                <a:lnTo>
                  <a:pt x="21600" y="0"/>
                </a:lnTo>
                <a:lnTo>
                  <a:pt x="10800" y="21600"/>
                </a:lnTo>
                <a:lnTo>
                  <a:pt x="0" y="0"/>
                </a:lnTo>
                <a:lnTo>
                  <a:pt x="10800" y="0"/>
                </a:lnTo>
                <a:close/>
                <a:moveTo>
                  <a:pt x="10800" y="0"/>
                </a:moveTo>
              </a:path>
            </a:pathLst>
          </a:custGeom>
          <a:solidFill>
            <a:srgbClr val="000000"/>
          </a:solidFill>
          <a:ln w="36513" cap="flat">
            <a:solidFill>
              <a:schemeClr val="tx1"/>
            </a:solidFill>
            <a:prstDash val="solid"/>
            <a:round/>
            <a:headEnd type="none" w="med" len="med"/>
            <a:tailEnd type="none" w="med" len="med"/>
          </a:ln>
        </p:spPr>
        <p:txBody>
          <a:bodyPr lIns="0" tIns="0" rIns="0" bIns="0"/>
          <a:lstStyle/>
          <a:p>
            <a:endParaRPr lang="en-US" sz="1266"/>
          </a:p>
        </p:txBody>
      </p:sp>
      <p:sp>
        <p:nvSpPr>
          <p:cNvPr id="16423" name="Line 39"/>
          <p:cNvSpPr>
            <a:spLocks noChangeShapeType="1"/>
          </p:cNvSpPr>
          <p:nvPr/>
        </p:nvSpPr>
        <p:spPr bwMode="auto">
          <a:xfrm>
            <a:off x="2172519" y="4180210"/>
            <a:ext cx="1116" cy="25673"/>
          </a:xfrm>
          <a:prstGeom prst="line">
            <a:avLst/>
          </a:prstGeom>
          <a:noFill/>
          <a:ln w="36513">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6424" name="Line 40"/>
          <p:cNvSpPr>
            <a:spLocks noChangeShapeType="1"/>
          </p:cNvSpPr>
          <p:nvPr/>
        </p:nvSpPr>
        <p:spPr bwMode="auto">
          <a:xfrm>
            <a:off x="2172519" y="4279553"/>
            <a:ext cx="1116" cy="25673"/>
          </a:xfrm>
          <a:prstGeom prst="line">
            <a:avLst/>
          </a:prstGeom>
          <a:noFill/>
          <a:ln w="36513">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6425" name="Line 41"/>
          <p:cNvSpPr>
            <a:spLocks noChangeShapeType="1"/>
          </p:cNvSpPr>
          <p:nvPr/>
        </p:nvSpPr>
        <p:spPr bwMode="auto">
          <a:xfrm>
            <a:off x="2172519" y="4355456"/>
            <a:ext cx="1116" cy="25673"/>
          </a:xfrm>
          <a:prstGeom prst="line">
            <a:avLst/>
          </a:prstGeom>
          <a:noFill/>
          <a:ln w="36513">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6426" name="Rectangle 42"/>
          <p:cNvSpPr>
            <a:spLocks/>
          </p:cNvSpPr>
          <p:nvPr/>
        </p:nvSpPr>
        <p:spPr bwMode="auto">
          <a:xfrm>
            <a:off x="5166197" y="4569767"/>
            <a:ext cx="1351731"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Ethernet frame</a:t>
            </a:r>
          </a:p>
        </p:txBody>
      </p:sp>
      <p:sp>
        <p:nvSpPr>
          <p:cNvPr id="16427" name="Rectangle 43"/>
          <p:cNvSpPr>
            <a:spLocks/>
          </p:cNvSpPr>
          <p:nvPr/>
        </p:nvSpPr>
        <p:spPr bwMode="auto">
          <a:xfrm>
            <a:off x="6964412" y="2678906"/>
            <a:ext cx="318120" cy="2020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195">
                <a:latin typeface="Arial" panose="020B0604020202020204" pitchFamily="34" charset="0"/>
                <a:cs typeface="Arial" panose="020B0604020202020204" pitchFamily="34" charset="0"/>
                <a:sym typeface="Arial" panose="020B0604020202020204" pitchFamily="34" charset="0"/>
              </a:rPr>
              <a:t>port</a:t>
            </a:r>
          </a:p>
        </p:txBody>
      </p:sp>
      <p:sp>
        <p:nvSpPr>
          <p:cNvPr id="16428" name="Rectangle 44"/>
          <p:cNvSpPr>
            <a:spLocks/>
          </p:cNvSpPr>
          <p:nvPr/>
        </p:nvSpPr>
        <p:spPr bwMode="auto">
          <a:xfrm>
            <a:off x="6915299" y="2667744"/>
            <a:ext cx="404068" cy="252264"/>
          </a:xfrm>
          <a:prstGeom prst="rect">
            <a:avLst/>
          </a:prstGeom>
          <a:noFill/>
          <a:ln w="3651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6429" name="Rectangle 45"/>
          <p:cNvSpPr>
            <a:spLocks/>
          </p:cNvSpPr>
          <p:nvPr/>
        </p:nvSpPr>
        <p:spPr bwMode="auto">
          <a:xfrm>
            <a:off x="4993183" y="3309566"/>
            <a:ext cx="367234" cy="2020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195">
                <a:latin typeface="Arial" panose="020B0604020202020204" pitchFamily="34" charset="0"/>
                <a:cs typeface="Arial" panose="020B0604020202020204" pitchFamily="34" charset="0"/>
                <a:sym typeface="Arial" panose="020B0604020202020204" pitchFamily="34" charset="0"/>
              </a:rPr>
              <a:t>TCP</a:t>
            </a:r>
          </a:p>
        </p:txBody>
      </p:sp>
      <p:sp>
        <p:nvSpPr>
          <p:cNvPr id="16430" name="Rectangle 46"/>
          <p:cNvSpPr>
            <a:spLocks/>
          </p:cNvSpPr>
          <p:nvPr/>
        </p:nvSpPr>
        <p:spPr bwMode="auto">
          <a:xfrm>
            <a:off x="4947419" y="3298404"/>
            <a:ext cx="428625" cy="225475"/>
          </a:xfrm>
          <a:prstGeom prst="rect">
            <a:avLst/>
          </a:prstGeom>
          <a:noFill/>
          <a:ln w="3651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6431" name="Rectangle 47"/>
          <p:cNvSpPr>
            <a:spLocks/>
          </p:cNvSpPr>
          <p:nvPr/>
        </p:nvSpPr>
        <p:spPr bwMode="auto">
          <a:xfrm>
            <a:off x="3735215" y="3963666"/>
            <a:ext cx="180826" cy="2020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195">
                <a:latin typeface="Arial" panose="020B0604020202020204" pitchFamily="34" charset="0"/>
                <a:cs typeface="Arial" panose="020B0604020202020204" pitchFamily="34" charset="0"/>
                <a:sym typeface="Arial" panose="020B0604020202020204" pitchFamily="34" charset="0"/>
              </a:rPr>
              <a:t>IP</a:t>
            </a:r>
          </a:p>
        </p:txBody>
      </p:sp>
      <p:sp>
        <p:nvSpPr>
          <p:cNvPr id="16432" name="Rectangle 48"/>
          <p:cNvSpPr>
            <a:spLocks/>
          </p:cNvSpPr>
          <p:nvPr/>
        </p:nvSpPr>
        <p:spPr bwMode="auto">
          <a:xfrm>
            <a:off x="3661545" y="3927947"/>
            <a:ext cx="251147" cy="252264"/>
          </a:xfrm>
          <a:prstGeom prst="rect">
            <a:avLst/>
          </a:prstGeom>
          <a:noFill/>
          <a:ln w="3651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Tree>
    <p:extLst>
      <p:ext uri="{BB962C8B-B14F-4D97-AF65-F5344CB8AC3E}">
        <p14:creationId xmlns:p14="http://schemas.microsoft.com/office/powerpoint/2010/main" val="27370521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p:cNvSpPr>
          <p:nvPr/>
        </p:nvSpPr>
        <p:spPr bwMode="auto">
          <a:xfrm>
            <a:off x="3507507" y="6373564"/>
            <a:ext cx="5563195" cy="312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40" bIns="0" anchor="b"/>
          <a:lstStyle>
            <a:lvl1pPr marL="57150">
              <a:defRPr sz="1200">
                <a:solidFill>
                  <a:schemeClr val="tx1"/>
                </a:solidFill>
                <a:latin typeface="Times" panose="02020603050405020304" pitchFamily="18" charset="0"/>
              </a:defRPr>
            </a:lvl1pPr>
            <a:lvl2pPr>
              <a:defRPr sz="1200">
                <a:solidFill>
                  <a:schemeClr val="tx1"/>
                </a:solidFill>
                <a:latin typeface="Times" panose="02020603050405020304" pitchFamily="18" charset="0"/>
              </a:defRPr>
            </a:lvl2pPr>
            <a:lvl3pPr>
              <a:defRPr sz="1200">
                <a:solidFill>
                  <a:schemeClr val="tx1"/>
                </a:solidFill>
                <a:latin typeface="Times" panose="02020603050405020304" pitchFamily="18" charset="0"/>
              </a:defRPr>
            </a:lvl3pPr>
            <a:lvl4pPr>
              <a:defRPr sz="1200">
                <a:solidFill>
                  <a:schemeClr val="tx1"/>
                </a:solidFill>
                <a:latin typeface="Times" panose="02020603050405020304" pitchFamily="18" charset="0"/>
              </a:defRPr>
            </a:lvl4pPr>
            <a:lvl5pPr>
              <a:defRPr sz="1200">
                <a:solidFill>
                  <a:schemeClr val="tx1"/>
                </a:solidFill>
                <a:latin typeface="Times" panose="02020603050405020304" pitchFamily="18" charset="0"/>
              </a:defRPr>
            </a:lvl5pPr>
            <a:lvl6pPr fontAlgn="base">
              <a:spcBef>
                <a:spcPct val="0"/>
              </a:spcBef>
              <a:spcAft>
                <a:spcPct val="0"/>
              </a:spcAft>
              <a:defRPr sz="1200">
                <a:solidFill>
                  <a:schemeClr val="tx1"/>
                </a:solidFill>
                <a:latin typeface="Times" panose="02020603050405020304" pitchFamily="18" charset="0"/>
              </a:defRPr>
            </a:lvl6pPr>
            <a:lvl7pPr fontAlgn="base">
              <a:spcBef>
                <a:spcPct val="0"/>
              </a:spcBef>
              <a:spcAft>
                <a:spcPct val="0"/>
              </a:spcAft>
              <a:defRPr sz="1200">
                <a:solidFill>
                  <a:schemeClr val="tx1"/>
                </a:solidFill>
                <a:latin typeface="Times" panose="02020603050405020304" pitchFamily="18" charset="0"/>
              </a:defRPr>
            </a:lvl7pPr>
            <a:lvl8pPr fontAlgn="base">
              <a:spcBef>
                <a:spcPct val="0"/>
              </a:spcBef>
              <a:spcAft>
                <a:spcPct val="0"/>
              </a:spcAft>
              <a:defRPr sz="1200">
                <a:solidFill>
                  <a:schemeClr val="tx1"/>
                </a:solidFill>
                <a:latin typeface="Times" panose="02020603050405020304" pitchFamily="18" charset="0"/>
              </a:defRPr>
            </a:lvl8pPr>
            <a:lvl9pPr fontAlgn="base">
              <a:spcBef>
                <a:spcPct val="0"/>
              </a:spcBef>
              <a:spcAft>
                <a:spcPct val="0"/>
              </a:spcAft>
              <a:defRPr sz="1200">
                <a:solidFill>
                  <a:schemeClr val="tx1"/>
                </a:solidFill>
                <a:latin typeface="Times" panose="02020603050405020304" pitchFamily="18" charset="0"/>
              </a:defRPr>
            </a:lvl9pPr>
          </a:lstStyle>
          <a:p>
            <a:pPr algn="ctr">
              <a:spcBef>
                <a:spcPts val="562"/>
              </a:spcBef>
            </a:pPr>
            <a:r>
              <a:rPr lang="en-US" altLang="en-US" sz="703">
                <a:cs typeface="Times" panose="02020603050405020304" pitchFamily="18" charset="0"/>
              </a:rPr>
              <a:t>Instructor’s Guide for  Coulouris, Dollimore, Kindberg and Blair,  Distributed Systems: Concepts and Design   Edn. 5   </a:t>
            </a:r>
            <a:br>
              <a:rPr lang="en-US" altLang="en-US" sz="703">
                <a:cs typeface="Times" panose="02020603050405020304" pitchFamily="18" charset="0"/>
              </a:rPr>
            </a:br>
            <a:r>
              <a:rPr lang="en-US" altLang="en-US" sz="703">
                <a:cs typeface="Times" panose="02020603050405020304" pitchFamily="18" charset="0"/>
              </a:rPr>
              <a:t>©  Pearson Education 2012 </a:t>
            </a:r>
          </a:p>
        </p:txBody>
      </p:sp>
      <p:sp>
        <p:nvSpPr>
          <p:cNvPr id="17410" name="Line 2"/>
          <p:cNvSpPr>
            <a:spLocks noChangeShapeType="1"/>
          </p:cNvSpPr>
          <p:nvPr/>
        </p:nvSpPr>
        <p:spPr bwMode="auto">
          <a:xfrm>
            <a:off x="1979414" y="1143000"/>
            <a:ext cx="8152805" cy="1117"/>
          </a:xfrm>
          <a:prstGeom prst="line">
            <a:avLst/>
          </a:prstGeom>
          <a:noFill/>
          <a:ln w="127000">
            <a:solidFill>
              <a:srgbClr val="FFCC00"/>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7411" name="Rectangle 3"/>
          <p:cNvSpPr>
            <a:spLocks noGrp="1" noChangeArrowheads="1"/>
          </p:cNvSpPr>
          <p:nvPr>
            <p:ph type="title"/>
          </p:nvPr>
        </p:nvSpPr>
        <p:spPr>
          <a:ln/>
        </p:spPr>
        <p:txBody>
          <a:bodyPr vert="horz" lIns="91440" tIns="45720" rIns="116999" bIns="45720" rtlCol="0" anchor="t">
            <a:normAutofit fontScale="90000"/>
          </a:bodyPr>
          <a:lstStyle/>
          <a:p>
            <a:pPr marL="40182"/>
            <a:r>
              <a:rPr lang="en-US" altLang="en-US"/>
              <a:t>Figure 3.14</a:t>
            </a:r>
            <a:br>
              <a:rPr lang="en-US" altLang="en-US"/>
            </a:br>
            <a:r>
              <a:rPr lang="en-US" altLang="en-US"/>
              <a:t>The programmer's conceptual view of a TCP/IP Internet</a:t>
            </a:r>
          </a:p>
        </p:txBody>
      </p:sp>
      <p:pic>
        <p:nvPicPr>
          <p:cNvPr id="17412" name="Picture 4"/>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06203" y="2589609"/>
            <a:ext cx="8206383" cy="164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337488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p:cNvSpPr>
          <p:nvPr/>
        </p:nvSpPr>
        <p:spPr bwMode="auto">
          <a:xfrm>
            <a:off x="3507507" y="6373564"/>
            <a:ext cx="5563195" cy="312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40" bIns="0" anchor="b"/>
          <a:lstStyle>
            <a:lvl1pPr marL="57150">
              <a:defRPr sz="1200">
                <a:solidFill>
                  <a:schemeClr val="tx1"/>
                </a:solidFill>
                <a:latin typeface="Times" panose="02020603050405020304" pitchFamily="18" charset="0"/>
              </a:defRPr>
            </a:lvl1pPr>
            <a:lvl2pPr>
              <a:defRPr sz="1200">
                <a:solidFill>
                  <a:schemeClr val="tx1"/>
                </a:solidFill>
                <a:latin typeface="Times" panose="02020603050405020304" pitchFamily="18" charset="0"/>
              </a:defRPr>
            </a:lvl2pPr>
            <a:lvl3pPr>
              <a:defRPr sz="1200">
                <a:solidFill>
                  <a:schemeClr val="tx1"/>
                </a:solidFill>
                <a:latin typeface="Times" panose="02020603050405020304" pitchFamily="18" charset="0"/>
              </a:defRPr>
            </a:lvl3pPr>
            <a:lvl4pPr>
              <a:defRPr sz="1200">
                <a:solidFill>
                  <a:schemeClr val="tx1"/>
                </a:solidFill>
                <a:latin typeface="Times" panose="02020603050405020304" pitchFamily="18" charset="0"/>
              </a:defRPr>
            </a:lvl4pPr>
            <a:lvl5pPr>
              <a:defRPr sz="1200">
                <a:solidFill>
                  <a:schemeClr val="tx1"/>
                </a:solidFill>
                <a:latin typeface="Times" panose="02020603050405020304" pitchFamily="18" charset="0"/>
              </a:defRPr>
            </a:lvl5pPr>
            <a:lvl6pPr fontAlgn="base">
              <a:spcBef>
                <a:spcPct val="0"/>
              </a:spcBef>
              <a:spcAft>
                <a:spcPct val="0"/>
              </a:spcAft>
              <a:defRPr sz="1200">
                <a:solidFill>
                  <a:schemeClr val="tx1"/>
                </a:solidFill>
                <a:latin typeface="Times" panose="02020603050405020304" pitchFamily="18" charset="0"/>
              </a:defRPr>
            </a:lvl6pPr>
            <a:lvl7pPr fontAlgn="base">
              <a:spcBef>
                <a:spcPct val="0"/>
              </a:spcBef>
              <a:spcAft>
                <a:spcPct val="0"/>
              </a:spcAft>
              <a:defRPr sz="1200">
                <a:solidFill>
                  <a:schemeClr val="tx1"/>
                </a:solidFill>
                <a:latin typeface="Times" panose="02020603050405020304" pitchFamily="18" charset="0"/>
              </a:defRPr>
            </a:lvl7pPr>
            <a:lvl8pPr fontAlgn="base">
              <a:spcBef>
                <a:spcPct val="0"/>
              </a:spcBef>
              <a:spcAft>
                <a:spcPct val="0"/>
              </a:spcAft>
              <a:defRPr sz="1200">
                <a:solidFill>
                  <a:schemeClr val="tx1"/>
                </a:solidFill>
                <a:latin typeface="Times" panose="02020603050405020304" pitchFamily="18" charset="0"/>
              </a:defRPr>
            </a:lvl8pPr>
            <a:lvl9pPr fontAlgn="base">
              <a:spcBef>
                <a:spcPct val="0"/>
              </a:spcBef>
              <a:spcAft>
                <a:spcPct val="0"/>
              </a:spcAft>
              <a:defRPr sz="1200">
                <a:solidFill>
                  <a:schemeClr val="tx1"/>
                </a:solidFill>
                <a:latin typeface="Times" panose="02020603050405020304" pitchFamily="18" charset="0"/>
              </a:defRPr>
            </a:lvl9pPr>
          </a:lstStyle>
          <a:p>
            <a:pPr algn="ctr">
              <a:spcBef>
                <a:spcPts val="562"/>
              </a:spcBef>
            </a:pPr>
            <a:r>
              <a:rPr lang="en-US" altLang="en-US" sz="703">
                <a:cs typeface="Times" panose="02020603050405020304" pitchFamily="18" charset="0"/>
              </a:rPr>
              <a:t>Instructor’s Guide for  Coulouris, Dollimore, Kindberg and Blair,  Distributed Systems: Concepts and Design   Edn. 5   </a:t>
            </a:r>
            <a:br>
              <a:rPr lang="en-US" altLang="en-US" sz="703">
                <a:cs typeface="Times" panose="02020603050405020304" pitchFamily="18" charset="0"/>
              </a:rPr>
            </a:br>
            <a:r>
              <a:rPr lang="en-US" altLang="en-US" sz="703">
                <a:cs typeface="Times" panose="02020603050405020304" pitchFamily="18" charset="0"/>
              </a:rPr>
              <a:t>©  Pearson Education 2012 </a:t>
            </a:r>
          </a:p>
        </p:txBody>
      </p:sp>
      <p:sp>
        <p:nvSpPr>
          <p:cNvPr id="18434" name="Line 2"/>
          <p:cNvSpPr>
            <a:spLocks noChangeShapeType="1"/>
          </p:cNvSpPr>
          <p:nvPr/>
        </p:nvSpPr>
        <p:spPr bwMode="auto">
          <a:xfrm>
            <a:off x="1979414" y="1143000"/>
            <a:ext cx="8152805" cy="1117"/>
          </a:xfrm>
          <a:prstGeom prst="line">
            <a:avLst/>
          </a:prstGeom>
          <a:noFill/>
          <a:ln w="127000">
            <a:solidFill>
              <a:srgbClr val="FFCC00"/>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8435" name="Rectangle 3"/>
          <p:cNvSpPr>
            <a:spLocks noGrp="1" noChangeArrowheads="1"/>
          </p:cNvSpPr>
          <p:nvPr>
            <p:ph type="title"/>
          </p:nvPr>
        </p:nvSpPr>
        <p:spPr>
          <a:ln/>
        </p:spPr>
        <p:txBody>
          <a:bodyPr vert="horz" lIns="91440" tIns="45720" rIns="116999" bIns="45720" rtlCol="0" anchor="t">
            <a:normAutofit fontScale="90000"/>
          </a:bodyPr>
          <a:lstStyle/>
          <a:p>
            <a:pPr marL="40182"/>
            <a:r>
              <a:rPr lang="en-US" altLang="en-US"/>
              <a:t>Figure 3.15</a:t>
            </a:r>
            <a:br>
              <a:rPr lang="en-US" altLang="en-US"/>
            </a:br>
            <a:r>
              <a:rPr lang="en-US" altLang="en-US"/>
              <a:t>Internet address structure, showing field sizes in bits</a:t>
            </a:r>
          </a:p>
        </p:txBody>
      </p:sp>
      <p:pic>
        <p:nvPicPr>
          <p:cNvPr id="18436" name="Picture 4"/>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9078" y="1710035"/>
            <a:ext cx="7715250" cy="35629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437" name="Rectangle 5"/>
          <p:cNvSpPr>
            <a:spLocks/>
          </p:cNvSpPr>
          <p:nvPr/>
        </p:nvSpPr>
        <p:spPr bwMode="auto">
          <a:xfrm>
            <a:off x="5783461" y="3214687"/>
            <a:ext cx="239809" cy="151452"/>
          </a:xfrm>
          <a:prstGeom prst="rect">
            <a:avLst/>
          </a:prstGeom>
          <a:solidFill>
            <a:srgbClr val="FFFFFF"/>
          </a:solidFill>
          <a:ln>
            <a:noFill/>
          </a:ln>
          <a:extLst>
            <a:ext uri="{91240B29-F687-4F45-9708-019B960494DF}">
              <a14:hiddenLine xmlns:a14="http://schemas.microsoft.com/office/drawing/2010/main" w="12700">
                <a:solidFill>
                  <a:schemeClr val="tx1"/>
                </a:solidFill>
                <a:miter lim="800000"/>
                <a:headEnd/>
                <a:tailEnd/>
              </a14:hiddenLine>
            </a:ext>
          </a:extLst>
        </p:spPr>
        <p:txBody>
          <a:bodyPr wrap="none" lIns="0" tIns="0" rIns="40640" bIns="0">
            <a:spAutoFit/>
          </a:bodyPr>
          <a:lstStyle>
            <a:lvl1pPr marL="57150">
              <a:defRPr sz="1200">
                <a:solidFill>
                  <a:schemeClr val="tx1"/>
                </a:solidFill>
                <a:latin typeface="Times" panose="02020603050405020304" pitchFamily="18" charset="0"/>
              </a:defRPr>
            </a:lvl1pPr>
            <a:lvl2pPr>
              <a:defRPr sz="1200">
                <a:solidFill>
                  <a:schemeClr val="tx1"/>
                </a:solidFill>
                <a:latin typeface="Times" panose="02020603050405020304" pitchFamily="18" charset="0"/>
              </a:defRPr>
            </a:lvl2pPr>
            <a:lvl3pPr>
              <a:defRPr sz="1200">
                <a:solidFill>
                  <a:schemeClr val="tx1"/>
                </a:solidFill>
                <a:latin typeface="Times" panose="02020603050405020304" pitchFamily="18" charset="0"/>
              </a:defRPr>
            </a:lvl3pPr>
            <a:lvl4pPr>
              <a:defRPr sz="1200">
                <a:solidFill>
                  <a:schemeClr val="tx1"/>
                </a:solidFill>
                <a:latin typeface="Times" panose="02020603050405020304" pitchFamily="18" charset="0"/>
              </a:defRPr>
            </a:lvl4pPr>
            <a:lvl5pPr>
              <a:defRPr sz="1200">
                <a:solidFill>
                  <a:schemeClr val="tx1"/>
                </a:solidFill>
                <a:latin typeface="Times" panose="02020603050405020304" pitchFamily="18" charset="0"/>
              </a:defRPr>
            </a:lvl5pPr>
            <a:lvl6pPr fontAlgn="base">
              <a:spcBef>
                <a:spcPct val="0"/>
              </a:spcBef>
              <a:spcAft>
                <a:spcPct val="0"/>
              </a:spcAft>
              <a:defRPr sz="1200">
                <a:solidFill>
                  <a:schemeClr val="tx1"/>
                </a:solidFill>
                <a:latin typeface="Times" panose="02020603050405020304" pitchFamily="18" charset="0"/>
              </a:defRPr>
            </a:lvl6pPr>
            <a:lvl7pPr fontAlgn="base">
              <a:spcBef>
                <a:spcPct val="0"/>
              </a:spcBef>
              <a:spcAft>
                <a:spcPct val="0"/>
              </a:spcAft>
              <a:defRPr sz="1200">
                <a:solidFill>
                  <a:schemeClr val="tx1"/>
                </a:solidFill>
                <a:latin typeface="Times" panose="02020603050405020304" pitchFamily="18" charset="0"/>
              </a:defRPr>
            </a:lvl7pPr>
            <a:lvl8pPr fontAlgn="base">
              <a:spcBef>
                <a:spcPct val="0"/>
              </a:spcBef>
              <a:spcAft>
                <a:spcPct val="0"/>
              </a:spcAft>
              <a:defRPr sz="1200">
                <a:solidFill>
                  <a:schemeClr val="tx1"/>
                </a:solidFill>
                <a:latin typeface="Times" panose="02020603050405020304" pitchFamily="18" charset="0"/>
              </a:defRPr>
            </a:lvl8pPr>
            <a:lvl9pPr fontAlgn="base">
              <a:spcBef>
                <a:spcPct val="0"/>
              </a:spcBef>
              <a:spcAft>
                <a:spcPct val="0"/>
              </a:spcAft>
              <a:defRPr sz="1200">
                <a:solidFill>
                  <a:schemeClr val="tx1"/>
                </a:solidFill>
                <a:latin typeface="Times" panose="02020603050405020304" pitchFamily="18" charset="0"/>
              </a:defRPr>
            </a:lvl9pPr>
          </a:lstStyle>
          <a:p>
            <a:r>
              <a:rPr lang="en-US" altLang="en-US" sz="984">
                <a:latin typeface="Arial" panose="020B0604020202020204" pitchFamily="34" charset="0"/>
                <a:cs typeface="Arial" panose="020B0604020202020204" pitchFamily="34" charset="0"/>
                <a:sym typeface="Arial" panose="020B0604020202020204" pitchFamily="34" charset="0"/>
              </a:rPr>
              <a:t>28</a:t>
            </a:r>
          </a:p>
        </p:txBody>
      </p:sp>
    </p:spTree>
    <p:extLst>
      <p:ext uri="{BB962C8B-B14F-4D97-AF65-F5344CB8AC3E}">
        <p14:creationId xmlns:p14="http://schemas.microsoft.com/office/powerpoint/2010/main" val="30234461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p:cNvSpPr>
          <p:nvPr/>
        </p:nvSpPr>
        <p:spPr bwMode="auto">
          <a:xfrm>
            <a:off x="3507507" y="6373564"/>
            <a:ext cx="5563195" cy="312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40" bIns="0" anchor="b"/>
          <a:lstStyle>
            <a:lvl1pPr marL="57150">
              <a:defRPr sz="1200">
                <a:solidFill>
                  <a:schemeClr val="tx1"/>
                </a:solidFill>
                <a:latin typeface="Times" panose="02020603050405020304" pitchFamily="18" charset="0"/>
              </a:defRPr>
            </a:lvl1pPr>
            <a:lvl2pPr>
              <a:defRPr sz="1200">
                <a:solidFill>
                  <a:schemeClr val="tx1"/>
                </a:solidFill>
                <a:latin typeface="Times" panose="02020603050405020304" pitchFamily="18" charset="0"/>
              </a:defRPr>
            </a:lvl2pPr>
            <a:lvl3pPr>
              <a:defRPr sz="1200">
                <a:solidFill>
                  <a:schemeClr val="tx1"/>
                </a:solidFill>
                <a:latin typeface="Times" panose="02020603050405020304" pitchFamily="18" charset="0"/>
              </a:defRPr>
            </a:lvl3pPr>
            <a:lvl4pPr>
              <a:defRPr sz="1200">
                <a:solidFill>
                  <a:schemeClr val="tx1"/>
                </a:solidFill>
                <a:latin typeface="Times" panose="02020603050405020304" pitchFamily="18" charset="0"/>
              </a:defRPr>
            </a:lvl4pPr>
            <a:lvl5pPr>
              <a:defRPr sz="1200">
                <a:solidFill>
                  <a:schemeClr val="tx1"/>
                </a:solidFill>
                <a:latin typeface="Times" panose="02020603050405020304" pitchFamily="18" charset="0"/>
              </a:defRPr>
            </a:lvl5pPr>
            <a:lvl6pPr fontAlgn="base">
              <a:spcBef>
                <a:spcPct val="0"/>
              </a:spcBef>
              <a:spcAft>
                <a:spcPct val="0"/>
              </a:spcAft>
              <a:defRPr sz="1200">
                <a:solidFill>
                  <a:schemeClr val="tx1"/>
                </a:solidFill>
                <a:latin typeface="Times" panose="02020603050405020304" pitchFamily="18" charset="0"/>
              </a:defRPr>
            </a:lvl6pPr>
            <a:lvl7pPr fontAlgn="base">
              <a:spcBef>
                <a:spcPct val="0"/>
              </a:spcBef>
              <a:spcAft>
                <a:spcPct val="0"/>
              </a:spcAft>
              <a:defRPr sz="1200">
                <a:solidFill>
                  <a:schemeClr val="tx1"/>
                </a:solidFill>
                <a:latin typeface="Times" panose="02020603050405020304" pitchFamily="18" charset="0"/>
              </a:defRPr>
            </a:lvl7pPr>
            <a:lvl8pPr fontAlgn="base">
              <a:spcBef>
                <a:spcPct val="0"/>
              </a:spcBef>
              <a:spcAft>
                <a:spcPct val="0"/>
              </a:spcAft>
              <a:defRPr sz="1200">
                <a:solidFill>
                  <a:schemeClr val="tx1"/>
                </a:solidFill>
                <a:latin typeface="Times" panose="02020603050405020304" pitchFamily="18" charset="0"/>
              </a:defRPr>
            </a:lvl8pPr>
            <a:lvl9pPr fontAlgn="base">
              <a:spcBef>
                <a:spcPct val="0"/>
              </a:spcBef>
              <a:spcAft>
                <a:spcPct val="0"/>
              </a:spcAft>
              <a:defRPr sz="1200">
                <a:solidFill>
                  <a:schemeClr val="tx1"/>
                </a:solidFill>
                <a:latin typeface="Times" panose="02020603050405020304" pitchFamily="18" charset="0"/>
              </a:defRPr>
            </a:lvl9pPr>
          </a:lstStyle>
          <a:p>
            <a:pPr algn="ctr">
              <a:spcBef>
                <a:spcPts val="562"/>
              </a:spcBef>
            </a:pPr>
            <a:r>
              <a:rPr lang="en-US" altLang="en-US" sz="703">
                <a:cs typeface="Times" panose="02020603050405020304" pitchFamily="18" charset="0"/>
              </a:rPr>
              <a:t>Instructor’s Guide for  Coulouris, Dollimore, Kindberg and Blair,  Distributed Systems: Concepts and Design   Edn. 5   </a:t>
            </a:r>
            <a:br>
              <a:rPr lang="en-US" altLang="en-US" sz="703">
                <a:cs typeface="Times" panose="02020603050405020304" pitchFamily="18" charset="0"/>
              </a:rPr>
            </a:br>
            <a:r>
              <a:rPr lang="en-US" altLang="en-US" sz="703">
                <a:cs typeface="Times" panose="02020603050405020304" pitchFamily="18" charset="0"/>
              </a:rPr>
              <a:t>©  Pearson Education 2012 </a:t>
            </a:r>
          </a:p>
        </p:txBody>
      </p:sp>
      <p:sp>
        <p:nvSpPr>
          <p:cNvPr id="19458" name="Line 2"/>
          <p:cNvSpPr>
            <a:spLocks noChangeShapeType="1"/>
          </p:cNvSpPr>
          <p:nvPr/>
        </p:nvSpPr>
        <p:spPr bwMode="auto">
          <a:xfrm>
            <a:off x="1979414" y="1143000"/>
            <a:ext cx="8152805" cy="1117"/>
          </a:xfrm>
          <a:prstGeom prst="line">
            <a:avLst/>
          </a:prstGeom>
          <a:noFill/>
          <a:ln w="127000">
            <a:solidFill>
              <a:srgbClr val="FFCC00"/>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9459" name="Rectangle 3"/>
          <p:cNvSpPr>
            <a:spLocks noGrp="1" noChangeArrowheads="1"/>
          </p:cNvSpPr>
          <p:nvPr>
            <p:ph type="title"/>
          </p:nvPr>
        </p:nvSpPr>
        <p:spPr>
          <a:ln/>
        </p:spPr>
        <p:txBody>
          <a:bodyPr vert="horz" lIns="91440" tIns="45720" rIns="116999" bIns="45720" rtlCol="0" anchor="t">
            <a:normAutofit fontScale="90000"/>
          </a:bodyPr>
          <a:lstStyle/>
          <a:p>
            <a:pPr marL="40182"/>
            <a:r>
              <a:rPr lang="en-US" altLang="en-US"/>
              <a:t>Figure 3.16</a:t>
            </a:r>
            <a:br>
              <a:rPr lang="en-US" altLang="en-US"/>
            </a:br>
            <a:r>
              <a:rPr lang="en-US" altLang="en-US"/>
              <a:t>Decimal representation of Internet addresses</a:t>
            </a:r>
          </a:p>
        </p:txBody>
      </p:sp>
      <p:grpSp>
        <p:nvGrpSpPr>
          <p:cNvPr id="19527" name="Group 71"/>
          <p:cNvGrpSpPr>
            <a:grpSpLocks/>
          </p:cNvGrpSpPr>
          <p:nvPr/>
        </p:nvGrpSpPr>
        <p:grpSpPr bwMode="auto">
          <a:xfrm>
            <a:off x="1962671" y="1799332"/>
            <a:ext cx="8240985" cy="3295055"/>
            <a:chOff x="393" y="1612"/>
            <a:chExt cx="7673" cy="3068"/>
          </a:xfrm>
        </p:grpSpPr>
        <p:sp>
          <p:nvSpPr>
            <p:cNvPr id="19460" name="Rectangle 4"/>
            <p:cNvSpPr>
              <a:spLocks/>
            </p:cNvSpPr>
            <p:nvPr/>
          </p:nvSpPr>
          <p:spPr bwMode="auto">
            <a:xfrm>
              <a:off x="3159" y="1805"/>
              <a:ext cx="1028" cy="2855"/>
            </a:xfrm>
            <a:prstGeom prst="rect">
              <a:avLst/>
            </a:prstGeom>
            <a:solidFill>
              <a:srgbClr val="FFDC99"/>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19461" name="Rectangle 5"/>
            <p:cNvSpPr>
              <a:spLocks/>
            </p:cNvSpPr>
            <p:nvPr/>
          </p:nvSpPr>
          <p:spPr bwMode="auto">
            <a:xfrm>
              <a:off x="4362" y="1825"/>
              <a:ext cx="1028" cy="2835"/>
            </a:xfrm>
            <a:prstGeom prst="rect">
              <a:avLst/>
            </a:prstGeom>
            <a:solidFill>
              <a:srgbClr val="FFDC99"/>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19462" name="Rectangle 6"/>
            <p:cNvSpPr>
              <a:spLocks/>
            </p:cNvSpPr>
            <p:nvPr/>
          </p:nvSpPr>
          <p:spPr bwMode="auto">
            <a:xfrm>
              <a:off x="5563" y="1825"/>
              <a:ext cx="1028" cy="2855"/>
            </a:xfrm>
            <a:prstGeom prst="rect">
              <a:avLst/>
            </a:prstGeom>
            <a:solidFill>
              <a:srgbClr val="FFDC99"/>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19463" name="Rectangle 7"/>
            <p:cNvSpPr>
              <a:spLocks/>
            </p:cNvSpPr>
            <p:nvPr/>
          </p:nvSpPr>
          <p:spPr bwMode="auto">
            <a:xfrm>
              <a:off x="1957" y="1805"/>
              <a:ext cx="1028" cy="2817"/>
            </a:xfrm>
            <a:prstGeom prst="rect">
              <a:avLst/>
            </a:prstGeom>
            <a:solidFill>
              <a:srgbClr val="FFDC99"/>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19464" name="Rectangle 8"/>
            <p:cNvSpPr>
              <a:spLocks/>
            </p:cNvSpPr>
            <p:nvPr/>
          </p:nvSpPr>
          <p:spPr bwMode="auto">
            <a:xfrm>
              <a:off x="2208" y="1612"/>
              <a:ext cx="483"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octet 1</a:t>
              </a:r>
            </a:p>
          </p:txBody>
        </p:sp>
        <p:sp>
          <p:nvSpPr>
            <p:cNvPr id="19465" name="Rectangle 9"/>
            <p:cNvSpPr>
              <a:spLocks/>
            </p:cNvSpPr>
            <p:nvPr/>
          </p:nvSpPr>
          <p:spPr bwMode="auto">
            <a:xfrm>
              <a:off x="3384" y="1612"/>
              <a:ext cx="483"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octet 2</a:t>
              </a:r>
            </a:p>
          </p:txBody>
        </p:sp>
        <p:sp>
          <p:nvSpPr>
            <p:cNvPr id="19466" name="Rectangle 10"/>
            <p:cNvSpPr>
              <a:spLocks/>
            </p:cNvSpPr>
            <p:nvPr/>
          </p:nvSpPr>
          <p:spPr bwMode="auto">
            <a:xfrm>
              <a:off x="4587" y="1612"/>
              <a:ext cx="483"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octet 3</a:t>
              </a:r>
            </a:p>
          </p:txBody>
        </p:sp>
        <p:sp>
          <p:nvSpPr>
            <p:cNvPr id="19467" name="Rectangle 11"/>
            <p:cNvSpPr>
              <a:spLocks/>
            </p:cNvSpPr>
            <p:nvPr/>
          </p:nvSpPr>
          <p:spPr bwMode="auto">
            <a:xfrm>
              <a:off x="1193" y="2222"/>
              <a:ext cx="588"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Class A:</a:t>
              </a:r>
            </a:p>
          </p:txBody>
        </p:sp>
        <p:sp>
          <p:nvSpPr>
            <p:cNvPr id="19468" name="Rectangle 12"/>
            <p:cNvSpPr>
              <a:spLocks/>
            </p:cNvSpPr>
            <p:nvPr/>
          </p:nvSpPr>
          <p:spPr bwMode="auto">
            <a:xfrm>
              <a:off x="2158" y="2242"/>
              <a:ext cx="579"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1 to 127</a:t>
              </a:r>
            </a:p>
          </p:txBody>
        </p:sp>
        <p:sp>
          <p:nvSpPr>
            <p:cNvPr id="19469" name="Rectangle 13"/>
            <p:cNvSpPr>
              <a:spLocks/>
            </p:cNvSpPr>
            <p:nvPr/>
          </p:nvSpPr>
          <p:spPr bwMode="auto">
            <a:xfrm>
              <a:off x="3334" y="3892"/>
              <a:ext cx="579"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0 to 255</a:t>
              </a:r>
            </a:p>
          </p:txBody>
        </p:sp>
        <p:sp>
          <p:nvSpPr>
            <p:cNvPr id="19470" name="Rectangle 14"/>
            <p:cNvSpPr>
              <a:spLocks/>
            </p:cNvSpPr>
            <p:nvPr/>
          </p:nvSpPr>
          <p:spPr bwMode="auto">
            <a:xfrm>
              <a:off x="4535" y="3892"/>
              <a:ext cx="580"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0 to 255</a:t>
              </a:r>
            </a:p>
          </p:txBody>
        </p:sp>
        <p:sp>
          <p:nvSpPr>
            <p:cNvPr id="19471" name="Rectangle 15"/>
            <p:cNvSpPr>
              <a:spLocks/>
            </p:cNvSpPr>
            <p:nvPr/>
          </p:nvSpPr>
          <p:spPr bwMode="auto">
            <a:xfrm>
              <a:off x="5794" y="3892"/>
              <a:ext cx="580"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1 to 254</a:t>
              </a:r>
            </a:p>
          </p:txBody>
        </p:sp>
        <p:sp>
          <p:nvSpPr>
            <p:cNvPr id="19472" name="Rectangle 16"/>
            <p:cNvSpPr>
              <a:spLocks/>
            </p:cNvSpPr>
            <p:nvPr/>
          </p:nvSpPr>
          <p:spPr bwMode="auto">
            <a:xfrm>
              <a:off x="1193" y="2766"/>
              <a:ext cx="59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Class B:</a:t>
              </a:r>
            </a:p>
          </p:txBody>
        </p:sp>
        <p:sp>
          <p:nvSpPr>
            <p:cNvPr id="19473" name="Rectangle 17"/>
            <p:cNvSpPr>
              <a:spLocks/>
            </p:cNvSpPr>
            <p:nvPr/>
          </p:nvSpPr>
          <p:spPr bwMode="auto">
            <a:xfrm>
              <a:off x="2070" y="2786"/>
              <a:ext cx="754"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128 to 191</a:t>
              </a:r>
            </a:p>
          </p:txBody>
        </p:sp>
        <p:sp>
          <p:nvSpPr>
            <p:cNvPr id="19474" name="Rectangle 18"/>
            <p:cNvSpPr>
              <a:spLocks/>
            </p:cNvSpPr>
            <p:nvPr/>
          </p:nvSpPr>
          <p:spPr bwMode="auto">
            <a:xfrm>
              <a:off x="1193" y="3330"/>
              <a:ext cx="606"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Class C:</a:t>
              </a:r>
            </a:p>
          </p:txBody>
        </p:sp>
        <p:sp>
          <p:nvSpPr>
            <p:cNvPr id="19475" name="Rectangle 19"/>
            <p:cNvSpPr>
              <a:spLocks/>
            </p:cNvSpPr>
            <p:nvPr/>
          </p:nvSpPr>
          <p:spPr bwMode="auto">
            <a:xfrm>
              <a:off x="2048" y="3348"/>
              <a:ext cx="79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192 to 223 </a:t>
              </a:r>
            </a:p>
          </p:txBody>
        </p:sp>
        <p:sp>
          <p:nvSpPr>
            <p:cNvPr id="19476" name="Rectangle 20"/>
            <p:cNvSpPr>
              <a:spLocks/>
            </p:cNvSpPr>
            <p:nvPr/>
          </p:nvSpPr>
          <p:spPr bwMode="auto">
            <a:xfrm>
              <a:off x="2048" y="3892"/>
              <a:ext cx="797"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224 to 239 </a:t>
              </a:r>
            </a:p>
          </p:txBody>
        </p:sp>
        <p:sp>
          <p:nvSpPr>
            <p:cNvPr id="19477" name="Rectangle 21"/>
            <p:cNvSpPr>
              <a:spLocks/>
            </p:cNvSpPr>
            <p:nvPr/>
          </p:nvSpPr>
          <p:spPr bwMode="auto">
            <a:xfrm>
              <a:off x="393" y="3873"/>
              <a:ext cx="1373"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Class D (multicast):</a:t>
              </a:r>
            </a:p>
          </p:txBody>
        </p:sp>
        <p:sp>
          <p:nvSpPr>
            <p:cNvPr id="19478" name="Rectangle 22"/>
            <p:cNvSpPr>
              <a:spLocks/>
            </p:cNvSpPr>
            <p:nvPr/>
          </p:nvSpPr>
          <p:spPr bwMode="auto">
            <a:xfrm>
              <a:off x="3234" y="3047"/>
              <a:ext cx="789"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Network ID</a:t>
              </a:r>
            </a:p>
          </p:txBody>
        </p:sp>
        <p:sp>
          <p:nvSpPr>
            <p:cNvPr id="19479" name="Rectangle 23"/>
            <p:cNvSpPr>
              <a:spLocks/>
            </p:cNvSpPr>
            <p:nvPr/>
          </p:nvSpPr>
          <p:spPr bwMode="auto">
            <a:xfrm>
              <a:off x="2674" y="2534"/>
              <a:ext cx="789"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Network ID</a:t>
              </a:r>
            </a:p>
          </p:txBody>
        </p:sp>
        <p:sp>
          <p:nvSpPr>
            <p:cNvPr id="19480" name="Rectangle 24"/>
            <p:cNvSpPr>
              <a:spLocks/>
            </p:cNvSpPr>
            <p:nvPr/>
          </p:nvSpPr>
          <p:spPr bwMode="auto">
            <a:xfrm>
              <a:off x="2058" y="1950"/>
              <a:ext cx="789"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Network ID</a:t>
              </a:r>
            </a:p>
          </p:txBody>
        </p:sp>
        <p:sp>
          <p:nvSpPr>
            <p:cNvPr id="19481" name="Rectangle 25"/>
            <p:cNvSpPr>
              <a:spLocks/>
            </p:cNvSpPr>
            <p:nvPr/>
          </p:nvSpPr>
          <p:spPr bwMode="auto">
            <a:xfrm>
              <a:off x="5196" y="2534"/>
              <a:ext cx="536"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Host ID</a:t>
              </a:r>
            </a:p>
          </p:txBody>
        </p:sp>
        <p:sp>
          <p:nvSpPr>
            <p:cNvPr id="19482" name="Rectangle 26"/>
            <p:cNvSpPr>
              <a:spLocks/>
            </p:cNvSpPr>
            <p:nvPr/>
          </p:nvSpPr>
          <p:spPr bwMode="auto">
            <a:xfrm>
              <a:off x="4562" y="1950"/>
              <a:ext cx="536"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Host ID</a:t>
              </a:r>
            </a:p>
          </p:txBody>
        </p:sp>
        <p:sp>
          <p:nvSpPr>
            <p:cNvPr id="19483" name="Rectangle 27"/>
            <p:cNvSpPr>
              <a:spLocks/>
            </p:cNvSpPr>
            <p:nvPr/>
          </p:nvSpPr>
          <p:spPr bwMode="auto">
            <a:xfrm>
              <a:off x="5820" y="3047"/>
              <a:ext cx="535"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Host ID</a:t>
              </a:r>
            </a:p>
          </p:txBody>
        </p:sp>
        <p:sp>
          <p:nvSpPr>
            <p:cNvPr id="19484" name="Rectangle 28"/>
            <p:cNvSpPr>
              <a:spLocks/>
            </p:cNvSpPr>
            <p:nvPr/>
          </p:nvSpPr>
          <p:spPr bwMode="auto">
            <a:xfrm>
              <a:off x="3664" y="3616"/>
              <a:ext cx="1234"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Multicast address</a:t>
              </a:r>
            </a:p>
          </p:txBody>
        </p:sp>
        <p:sp>
          <p:nvSpPr>
            <p:cNvPr id="19485" name="Freeform 29"/>
            <p:cNvSpPr>
              <a:spLocks/>
            </p:cNvSpPr>
            <p:nvPr/>
          </p:nvSpPr>
          <p:spPr bwMode="auto">
            <a:xfrm>
              <a:off x="1898" y="2136"/>
              <a:ext cx="581" cy="77"/>
            </a:xfrm>
            <a:custGeom>
              <a:avLst/>
              <a:gdLst>
                <a:gd name="T0" fmla="*/ 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a:moveTo>
                    <a:pt x="0" y="21600"/>
                  </a:moveTo>
                  <a:lnTo>
                    <a:pt x="0" y="0"/>
                  </a:lnTo>
                  <a:lnTo>
                    <a:pt x="21600" y="0"/>
                  </a:lnTo>
                </a:path>
              </a:pathLst>
            </a:custGeom>
            <a:noFill/>
            <a:ln w="20638"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9486" name="Freeform 30"/>
            <p:cNvSpPr>
              <a:spLocks/>
            </p:cNvSpPr>
            <p:nvPr/>
          </p:nvSpPr>
          <p:spPr bwMode="auto">
            <a:xfrm>
              <a:off x="2461" y="2136"/>
              <a:ext cx="542" cy="77"/>
            </a:xfrm>
            <a:custGeom>
              <a:avLst/>
              <a:gdLst>
                <a:gd name="T0" fmla="*/ 21600 w 21600"/>
                <a:gd name="T1" fmla="*/ 21600 h 21600"/>
                <a:gd name="T2" fmla="*/ 21600 w 21600"/>
                <a:gd name="T3" fmla="*/ 0 h 21600"/>
                <a:gd name="T4" fmla="*/ 0 w 21600"/>
                <a:gd name="T5" fmla="*/ 0 h 21600"/>
              </a:gdLst>
              <a:ahLst/>
              <a:cxnLst>
                <a:cxn ang="0">
                  <a:pos x="T0" y="T1"/>
                </a:cxn>
                <a:cxn ang="0">
                  <a:pos x="T2" y="T3"/>
                </a:cxn>
                <a:cxn ang="0">
                  <a:pos x="T4" y="T5"/>
                </a:cxn>
              </a:cxnLst>
              <a:rect l="0" t="0" r="r" b="b"/>
              <a:pathLst>
                <a:path w="21600" h="21600">
                  <a:moveTo>
                    <a:pt x="21600" y="21600"/>
                  </a:moveTo>
                  <a:lnTo>
                    <a:pt x="21600" y="0"/>
                  </a:lnTo>
                  <a:lnTo>
                    <a:pt x="0" y="0"/>
                  </a:lnTo>
                </a:path>
              </a:pathLst>
            </a:custGeom>
            <a:noFill/>
            <a:ln w="20638"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9487" name="Freeform 31"/>
            <p:cNvSpPr>
              <a:spLocks/>
            </p:cNvSpPr>
            <p:nvPr/>
          </p:nvSpPr>
          <p:spPr bwMode="auto">
            <a:xfrm>
              <a:off x="1898" y="2700"/>
              <a:ext cx="1203" cy="77"/>
            </a:xfrm>
            <a:custGeom>
              <a:avLst/>
              <a:gdLst>
                <a:gd name="T0" fmla="*/ 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a:moveTo>
                    <a:pt x="0" y="21600"/>
                  </a:moveTo>
                  <a:lnTo>
                    <a:pt x="0" y="0"/>
                  </a:lnTo>
                  <a:lnTo>
                    <a:pt x="21600" y="0"/>
                  </a:lnTo>
                </a:path>
              </a:pathLst>
            </a:custGeom>
            <a:noFill/>
            <a:ln w="20638"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9488" name="Freeform 32"/>
            <p:cNvSpPr>
              <a:spLocks/>
            </p:cNvSpPr>
            <p:nvPr/>
          </p:nvSpPr>
          <p:spPr bwMode="auto">
            <a:xfrm>
              <a:off x="3062" y="2700"/>
              <a:ext cx="1125" cy="77"/>
            </a:xfrm>
            <a:custGeom>
              <a:avLst/>
              <a:gdLst>
                <a:gd name="T0" fmla="*/ 21600 w 21600"/>
                <a:gd name="T1" fmla="*/ 21600 h 21600"/>
                <a:gd name="T2" fmla="*/ 21600 w 21600"/>
                <a:gd name="T3" fmla="*/ 0 h 21600"/>
                <a:gd name="T4" fmla="*/ 0 w 21600"/>
                <a:gd name="T5" fmla="*/ 0 h 21600"/>
              </a:gdLst>
              <a:ahLst/>
              <a:cxnLst>
                <a:cxn ang="0">
                  <a:pos x="T0" y="T1"/>
                </a:cxn>
                <a:cxn ang="0">
                  <a:pos x="T2" y="T3"/>
                </a:cxn>
                <a:cxn ang="0">
                  <a:pos x="T4" y="T5"/>
                </a:cxn>
              </a:cxnLst>
              <a:rect l="0" t="0" r="r" b="b"/>
              <a:pathLst>
                <a:path w="21600" h="21600">
                  <a:moveTo>
                    <a:pt x="21600" y="21600"/>
                  </a:moveTo>
                  <a:lnTo>
                    <a:pt x="21600" y="0"/>
                  </a:lnTo>
                  <a:lnTo>
                    <a:pt x="0" y="0"/>
                  </a:lnTo>
                </a:path>
              </a:pathLst>
            </a:custGeom>
            <a:noFill/>
            <a:ln w="20638"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9489" name="Freeform 33"/>
            <p:cNvSpPr>
              <a:spLocks/>
            </p:cNvSpPr>
            <p:nvPr/>
          </p:nvSpPr>
          <p:spPr bwMode="auto">
            <a:xfrm>
              <a:off x="1898" y="3242"/>
              <a:ext cx="1824" cy="79"/>
            </a:xfrm>
            <a:custGeom>
              <a:avLst/>
              <a:gdLst>
                <a:gd name="T0" fmla="*/ 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a:moveTo>
                    <a:pt x="0" y="21600"/>
                  </a:moveTo>
                  <a:lnTo>
                    <a:pt x="0" y="0"/>
                  </a:lnTo>
                  <a:lnTo>
                    <a:pt x="21600" y="0"/>
                  </a:lnTo>
                </a:path>
              </a:pathLst>
            </a:custGeom>
            <a:noFill/>
            <a:ln w="20638"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9490" name="Freeform 34"/>
            <p:cNvSpPr>
              <a:spLocks/>
            </p:cNvSpPr>
            <p:nvPr/>
          </p:nvSpPr>
          <p:spPr bwMode="auto">
            <a:xfrm>
              <a:off x="3682" y="3242"/>
              <a:ext cx="1727" cy="79"/>
            </a:xfrm>
            <a:custGeom>
              <a:avLst/>
              <a:gdLst>
                <a:gd name="T0" fmla="*/ 21600 w 21600"/>
                <a:gd name="T1" fmla="*/ 21600 h 21600"/>
                <a:gd name="T2" fmla="*/ 21600 w 21600"/>
                <a:gd name="T3" fmla="*/ 0 h 21600"/>
                <a:gd name="T4" fmla="*/ 0 w 21600"/>
                <a:gd name="T5" fmla="*/ 0 h 21600"/>
              </a:gdLst>
              <a:ahLst/>
              <a:cxnLst>
                <a:cxn ang="0">
                  <a:pos x="T0" y="T1"/>
                </a:cxn>
                <a:cxn ang="0">
                  <a:pos x="T2" y="T3"/>
                </a:cxn>
                <a:cxn ang="0">
                  <a:pos x="T4" y="T5"/>
                </a:cxn>
              </a:cxnLst>
              <a:rect l="0" t="0" r="r" b="b"/>
              <a:pathLst>
                <a:path w="21600" h="21600">
                  <a:moveTo>
                    <a:pt x="21600" y="21600"/>
                  </a:moveTo>
                  <a:lnTo>
                    <a:pt x="21600" y="0"/>
                  </a:lnTo>
                  <a:lnTo>
                    <a:pt x="0" y="0"/>
                  </a:lnTo>
                </a:path>
              </a:pathLst>
            </a:custGeom>
            <a:noFill/>
            <a:ln w="20638"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9491" name="Freeform 35"/>
            <p:cNvSpPr>
              <a:spLocks/>
            </p:cNvSpPr>
            <p:nvPr/>
          </p:nvSpPr>
          <p:spPr bwMode="auto">
            <a:xfrm>
              <a:off x="1898" y="3806"/>
              <a:ext cx="2464" cy="77"/>
            </a:xfrm>
            <a:custGeom>
              <a:avLst/>
              <a:gdLst>
                <a:gd name="T0" fmla="*/ 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a:moveTo>
                    <a:pt x="0" y="21600"/>
                  </a:moveTo>
                  <a:lnTo>
                    <a:pt x="0" y="0"/>
                  </a:lnTo>
                  <a:lnTo>
                    <a:pt x="21600" y="0"/>
                  </a:lnTo>
                </a:path>
              </a:pathLst>
            </a:custGeom>
            <a:noFill/>
            <a:ln w="20638"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9492" name="Freeform 36"/>
            <p:cNvSpPr>
              <a:spLocks/>
            </p:cNvSpPr>
            <p:nvPr/>
          </p:nvSpPr>
          <p:spPr bwMode="auto">
            <a:xfrm>
              <a:off x="4283" y="3806"/>
              <a:ext cx="2328" cy="77"/>
            </a:xfrm>
            <a:custGeom>
              <a:avLst/>
              <a:gdLst>
                <a:gd name="T0" fmla="*/ 21600 w 21600"/>
                <a:gd name="T1" fmla="*/ 21600 h 21600"/>
                <a:gd name="T2" fmla="*/ 21600 w 21600"/>
                <a:gd name="T3" fmla="*/ 0 h 21600"/>
                <a:gd name="T4" fmla="*/ 0 w 21600"/>
                <a:gd name="T5" fmla="*/ 0 h 21600"/>
              </a:gdLst>
              <a:ahLst/>
              <a:cxnLst>
                <a:cxn ang="0">
                  <a:pos x="T0" y="T1"/>
                </a:cxn>
                <a:cxn ang="0">
                  <a:pos x="T2" y="T3"/>
                </a:cxn>
                <a:cxn ang="0">
                  <a:pos x="T4" y="T5"/>
                </a:cxn>
              </a:cxnLst>
              <a:rect l="0" t="0" r="r" b="b"/>
              <a:pathLst>
                <a:path w="21600" h="21600">
                  <a:moveTo>
                    <a:pt x="21600" y="21600"/>
                  </a:moveTo>
                  <a:lnTo>
                    <a:pt x="21600" y="0"/>
                  </a:lnTo>
                  <a:lnTo>
                    <a:pt x="0" y="0"/>
                  </a:lnTo>
                </a:path>
              </a:pathLst>
            </a:custGeom>
            <a:noFill/>
            <a:ln w="20638"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9493" name="Freeform 37"/>
            <p:cNvSpPr>
              <a:spLocks/>
            </p:cNvSpPr>
            <p:nvPr/>
          </p:nvSpPr>
          <p:spPr bwMode="auto">
            <a:xfrm>
              <a:off x="3119" y="2136"/>
              <a:ext cx="1668" cy="77"/>
            </a:xfrm>
            <a:custGeom>
              <a:avLst/>
              <a:gdLst>
                <a:gd name="T0" fmla="*/ 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a:moveTo>
                    <a:pt x="0" y="21600"/>
                  </a:moveTo>
                  <a:lnTo>
                    <a:pt x="0" y="0"/>
                  </a:lnTo>
                  <a:lnTo>
                    <a:pt x="21600" y="0"/>
                  </a:lnTo>
                </a:path>
              </a:pathLst>
            </a:custGeom>
            <a:noFill/>
            <a:ln w="20638"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9494" name="Freeform 38"/>
            <p:cNvSpPr>
              <a:spLocks/>
            </p:cNvSpPr>
            <p:nvPr/>
          </p:nvSpPr>
          <p:spPr bwMode="auto">
            <a:xfrm>
              <a:off x="4769" y="2136"/>
              <a:ext cx="1861" cy="77"/>
            </a:xfrm>
            <a:custGeom>
              <a:avLst/>
              <a:gdLst>
                <a:gd name="T0" fmla="*/ 21600 w 21600"/>
                <a:gd name="T1" fmla="*/ 21600 h 21600"/>
                <a:gd name="T2" fmla="*/ 21600 w 21600"/>
                <a:gd name="T3" fmla="*/ 0 h 21600"/>
                <a:gd name="T4" fmla="*/ 0 w 21600"/>
                <a:gd name="T5" fmla="*/ 0 h 21600"/>
              </a:gdLst>
              <a:ahLst/>
              <a:cxnLst>
                <a:cxn ang="0">
                  <a:pos x="T0" y="T1"/>
                </a:cxn>
                <a:cxn ang="0">
                  <a:pos x="T2" y="T3"/>
                </a:cxn>
                <a:cxn ang="0">
                  <a:pos x="T4" y="T5"/>
                </a:cxn>
              </a:cxnLst>
              <a:rect l="0" t="0" r="r" b="b"/>
              <a:pathLst>
                <a:path w="21600" h="21600">
                  <a:moveTo>
                    <a:pt x="21600" y="21600"/>
                  </a:moveTo>
                  <a:lnTo>
                    <a:pt x="21600" y="0"/>
                  </a:lnTo>
                  <a:lnTo>
                    <a:pt x="0" y="0"/>
                  </a:lnTo>
                </a:path>
              </a:pathLst>
            </a:custGeom>
            <a:noFill/>
            <a:ln w="20638"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9495" name="Freeform 39"/>
            <p:cNvSpPr>
              <a:spLocks/>
            </p:cNvSpPr>
            <p:nvPr/>
          </p:nvSpPr>
          <p:spPr bwMode="auto">
            <a:xfrm>
              <a:off x="4322" y="2700"/>
              <a:ext cx="1223" cy="77"/>
            </a:xfrm>
            <a:custGeom>
              <a:avLst/>
              <a:gdLst>
                <a:gd name="T0" fmla="*/ 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a:moveTo>
                    <a:pt x="0" y="21600"/>
                  </a:moveTo>
                  <a:lnTo>
                    <a:pt x="0" y="0"/>
                  </a:lnTo>
                  <a:lnTo>
                    <a:pt x="21600" y="0"/>
                  </a:lnTo>
                </a:path>
              </a:pathLst>
            </a:custGeom>
            <a:noFill/>
            <a:ln w="20638"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9496" name="Freeform 40"/>
            <p:cNvSpPr>
              <a:spLocks/>
            </p:cNvSpPr>
            <p:nvPr/>
          </p:nvSpPr>
          <p:spPr bwMode="auto">
            <a:xfrm>
              <a:off x="5506" y="2700"/>
              <a:ext cx="1124" cy="77"/>
            </a:xfrm>
            <a:custGeom>
              <a:avLst/>
              <a:gdLst>
                <a:gd name="T0" fmla="*/ 21600 w 21600"/>
                <a:gd name="T1" fmla="*/ 21600 h 21600"/>
                <a:gd name="T2" fmla="*/ 21600 w 21600"/>
                <a:gd name="T3" fmla="*/ 0 h 21600"/>
                <a:gd name="T4" fmla="*/ 0 w 21600"/>
                <a:gd name="T5" fmla="*/ 0 h 21600"/>
              </a:gdLst>
              <a:ahLst/>
              <a:cxnLst>
                <a:cxn ang="0">
                  <a:pos x="T0" y="T1"/>
                </a:cxn>
                <a:cxn ang="0">
                  <a:pos x="T2" y="T3"/>
                </a:cxn>
                <a:cxn ang="0">
                  <a:pos x="T4" y="T5"/>
                </a:cxn>
              </a:cxnLst>
              <a:rect l="0" t="0" r="r" b="b"/>
              <a:pathLst>
                <a:path w="21600" h="21600">
                  <a:moveTo>
                    <a:pt x="21600" y="21600"/>
                  </a:moveTo>
                  <a:lnTo>
                    <a:pt x="21600" y="0"/>
                  </a:lnTo>
                  <a:lnTo>
                    <a:pt x="0" y="0"/>
                  </a:lnTo>
                </a:path>
              </a:pathLst>
            </a:custGeom>
            <a:noFill/>
            <a:ln w="20638"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9497" name="Freeform 41"/>
            <p:cNvSpPr>
              <a:spLocks/>
            </p:cNvSpPr>
            <p:nvPr/>
          </p:nvSpPr>
          <p:spPr bwMode="auto">
            <a:xfrm>
              <a:off x="5525" y="3242"/>
              <a:ext cx="601" cy="79"/>
            </a:xfrm>
            <a:custGeom>
              <a:avLst/>
              <a:gdLst>
                <a:gd name="T0" fmla="*/ 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a:moveTo>
                    <a:pt x="0" y="21600"/>
                  </a:moveTo>
                  <a:lnTo>
                    <a:pt x="0" y="0"/>
                  </a:lnTo>
                  <a:lnTo>
                    <a:pt x="21600" y="0"/>
                  </a:lnTo>
                </a:path>
              </a:pathLst>
            </a:custGeom>
            <a:noFill/>
            <a:ln w="20638"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9498" name="Freeform 42"/>
            <p:cNvSpPr>
              <a:spLocks/>
            </p:cNvSpPr>
            <p:nvPr/>
          </p:nvSpPr>
          <p:spPr bwMode="auto">
            <a:xfrm>
              <a:off x="6087" y="3242"/>
              <a:ext cx="543" cy="79"/>
            </a:xfrm>
            <a:custGeom>
              <a:avLst/>
              <a:gdLst>
                <a:gd name="T0" fmla="*/ 21600 w 21600"/>
                <a:gd name="T1" fmla="*/ 21600 h 21600"/>
                <a:gd name="T2" fmla="*/ 21600 w 21600"/>
                <a:gd name="T3" fmla="*/ 0 h 21600"/>
                <a:gd name="T4" fmla="*/ 0 w 21600"/>
                <a:gd name="T5" fmla="*/ 0 h 21600"/>
              </a:gdLst>
              <a:ahLst/>
              <a:cxnLst>
                <a:cxn ang="0">
                  <a:pos x="T0" y="T1"/>
                </a:cxn>
                <a:cxn ang="0">
                  <a:pos x="T2" y="T3"/>
                </a:cxn>
                <a:cxn ang="0">
                  <a:pos x="T4" y="T5"/>
                </a:cxn>
              </a:cxnLst>
              <a:rect l="0" t="0" r="r" b="b"/>
              <a:pathLst>
                <a:path w="21600" h="21600">
                  <a:moveTo>
                    <a:pt x="21600" y="21600"/>
                  </a:moveTo>
                  <a:lnTo>
                    <a:pt x="21600" y="0"/>
                  </a:lnTo>
                  <a:lnTo>
                    <a:pt x="0" y="0"/>
                  </a:lnTo>
                </a:path>
              </a:pathLst>
            </a:custGeom>
            <a:noFill/>
            <a:ln w="20638"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9499" name="Rectangle 43"/>
            <p:cNvSpPr>
              <a:spLocks/>
            </p:cNvSpPr>
            <p:nvPr/>
          </p:nvSpPr>
          <p:spPr bwMode="auto">
            <a:xfrm>
              <a:off x="3334" y="3330"/>
              <a:ext cx="579"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0 to 255</a:t>
              </a:r>
            </a:p>
          </p:txBody>
        </p:sp>
        <p:sp>
          <p:nvSpPr>
            <p:cNvPr id="19500" name="Rectangle 44"/>
            <p:cNvSpPr>
              <a:spLocks/>
            </p:cNvSpPr>
            <p:nvPr/>
          </p:nvSpPr>
          <p:spPr bwMode="auto">
            <a:xfrm>
              <a:off x="4535" y="3330"/>
              <a:ext cx="580"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0 to 255</a:t>
              </a:r>
            </a:p>
          </p:txBody>
        </p:sp>
        <p:sp>
          <p:nvSpPr>
            <p:cNvPr id="19501" name="Rectangle 45"/>
            <p:cNvSpPr>
              <a:spLocks/>
            </p:cNvSpPr>
            <p:nvPr/>
          </p:nvSpPr>
          <p:spPr bwMode="auto">
            <a:xfrm>
              <a:off x="5794" y="3330"/>
              <a:ext cx="580"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1 to 254</a:t>
              </a:r>
            </a:p>
          </p:txBody>
        </p:sp>
        <p:sp>
          <p:nvSpPr>
            <p:cNvPr id="19502" name="Rectangle 46"/>
            <p:cNvSpPr>
              <a:spLocks/>
            </p:cNvSpPr>
            <p:nvPr/>
          </p:nvSpPr>
          <p:spPr bwMode="auto">
            <a:xfrm>
              <a:off x="3334" y="2786"/>
              <a:ext cx="579"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0 to 255</a:t>
              </a:r>
            </a:p>
          </p:txBody>
        </p:sp>
        <p:sp>
          <p:nvSpPr>
            <p:cNvPr id="19503" name="Rectangle 47"/>
            <p:cNvSpPr>
              <a:spLocks/>
            </p:cNvSpPr>
            <p:nvPr/>
          </p:nvSpPr>
          <p:spPr bwMode="auto">
            <a:xfrm>
              <a:off x="4535" y="2786"/>
              <a:ext cx="580"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0 to 255</a:t>
              </a:r>
            </a:p>
          </p:txBody>
        </p:sp>
        <p:sp>
          <p:nvSpPr>
            <p:cNvPr id="19504" name="Rectangle 48"/>
            <p:cNvSpPr>
              <a:spLocks/>
            </p:cNvSpPr>
            <p:nvPr/>
          </p:nvSpPr>
          <p:spPr bwMode="auto">
            <a:xfrm>
              <a:off x="5794" y="2786"/>
              <a:ext cx="580"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0 to 255</a:t>
              </a:r>
            </a:p>
          </p:txBody>
        </p:sp>
        <p:sp>
          <p:nvSpPr>
            <p:cNvPr id="19505" name="Rectangle 49"/>
            <p:cNvSpPr>
              <a:spLocks/>
            </p:cNvSpPr>
            <p:nvPr/>
          </p:nvSpPr>
          <p:spPr bwMode="auto">
            <a:xfrm>
              <a:off x="3334" y="2242"/>
              <a:ext cx="579"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0 to 255</a:t>
              </a:r>
            </a:p>
          </p:txBody>
        </p:sp>
        <p:sp>
          <p:nvSpPr>
            <p:cNvPr id="19506" name="Rectangle 50"/>
            <p:cNvSpPr>
              <a:spLocks/>
            </p:cNvSpPr>
            <p:nvPr/>
          </p:nvSpPr>
          <p:spPr bwMode="auto">
            <a:xfrm>
              <a:off x="4535" y="2242"/>
              <a:ext cx="580"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0 to 255</a:t>
              </a:r>
            </a:p>
          </p:txBody>
        </p:sp>
        <p:sp>
          <p:nvSpPr>
            <p:cNvPr id="19507" name="Rectangle 51"/>
            <p:cNvSpPr>
              <a:spLocks/>
            </p:cNvSpPr>
            <p:nvPr/>
          </p:nvSpPr>
          <p:spPr bwMode="auto">
            <a:xfrm>
              <a:off x="5794" y="2242"/>
              <a:ext cx="580"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0 to 255</a:t>
              </a:r>
            </a:p>
          </p:txBody>
        </p:sp>
        <p:sp>
          <p:nvSpPr>
            <p:cNvPr id="19508" name="Rectangle 52"/>
            <p:cNvSpPr>
              <a:spLocks/>
            </p:cNvSpPr>
            <p:nvPr/>
          </p:nvSpPr>
          <p:spPr bwMode="auto">
            <a:xfrm>
              <a:off x="3334" y="4378"/>
              <a:ext cx="579"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0 to 255</a:t>
              </a:r>
            </a:p>
          </p:txBody>
        </p:sp>
        <p:sp>
          <p:nvSpPr>
            <p:cNvPr id="19509" name="Rectangle 53"/>
            <p:cNvSpPr>
              <a:spLocks/>
            </p:cNvSpPr>
            <p:nvPr/>
          </p:nvSpPr>
          <p:spPr bwMode="auto">
            <a:xfrm>
              <a:off x="4535" y="4378"/>
              <a:ext cx="580"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0 to 255</a:t>
              </a:r>
            </a:p>
          </p:txBody>
        </p:sp>
        <p:sp>
          <p:nvSpPr>
            <p:cNvPr id="19510" name="Rectangle 54"/>
            <p:cNvSpPr>
              <a:spLocks/>
            </p:cNvSpPr>
            <p:nvPr/>
          </p:nvSpPr>
          <p:spPr bwMode="auto">
            <a:xfrm>
              <a:off x="5794" y="4378"/>
              <a:ext cx="580"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1 to 254</a:t>
              </a:r>
            </a:p>
          </p:txBody>
        </p:sp>
        <p:sp>
          <p:nvSpPr>
            <p:cNvPr id="19511" name="Rectangle 55"/>
            <p:cNvSpPr>
              <a:spLocks/>
            </p:cNvSpPr>
            <p:nvPr/>
          </p:nvSpPr>
          <p:spPr bwMode="auto">
            <a:xfrm>
              <a:off x="2048" y="4378"/>
              <a:ext cx="797"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240 to 255 </a:t>
              </a:r>
            </a:p>
          </p:txBody>
        </p:sp>
        <p:sp>
          <p:nvSpPr>
            <p:cNvPr id="19512" name="Rectangle 56"/>
            <p:cNvSpPr>
              <a:spLocks/>
            </p:cNvSpPr>
            <p:nvPr/>
          </p:nvSpPr>
          <p:spPr bwMode="auto">
            <a:xfrm>
              <a:off x="452" y="4359"/>
              <a:ext cx="135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Class E (reserved):</a:t>
              </a:r>
            </a:p>
          </p:txBody>
        </p:sp>
        <p:sp>
          <p:nvSpPr>
            <p:cNvPr id="19513" name="Freeform 57"/>
            <p:cNvSpPr>
              <a:spLocks/>
            </p:cNvSpPr>
            <p:nvPr/>
          </p:nvSpPr>
          <p:spPr bwMode="auto">
            <a:xfrm>
              <a:off x="1898" y="4291"/>
              <a:ext cx="2464" cy="79"/>
            </a:xfrm>
            <a:custGeom>
              <a:avLst/>
              <a:gdLst>
                <a:gd name="T0" fmla="*/ 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a:moveTo>
                    <a:pt x="0" y="21600"/>
                  </a:moveTo>
                  <a:lnTo>
                    <a:pt x="0" y="0"/>
                  </a:lnTo>
                  <a:lnTo>
                    <a:pt x="21600" y="0"/>
                  </a:lnTo>
                </a:path>
              </a:pathLst>
            </a:custGeom>
            <a:noFill/>
            <a:ln w="20638"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9514" name="Freeform 58"/>
            <p:cNvSpPr>
              <a:spLocks/>
            </p:cNvSpPr>
            <p:nvPr/>
          </p:nvSpPr>
          <p:spPr bwMode="auto">
            <a:xfrm>
              <a:off x="4283" y="4291"/>
              <a:ext cx="2328" cy="79"/>
            </a:xfrm>
            <a:custGeom>
              <a:avLst/>
              <a:gdLst>
                <a:gd name="T0" fmla="*/ 21600 w 21600"/>
                <a:gd name="T1" fmla="*/ 21600 h 21600"/>
                <a:gd name="T2" fmla="*/ 21600 w 21600"/>
                <a:gd name="T3" fmla="*/ 0 h 21600"/>
                <a:gd name="T4" fmla="*/ 0 w 21600"/>
                <a:gd name="T5" fmla="*/ 0 h 21600"/>
              </a:gdLst>
              <a:ahLst/>
              <a:cxnLst>
                <a:cxn ang="0">
                  <a:pos x="T0" y="T1"/>
                </a:cxn>
                <a:cxn ang="0">
                  <a:pos x="T2" y="T3"/>
                </a:cxn>
                <a:cxn ang="0">
                  <a:pos x="T4" y="T5"/>
                </a:cxn>
              </a:cxnLst>
              <a:rect l="0" t="0" r="r" b="b"/>
              <a:pathLst>
                <a:path w="21600" h="21600">
                  <a:moveTo>
                    <a:pt x="21600" y="21600"/>
                  </a:moveTo>
                  <a:lnTo>
                    <a:pt x="21600" y="0"/>
                  </a:lnTo>
                  <a:lnTo>
                    <a:pt x="0" y="0"/>
                  </a:lnTo>
                </a:path>
              </a:pathLst>
            </a:custGeom>
            <a:noFill/>
            <a:ln w="20638" cap="flat">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19515" name="Rectangle 59"/>
            <p:cNvSpPr>
              <a:spLocks/>
            </p:cNvSpPr>
            <p:nvPr/>
          </p:nvSpPr>
          <p:spPr bwMode="auto">
            <a:xfrm>
              <a:off x="6709" y="2125"/>
              <a:ext cx="710"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1.0.0.0 to </a:t>
              </a:r>
            </a:p>
          </p:txBody>
        </p:sp>
        <p:sp>
          <p:nvSpPr>
            <p:cNvPr id="19516" name="Rectangle 60"/>
            <p:cNvSpPr>
              <a:spLocks/>
            </p:cNvSpPr>
            <p:nvPr/>
          </p:nvSpPr>
          <p:spPr bwMode="auto">
            <a:xfrm>
              <a:off x="6718" y="2301"/>
              <a:ext cx="1190"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127.255.255.255</a:t>
              </a:r>
            </a:p>
          </p:txBody>
        </p:sp>
        <p:sp>
          <p:nvSpPr>
            <p:cNvPr id="19517" name="Rectangle 61"/>
            <p:cNvSpPr>
              <a:spLocks/>
            </p:cNvSpPr>
            <p:nvPr/>
          </p:nvSpPr>
          <p:spPr bwMode="auto">
            <a:xfrm>
              <a:off x="6713" y="2727"/>
              <a:ext cx="885"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128.0.0.0 to </a:t>
              </a:r>
            </a:p>
          </p:txBody>
        </p:sp>
        <p:sp>
          <p:nvSpPr>
            <p:cNvPr id="19518" name="Rectangle 62"/>
            <p:cNvSpPr>
              <a:spLocks/>
            </p:cNvSpPr>
            <p:nvPr/>
          </p:nvSpPr>
          <p:spPr bwMode="auto">
            <a:xfrm>
              <a:off x="6718" y="2902"/>
              <a:ext cx="1190"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191.255.255.255</a:t>
              </a:r>
            </a:p>
          </p:txBody>
        </p:sp>
        <p:sp>
          <p:nvSpPr>
            <p:cNvPr id="19519" name="Rectangle 63"/>
            <p:cNvSpPr>
              <a:spLocks/>
            </p:cNvSpPr>
            <p:nvPr/>
          </p:nvSpPr>
          <p:spPr bwMode="auto">
            <a:xfrm>
              <a:off x="6713" y="3251"/>
              <a:ext cx="885"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192.0.0.0 to </a:t>
              </a:r>
            </a:p>
          </p:txBody>
        </p:sp>
        <p:sp>
          <p:nvSpPr>
            <p:cNvPr id="19520" name="Rectangle 64"/>
            <p:cNvSpPr>
              <a:spLocks/>
            </p:cNvSpPr>
            <p:nvPr/>
          </p:nvSpPr>
          <p:spPr bwMode="auto">
            <a:xfrm>
              <a:off x="6718" y="3427"/>
              <a:ext cx="1190"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223.255.255.255</a:t>
              </a:r>
            </a:p>
          </p:txBody>
        </p:sp>
        <p:sp>
          <p:nvSpPr>
            <p:cNvPr id="19521" name="Rectangle 65"/>
            <p:cNvSpPr>
              <a:spLocks/>
            </p:cNvSpPr>
            <p:nvPr/>
          </p:nvSpPr>
          <p:spPr bwMode="auto">
            <a:xfrm>
              <a:off x="6713" y="3815"/>
              <a:ext cx="885"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224.0.0.0 to </a:t>
              </a:r>
            </a:p>
          </p:txBody>
        </p:sp>
        <p:sp>
          <p:nvSpPr>
            <p:cNvPr id="19522" name="Rectangle 66"/>
            <p:cNvSpPr>
              <a:spLocks/>
            </p:cNvSpPr>
            <p:nvPr/>
          </p:nvSpPr>
          <p:spPr bwMode="auto">
            <a:xfrm>
              <a:off x="6718" y="3989"/>
              <a:ext cx="1190"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239.255.255.255</a:t>
              </a:r>
            </a:p>
          </p:txBody>
        </p:sp>
        <p:sp>
          <p:nvSpPr>
            <p:cNvPr id="19523" name="Rectangle 67"/>
            <p:cNvSpPr>
              <a:spLocks/>
            </p:cNvSpPr>
            <p:nvPr/>
          </p:nvSpPr>
          <p:spPr bwMode="auto">
            <a:xfrm>
              <a:off x="6713" y="4300"/>
              <a:ext cx="885"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240.0.0.0 to </a:t>
              </a:r>
            </a:p>
          </p:txBody>
        </p:sp>
        <p:sp>
          <p:nvSpPr>
            <p:cNvPr id="19524" name="Rectangle 68"/>
            <p:cNvSpPr>
              <a:spLocks/>
            </p:cNvSpPr>
            <p:nvPr/>
          </p:nvSpPr>
          <p:spPr bwMode="auto">
            <a:xfrm>
              <a:off x="6718" y="4476"/>
              <a:ext cx="1190"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255.255.255.255</a:t>
              </a:r>
            </a:p>
          </p:txBody>
        </p:sp>
        <p:sp>
          <p:nvSpPr>
            <p:cNvPr id="19525" name="Rectangle 69"/>
            <p:cNvSpPr>
              <a:spLocks/>
            </p:cNvSpPr>
            <p:nvPr/>
          </p:nvSpPr>
          <p:spPr bwMode="auto">
            <a:xfrm>
              <a:off x="6648" y="1660"/>
              <a:ext cx="1418"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336">
                  <a:latin typeface="Arial" panose="020B0604020202020204" pitchFamily="34" charset="0"/>
                  <a:cs typeface="Arial" panose="020B0604020202020204" pitchFamily="34" charset="0"/>
                  <a:sym typeface="Arial" panose="020B0604020202020204" pitchFamily="34" charset="0"/>
                </a:rPr>
                <a:t>Range of addresses</a:t>
              </a:r>
            </a:p>
          </p:txBody>
        </p:sp>
      </p:grpSp>
    </p:spTree>
    <p:extLst>
      <p:ext uri="{BB962C8B-B14F-4D97-AF65-F5344CB8AC3E}">
        <p14:creationId xmlns:p14="http://schemas.microsoft.com/office/powerpoint/2010/main" val="563037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p:cNvSpPr>
          <p:nvPr/>
        </p:nvSpPr>
        <p:spPr bwMode="auto">
          <a:xfrm>
            <a:off x="3507507" y="6373564"/>
            <a:ext cx="5563195" cy="312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40" bIns="0" anchor="b"/>
          <a:lstStyle>
            <a:lvl1pPr marL="57150">
              <a:defRPr sz="1200">
                <a:solidFill>
                  <a:schemeClr val="tx1"/>
                </a:solidFill>
                <a:latin typeface="Times" panose="02020603050405020304" pitchFamily="18" charset="0"/>
              </a:defRPr>
            </a:lvl1pPr>
            <a:lvl2pPr>
              <a:defRPr sz="1200">
                <a:solidFill>
                  <a:schemeClr val="tx1"/>
                </a:solidFill>
                <a:latin typeface="Times" panose="02020603050405020304" pitchFamily="18" charset="0"/>
              </a:defRPr>
            </a:lvl2pPr>
            <a:lvl3pPr>
              <a:defRPr sz="1200">
                <a:solidFill>
                  <a:schemeClr val="tx1"/>
                </a:solidFill>
                <a:latin typeface="Times" panose="02020603050405020304" pitchFamily="18" charset="0"/>
              </a:defRPr>
            </a:lvl3pPr>
            <a:lvl4pPr>
              <a:defRPr sz="1200">
                <a:solidFill>
                  <a:schemeClr val="tx1"/>
                </a:solidFill>
                <a:latin typeface="Times" panose="02020603050405020304" pitchFamily="18" charset="0"/>
              </a:defRPr>
            </a:lvl4pPr>
            <a:lvl5pPr>
              <a:defRPr sz="1200">
                <a:solidFill>
                  <a:schemeClr val="tx1"/>
                </a:solidFill>
                <a:latin typeface="Times" panose="02020603050405020304" pitchFamily="18" charset="0"/>
              </a:defRPr>
            </a:lvl5pPr>
            <a:lvl6pPr fontAlgn="base">
              <a:spcBef>
                <a:spcPct val="0"/>
              </a:spcBef>
              <a:spcAft>
                <a:spcPct val="0"/>
              </a:spcAft>
              <a:defRPr sz="1200">
                <a:solidFill>
                  <a:schemeClr val="tx1"/>
                </a:solidFill>
                <a:latin typeface="Times" panose="02020603050405020304" pitchFamily="18" charset="0"/>
              </a:defRPr>
            </a:lvl6pPr>
            <a:lvl7pPr fontAlgn="base">
              <a:spcBef>
                <a:spcPct val="0"/>
              </a:spcBef>
              <a:spcAft>
                <a:spcPct val="0"/>
              </a:spcAft>
              <a:defRPr sz="1200">
                <a:solidFill>
                  <a:schemeClr val="tx1"/>
                </a:solidFill>
                <a:latin typeface="Times" panose="02020603050405020304" pitchFamily="18" charset="0"/>
              </a:defRPr>
            </a:lvl7pPr>
            <a:lvl8pPr fontAlgn="base">
              <a:spcBef>
                <a:spcPct val="0"/>
              </a:spcBef>
              <a:spcAft>
                <a:spcPct val="0"/>
              </a:spcAft>
              <a:defRPr sz="1200">
                <a:solidFill>
                  <a:schemeClr val="tx1"/>
                </a:solidFill>
                <a:latin typeface="Times" panose="02020603050405020304" pitchFamily="18" charset="0"/>
              </a:defRPr>
            </a:lvl8pPr>
            <a:lvl9pPr fontAlgn="base">
              <a:spcBef>
                <a:spcPct val="0"/>
              </a:spcBef>
              <a:spcAft>
                <a:spcPct val="0"/>
              </a:spcAft>
              <a:defRPr sz="1200">
                <a:solidFill>
                  <a:schemeClr val="tx1"/>
                </a:solidFill>
                <a:latin typeface="Times" panose="02020603050405020304" pitchFamily="18" charset="0"/>
              </a:defRPr>
            </a:lvl9pPr>
          </a:lstStyle>
          <a:p>
            <a:pPr algn="ctr">
              <a:spcBef>
                <a:spcPts val="562"/>
              </a:spcBef>
            </a:pPr>
            <a:r>
              <a:rPr lang="en-US" altLang="en-US" sz="703">
                <a:cs typeface="Times" panose="02020603050405020304" pitchFamily="18" charset="0"/>
              </a:rPr>
              <a:t>Instructor’s Guide for  Coulouris, Dollimore, Kindberg and Blair,  Distributed Systems: Concepts and Design   Edn. 5   </a:t>
            </a:r>
            <a:br>
              <a:rPr lang="en-US" altLang="en-US" sz="703">
                <a:cs typeface="Times" panose="02020603050405020304" pitchFamily="18" charset="0"/>
              </a:rPr>
            </a:br>
            <a:r>
              <a:rPr lang="en-US" altLang="en-US" sz="703">
                <a:cs typeface="Times" panose="02020603050405020304" pitchFamily="18" charset="0"/>
              </a:rPr>
              <a:t>©  Pearson Education 2012 </a:t>
            </a:r>
          </a:p>
        </p:txBody>
      </p:sp>
      <p:sp>
        <p:nvSpPr>
          <p:cNvPr id="20482" name="Line 2"/>
          <p:cNvSpPr>
            <a:spLocks noChangeShapeType="1"/>
          </p:cNvSpPr>
          <p:nvPr/>
        </p:nvSpPr>
        <p:spPr bwMode="auto">
          <a:xfrm>
            <a:off x="1979414" y="1143000"/>
            <a:ext cx="8152805" cy="1117"/>
          </a:xfrm>
          <a:prstGeom prst="line">
            <a:avLst/>
          </a:prstGeom>
          <a:noFill/>
          <a:ln w="127000">
            <a:solidFill>
              <a:srgbClr val="FFCC00"/>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20483" name="Rectangle 3"/>
          <p:cNvSpPr>
            <a:spLocks noGrp="1" noChangeArrowheads="1"/>
          </p:cNvSpPr>
          <p:nvPr>
            <p:ph type="title"/>
          </p:nvPr>
        </p:nvSpPr>
        <p:spPr>
          <a:ln/>
        </p:spPr>
        <p:txBody>
          <a:bodyPr vert="horz" lIns="91440" tIns="45720" rIns="116999" bIns="45720" rtlCol="0" anchor="t">
            <a:normAutofit/>
          </a:bodyPr>
          <a:lstStyle/>
          <a:p>
            <a:pPr marL="40182"/>
            <a:r>
              <a:rPr lang="en-US" altLang="en-US"/>
              <a:t>Figure 3.17</a:t>
            </a:r>
            <a:br>
              <a:rPr lang="en-US" altLang="en-US"/>
            </a:br>
            <a:r>
              <a:rPr lang="en-US" altLang="en-US"/>
              <a:t>IP packet layout</a:t>
            </a:r>
          </a:p>
        </p:txBody>
      </p:sp>
      <p:pic>
        <p:nvPicPr>
          <p:cNvPr id="20484" name="Picture 4"/>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52625" y="2061642"/>
            <a:ext cx="8322469" cy="1044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586921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p:cNvSpPr>
          <p:nvPr/>
        </p:nvSpPr>
        <p:spPr bwMode="auto">
          <a:xfrm>
            <a:off x="3507507" y="6373564"/>
            <a:ext cx="5563195" cy="312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40" bIns="0" anchor="b"/>
          <a:lstStyle>
            <a:lvl1pPr marL="57150">
              <a:defRPr sz="1200">
                <a:solidFill>
                  <a:schemeClr val="tx1"/>
                </a:solidFill>
                <a:latin typeface="Times" panose="02020603050405020304" pitchFamily="18" charset="0"/>
              </a:defRPr>
            </a:lvl1pPr>
            <a:lvl2pPr>
              <a:defRPr sz="1200">
                <a:solidFill>
                  <a:schemeClr val="tx1"/>
                </a:solidFill>
                <a:latin typeface="Times" panose="02020603050405020304" pitchFamily="18" charset="0"/>
              </a:defRPr>
            </a:lvl2pPr>
            <a:lvl3pPr>
              <a:defRPr sz="1200">
                <a:solidFill>
                  <a:schemeClr val="tx1"/>
                </a:solidFill>
                <a:latin typeface="Times" panose="02020603050405020304" pitchFamily="18" charset="0"/>
              </a:defRPr>
            </a:lvl3pPr>
            <a:lvl4pPr>
              <a:defRPr sz="1200">
                <a:solidFill>
                  <a:schemeClr val="tx1"/>
                </a:solidFill>
                <a:latin typeface="Times" panose="02020603050405020304" pitchFamily="18" charset="0"/>
              </a:defRPr>
            </a:lvl4pPr>
            <a:lvl5pPr>
              <a:defRPr sz="1200">
                <a:solidFill>
                  <a:schemeClr val="tx1"/>
                </a:solidFill>
                <a:latin typeface="Times" panose="02020603050405020304" pitchFamily="18" charset="0"/>
              </a:defRPr>
            </a:lvl5pPr>
            <a:lvl6pPr fontAlgn="base">
              <a:spcBef>
                <a:spcPct val="0"/>
              </a:spcBef>
              <a:spcAft>
                <a:spcPct val="0"/>
              </a:spcAft>
              <a:defRPr sz="1200">
                <a:solidFill>
                  <a:schemeClr val="tx1"/>
                </a:solidFill>
                <a:latin typeface="Times" panose="02020603050405020304" pitchFamily="18" charset="0"/>
              </a:defRPr>
            </a:lvl6pPr>
            <a:lvl7pPr fontAlgn="base">
              <a:spcBef>
                <a:spcPct val="0"/>
              </a:spcBef>
              <a:spcAft>
                <a:spcPct val="0"/>
              </a:spcAft>
              <a:defRPr sz="1200">
                <a:solidFill>
                  <a:schemeClr val="tx1"/>
                </a:solidFill>
                <a:latin typeface="Times" panose="02020603050405020304" pitchFamily="18" charset="0"/>
              </a:defRPr>
            </a:lvl7pPr>
            <a:lvl8pPr fontAlgn="base">
              <a:spcBef>
                <a:spcPct val="0"/>
              </a:spcBef>
              <a:spcAft>
                <a:spcPct val="0"/>
              </a:spcAft>
              <a:defRPr sz="1200">
                <a:solidFill>
                  <a:schemeClr val="tx1"/>
                </a:solidFill>
                <a:latin typeface="Times" panose="02020603050405020304" pitchFamily="18" charset="0"/>
              </a:defRPr>
            </a:lvl8pPr>
            <a:lvl9pPr fontAlgn="base">
              <a:spcBef>
                <a:spcPct val="0"/>
              </a:spcBef>
              <a:spcAft>
                <a:spcPct val="0"/>
              </a:spcAft>
              <a:defRPr sz="1200">
                <a:solidFill>
                  <a:schemeClr val="tx1"/>
                </a:solidFill>
                <a:latin typeface="Times" panose="02020603050405020304" pitchFamily="18" charset="0"/>
              </a:defRPr>
            </a:lvl9pPr>
          </a:lstStyle>
          <a:p>
            <a:pPr algn="ctr">
              <a:spcBef>
                <a:spcPts val="562"/>
              </a:spcBef>
            </a:pPr>
            <a:r>
              <a:rPr lang="en-US" altLang="en-US" sz="703">
                <a:cs typeface="Times" panose="02020603050405020304" pitchFamily="18" charset="0"/>
              </a:rPr>
              <a:t>Instructor’s Guide for  Coulouris, Dollimore, Kindberg and Blair,  Distributed Systems: Concepts and Design   Edn. 5   </a:t>
            </a:r>
            <a:br>
              <a:rPr lang="en-US" altLang="en-US" sz="703">
                <a:cs typeface="Times" panose="02020603050405020304" pitchFamily="18" charset="0"/>
              </a:rPr>
            </a:br>
            <a:r>
              <a:rPr lang="en-US" altLang="en-US" sz="703">
                <a:cs typeface="Times" panose="02020603050405020304" pitchFamily="18" charset="0"/>
              </a:rPr>
              <a:t>©  Pearson Education 2012 </a:t>
            </a:r>
          </a:p>
        </p:txBody>
      </p:sp>
      <p:sp>
        <p:nvSpPr>
          <p:cNvPr id="21506" name="Line 2"/>
          <p:cNvSpPr>
            <a:spLocks noChangeShapeType="1"/>
          </p:cNvSpPr>
          <p:nvPr/>
        </p:nvSpPr>
        <p:spPr bwMode="auto">
          <a:xfrm>
            <a:off x="1979414" y="1143000"/>
            <a:ext cx="8152805" cy="1117"/>
          </a:xfrm>
          <a:prstGeom prst="line">
            <a:avLst/>
          </a:prstGeom>
          <a:noFill/>
          <a:ln w="127000">
            <a:solidFill>
              <a:srgbClr val="FFCC00"/>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21507" name="Rectangle 3"/>
          <p:cNvSpPr>
            <a:spLocks noGrp="1" noChangeArrowheads="1"/>
          </p:cNvSpPr>
          <p:nvPr>
            <p:ph type="title"/>
          </p:nvPr>
        </p:nvSpPr>
        <p:spPr>
          <a:ln/>
        </p:spPr>
        <p:txBody>
          <a:bodyPr vert="horz" lIns="91440" tIns="45720" rIns="116999" bIns="45720" rtlCol="0" anchor="t">
            <a:normAutofit/>
          </a:bodyPr>
          <a:lstStyle/>
          <a:p>
            <a:pPr marL="40182"/>
            <a:r>
              <a:rPr lang="en-US" altLang="en-US"/>
              <a:t>Figure 3.18 </a:t>
            </a:r>
            <a:br>
              <a:rPr lang="en-US" altLang="en-US"/>
            </a:br>
            <a:r>
              <a:rPr lang="en-US" altLang="en-US"/>
              <a:t>A typical NAT-based home network </a:t>
            </a:r>
          </a:p>
        </p:txBody>
      </p:sp>
      <p:pic>
        <p:nvPicPr>
          <p:cNvPr id="2150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2137" y="1384102"/>
            <a:ext cx="7224117" cy="4804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round/>
                <a:headEnd/>
                <a:tailEnd/>
              </a14:hiddenLine>
            </a:ext>
          </a:extLst>
        </p:spPr>
      </p:pic>
    </p:spTree>
    <p:extLst>
      <p:ext uri="{BB962C8B-B14F-4D97-AF65-F5344CB8AC3E}">
        <p14:creationId xmlns:p14="http://schemas.microsoft.com/office/powerpoint/2010/main" val="17027993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9205575" cy="1320800"/>
          </a:xfrm>
        </p:spPr>
        <p:txBody>
          <a:bodyPr/>
          <a:lstStyle/>
          <a:p>
            <a:r>
              <a:rPr lang="en-US" dirty="0" smtClean="0"/>
              <a:t>Project 1: Interaction Model : Phase2</a:t>
            </a:r>
            <a:br>
              <a:rPr lang="en-US" dirty="0" smtClean="0"/>
            </a:br>
            <a:r>
              <a:rPr lang="en-US" dirty="0" smtClean="0"/>
              <a:t>UML sequence diagram</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60001" y="1667933"/>
            <a:ext cx="7922907" cy="6858000"/>
          </a:xfrm>
          <a:prstGeom prst="rect">
            <a:avLst/>
          </a:prstGeom>
        </p:spPr>
      </p:pic>
    </p:spTree>
    <p:extLst>
      <p:ext uri="{BB962C8B-B14F-4D97-AF65-F5344CB8AC3E}">
        <p14:creationId xmlns:p14="http://schemas.microsoft.com/office/powerpoint/2010/main" val="422420640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p:cNvSpPr>
          <p:nvPr/>
        </p:nvSpPr>
        <p:spPr bwMode="auto">
          <a:xfrm>
            <a:off x="3507507" y="6373564"/>
            <a:ext cx="5563195" cy="312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40" bIns="0" anchor="b"/>
          <a:lstStyle>
            <a:lvl1pPr marL="57150">
              <a:defRPr sz="1200">
                <a:solidFill>
                  <a:schemeClr val="tx1"/>
                </a:solidFill>
                <a:latin typeface="Times" panose="02020603050405020304" pitchFamily="18" charset="0"/>
              </a:defRPr>
            </a:lvl1pPr>
            <a:lvl2pPr>
              <a:defRPr sz="1200">
                <a:solidFill>
                  <a:schemeClr val="tx1"/>
                </a:solidFill>
                <a:latin typeface="Times" panose="02020603050405020304" pitchFamily="18" charset="0"/>
              </a:defRPr>
            </a:lvl2pPr>
            <a:lvl3pPr>
              <a:defRPr sz="1200">
                <a:solidFill>
                  <a:schemeClr val="tx1"/>
                </a:solidFill>
                <a:latin typeface="Times" panose="02020603050405020304" pitchFamily="18" charset="0"/>
              </a:defRPr>
            </a:lvl3pPr>
            <a:lvl4pPr>
              <a:defRPr sz="1200">
                <a:solidFill>
                  <a:schemeClr val="tx1"/>
                </a:solidFill>
                <a:latin typeface="Times" panose="02020603050405020304" pitchFamily="18" charset="0"/>
              </a:defRPr>
            </a:lvl4pPr>
            <a:lvl5pPr>
              <a:defRPr sz="1200">
                <a:solidFill>
                  <a:schemeClr val="tx1"/>
                </a:solidFill>
                <a:latin typeface="Times" panose="02020603050405020304" pitchFamily="18" charset="0"/>
              </a:defRPr>
            </a:lvl5pPr>
            <a:lvl6pPr fontAlgn="base">
              <a:spcBef>
                <a:spcPct val="0"/>
              </a:spcBef>
              <a:spcAft>
                <a:spcPct val="0"/>
              </a:spcAft>
              <a:defRPr sz="1200">
                <a:solidFill>
                  <a:schemeClr val="tx1"/>
                </a:solidFill>
                <a:latin typeface="Times" panose="02020603050405020304" pitchFamily="18" charset="0"/>
              </a:defRPr>
            </a:lvl6pPr>
            <a:lvl7pPr fontAlgn="base">
              <a:spcBef>
                <a:spcPct val="0"/>
              </a:spcBef>
              <a:spcAft>
                <a:spcPct val="0"/>
              </a:spcAft>
              <a:defRPr sz="1200">
                <a:solidFill>
                  <a:schemeClr val="tx1"/>
                </a:solidFill>
                <a:latin typeface="Times" panose="02020603050405020304" pitchFamily="18" charset="0"/>
              </a:defRPr>
            </a:lvl7pPr>
            <a:lvl8pPr fontAlgn="base">
              <a:spcBef>
                <a:spcPct val="0"/>
              </a:spcBef>
              <a:spcAft>
                <a:spcPct val="0"/>
              </a:spcAft>
              <a:defRPr sz="1200">
                <a:solidFill>
                  <a:schemeClr val="tx1"/>
                </a:solidFill>
                <a:latin typeface="Times" panose="02020603050405020304" pitchFamily="18" charset="0"/>
              </a:defRPr>
            </a:lvl8pPr>
            <a:lvl9pPr fontAlgn="base">
              <a:spcBef>
                <a:spcPct val="0"/>
              </a:spcBef>
              <a:spcAft>
                <a:spcPct val="0"/>
              </a:spcAft>
              <a:defRPr sz="1200">
                <a:solidFill>
                  <a:schemeClr val="tx1"/>
                </a:solidFill>
                <a:latin typeface="Times" panose="02020603050405020304" pitchFamily="18" charset="0"/>
              </a:defRPr>
            </a:lvl9pPr>
          </a:lstStyle>
          <a:p>
            <a:pPr algn="ctr">
              <a:spcBef>
                <a:spcPts val="562"/>
              </a:spcBef>
            </a:pPr>
            <a:r>
              <a:rPr lang="en-US" altLang="en-US" sz="703">
                <a:cs typeface="Times" panose="02020603050405020304" pitchFamily="18" charset="0"/>
              </a:rPr>
              <a:t>Instructor’s Guide for  Coulouris, Dollimore, Kindberg and Blair,  Distributed Systems: Concepts and Design   Edn. 5   </a:t>
            </a:r>
            <a:br>
              <a:rPr lang="en-US" altLang="en-US" sz="703">
                <a:cs typeface="Times" panose="02020603050405020304" pitchFamily="18" charset="0"/>
              </a:rPr>
            </a:br>
            <a:r>
              <a:rPr lang="en-US" altLang="en-US" sz="703">
                <a:cs typeface="Times" panose="02020603050405020304" pitchFamily="18" charset="0"/>
              </a:rPr>
              <a:t>©  Pearson Education 2012 </a:t>
            </a:r>
          </a:p>
        </p:txBody>
      </p:sp>
      <p:sp>
        <p:nvSpPr>
          <p:cNvPr id="22530" name="Line 2"/>
          <p:cNvSpPr>
            <a:spLocks noChangeShapeType="1"/>
          </p:cNvSpPr>
          <p:nvPr/>
        </p:nvSpPr>
        <p:spPr bwMode="auto">
          <a:xfrm>
            <a:off x="1979414" y="1143000"/>
            <a:ext cx="8152805" cy="1117"/>
          </a:xfrm>
          <a:prstGeom prst="line">
            <a:avLst/>
          </a:prstGeom>
          <a:noFill/>
          <a:ln w="127000">
            <a:solidFill>
              <a:srgbClr val="FFCC00"/>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22531" name="Rectangle 3"/>
          <p:cNvSpPr>
            <a:spLocks noGrp="1" noChangeArrowheads="1"/>
          </p:cNvSpPr>
          <p:nvPr>
            <p:ph type="title"/>
          </p:nvPr>
        </p:nvSpPr>
        <p:spPr>
          <a:ln/>
        </p:spPr>
        <p:txBody>
          <a:bodyPr vert="horz" lIns="91440" tIns="45720" rIns="116999" bIns="45720" rtlCol="0" anchor="t">
            <a:normAutofit/>
          </a:bodyPr>
          <a:lstStyle/>
          <a:p>
            <a:pPr marL="40182"/>
            <a:r>
              <a:rPr lang="en-US" altLang="en-US" sz="2320"/>
              <a:t>Figure 3.19</a:t>
            </a:r>
            <a:br>
              <a:rPr lang="en-US" altLang="en-US" sz="2320"/>
            </a:br>
            <a:r>
              <a:rPr lang="en-US" altLang="en-US" sz="2320"/>
              <a:t>IPv6 header layout</a:t>
            </a:r>
          </a:p>
        </p:txBody>
      </p:sp>
      <p:grpSp>
        <p:nvGrpSpPr>
          <p:cNvPr id="22532" name="Group 4"/>
          <p:cNvGrpSpPr>
            <a:grpSpLocks/>
          </p:cNvGrpSpPr>
          <p:nvPr/>
        </p:nvGrpSpPr>
        <p:grpSpPr bwMode="auto">
          <a:xfrm>
            <a:off x="751368" y="2187869"/>
            <a:ext cx="8448600" cy="3558480"/>
            <a:chOff x="0" y="0"/>
            <a:chExt cx="6944" cy="2616"/>
          </a:xfrm>
        </p:grpSpPr>
        <p:sp>
          <p:nvSpPr>
            <p:cNvPr id="22533" name="Rectangle 5"/>
            <p:cNvSpPr>
              <a:spLocks/>
            </p:cNvSpPr>
            <p:nvPr/>
          </p:nvSpPr>
          <p:spPr bwMode="auto">
            <a:xfrm>
              <a:off x="0" y="585"/>
              <a:ext cx="6922" cy="1005"/>
            </a:xfrm>
            <a:prstGeom prst="rect">
              <a:avLst/>
            </a:prstGeom>
            <a:solidFill>
              <a:srgbClr val="FFDC99"/>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22534" name="Rectangle 6"/>
            <p:cNvSpPr>
              <a:spLocks/>
            </p:cNvSpPr>
            <p:nvPr/>
          </p:nvSpPr>
          <p:spPr bwMode="auto">
            <a:xfrm>
              <a:off x="0" y="585"/>
              <a:ext cx="6944" cy="1025"/>
            </a:xfrm>
            <a:prstGeom prst="rect">
              <a:avLst/>
            </a:prstGeom>
            <a:noFill/>
            <a:ln w="23813">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22535" name="Rectangle 7"/>
            <p:cNvSpPr>
              <a:spLocks/>
            </p:cNvSpPr>
            <p:nvPr/>
          </p:nvSpPr>
          <p:spPr bwMode="auto">
            <a:xfrm>
              <a:off x="2634" y="0"/>
              <a:ext cx="4288" cy="292"/>
            </a:xfrm>
            <a:prstGeom prst="rect">
              <a:avLst/>
            </a:prstGeom>
            <a:solidFill>
              <a:srgbClr val="FFDC99"/>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22536" name="Rectangle 8"/>
            <p:cNvSpPr>
              <a:spLocks/>
            </p:cNvSpPr>
            <p:nvPr/>
          </p:nvSpPr>
          <p:spPr bwMode="auto">
            <a:xfrm>
              <a:off x="2634" y="0"/>
              <a:ext cx="4310" cy="314"/>
            </a:xfrm>
            <a:prstGeom prst="rect">
              <a:avLst/>
            </a:prstGeom>
            <a:noFill/>
            <a:ln w="23813">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22537" name="Rectangle 9"/>
            <p:cNvSpPr>
              <a:spLocks/>
            </p:cNvSpPr>
            <p:nvPr/>
          </p:nvSpPr>
          <p:spPr bwMode="auto">
            <a:xfrm>
              <a:off x="0" y="0"/>
              <a:ext cx="1317" cy="292"/>
            </a:xfrm>
            <a:prstGeom prst="rect">
              <a:avLst/>
            </a:prstGeom>
            <a:solidFill>
              <a:srgbClr val="FFDC99"/>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22538" name="Rectangle 10"/>
            <p:cNvSpPr>
              <a:spLocks/>
            </p:cNvSpPr>
            <p:nvPr/>
          </p:nvSpPr>
          <p:spPr bwMode="auto">
            <a:xfrm>
              <a:off x="0" y="0"/>
              <a:ext cx="1339" cy="314"/>
            </a:xfrm>
            <a:prstGeom prst="rect">
              <a:avLst/>
            </a:prstGeom>
            <a:noFill/>
            <a:ln w="23813">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22539" name="Rectangle 11"/>
            <p:cNvSpPr>
              <a:spLocks/>
            </p:cNvSpPr>
            <p:nvPr/>
          </p:nvSpPr>
          <p:spPr bwMode="auto">
            <a:xfrm>
              <a:off x="1317" y="0"/>
              <a:ext cx="1715" cy="292"/>
            </a:xfrm>
            <a:prstGeom prst="rect">
              <a:avLst/>
            </a:prstGeom>
            <a:solidFill>
              <a:srgbClr val="FFDC99"/>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22540" name="Rectangle 12"/>
            <p:cNvSpPr>
              <a:spLocks/>
            </p:cNvSpPr>
            <p:nvPr/>
          </p:nvSpPr>
          <p:spPr bwMode="auto">
            <a:xfrm>
              <a:off x="1317" y="0"/>
              <a:ext cx="1737" cy="314"/>
            </a:xfrm>
            <a:prstGeom prst="rect">
              <a:avLst/>
            </a:prstGeom>
            <a:noFill/>
            <a:ln w="23813">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22541" name="Rectangle 13"/>
            <p:cNvSpPr>
              <a:spLocks/>
            </p:cNvSpPr>
            <p:nvPr/>
          </p:nvSpPr>
          <p:spPr bwMode="auto">
            <a:xfrm>
              <a:off x="0" y="292"/>
              <a:ext cx="3429" cy="293"/>
            </a:xfrm>
            <a:prstGeom prst="rect">
              <a:avLst/>
            </a:prstGeom>
            <a:solidFill>
              <a:srgbClr val="FFDC99"/>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22542" name="Rectangle 14"/>
            <p:cNvSpPr>
              <a:spLocks/>
            </p:cNvSpPr>
            <p:nvPr/>
          </p:nvSpPr>
          <p:spPr bwMode="auto">
            <a:xfrm>
              <a:off x="0" y="292"/>
              <a:ext cx="3451" cy="315"/>
            </a:xfrm>
            <a:prstGeom prst="rect">
              <a:avLst/>
            </a:prstGeom>
            <a:noFill/>
            <a:ln w="23813">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22543" name="Rectangle 15"/>
            <p:cNvSpPr>
              <a:spLocks/>
            </p:cNvSpPr>
            <p:nvPr/>
          </p:nvSpPr>
          <p:spPr bwMode="auto">
            <a:xfrm>
              <a:off x="3429" y="292"/>
              <a:ext cx="1820" cy="293"/>
            </a:xfrm>
            <a:prstGeom prst="rect">
              <a:avLst/>
            </a:prstGeom>
            <a:solidFill>
              <a:srgbClr val="FFDC99"/>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22544" name="Rectangle 16"/>
            <p:cNvSpPr>
              <a:spLocks/>
            </p:cNvSpPr>
            <p:nvPr/>
          </p:nvSpPr>
          <p:spPr bwMode="auto">
            <a:xfrm>
              <a:off x="3429" y="292"/>
              <a:ext cx="1840" cy="315"/>
            </a:xfrm>
            <a:prstGeom prst="rect">
              <a:avLst/>
            </a:prstGeom>
            <a:noFill/>
            <a:ln w="23813">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22545" name="Rectangle 17"/>
            <p:cNvSpPr>
              <a:spLocks/>
            </p:cNvSpPr>
            <p:nvPr/>
          </p:nvSpPr>
          <p:spPr bwMode="auto">
            <a:xfrm>
              <a:off x="0" y="1590"/>
              <a:ext cx="6922" cy="1005"/>
            </a:xfrm>
            <a:prstGeom prst="rect">
              <a:avLst/>
            </a:prstGeom>
            <a:solidFill>
              <a:srgbClr val="FFDC99"/>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22546" name="Rectangle 18"/>
            <p:cNvSpPr>
              <a:spLocks/>
            </p:cNvSpPr>
            <p:nvPr/>
          </p:nvSpPr>
          <p:spPr bwMode="auto">
            <a:xfrm>
              <a:off x="0" y="1590"/>
              <a:ext cx="6944" cy="1026"/>
            </a:xfrm>
            <a:prstGeom prst="rect">
              <a:avLst/>
            </a:prstGeom>
            <a:noFill/>
            <a:ln w="23813">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22547" name="Rectangle 19"/>
            <p:cNvSpPr>
              <a:spLocks/>
            </p:cNvSpPr>
            <p:nvPr/>
          </p:nvSpPr>
          <p:spPr bwMode="auto">
            <a:xfrm>
              <a:off x="5249" y="292"/>
              <a:ext cx="1673" cy="293"/>
            </a:xfrm>
            <a:prstGeom prst="rect">
              <a:avLst/>
            </a:prstGeom>
            <a:solidFill>
              <a:srgbClr val="FFDC99"/>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22548" name="Rectangle 20"/>
            <p:cNvSpPr>
              <a:spLocks/>
            </p:cNvSpPr>
            <p:nvPr/>
          </p:nvSpPr>
          <p:spPr bwMode="auto">
            <a:xfrm>
              <a:off x="5249" y="292"/>
              <a:ext cx="1694" cy="315"/>
            </a:xfrm>
            <a:prstGeom prst="rect">
              <a:avLst/>
            </a:prstGeom>
            <a:noFill/>
            <a:ln w="23813">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22549" name="Rectangle 21"/>
            <p:cNvSpPr>
              <a:spLocks/>
            </p:cNvSpPr>
            <p:nvPr/>
          </p:nvSpPr>
          <p:spPr bwMode="auto">
            <a:xfrm>
              <a:off x="2893" y="867"/>
              <a:ext cx="1210" cy="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617">
                  <a:latin typeface="C Helvetica Condensed" charset="0"/>
                  <a:cs typeface="C Helvetica Condensed" charset="0"/>
                  <a:sym typeface="C Helvetica Condensed" charset="0"/>
                </a:rPr>
                <a:t>Source address</a:t>
              </a:r>
            </a:p>
          </p:txBody>
        </p:sp>
        <p:sp>
          <p:nvSpPr>
            <p:cNvPr id="22550" name="Rectangle 22"/>
            <p:cNvSpPr>
              <a:spLocks/>
            </p:cNvSpPr>
            <p:nvPr/>
          </p:nvSpPr>
          <p:spPr bwMode="auto">
            <a:xfrm>
              <a:off x="3141" y="1055"/>
              <a:ext cx="767" cy="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617">
                  <a:latin typeface="C Helvetica Condensed" charset="0"/>
                  <a:cs typeface="C Helvetica Condensed" charset="0"/>
                  <a:sym typeface="C Helvetica Condensed" charset="0"/>
                </a:rPr>
                <a:t>(128 bits)</a:t>
              </a:r>
            </a:p>
          </p:txBody>
        </p:sp>
        <p:sp>
          <p:nvSpPr>
            <p:cNvPr id="22551" name="Rectangle 23"/>
            <p:cNvSpPr>
              <a:spLocks/>
            </p:cNvSpPr>
            <p:nvPr/>
          </p:nvSpPr>
          <p:spPr bwMode="auto">
            <a:xfrm>
              <a:off x="2732" y="1892"/>
              <a:ext cx="1540" cy="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617">
                  <a:latin typeface="C Helvetica Condensed" charset="0"/>
                  <a:cs typeface="C Helvetica Condensed" charset="0"/>
                  <a:sym typeface="C Helvetica Condensed" charset="0"/>
                </a:rPr>
                <a:t>Destination address</a:t>
              </a:r>
            </a:p>
          </p:txBody>
        </p:sp>
        <p:sp>
          <p:nvSpPr>
            <p:cNvPr id="22552" name="Rectangle 24"/>
            <p:cNvSpPr>
              <a:spLocks/>
            </p:cNvSpPr>
            <p:nvPr/>
          </p:nvSpPr>
          <p:spPr bwMode="auto">
            <a:xfrm>
              <a:off x="3103" y="2080"/>
              <a:ext cx="767" cy="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617">
                  <a:latin typeface="C Helvetica Condensed" charset="0"/>
                  <a:cs typeface="C Helvetica Condensed" charset="0"/>
                  <a:sym typeface="C Helvetica Condensed" charset="0"/>
                </a:rPr>
                <a:t>(128 bits)</a:t>
              </a:r>
            </a:p>
          </p:txBody>
        </p:sp>
        <p:sp>
          <p:nvSpPr>
            <p:cNvPr id="22553" name="Rectangle 25"/>
            <p:cNvSpPr>
              <a:spLocks/>
            </p:cNvSpPr>
            <p:nvPr/>
          </p:nvSpPr>
          <p:spPr bwMode="auto">
            <a:xfrm>
              <a:off x="104" y="51"/>
              <a:ext cx="1205" cy="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617">
                  <a:latin typeface="C Helvetica Condensed" charset="0"/>
                  <a:cs typeface="C Helvetica Condensed" charset="0"/>
                  <a:sym typeface="C Helvetica Condensed" charset="0"/>
                </a:rPr>
                <a:t>Version (4 bits)</a:t>
              </a:r>
            </a:p>
          </p:txBody>
        </p:sp>
        <p:sp>
          <p:nvSpPr>
            <p:cNvPr id="22554" name="Rectangle 26"/>
            <p:cNvSpPr>
              <a:spLocks/>
            </p:cNvSpPr>
            <p:nvPr/>
          </p:nvSpPr>
          <p:spPr bwMode="auto">
            <a:xfrm>
              <a:off x="1457" y="51"/>
              <a:ext cx="1536" cy="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617">
                  <a:latin typeface="C Helvetica Condensed" charset="0"/>
                  <a:cs typeface="C Helvetica Condensed" charset="0"/>
                  <a:sym typeface="C Helvetica Condensed" charset="0"/>
                </a:rPr>
                <a:t>Traffic class (8 bits)</a:t>
              </a:r>
            </a:p>
          </p:txBody>
        </p:sp>
        <p:sp>
          <p:nvSpPr>
            <p:cNvPr id="22555" name="Rectangle 27"/>
            <p:cNvSpPr>
              <a:spLocks/>
            </p:cNvSpPr>
            <p:nvPr/>
          </p:nvSpPr>
          <p:spPr bwMode="auto">
            <a:xfrm>
              <a:off x="4053" y="51"/>
              <a:ext cx="1485" cy="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617">
                  <a:latin typeface="C Helvetica Condensed" charset="0"/>
                  <a:cs typeface="C Helvetica Condensed" charset="0"/>
                  <a:sym typeface="C Helvetica Condensed" charset="0"/>
                </a:rPr>
                <a:t>Flow label (20 bits)</a:t>
              </a:r>
            </a:p>
          </p:txBody>
        </p:sp>
        <p:sp>
          <p:nvSpPr>
            <p:cNvPr id="22556" name="Rectangle 28"/>
            <p:cNvSpPr>
              <a:spLocks/>
            </p:cNvSpPr>
            <p:nvPr/>
          </p:nvSpPr>
          <p:spPr bwMode="auto">
            <a:xfrm>
              <a:off x="434" y="322"/>
              <a:ext cx="1856" cy="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617" dirty="0">
                  <a:latin typeface="C Helvetica Condensed" charset="0"/>
                  <a:cs typeface="C Helvetica Condensed" charset="0"/>
                  <a:sym typeface="C Helvetica Condensed" charset="0"/>
                </a:rPr>
                <a:t>Payload length (16 bits)</a:t>
              </a:r>
            </a:p>
          </p:txBody>
        </p:sp>
        <p:sp>
          <p:nvSpPr>
            <p:cNvPr id="22557" name="Rectangle 29"/>
            <p:cNvSpPr>
              <a:spLocks/>
            </p:cNvSpPr>
            <p:nvPr/>
          </p:nvSpPr>
          <p:spPr bwMode="auto">
            <a:xfrm>
              <a:off x="5446" y="322"/>
              <a:ext cx="1323" cy="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617">
                  <a:latin typeface="C Helvetica Condensed" charset="0"/>
                  <a:cs typeface="C Helvetica Condensed" charset="0"/>
                  <a:sym typeface="C Helvetica Condensed" charset="0"/>
                </a:rPr>
                <a:t>Hop limit (8 bits)</a:t>
              </a:r>
            </a:p>
          </p:txBody>
        </p:sp>
        <p:sp>
          <p:nvSpPr>
            <p:cNvPr id="22558" name="Rectangle 30"/>
            <p:cNvSpPr>
              <a:spLocks/>
            </p:cNvSpPr>
            <p:nvPr/>
          </p:nvSpPr>
          <p:spPr bwMode="auto">
            <a:xfrm>
              <a:off x="3670" y="322"/>
              <a:ext cx="1540" cy="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617">
                  <a:latin typeface="C Helvetica Condensed" charset="0"/>
                  <a:cs typeface="C Helvetica Condensed" charset="0"/>
                  <a:sym typeface="C Helvetica Condensed" charset="0"/>
                </a:rPr>
                <a:t>Next header (8 bits)</a:t>
              </a:r>
            </a:p>
          </p:txBody>
        </p:sp>
      </p:grpSp>
    </p:spTree>
    <p:extLst>
      <p:ext uri="{BB962C8B-B14F-4D97-AF65-F5344CB8AC3E}">
        <p14:creationId xmlns:p14="http://schemas.microsoft.com/office/powerpoint/2010/main" val="4634492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p:cNvSpPr>
          <p:nvPr/>
        </p:nvSpPr>
        <p:spPr bwMode="auto">
          <a:xfrm>
            <a:off x="3507507" y="6373564"/>
            <a:ext cx="5563195" cy="312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40" bIns="0" anchor="b"/>
          <a:lstStyle>
            <a:lvl1pPr marL="57150">
              <a:defRPr sz="1200">
                <a:solidFill>
                  <a:schemeClr val="tx1"/>
                </a:solidFill>
                <a:latin typeface="Times" panose="02020603050405020304" pitchFamily="18" charset="0"/>
              </a:defRPr>
            </a:lvl1pPr>
            <a:lvl2pPr>
              <a:defRPr sz="1200">
                <a:solidFill>
                  <a:schemeClr val="tx1"/>
                </a:solidFill>
                <a:latin typeface="Times" panose="02020603050405020304" pitchFamily="18" charset="0"/>
              </a:defRPr>
            </a:lvl2pPr>
            <a:lvl3pPr>
              <a:defRPr sz="1200">
                <a:solidFill>
                  <a:schemeClr val="tx1"/>
                </a:solidFill>
                <a:latin typeface="Times" panose="02020603050405020304" pitchFamily="18" charset="0"/>
              </a:defRPr>
            </a:lvl3pPr>
            <a:lvl4pPr>
              <a:defRPr sz="1200">
                <a:solidFill>
                  <a:schemeClr val="tx1"/>
                </a:solidFill>
                <a:latin typeface="Times" panose="02020603050405020304" pitchFamily="18" charset="0"/>
              </a:defRPr>
            </a:lvl4pPr>
            <a:lvl5pPr>
              <a:defRPr sz="1200">
                <a:solidFill>
                  <a:schemeClr val="tx1"/>
                </a:solidFill>
                <a:latin typeface="Times" panose="02020603050405020304" pitchFamily="18" charset="0"/>
              </a:defRPr>
            </a:lvl5pPr>
            <a:lvl6pPr fontAlgn="base">
              <a:spcBef>
                <a:spcPct val="0"/>
              </a:spcBef>
              <a:spcAft>
                <a:spcPct val="0"/>
              </a:spcAft>
              <a:defRPr sz="1200">
                <a:solidFill>
                  <a:schemeClr val="tx1"/>
                </a:solidFill>
                <a:latin typeface="Times" panose="02020603050405020304" pitchFamily="18" charset="0"/>
              </a:defRPr>
            </a:lvl6pPr>
            <a:lvl7pPr fontAlgn="base">
              <a:spcBef>
                <a:spcPct val="0"/>
              </a:spcBef>
              <a:spcAft>
                <a:spcPct val="0"/>
              </a:spcAft>
              <a:defRPr sz="1200">
                <a:solidFill>
                  <a:schemeClr val="tx1"/>
                </a:solidFill>
                <a:latin typeface="Times" panose="02020603050405020304" pitchFamily="18" charset="0"/>
              </a:defRPr>
            </a:lvl7pPr>
            <a:lvl8pPr fontAlgn="base">
              <a:spcBef>
                <a:spcPct val="0"/>
              </a:spcBef>
              <a:spcAft>
                <a:spcPct val="0"/>
              </a:spcAft>
              <a:defRPr sz="1200">
                <a:solidFill>
                  <a:schemeClr val="tx1"/>
                </a:solidFill>
                <a:latin typeface="Times" panose="02020603050405020304" pitchFamily="18" charset="0"/>
              </a:defRPr>
            </a:lvl8pPr>
            <a:lvl9pPr fontAlgn="base">
              <a:spcBef>
                <a:spcPct val="0"/>
              </a:spcBef>
              <a:spcAft>
                <a:spcPct val="0"/>
              </a:spcAft>
              <a:defRPr sz="1200">
                <a:solidFill>
                  <a:schemeClr val="tx1"/>
                </a:solidFill>
                <a:latin typeface="Times" panose="02020603050405020304" pitchFamily="18" charset="0"/>
              </a:defRPr>
            </a:lvl9pPr>
          </a:lstStyle>
          <a:p>
            <a:pPr algn="ctr">
              <a:spcBef>
                <a:spcPts val="562"/>
              </a:spcBef>
            </a:pPr>
            <a:r>
              <a:rPr lang="en-US" altLang="en-US" sz="703">
                <a:cs typeface="Times" panose="02020603050405020304" pitchFamily="18" charset="0"/>
              </a:rPr>
              <a:t>Instructor’s Guide for  Coulouris, Dollimore, Kindberg and Blair,  Distributed Systems: Concepts and Design   Edn. 5   </a:t>
            </a:r>
            <a:br>
              <a:rPr lang="en-US" altLang="en-US" sz="703">
                <a:cs typeface="Times" panose="02020603050405020304" pitchFamily="18" charset="0"/>
              </a:rPr>
            </a:br>
            <a:r>
              <a:rPr lang="en-US" altLang="en-US" sz="703">
                <a:cs typeface="Times" panose="02020603050405020304" pitchFamily="18" charset="0"/>
              </a:rPr>
              <a:t>©  Pearson Education 2012 </a:t>
            </a:r>
          </a:p>
        </p:txBody>
      </p:sp>
      <p:sp>
        <p:nvSpPr>
          <p:cNvPr id="25602" name="Line 2"/>
          <p:cNvSpPr>
            <a:spLocks noChangeShapeType="1"/>
          </p:cNvSpPr>
          <p:nvPr/>
        </p:nvSpPr>
        <p:spPr bwMode="auto">
          <a:xfrm>
            <a:off x="1979414" y="1143000"/>
            <a:ext cx="8152805" cy="1117"/>
          </a:xfrm>
          <a:prstGeom prst="line">
            <a:avLst/>
          </a:prstGeom>
          <a:noFill/>
          <a:ln w="127000">
            <a:solidFill>
              <a:srgbClr val="FFCC00"/>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25603" name="Rectangle 3"/>
          <p:cNvSpPr>
            <a:spLocks noGrp="1" noChangeArrowheads="1"/>
          </p:cNvSpPr>
          <p:nvPr>
            <p:ph type="title"/>
          </p:nvPr>
        </p:nvSpPr>
        <p:spPr>
          <a:xfrm>
            <a:off x="706830" y="-57807"/>
            <a:ext cx="8596668" cy="1320800"/>
          </a:xfrm>
          <a:ln/>
        </p:spPr>
        <p:txBody>
          <a:bodyPr vert="horz" lIns="91440" tIns="45720" rIns="116999" bIns="45720" rtlCol="0" anchor="t">
            <a:normAutofit/>
          </a:bodyPr>
          <a:lstStyle/>
          <a:p>
            <a:pPr marL="40182"/>
            <a:r>
              <a:rPr lang="en-US" altLang="en-US" dirty="0"/>
              <a:t>Figure 3.22</a:t>
            </a:r>
            <a:br>
              <a:rPr lang="en-US" altLang="en-US" dirty="0"/>
            </a:br>
            <a:r>
              <a:rPr lang="en-US" altLang="en-US" dirty="0"/>
              <a:t>IEEE 802 network standards</a:t>
            </a:r>
          </a:p>
        </p:txBody>
      </p:sp>
      <p:grpSp>
        <p:nvGrpSpPr>
          <p:cNvPr id="25604" name="Group 4"/>
          <p:cNvGrpSpPr>
            <a:grpSpLocks/>
          </p:cNvGrpSpPr>
          <p:nvPr/>
        </p:nvGrpSpPr>
        <p:grpSpPr bwMode="auto">
          <a:xfrm>
            <a:off x="2164705" y="1350615"/>
            <a:ext cx="7635999" cy="4723805"/>
            <a:chOff x="0" y="0"/>
            <a:chExt cx="6840" cy="4232"/>
          </a:xfrm>
        </p:grpSpPr>
        <p:sp>
          <p:nvSpPr>
            <p:cNvPr id="25605" name="Rectangle 5"/>
            <p:cNvSpPr>
              <a:spLocks/>
            </p:cNvSpPr>
            <p:nvPr/>
          </p:nvSpPr>
          <p:spPr bwMode="auto">
            <a:xfrm>
              <a:off x="135" y="101"/>
              <a:ext cx="834"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i="1">
                  <a:cs typeface="Times" panose="02020603050405020304" pitchFamily="18" charset="0"/>
                </a:rPr>
                <a:t>IEEE No.</a:t>
              </a:r>
            </a:p>
          </p:txBody>
        </p:sp>
        <p:sp>
          <p:nvSpPr>
            <p:cNvPr id="25606" name="Rectangle 6"/>
            <p:cNvSpPr>
              <a:spLocks/>
            </p:cNvSpPr>
            <p:nvPr/>
          </p:nvSpPr>
          <p:spPr bwMode="auto">
            <a:xfrm>
              <a:off x="1110" y="101"/>
              <a:ext cx="512"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i="1">
                  <a:cs typeface="Times" panose="02020603050405020304" pitchFamily="18" charset="0"/>
                </a:rPr>
                <a:t>Name</a:t>
              </a:r>
            </a:p>
          </p:txBody>
        </p:sp>
        <p:sp>
          <p:nvSpPr>
            <p:cNvPr id="25607" name="Rectangle 7"/>
            <p:cNvSpPr>
              <a:spLocks/>
            </p:cNvSpPr>
            <p:nvPr/>
          </p:nvSpPr>
          <p:spPr bwMode="auto">
            <a:xfrm>
              <a:off x="2088" y="101"/>
              <a:ext cx="393"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i="1">
                  <a:cs typeface="Times" panose="02020603050405020304" pitchFamily="18" charset="0"/>
                </a:rPr>
                <a:t>Title</a:t>
              </a:r>
            </a:p>
          </p:txBody>
        </p:sp>
        <p:sp>
          <p:nvSpPr>
            <p:cNvPr id="25608" name="Rectangle 8"/>
            <p:cNvSpPr>
              <a:spLocks/>
            </p:cNvSpPr>
            <p:nvPr/>
          </p:nvSpPr>
          <p:spPr bwMode="auto">
            <a:xfrm>
              <a:off x="5393" y="101"/>
              <a:ext cx="862"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i="1">
                  <a:cs typeface="Times" panose="02020603050405020304" pitchFamily="18" charset="0"/>
                </a:rPr>
                <a:t>Reference</a:t>
              </a:r>
            </a:p>
          </p:txBody>
        </p:sp>
        <p:sp>
          <p:nvSpPr>
            <p:cNvPr id="25609" name="Rectangle 9"/>
            <p:cNvSpPr>
              <a:spLocks/>
            </p:cNvSpPr>
            <p:nvPr/>
          </p:nvSpPr>
          <p:spPr bwMode="auto">
            <a:xfrm>
              <a:off x="135" y="559"/>
              <a:ext cx="493"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cs typeface="Times" panose="02020603050405020304" pitchFamily="18" charset="0"/>
                </a:rPr>
                <a:t>802.3</a:t>
              </a:r>
            </a:p>
          </p:txBody>
        </p:sp>
        <p:sp>
          <p:nvSpPr>
            <p:cNvPr id="25610" name="Rectangle 10"/>
            <p:cNvSpPr>
              <a:spLocks/>
            </p:cNvSpPr>
            <p:nvPr/>
          </p:nvSpPr>
          <p:spPr bwMode="auto">
            <a:xfrm>
              <a:off x="1110" y="559"/>
              <a:ext cx="739"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cs typeface="Times" panose="02020603050405020304" pitchFamily="18" charset="0"/>
                </a:rPr>
                <a:t>Ethernet</a:t>
              </a:r>
            </a:p>
          </p:txBody>
        </p:sp>
        <p:sp>
          <p:nvSpPr>
            <p:cNvPr id="25611" name="Rectangle 11"/>
            <p:cNvSpPr>
              <a:spLocks/>
            </p:cNvSpPr>
            <p:nvPr/>
          </p:nvSpPr>
          <p:spPr bwMode="auto">
            <a:xfrm>
              <a:off x="2088" y="559"/>
              <a:ext cx="2791"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cs typeface="Times" panose="02020603050405020304" pitchFamily="18" charset="0"/>
                </a:rPr>
                <a:t>CSMA/CD Networks (Ethernet)</a:t>
              </a:r>
            </a:p>
          </p:txBody>
        </p:sp>
        <p:sp>
          <p:nvSpPr>
            <p:cNvPr id="25612" name="Rectangle 12"/>
            <p:cNvSpPr>
              <a:spLocks/>
            </p:cNvSpPr>
            <p:nvPr/>
          </p:nvSpPr>
          <p:spPr bwMode="auto">
            <a:xfrm>
              <a:off x="5393" y="559"/>
              <a:ext cx="1198"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cs typeface="Times" panose="02020603050405020304" pitchFamily="18" charset="0"/>
                </a:rPr>
                <a:t>[IEEE 1985a]</a:t>
              </a:r>
            </a:p>
          </p:txBody>
        </p:sp>
        <p:sp>
          <p:nvSpPr>
            <p:cNvPr id="25613" name="Rectangle 13"/>
            <p:cNvSpPr>
              <a:spLocks/>
            </p:cNvSpPr>
            <p:nvPr/>
          </p:nvSpPr>
          <p:spPr bwMode="auto">
            <a:xfrm>
              <a:off x="135" y="1016"/>
              <a:ext cx="493" cy="2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cs typeface="Times" panose="02020603050405020304" pitchFamily="18" charset="0"/>
                </a:rPr>
                <a:t>802.4</a:t>
              </a:r>
            </a:p>
          </p:txBody>
        </p:sp>
        <p:sp>
          <p:nvSpPr>
            <p:cNvPr id="25614" name="Rectangle 14"/>
            <p:cNvSpPr>
              <a:spLocks/>
            </p:cNvSpPr>
            <p:nvPr/>
          </p:nvSpPr>
          <p:spPr bwMode="auto">
            <a:xfrm>
              <a:off x="2088" y="1016"/>
              <a:ext cx="1821"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cs typeface="Times" panose="02020603050405020304" pitchFamily="18" charset="0"/>
                </a:rPr>
                <a:t>Token Bus Networks</a:t>
              </a:r>
            </a:p>
          </p:txBody>
        </p:sp>
        <p:sp>
          <p:nvSpPr>
            <p:cNvPr id="25615" name="Rectangle 15"/>
            <p:cNvSpPr>
              <a:spLocks/>
            </p:cNvSpPr>
            <p:nvPr/>
          </p:nvSpPr>
          <p:spPr bwMode="auto">
            <a:xfrm>
              <a:off x="5393" y="1016"/>
              <a:ext cx="1210"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cs typeface="Times" panose="02020603050405020304" pitchFamily="18" charset="0"/>
                </a:rPr>
                <a:t>[IEEE 1985b]</a:t>
              </a:r>
            </a:p>
          </p:txBody>
        </p:sp>
        <p:sp>
          <p:nvSpPr>
            <p:cNvPr id="25616" name="Rectangle 16"/>
            <p:cNvSpPr>
              <a:spLocks/>
            </p:cNvSpPr>
            <p:nvPr/>
          </p:nvSpPr>
          <p:spPr bwMode="auto">
            <a:xfrm>
              <a:off x="135" y="1474"/>
              <a:ext cx="493" cy="2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cs typeface="Times" panose="02020603050405020304" pitchFamily="18" charset="0"/>
                </a:rPr>
                <a:t>802.5</a:t>
              </a:r>
            </a:p>
          </p:txBody>
        </p:sp>
        <p:sp>
          <p:nvSpPr>
            <p:cNvPr id="25617" name="Rectangle 17"/>
            <p:cNvSpPr>
              <a:spLocks/>
            </p:cNvSpPr>
            <p:nvPr/>
          </p:nvSpPr>
          <p:spPr bwMode="auto">
            <a:xfrm>
              <a:off x="2088" y="1474"/>
              <a:ext cx="1905"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cs typeface="Times" panose="02020603050405020304" pitchFamily="18" charset="0"/>
                </a:rPr>
                <a:t>Token Ring Networks</a:t>
              </a:r>
            </a:p>
          </p:txBody>
        </p:sp>
        <p:sp>
          <p:nvSpPr>
            <p:cNvPr id="25618" name="Rectangle 18"/>
            <p:cNvSpPr>
              <a:spLocks/>
            </p:cNvSpPr>
            <p:nvPr/>
          </p:nvSpPr>
          <p:spPr bwMode="auto">
            <a:xfrm>
              <a:off x="5393" y="1474"/>
              <a:ext cx="1198"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cs typeface="Times" panose="02020603050405020304" pitchFamily="18" charset="0"/>
                </a:rPr>
                <a:t>[IEEE 1985c]</a:t>
              </a:r>
            </a:p>
          </p:txBody>
        </p:sp>
        <p:sp>
          <p:nvSpPr>
            <p:cNvPr id="25619" name="Rectangle 19"/>
            <p:cNvSpPr>
              <a:spLocks/>
            </p:cNvSpPr>
            <p:nvPr/>
          </p:nvSpPr>
          <p:spPr bwMode="auto">
            <a:xfrm>
              <a:off x="135" y="1932"/>
              <a:ext cx="493" cy="2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cs typeface="Times" panose="02020603050405020304" pitchFamily="18" charset="0"/>
                </a:rPr>
                <a:t>802.6</a:t>
              </a:r>
            </a:p>
          </p:txBody>
        </p:sp>
        <p:sp>
          <p:nvSpPr>
            <p:cNvPr id="25620" name="Rectangle 20"/>
            <p:cNvSpPr>
              <a:spLocks/>
            </p:cNvSpPr>
            <p:nvPr/>
          </p:nvSpPr>
          <p:spPr bwMode="auto">
            <a:xfrm>
              <a:off x="2088" y="1932"/>
              <a:ext cx="2480"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cs typeface="Times" panose="02020603050405020304" pitchFamily="18" charset="0"/>
                </a:rPr>
                <a:t>Metropolitan Area Networks</a:t>
              </a:r>
            </a:p>
          </p:txBody>
        </p:sp>
        <p:sp>
          <p:nvSpPr>
            <p:cNvPr id="25621" name="Rectangle 21"/>
            <p:cNvSpPr>
              <a:spLocks/>
            </p:cNvSpPr>
            <p:nvPr/>
          </p:nvSpPr>
          <p:spPr bwMode="auto">
            <a:xfrm>
              <a:off x="5393" y="1932"/>
              <a:ext cx="1103"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cs typeface="Times" panose="02020603050405020304" pitchFamily="18" charset="0"/>
                </a:rPr>
                <a:t>[IEEE 1994]</a:t>
              </a:r>
            </a:p>
          </p:txBody>
        </p:sp>
        <p:sp>
          <p:nvSpPr>
            <p:cNvPr id="25622" name="Rectangle 22"/>
            <p:cNvSpPr>
              <a:spLocks/>
            </p:cNvSpPr>
            <p:nvPr/>
          </p:nvSpPr>
          <p:spPr bwMode="auto">
            <a:xfrm>
              <a:off x="135" y="2390"/>
              <a:ext cx="593"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cs typeface="Times" panose="02020603050405020304" pitchFamily="18" charset="0"/>
                </a:rPr>
                <a:t>802.11</a:t>
              </a:r>
            </a:p>
          </p:txBody>
        </p:sp>
        <p:sp>
          <p:nvSpPr>
            <p:cNvPr id="25623" name="Rectangle 23"/>
            <p:cNvSpPr>
              <a:spLocks/>
            </p:cNvSpPr>
            <p:nvPr/>
          </p:nvSpPr>
          <p:spPr bwMode="auto">
            <a:xfrm>
              <a:off x="1110" y="2390"/>
              <a:ext cx="444"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cs typeface="Times" panose="02020603050405020304" pitchFamily="18" charset="0"/>
                </a:rPr>
                <a:t>WiFi</a:t>
              </a:r>
            </a:p>
          </p:txBody>
        </p:sp>
        <p:sp>
          <p:nvSpPr>
            <p:cNvPr id="25624" name="Rectangle 24"/>
            <p:cNvSpPr>
              <a:spLocks/>
            </p:cNvSpPr>
            <p:nvPr/>
          </p:nvSpPr>
          <p:spPr bwMode="auto">
            <a:xfrm>
              <a:off x="2088" y="2390"/>
              <a:ext cx="2644"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cs typeface="Times" panose="02020603050405020304" pitchFamily="18" charset="0"/>
                </a:rPr>
                <a:t>Wireless Local Area Networks</a:t>
              </a:r>
            </a:p>
          </p:txBody>
        </p:sp>
        <p:sp>
          <p:nvSpPr>
            <p:cNvPr id="25625" name="Rectangle 25"/>
            <p:cNvSpPr>
              <a:spLocks/>
            </p:cNvSpPr>
            <p:nvPr/>
          </p:nvSpPr>
          <p:spPr bwMode="auto">
            <a:xfrm>
              <a:off x="5393" y="2390"/>
              <a:ext cx="1103"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cs typeface="Times" panose="02020603050405020304" pitchFamily="18" charset="0"/>
                </a:rPr>
                <a:t>[IEEE 1999]</a:t>
              </a:r>
            </a:p>
          </p:txBody>
        </p:sp>
        <p:sp>
          <p:nvSpPr>
            <p:cNvPr id="25626" name="Rectangle 26"/>
            <p:cNvSpPr>
              <a:spLocks/>
            </p:cNvSpPr>
            <p:nvPr/>
          </p:nvSpPr>
          <p:spPr bwMode="auto">
            <a:xfrm>
              <a:off x="135" y="2846"/>
              <a:ext cx="762"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cs typeface="Times" panose="02020603050405020304" pitchFamily="18" charset="0"/>
                </a:rPr>
                <a:t>802.15.1</a:t>
              </a:r>
            </a:p>
          </p:txBody>
        </p:sp>
        <p:sp>
          <p:nvSpPr>
            <p:cNvPr id="25627" name="Rectangle 27"/>
            <p:cNvSpPr>
              <a:spLocks/>
            </p:cNvSpPr>
            <p:nvPr/>
          </p:nvSpPr>
          <p:spPr bwMode="auto">
            <a:xfrm>
              <a:off x="1110" y="2846"/>
              <a:ext cx="858"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cs typeface="Times" panose="02020603050405020304" pitchFamily="18" charset="0"/>
                </a:rPr>
                <a:t>Bluetooth</a:t>
              </a:r>
            </a:p>
          </p:txBody>
        </p:sp>
        <p:sp>
          <p:nvSpPr>
            <p:cNvPr id="25628" name="Rectangle 28"/>
            <p:cNvSpPr>
              <a:spLocks/>
            </p:cNvSpPr>
            <p:nvPr/>
          </p:nvSpPr>
          <p:spPr bwMode="auto">
            <a:xfrm>
              <a:off x="2088" y="2846"/>
              <a:ext cx="2895"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cs typeface="Times" panose="02020603050405020304" pitchFamily="18" charset="0"/>
                </a:rPr>
                <a:t>Wireless Personal Area Networks</a:t>
              </a:r>
            </a:p>
          </p:txBody>
        </p:sp>
        <p:sp>
          <p:nvSpPr>
            <p:cNvPr id="25629" name="Rectangle 29"/>
            <p:cNvSpPr>
              <a:spLocks/>
            </p:cNvSpPr>
            <p:nvPr/>
          </p:nvSpPr>
          <p:spPr bwMode="auto">
            <a:xfrm>
              <a:off x="5393" y="2846"/>
              <a:ext cx="1103"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cs typeface="Times" panose="02020603050405020304" pitchFamily="18" charset="0"/>
                </a:rPr>
                <a:t>[IEEE 2002]</a:t>
              </a:r>
            </a:p>
          </p:txBody>
        </p:sp>
        <p:sp>
          <p:nvSpPr>
            <p:cNvPr id="25630" name="Rectangle 30"/>
            <p:cNvSpPr>
              <a:spLocks/>
            </p:cNvSpPr>
            <p:nvPr/>
          </p:nvSpPr>
          <p:spPr bwMode="auto">
            <a:xfrm>
              <a:off x="135" y="3304"/>
              <a:ext cx="762"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cs typeface="Times" panose="02020603050405020304" pitchFamily="18" charset="0"/>
                </a:rPr>
                <a:t>802.15.4</a:t>
              </a:r>
            </a:p>
          </p:txBody>
        </p:sp>
        <p:sp>
          <p:nvSpPr>
            <p:cNvPr id="25631" name="Rectangle 31"/>
            <p:cNvSpPr>
              <a:spLocks/>
            </p:cNvSpPr>
            <p:nvPr/>
          </p:nvSpPr>
          <p:spPr bwMode="auto">
            <a:xfrm>
              <a:off x="1110" y="3304"/>
              <a:ext cx="643"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cs typeface="Times" panose="02020603050405020304" pitchFamily="18" charset="0"/>
                </a:rPr>
                <a:t>ZigBee</a:t>
              </a:r>
            </a:p>
          </p:txBody>
        </p:sp>
        <p:sp>
          <p:nvSpPr>
            <p:cNvPr id="25632" name="Rectangle 32"/>
            <p:cNvSpPr>
              <a:spLocks/>
            </p:cNvSpPr>
            <p:nvPr/>
          </p:nvSpPr>
          <p:spPr bwMode="auto">
            <a:xfrm>
              <a:off x="2088" y="3304"/>
              <a:ext cx="2281"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cs typeface="Times" panose="02020603050405020304" pitchFamily="18" charset="0"/>
                </a:rPr>
                <a:t>Wireless Sensor Networks</a:t>
              </a:r>
            </a:p>
          </p:txBody>
        </p:sp>
        <p:sp>
          <p:nvSpPr>
            <p:cNvPr id="25633" name="Rectangle 33"/>
            <p:cNvSpPr>
              <a:spLocks/>
            </p:cNvSpPr>
            <p:nvPr/>
          </p:nvSpPr>
          <p:spPr bwMode="auto">
            <a:xfrm>
              <a:off x="5393" y="3304"/>
              <a:ext cx="1103"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cs typeface="Times" panose="02020603050405020304" pitchFamily="18" charset="0"/>
                </a:rPr>
                <a:t>[IEEE 2003]</a:t>
              </a:r>
            </a:p>
          </p:txBody>
        </p:sp>
        <p:sp>
          <p:nvSpPr>
            <p:cNvPr id="25634" name="Rectangle 34"/>
            <p:cNvSpPr>
              <a:spLocks/>
            </p:cNvSpPr>
            <p:nvPr/>
          </p:nvSpPr>
          <p:spPr bwMode="auto">
            <a:xfrm>
              <a:off x="135" y="3762"/>
              <a:ext cx="602"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cs typeface="Times" panose="02020603050405020304" pitchFamily="18" charset="0"/>
                </a:rPr>
                <a:t>802.16</a:t>
              </a:r>
            </a:p>
          </p:txBody>
        </p:sp>
        <p:sp>
          <p:nvSpPr>
            <p:cNvPr id="25635" name="Rectangle 35"/>
            <p:cNvSpPr>
              <a:spLocks/>
            </p:cNvSpPr>
            <p:nvPr/>
          </p:nvSpPr>
          <p:spPr bwMode="auto">
            <a:xfrm>
              <a:off x="1110" y="3762"/>
              <a:ext cx="766"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cs typeface="Times" panose="02020603050405020304" pitchFamily="18" charset="0"/>
                </a:rPr>
                <a:t>WiMAX</a:t>
              </a:r>
            </a:p>
          </p:txBody>
        </p:sp>
        <p:sp>
          <p:nvSpPr>
            <p:cNvPr id="25636" name="Rectangle 36"/>
            <p:cNvSpPr>
              <a:spLocks/>
            </p:cNvSpPr>
            <p:nvPr/>
          </p:nvSpPr>
          <p:spPr bwMode="auto">
            <a:xfrm>
              <a:off x="2088" y="3762"/>
              <a:ext cx="3277"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cs typeface="Times" panose="02020603050405020304" pitchFamily="18" charset="0"/>
                </a:rPr>
                <a:t>Wireless Metropolitan Area Networks</a:t>
              </a:r>
            </a:p>
          </p:txBody>
        </p:sp>
        <p:sp>
          <p:nvSpPr>
            <p:cNvPr id="25637" name="Rectangle 37"/>
            <p:cNvSpPr>
              <a:spLocks/>
            </p:cNvSpPr>
            <p:nvPr/>
          </p:nvSpPr>
          <p:spPr bwMode="auto">
            <a:xfrm>
              <a:off x="5393" y="3762"/>
              <a:ext cx="1198" cy="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406">
                  <a:cs typeface="Times" panose="02020603050405020304" pitchFamily="18" charset="0"/>
                </a:rPr>
                <a:t>[IEEE 2004a]</a:t>
              </a:r>
            </a:p>
          </p:txBody>
        </p:sp>
        <p:grpSp>
          <p:nvGrpSpPr>
            <p:cNvPr id="25638" name="Group 38"/>
            <p:cNvGrpSpPr>
              <a:grpSpLocks/>
            </p:cNvGrpSpPr>
            <p:nvPr/>
          </p:nvGrpSpPr>
          <p:grpSpPr bwMode="auto">
            <a:xfrm>
              <a:off x="0" y="0"/>
              <a:ext cx="6611" cy="4141"/>
              <a:chOff x="0" y="0"/>
              <a:chExt cx="6611" cy="4141"/>
            </a:xfrm>
          </p:grpSpPr>
          <p:sp>
            <p:nvSpPr>
              <p:cNvPr id="25639" name="Line 39"/>
              <p:cNvSpPr>
                <a:spLocks noChangeShapeType="1"/>
              </p:cNvSpPr>
              <p:nvPr/>
            </p:nvSpPr>
            <p:spPr bwMode="auto">
              <a:xfrm>
                <a:off x="0" y="0"/>
                <a:ext cx="6611" cy="1"/>
              </a:xfrm>
              <a:prstGeom prst="line">
                <a:avLst/>
              </a:prstGeom>
              <a:noFill/>
              <a:ln w="20638">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25640" name="Line 40"/>
              <p:cNvSpPr>
                <a:spLocks noChangeShapeType="1"/>
              </p:cNvSpPr>
              <p:nvPr/>
            </p:nvSpPr>
            <p:spPr bwMode="auto">
              <a:xfrm>
                <a:off x="0" y="4139"/>
                <a:ext cx="6611" cy="2"/>
              </a:xfrm>
              <a:prstGeom prst="line">
                <a:avLst/>
              </a:prstGeom>
              <a:noFill/>
              <a:ln w="20638">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grpSp>
        <p:sp>
          <p:nvSpPr>
            <p:cNvPr id="25641" name="Rectangle 41"/>
            <p:cNvSpPr>
              <a:spLocks/>
            </p:cNvSpPr>
            <p:nvPr/>
          </p:nvSpPr>
          <p:spPr bwMode="auto">
            <a:xfrm>
              <a:off x="6631" y="4211"/>
              <a:ext cx="208" cy="21"/>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grpSp>
    </p:spTree>
    <p:extLst>
      <p:ext uri="{BB962C8B-B14F-4D97-AF65-F5344CB8AC3E}">
        <p14:creationId xmlns:p14="http://schemas.microsoft.com/office/powerpoint/2010/main" val="33977012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p:cNvSpPr>
          <p:nvPr/>
        </p:nvSpPr>
        <p:spPr bwMode="auto">
          <a:xfrm>
            <a:off x="3507507" y="6373564"/>
            <a:ext cx="5563195" cy="312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40" bIns="0" anchor="b"/>
          <a:lstStyle>
            <a:lvl1pPr marL="57150">
              <a:defRPr sz="1200">
                <a:solidFill>
                  <a:schemeClr val="tx1"/>
                </a:solidFill>
                <a:latin typeface="Times" panose="02020603050405020304" pitchFamily="18" charset="0"/>
              </a:defRPr>
            </a:lvl1pPr>
            <a:lvl2pPr>
              <a:defRPr sz="1200">
                <a:solidFill>
                  <a:schemeClr val="tx1"/>
                </a:solidFill>
                <a:latin typeface="Times" panose="02020603050405020304" pitchFamily="18" charset="0"/>
              </a:defRPr>
            </a:lvl2pPr>
            <a:lvl3pPr>
              <a:defRPr sz="1200">
                <a:solidFill>
                  <a:schemeClr val="tx1"/>
                </a:solidFill>
                <a:latin typeface="Times" panose="02020603050405020304" pitchFamily="18" charset="0"/>
              </a:defRPr>
            </a:lvl3pPr>
            <a:lvl4pPr>
              <a:defRPr sz="1200">
                <a:solidFill>
                  <a:schemeClr val="tx1"/>
                </a:solidFill>
                <a:latin typeface="Times" panose="02020603050405020304" pitchFamily="18" charset="0"/>
              </a:defRPr>
            </a:lvl4pPr>
            <a:lvl5pPr>
              <a:defRPr sz="1200">
                <a:solidFill>
                  <a:schemeClr val="tx1"/>
                </a:solidFill>
                <a:latin typeface="Times" panose="02020603050405020304" pitchFamily="18" charset="0"/>
              </a:defRPr>
            </a:lvl5pPr>
            <a:lvl6pPr fontAlgn="base">
              <a:spcBef>
                <a:spcPct val="0"/>
              </a:spcBef>
              <a:spcAft>
                <a:spcPct val="0"/>
              </a:spcAft>
              <a:defRPr sz="1200">
                <a:solidFill>
                  <a:schemeClr val="tx1"/>
                </a:solidFill>
                <a:latin typeface="Times" panose="02020603050405020304" pitchFamily="18" charset="0"/>
              </a:defRPr>
            </a:lvl6pPr>
            <a:lvl7pPr fontAlgn="base">
              <a:spcBef>
                <a:spcPct val="0"/>
              </a:spcBef>
              <a:spcAft>
                <a:spcPct val="0"/>
              </a:spcAft>
              <a:defRPr sz="1200">
                <a:solidFill>
                  <a:schemeClr val="tx1"/>
                </a:solidFill>
                <a:latin typeface="Times" panose="02020603050405020304" pitchFamily="18" charset="0"/>
              </a:defRPr>
            </a:lvl7pPr>
            <a:lvl8pPr fontAlgn="base">
              <a:spcBef>
                <a:spcPct val="0"/>
              </a:spcBef>
              <a:spcAft>
                <a:spcPct val="0"/>
              </a:spcAft>
              <a:defRPr sz="1200">
                <a:solidFill>
                  <a:schemeClr val="tx1"/>
                </a:solidFill>
                <a:latin typeface="Times" panose="02020603050405020304" pitchFamily="18" charset="0"/>
              </a:defRPr>
            </a:lvl8pPr>
            <a:lvl9pPr fontAlgn="base">
              <a:spcBef>
                <a:spcPct val="0"/>
              </a:spcBef>
              <a:spcAft>
                <a:spcPct val="0"/>
              </a:spcAft>
              <a:defRPr sz="1200">
                <a:solidFill>
                  <a:schemeClr val="tx1"/>
                </a:solidFill>
                <a:latin typeface="Times" panose="02020603050405020304" pitchFamily="18" charset="0"/>
              </a:defRPr>
            </a:lvl9pPr>
          </a:lstStyle>
          <a:p>
            <a:pPr algn="ctr">
              <a:spcBef>
                <a:spcPts val="562"/>
              </a:spcBef>
            </a:pPr>
            <a:r>
              <a:rPr lang="en-US" altLang="en-US" sz="703">
                <a:cs typeface="Times" panose="02020603050405020304" pitchFamily="18" charset="0"/>
              </a:rPr>
              <a:t>Instructor’s Guide for  Coulouris, Dollimore, Kindberg and Blair,  Distributed Systems: Concepts and Design   Edn. 5   </a:t>
            </a:r>
            <a:br>
              <a:rPr lang="en-US" altLang="en-US" sz="703">
                <a:cs typeface="Times" panose="02020603050405020304" pitchFamily="18" charset="0"/>
              </a:rPr>
            </a:br>
            <a:r>
              <a:rPr lang="en-US" altLang="en-US" sz="703">
                <a:cs typeface="Times" panose="02020603050405020304" pitchFamily="18" charset="0"/>
              </a:rPr>
              <a:t>©  Pearson Education 2012 </a:t>
            </a:r>
          </a:p>
        </p:txBody>
      </p:sp>
      <p:sp>
        <p:nvSpPr>
          <p:cNvPr id="26626" name="Line 2"/>
          <p:cNvSpPr>
            <a:spLocks noChangeShapeType="1"/>
          </p:cNvSpPr>
          <p:nvPr/>
        </p:nvSpPr>
        <p:spPr bwMode="auto">
          <a:xfrm>
            <a:off x="1979414" y="1143000"/>
            <a:ext cx="8152805" cy="1117"/>
          </a:xfrm>
          <a:prstGeom prst="line">
            <a:avLst/>
          </a:prstGeom>
          <a:noFill/>
          <a:ln w="127000">
            <a:solidFill>
              <a:srgbClr val="FFCC00"/>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26627" name="Rectangle 3"/>
          <p:cNvSpPr>
            <a:spLocks noGrp="1" noChangeArrowheads="1"/>
          </p:cNvSpPr>
          <p:nvPr>
            <p:ph type="title"/>
          </p:nvPr>
        </p:nvSpPr>
        <p:spPr>
          <a:ln/>
        </p:spPr>
        <p:txBody>
          <a:bodyPr vert="horz" lIns="91440" tIns="45720" rIns="116999" bIns="45720" rtlCol="0" anchor="t">
            <a:normAutofit/>
          </a:bodyPr>
          <a:lstStyle/>
          <a:p>
            <a:pPr marL="40182"/>
            <a:r>
              <a:rPr lang="en-US" altLang="en-US"/>
              <a:t>Figure 3.23</a:t>
            </a:r>
            <a:br>
              <a:rPr lang="en-US" altLang="en-US"/>
            </a:br>
            <a:r>
              <a:rPr lang="en-US" altLang="en-US"/>
              <a:t>Ethernet ranges and speeds</a:t>
            </a:r>
          </a:p>
        </p:txBody>
      </p:sp>
      <p:sp>
        <p:nvSpPr>
          <p:cNvPr id="26628" name="Rectangle 4"/>
          <p:cNvSpPr>
            <a:spLocks/>
          </p:cNvSpPr>
          <p:nvPr/>
        </p:nvSpPr>
        <p:spPr bwMode="auto">
          <a:xfrm>
            <a:off x="4506515" y="1669851"/>
            <a:ext cx="8930" cy="1117"/>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26629" name="Rectangle 5"/>
          <p:cNvSpPr>
            <a:spLocks/>
          </p:cNvSpPr>
          <p:nvPr/>
        </p:nvSpPr>
        <p:spPr bwMode="auto">
          <a:xfrm>
            <a:off x="5069086" y="1669851"/>
            <a:ext cx="8930" cy="1117"/>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26630" name="Rectangle 6"/>
          <p:cNvSpPr>
            <a:spLocks/>
          </p:cNvSpPr>
          <p:nvPr/>
        </p:nvSpPr>
        <p:spPr bwMode="auto">
          <a:xfrm>
            <a:off x="5631656" y="1669851"/>
            <a:ext cx="8930" cy="1117"/>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26631" name="Rectangle 7"/>
          <p:cNvSpPr>
            <a:spLocks/>
          </p:cNvSpPr>
          <p:nvPr/>
        </p:nvSpPr>
        <p:spPr bwMode="auto">
          <a:xfrm>
            <a:off x="4506515" y="3161109"/>
            <a:ext cx="8930" cy="1117"/>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26632" name="Rectangle 8"/>
          <p:cNvSpPr>
            <a:spLocks/>
          </p:cNvSpPr>
          <p:nvPr/>
        </p:nvSpPr>
        <p:spPr bwMode="auto">
          <a:xfrm>
            <a:off x="5069086" y="3161109"/>
            <a:ext cx="8930" cy="1117"/>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26633" name="Rectangle 9"/>
          <p:cNvSpPr>
            <a:spLocks/>
          </p:cNvSpPr>
          <p:nvPr/>
        </p:nvSpPr>
        <p:spPr bwMode="auto">
          <a:xfrm>
            <a:off x="5631656" y="3161109"/>
            <a:ext cx="8930" cy="1117"/>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26634" name="Rectangle 10"/>
          <p:cNvSpPr>
            <a:spLocks/>
          </p:cNvSpPr>
          <p:nvPr/>
        </p:nvSpPr>
        <p:spPr bwMode="auto">
          <a:xfrm>
            <a:off x="4479727" y="1587252"/>
            <a:ext cx="925339" cy="318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828" i="1">
                <a:cs typeface="Times" panose="02020603050405020304" pitchFamily="18" charset="0"/>
              </a:rPr>
              <a:t>10Base5</a:t>
            </a:r>
          </a:p>
        </p:txBody>
      </p:sp>
      <p:sp>
        <p:nvSpPr>
          <p:cNvPr id="26635" name="Rectangle 11"/>
          <p:cNvSpPr>
            <a:spLocks/>
          </p:cNvSpPr>
          <p:nvPr/>
        </p:nvSpPr>
        <p:spPr bwMode="auto">
          <a:xfrm>
            <a:off x="5933033" y="1587252"/>
            <a:ext cx="938734" cy="319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828" i="1">
                <a:cs typeface="Times" panose="02020603050405020304" pitchFamily="18" charset="0"/>
              </a:rPr>
              <a:t>10BaseT</a:t>
            </a:r>
          </a:p>
        </p:txBody>
      </p:sp>
      <p:sp>
        <p:nvSpPr>
          <p:cNvPr id="26636" name="Rectangle 12"/>
          <p:cNvSpPr>
            <a:spLocks/>
          </p:cNvSpPr>
          <p:nvPr/>
        </p:nvSpPr>
        <p:spPr bwMode="auto">
          <a:xfrm>
            <a:off x="7386340" y="1587252"/>
            <a:ext cx="1073795" cy="319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828" i="1">
                <a:cs typeface="Times" panose="02020603050405020304" pitchFamily="18" charset="0"/>
              </a:rPr>
              <a:t>100BaseT</a:t>
            </a:r>
          </a:p>
        </p:txBody>
      </p:sp>
      <p:sp>
        <p:nvSpPr>
          <p:cNvPr id="26637" name="Rectangle 13"/>
          <p:cNvSpPr>
            <a:spLocks/>
          </p:cNvSpPr>
          <p:nvPr/>
        </p:nvSpPr>
        <p:spPr bwMode="auto">
          <a:xfrm>
            <a:off x="8838531" y="1587252"/>
            <a:ext cx="1204391" cy="319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828" i="1">
                <a:cs typeface="Times" panose="02020603050405020304" pitchFamily="18" charset="0"/>
              </a:rPr>
              <a:t>1000BaseT</a:t>
            </a:r>
          </a:p>
        </p:txBody>
      </p:sp>
      <p:sp>
        <p:nvSpPr>
          <p:cNvPr id="26638" name="Rectangle 14"/>
          <p:cNvSpPr>
            <a:spLocks/>
          </p:cNvSpPr>
          <p:nvPr/>
        </p:nvSpPr>
        <p:spPr bwMode="auto">
          <a:xfrm>
            <a:off x="2265164" y="2371949"/>
            <a:ext cx="976685" cy="318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828">
                <a:cs typeface="Times" panose="02020603050405020304" pitchFamily="18" charset="0"/>
              </a:rPr>
              <a:t>Data rate</a:t>
            </a:r>
          </a:p>
        </p:txBody>
      </p:sp>
      <p:sp>
        <p:nvSpPr>
          <p:cNvPr id="26639" name="Rectangle 15"/>
          <p:cNvSpPr>
            <a:spLocks/>
          </p:cNvSpPr>
          <p:nvPr/>
        </p:nvSpPr>
        <p:spPr bwMode="auto">
          <a:xfrm>
            <a:off x="4479727" y="2371949"/>
            <a:ext cx="947663" cy="318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828">
                <a:cs typeface="Times" panose="02020603050405020304" pitchFamily="18" charset="0"/>
              </a:rPr>
              <a:t>10 Mbps</a:t>
            </a:r>
          </a:p>
        </p:txBody>
      </p:sp>
      <p:sp>
        <p:nvSpPr>
          <p:cNvPr id="26640" name="Rectangle 16"/>
          <p:cNvSpPr>
            <a:spLocks/>
          </p:cNvSpPr>
          <p:nvPr/>
        </p:nvSpPr>
        <p:spPr bwMode="auto">
          <a:xfrm>
            <a:off x="5933033" y="2371949"/>
            <a:ext cx="947663" cy="318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828">
                <a:cs typeface="Times" panose="02020603050405020304" pitchFamily="18" charset="0"/>
              </a:rPr>
              <a:t>10 Mbps</a:t>
            </a:r>
          </a:p>
        </p:txBody>
      </p:sp>
      <p:sp>
        <p:nvSpPr>
          <p:cNvPr id="26641" name="Rectangle 17"/>
          <p:cNvSpPr>
            <a:spLocks/>
          </p:cNvSpPr>
          <p:nvPr/>
        </p:nvSpPr>
        <p:spPr bwMode="auto">
          <a:xfrm>
            <a:off x="7386340" y="2371949"/>
            <a:ext cx="1080492" cy="318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828">
                <a:cs typeface="Times" panose="02020603050405020304" pitchFamily="18" charset="0"/>
              </a:rPr>
              <a:t>100 Mbps</a:t>
            </a:r>
          </a:p>
        </p:txBody>
      </p:sp>
      <p:sp>
        <p:nvSpPr>
          <p:cNvPr id="26642" name="Rectangle 18"/>
          <p:cNvSpPr>
            <a:spLocks/>
          </p:cNvSpPr>
          <p:nvPr/>
        </p:nvSpPr>
        <p:spPr bwMode="auto">
          <a:xfrm>
            <a:off x="8838531" y="2371949"/>
            <a:ext cx="1213321" cy="318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828">
                <a:cs typeface="Times" panose="02020603050405020304" pitchFamily="18" charset="0"/>
              </a:rPr>
              <a:t>1000 Mbps</a:t>
            </a:r>
          </a:p>
        </p:txBody>
      </p:sp>
      <p:sp>
        <p:nvSpPr>
          <p:cNvPr id="26643" name="Rectangle 19"/>
          <p:cNvSpPr>
            <a:spLocks/>
          </p:cNvSpPr>
          <p:nvPr/>
        </p:nvSpPr>
        <p:spPr bwMode="auto">
          <a:xfrm>
            <a:off x="2265164" y="2879824"/>
            <a:ext cx="2405435" cy="318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828" i="1">
                <a:cs typeface="Times" panose="02020603050405020304" pitchFamily="18" charset="0"/>
              </a:rPr>
              <a:t>Max. segment lengths:</a:t>
            </a:r>
          </a:p>
        </p:txBody>
      </p:sp>
      <p:sp>
        <p:nvSpPr>
          <p:cNvPr id="26644" name="Rectangle 20"/>
          <p:cNvSpPr>
            <a:spLocks/>
          </p:cNvSpPr>
          <p:nvPr/>
        </p:nvSpPr>
        <p:spPr bwMode="auto">
          <a:xfrm>
            <a:off x="2265164" y="3387701"/>
            <a:ext cx="2128615" cy="318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828">
                <a:cs typeface="Times" panose="02020603050405020304" pitchFamily="18" charset="0"/>
              </a:rPr>
              <a:t>Twisted wire (UTP)</a:t>
            </a:r>
          </a:p>
        </p:txBody>
      </p:sp>
      <p:sp>
        <p:nvSpPr>
          <p:cNvPr id="26645" name="Rectangle 21"/>
          <p:cNvSpPr>
            <a:spLocks/>
          </p:cNvSpPr>
          <p:nvPr/>
        </p:nvSpPr>
        <p:spPr bwMode="auto">
          <a:xfrm>
            <a:off x="4479727" y="3387701"/>
            <a:ext cx="683121" cy="318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828">
                <a:cs typeface="Times" panose="02020603050405020304" pitchFamily="18" charset="0"/>
              </a:rPr>
              <a:t>100 m</a:t>
            </a:r>
          </a:p>
        </p:txBody>
      </p:sp>
      <p:sp>
        <p:nvSpPr>
          <p:cNvPr id="26646" name="Rectangle 22"/>
          <p:cNvSpPr>
            <a:spLocks/>
          </p:cNvSpPr>
          <p:nvPr/>
        </p:nvSpPr>
        <p:spPr bwMode="auto">
          <a:xfrm>
            <a:off x="5933033" y="3387701"/>
            <a:ext cx="683121" cy="318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828">
                <a:cs typeface="Times" panose="02020603050405020304" pitchFamily="18" charset="0"/>
              </a:rPr>
              <a:t>100 m</a:t>
            </a:r>
          </a:p>
        </p:txBody>
      </p:sp>
      <p:sp>
        <p:nvSpPr>
          <p:cNvPr id="26647" name="Rectangle 23"/>
          <p:cNvSpPr>
            <a:spLocks/>
          </p:cNvSpPr>
          <p:nvPr/>
        </p:nvSpPr>
        <p:spPr bwMode="auto">
          <a:xfrm>
            <a:off x="7386340" y="3387701"/>
            <a:ext cx="682005" cy="318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828">
                <a:cs typeface="Times" panose="02020603050405020304" pitchFamily="18" charset="0"/>
              </a:rPr>
              <a:t>100 m</a:t>
            </a:r>
          </a:p>
        </p:txBody>
      </p:sp>
      <p:sp>
        <p:nvSpPr>
          <p:cNvPr id="26648" name="Rectangle 24"/>
          <p:cNvSpPr>
            <a:spLocks/>
          </p:cNvSpPr>
          <p:nvPr/>
        </p:nvSpPr>
        <p:spPr bwMode="auto">
          <a:xfrm>
            <a:off x="8838531" y="3387701"/>
            <a:ext cx="551408" cy="318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828">
                <a:cs typeface="Times" panose="02020603050405020304" pitchFamily="18" charset="0"/>
              </a:rPr>
              <a:t>25 m</a:t>
            </a:r>
          </a:p>
        </p:txBody>
      </p:sp>
      <p:sp>
        <p:nvSpPr>
          <p:cNvPr id="26649" name="Rectangle 25"/>
          <p:cNvSpPr>
            <a:spLocks/>
          </p:cNvSpPr>
          <p:nvPr/>
        </p:nvSpPr>
        <p:spPr bwMode="auto">
          <a:xfrm>
            <a:off x="2265164" y="3894461"/>
            <a:ext cx="2162101" cy="319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828">
                <a:cs typeface="Times" panose="02020603050405020304" pitchFamily="18" charset="0"/>
              </a:rPr>
              <a:t>Coaxial cable (STP)</a:t>
            </a:r>
          </a:p>
        </p:txBody>
      </p:sp>
      <p:sp>
        <p:nvSpPr>
          <p:cNvPr id="26650" name="Rectangle 26"/>
          <p:cNvSpPr>
            <a:spLocks/>
          </p:cNvSpPr>
          <p:nvPr/>
        </p:nvSpPr>
        <p:spPr bwMode="auto">
          <a:xfrm>
            <a:off x="4479727" y="3894461"/>
            <a:ext cx="683121" cy="319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828">
                <a:cs typeface="Times" panose="02020603050405020304" pitchFamily="18" charset="0"/>
              </a:rPr>
              <a:t>500 m</a:t>
            </a:r>
          </a:p>
        </p:txBody>
      </p:sp>
      <p:sp>
        <p:nvSpPr>
          <p:cNvPr id="26651" name="Rectangle 27"/>
          <p:cNvSpPr>
            <a:spLocks/>
          </p:cNvSpPr>
          <p:nvPr/>
        </p:nvSpPr>
        <p:spPr bwMode="auto">
          <a:xfrm>
            <a:off x="5933033" y="3894461"/>
            <a:ext cx="683121" cy="319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828">
                <a:cs typeface="Times" panose="02020603050405020304" pitchFamily="18" charset="0"/>
              </a:rPr>
              <a:t>500 m</a:t>
            </a:r>
          </a:p>
        </p:txBody>
      </p:sp>
      <p:sp>
        <p:nvSpPr>
          <p:cNvPr id="26652" name="Rectangle 28"/>
          <p:cNvSpPr>
            <a:spLocks/>
          </p:cNvSpPr>
          <p:nvPr/>
        </p:nvSpPr>
        <p:spPr bwMode="auto">
          <a:xfrm>
            <a:off x="7386340" y="3894461"/>
            <a:ext cx="682005" cy="319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828">
                <a:cs typeface="Times" panose="02020603050405020304" pitchFamily="18" charset="0"/>
              </a:rPr>
              <a:t>500 m</a:t>
            </a:r>
          </a:p>
        </p:txBody>
      </p:sp>
      <p:sp>
        <p:nvSpPr>
          <p:cNvPr id="26653" name="Rectangle 29"/>
          <p:cNvSpPr>
            <a:spLocks/>
          </p:cNvSpPr>
          <p:nvPr/>
        </p:nvSpPr>
        <p:spPr bwMode="auto">
          <a:xfrm>
            <a:off x="8838531" y="3894461"/>
            <a:ext cx="551408" cy="319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828">
                <a:cs typeface="Times" panose="02020603050405020304" pitchFamily="18" charset="0"/>
              </a:rPr>
              <a:t>25 m</a:t>
            </a:r>
          </a:p>
        </p:txBody>
      </p:sp>
      <p:sp>
        <p:nvSpPr>
          <p:cNvPr id="26654" name="Rectangle 30"/>
          <p:cNvSpPr>
            <a:spLocks/>
          </p:cNvSpPr>
          <p:nvPr/>
        </p:nvSpPr>
        <p:spPr bwMode="auto">
          <a:xfrm>
            <a:off x="2265164" y="4402336"/>
            <a:ext cx="1831703" cy="318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828">
                <a:cs typeface="Times" panose="02020603050405020304" pitchFamily="18" charset="0"/>
              </a:rPr>
              <a:t>Multi-mode fibre</a:t>
            </a:r>
          </a:p>
        </p:txBody>
      </p:sp>
      <p:sp>
        <p:nvSpPr>
          <p:cNvPr id="26655" name="Rectangle 31"/>
          <p:cNvSpPr>
            <a:spLocks/>
          </p:cNvSpPr>
          <p:nvPr/>
        </p:nvSpPr>
        <p:spPr bwMode="auto">
          <a:xfrm>
            <a:off x="4479727" y="4402336"/>
            <a:ext cx="815951" cy="318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828">
                <a:cs typeface="Times" panose="02020603050405020304" pitchFamily="18" charset="0"/>
              </a:rPr>
              <a:t>2000 m</a:t>
            </a:r>
          </a:p>
        </p:txBody>
      </p:sp>
      <p:sp>
        <p:nvSpPr>
          <p:cNvPr id="26656" name="Rectangle 32"/>
          <p:cNvSpPr>
            <a:spLocks/>
          </p:cNvSpPr>
          <p:nvPr/>
        </p:nvSpPr>
        <p:spPr bwMode="auto">
          <a:xfrm>
            <a:off x="5933034" y="4402336"/>
            <a:ext cx="814834" cy="318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828">
                <a:cs typeface="Times" panose="02020603050405020304" pitchFamily="18" charset="0"/>
              </a:rPr>
              <a:t>2000 m</a:t>
            </a:r>
          </a:p>
        </p:txBody>
      </p:sp>
      <p:sp>
        <p:nvSpPr>
          <p:cNvPr id="26657" name="Rectangle 33"/>
          <p:cNvSpPr>
            <a:spLocks/>
          </p:cNvSpPr>
          <p:nvPr/>
        </p:nvSpPr>
        <p:spPr bwMode="auto">
          <a:xfrm>
            <a:off x="6647409" y="4402336"/>
            <a:ext cx="146224" cy="318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828">
                <a:cs typeface="Times" panose="02020603050405020304" pitchFamily="18" charset="0"/>
              </a:rPr>
              <a:t>  </a:t>
            </a:r>
          </a:p>
        </p:txBody>
      </p:sp>
      <p:sp>
        <p:nvSpPr>
          <p:cNvPr id="26658" name="Rectangle 34"/>
          <p:cNvSpPr>
            <a:spLocks/>
          </p:cNvSpPr>
          <p:nvPr/>
        </p:nvSpPr>
        <p:spPr bwMode="auto">
          <a:xfrm>
            <a:off x="7386340" y="4402336"/>
            <a:ext cx="682005" cy="318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828">
                <a:cs typeface="Times" panose="02020603050405020304" pitchFamily="18" charset="0"/>
              </a:rPr>
              <a:t>500 m</a:t>
            </a:r>
          </a:p>
        </p:txBody>
      </p:sp>
      <p:sp>
        <p:nvSpPr>
          <p:cNvPr id="26659" name="Rectangle 35"/>
          <p:cNvSpPr>
            <a:spLocks/>
          </p:cNvSpPr>
          <p:nvPr/>
        </p:nvSpPr>
        <p:spPr bwMode="auto">
          <a:xfrm>
            <a:off x="8838531" y="4402336"/>
            <a:ext cx="683121" cy="318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828">
                <a:cs typeface="Times" panose="02020603050405020304" pitchFamily="18" charset="0"/>
              </a:rPr>
              <a:t>500 m</a:t>
            </a:r>
          </a:p>
        </p:txBody>
      </p:sp>
      <p:sp>
        <p:nvSpPr>
          <p:cNvPr id="26660" name="Rectangle 36"/>
          <p:cNvSpPr>
            <a:spLocks/>
          </p:cNvSpPr>
          <p:nvPr/>
        </p:nvSpPr>
        <p:spPr bwMode="auto">
          <a:xfrm>
            <a:off x="2265164" y="4910213"/>
            <a:ext cx="1875234" cy="318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828">
                <a:cs typeface="Times" panose="02020603050405020304" pitchFamily="18" charset="0"/>
              </a:rPr>
              <a:t>Mono-mode fibre</a:t>
            </a:r>
          </a:p>
        </p:txBody>
      </p:sp>
      <p:sp>
        <p:nvSpPr>
          <p:cNvPr id="26661" name="Rectangle 37"/>
          <p:cNvSpPr>
            <a:spLocks/>
          </p:cNvSpPr>
          <p:nvPr/>
        </p:nvSpPr>
        <p:spPr bwMode="auto">
          <a:xfrm>
            <a:off x="4479727" y="4910213"/>
            <a:ext cx="947663" cy="318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828">
                <a:cs typeface="Times" panose="02020603050405020304" pitchFamily="18" charset="0"/>
              </a:rPr>
              <a:t>25000 m</a:t>
            </a:r>
          </a:p>
        </p:txBody>
      </p:sp>
      <p:sp>
        <p:nvSpPr>
          <p:cNvPr id="26662" name="Rectangle 38"/>
          <p:cNvSpPr>
            <a:spLocks/>
          </p:cNvSpPr>
          <p:nvPr/>
        </p:nvSpPr>
        <p:spPr bwMode="auto">
          <a:xfrm>
            <a:off x="5933033" y="4910213"/>
            <a:ext cx="947663" cy="318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828">
                <a:cs typeface="Times" panose="02020603050405020304" pitchFamily="18" charset="0"/>
              </a:rPr>
              <a:t>25000 m</a:t>
            </a:r>
          </a:p>
        </p:txBody>
      </p:sp>
      <p:sp>
        <p:nvSpPr>
          <p:cNvPr id="26663" name="Rectangle 39"/>
          <p:cNvSpPr>
            <a:spLocks/>
          </p:cNvSpPr>
          <p:nvPr/>
        </p:nvSpPr>
        <p:spPr bwMode="auto">
          <a:xfrm>
            <a:off x="6763495" y="4910213"/>
            <a:ext cx="145107" cy="318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828">
                <a:cs typeface="Times" panose="02020603050405020304" pitchFamily="18" charset="0"/>
              </a:rPr>
              <a:t>  </a:t>
            </a:r>
          </a:p>
        </p:txBody>
      </p:sp>
      <p:sp>
        <p:nvSpPr>
          <p:cNvPr id="26664" name="Rectangle 40"/>
          <p:cNvSpPr>
            <a:spLocks/>
          </p:cNvSpPr>
          <p:nvPr/>
        </p:nvSpPr>
        <p:spPr bwMode="auto">
          <a:xfrm>
            <a:off x="7386340" y="4910213"/>
            <a:ext cx="947663" cy="318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828">
                <a:cs typeface="Times" panose="02020603050405020304" pitchFamily="18" charset="0"/>
              </a:rPr>
              <a:t>20000 m</a:t>
            </a:r>
          </a:p>
        </p:txBody>
      </p:sp>
      <p:sp>
        <p:nvSpPr>
          <p:cNvPr id="26665" name="Rectangle 41"/>
          <p:cNvSpPr>
            <a:spLocks/>
          </p:cNvSpPr>
          <p:nvPr/>
        </p:nvSpPr>
        <p:spPr bwMode="auto">
          <a:xfrm>
            <a:off x="8838531" y="4910213"/>
            <a:ext cx="815950" cy="318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0" bIns="0"/>
          <a:lstStyle/>
          <a:p>
            <a:r>
              <a:rPr lang="en-US" altLang="en-US" sz="1828">
                <a:cs typeface="Times" panose="02020603050405020304" pitchFamily="18" charset="0"/>
              </a:rPr>
              <a:t>2000 m</a:t>
            </a:r>
          </a:p>
        </p:txBody>
      </p:sp>
      <p:grpSp>
        <p:nvGrpSpPr>
          <p:cNvPr id="26666" name="Group 42"/>
          <p:cNvGrpSpPr>
            <a:grpSpLocks/>
          </p:cNvGrpSpPr>
          <p:nvPr/>
        </p:nvGrpSpPr>
        <p:grpSpPr bwMode="auto">
          <a:xfrm>
            <a:off x="2152427" y="1447726"/>
            <a:ext cx="8082483" cy="3858741"/>
            <a:chOff x="0" y="0"/>
            <a:chExt cx="7240" cy="3456"/>
          </a:xfrm>
        </p:grpSpPr>
        <p:sp>
          <p:nvSpPr>
            <p:cNvPr id="26667" name="Line 43"/>
            <p:cNvSpPr>
              <a:spLocks noChangeShapeType="1"/>
            </p:cNvSpPr>
            <p:nvPr/>
          </p:nvSpPr>
          <p:spPr bwMode="auto">
            <a:xfrm>
              <a:off x="0" y="0"/>
              <a:ext cx="7240" cy="2"/>
            </a:xfrm>
            <a:prstGeom prst="lin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26668" name="Line 44"/>
            <p:cNvSpPr>
              <a:spLocks noChangeShapeType="1"/>
            </p:cNvSpPr>
            <p:nvPr/>
          </p:nvSpPr>
          <p:spPr bwMode="auto">
            <a:xfrm>
              <a:off x="0" y="3453"/>
              <a:ext cx="7240" cy="3"/>
            </a:xfrm>
            <a:prstGeom prst="lin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grpSp>
    </p:spTree>
    <p:extLst>
      <p:ext uri="{BB962C8B-B14F-4D97-AF65-F5344CB8AC3E}">
        <p14:creationId xmlns:p14="http://schemas.microsoft.com/office/powerpoint/2010/main" val="7320926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p:cNvSpPr>
          <p:nvPr/>
        </p:nvSpPr>
        <p:spPr bwMode="auto">
          <a:xfrm>
            <a:off x="3507507" y="6373564"/>
            <a:ext cx="5563195" cy="312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40" bIns="0" anchor="b"/>
          <a:lstStyle>
            <a:lvl1pPr marL="57150">
              <a:defRPr sz="1200">
                <a:solidFill>
                  <a:schemeClr val="tx1"/>
                </a:solidFill>
                <a:latin typeface="Times" panose="02020603050405020304" pitchFamily="18" charset="0"/>
              </a:defRPr>
            </a:lvl1pPr>
            <a:lvl2pPr>
              <a:defRPr sz="1200">
                <a:solidFill>
                  <a:schemeClr val="tx1"/>
                </a:solidFill>
                <a:latin typeface="Times" panose="02020603050405020304" pitchFamily="18" charset="0"/>
              </a:defRPr>
            </a:lvl2pPr>
            <a:lvl3pPr>
              <a:defRPr sz="1200">
                <a:solidFill>
                  <a:schemeClr val="tx1"/>
                </a:solidFill>
                <a:latin typeface="Times" panose="02020603050405020304" pitchFamily="18" charset="0"/>
              </a:defRPr>
            </a:lvl3pPr>
            <a:lvl4pPr>
              <a:defRPr sz="1200">
                <a:solidFill>
                  <a:schemeClr val="tx1"/>
                </a:solidFill>
                <a:latin typeface="Times" panose="02020603050405020304" pitchFamily="18" charset="0"/>
              </a:defRPr>
            </a:lvl4pPr>
            <a:lvl5pPr>
              <a:defRPr sz="1200">
                <a:solidFill>
                  <a:schemeClr val="tx1"/>
                </a:solidFill>
                <a:latin typeface="Times" panose="02020603050405020304" pitchFamily="18" charset="0"/>
              </a:defRPr>
            </a:lvl5pPr>
            <a:lvl6pPr fontAlgn="base">
              <a:spcBef>
                <a:spcPct val="0"/>
              </a:spcBef>
              <a:spcAft>
                <a:spcPct val="0"/>
              </a:spcAft>
              <a:defRPr sz="1200">
                <a:solidFill>
                  <a:schemeClr val="tx1"/>
                </a:solidFill>
                <a:latin typeface="Times" panose="02020603050405020304" pitchFamily="18" charset="0"/>
              </a:defRPr>
            </a:lvl6pPr>
            <a:lvl7pPr fontAlgn="base">
              <a:spcBef>
                <a:spcPct val="0"/>
              </a:spcBef>
              <a:spcAft>
                <a:spcPct val="0"/>
              </a:spcAft>
              <a:defRPr sz="1200">
                <a:solidFill>
                  <a:schemeClr val="tx1"/>
                </a:solidFill>
                <a:latin typeface="Times" panose="02020603050405020304" pitchFamily="18" charset="0"/>
              </a:defRPr>
            </a:lvl7pPr>
            <a:lvl8pPr fontAlgn="base">
              <a:spcBef>
                <a:spcPct val="0"/>
              </a:spcBef>
              <a:spcAft>
                <a:spcPct val="0"/>
              </a:spcAft>
              <a:defRPr sz="1200">
                <a:solidFill>
                  <a:schemeClr val="tx1"/>
                </a:solidFill>
                <a:latin typeface="Times" panose="02020603050405020304" pitchFamily="18" charset="0"/>
              </a:defRPr>
            </a:lvl8pPr>
            <a:lvl9pPr fontAlgn="base">
              <a:spcBef>
                <a:spcPct val="0"/>
              </a:spcBef>
              <a:spcAft>
                <a:spcPct val="0"/>
              </a:spcAft>
              <a:defRPr sz="1200">
                <a:solidFill>
                  <a:schemeClr val="tx1"/>
                </a:solidFill>
                <a:latin typeface="Times" panose="02020603050405020304" pitchFamily="18" charset="0"/>
              </a:defRPr>
            </a:lvl9pPr>
          </a:lstStyle>
          <a:p>
            <a:pPr algn="ctr">
              <a:spcBef>
                <a:spcPts val="562"/>
              </a:spcBef>
            </a:pPr>
            <a:r>
              <a:rPr lang="en-US" altLang="en-US" sz="703">
                <a:cs typeface="Times" panose="02020603050405020304" pitchFamily="18" charset="0"/>
              </a:rPr>
              <a:t>Instructor’s Guide for  Coulouris, Dollimore, Kindberg and Blair,  Distributed Systems: Concepts and Design   Edn. 5   </a:t>
            </a:r>
            <a:br>
              <a:rPr lang="en-US" altLang="en-US" sz="703">
                <a:cs typeface="Times" panose="02020603050405020304" pitchFamily="18" charset="0"/>
              </a:rPr>
            </a:br>
            <a:r>
              <a:rPr lang="en-US" altLang="en-US" sz="703">
                <a:cs typeface="Times" panose="02020603050405020304" pitchFamily="18" charset="0"/>
              </a:rPr>
              <a:t>©  Pearson Education 2012 </a:t>
            </a:r>
          </a:p>
        </p:txBody>
      </p:sp>
      <p:sp>
        <p:nvSpPr>
          <p:cNvPr id="27650" name="Line 2"/>
          <p:cNvSpPr>
            <a:spLocks noChangeShapeType="1"/>
          </p:cNvSpPr>
          <p:nvPr/>
        </p:nvSpPr>
        <p:spPr bwMode="auto">
          <a:xfrm>
            <a:off x="1979414" y="1143000"/>
            <a:ext cx="8152805" cy="1117"/>
          </a:xfrm>
          <a:prstGeom prst="line">
            <a:avLst/>
          </a:prstGeom>
          <a:noFill/>
          <a:ln w="127000">
            <a:solidFill>
              <a:srgbClr val="FFCC00"/>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27651" name="Rectangle 3"/>
          <p:cNvSpPr>
            <a:spLocks noGrp="1" noChangeArrowheads="1"/>
          </p:cNvSpPr>
          <p:nvPr>
            <p:ph type="title"/>
          </p:nvPr>
        </p:nvSpPr>
        <p:spPr>
          <a:ln/>
        </p:spPr>
        <p:txBody>
          <a:bodyPr vert="horz" lIns="91440" tIns="45720" rIns="116999" bIns="45720" rtlCol="0" anchor="t">
            <a:normAutofit/>
          </a:bodyPr>
          <a:lstStyle/>
          <a:p>
            <a:pPr marL="40182"/>
            <a:r>
              <a:rPr lang="en-US" altLang="en-US"/>
              <a:t>Figure 3.24</a:t>
            </a:r>
            <a:br>
              <a:rPr lang="en-US" altLang="en-US"/>
            </a:br>
            <a:r>
              <a:rPr lang="en-US" altLang="en-US"/>
              <a:t>Wireless LAN configuration</a:t>
            </a:r>
          </a:p>
        </p:txBody>
      </p:sp>
      <p:pic>
        <p:nvPicPr>
          <p:cNvPr id="27652" name="Picture 4"/>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9781" y="1653109"/>
            <a:ext cx="8018859" cy="4205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341989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p:cNvSpPr>
          <p:nvPr/>
        </p:nvSpPr>
        <p:spPr bwMode="auto">
          <a:xfrm>
            <a:off x="3507507" y="6373564"/>
            <a:ext cx="5563195" cy="312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40" bIns="0" anchor="b"/>
          <a:lstStyle>
            <a:lvl1pPr marL="57150">
              <a:defRPr sz="1200">
                <a:solidFill>
                  <a:schemeClr val="tx1"/>
                </a:solidFill>
                <a:latin typeface="Times" panose="02020603050405020304" pitchFamily="18" charset="0"/>
              </a:defRPr>
            </a:lvl1pPr>
            <a:lvl2pPr>
              <a:defRPr sz="1200">
                <a:solidFill>
                  <a:schemeClr val="tx1"/>
                </a:solidFill>
                <a:latin typeface="Times" panose="02020603050405020304" pitchFamily="18" charset="0"/>
              </a:defRPr>
            </a:lvl2pPr>
            <a:lvl3pPr>
              <a:defRPr sz="1200">
                <a:solidFill>
                  <a:schemeClr val="tx1"/>
                </a:solidFill>
                <a:latin typeface="Times" panose="02020603050405020304" pitchFamily="18" charset="0"/>
              </a:defRPr>
            </a:lvl3pPr>
            <a:lvl4pPr>
              <a:defRPr sz="1200">
                <a:solidFill>
                  <a:schemeClr val="tx1"/>
                </a:solidFill>
                <a:latin typeface="Times" panose="02020603050405020304" pitchFamily="18" charset="0"/>
              </a:defRPr>
            </a:lvl4pPr>
            <a:lvl5pPr>
              <a:defRPr sz="1200">
                <a:solidFill>
                  <a:schemeClr val="tx1"/>
                </a:solidFill>
                <a:latin typeface="Times" panose="02020603050405020304" pitchFamily="18" charset="0"/>
              </a:defRPr>
            </a:lvl5pPr>
            <a:lvl6pPr fontAlgn="base">
              <a:spcBef>
                <a:spcPct val="0"/>
              </a:spcBef>
              <a:spcAft>
                <a:spcPct val="0"/>
              </a:spcAft>
              <a:defRPr sz="1200">
                <a:solidFill>
                  <a:schemeClr val="tx1"/>
                </a:solidFill>
                <a:latin typeface="Times" panose="02020603050405020304" pitchFamily="18" charset="0"/>
              </a:defRPr>
            </a:lvl6pPr>
            <a:lvl7pPr fontAlgn="base">
              <a:spcBef>
                <a:spcPct val="0"/>
              </a:spcBef>
              <a:spcAft>
                <a:spcPct val="0"/>
              </a:spcAft>
              <a:defRPr sz="1200">
                <a:solidFill>
                  <a:schemeClr val="tx1"/>
                </a:solidFill>
                <a:latin typeface="Times" panose="02020603050405020304" pitchFamily="18" charset="0"/>
              </a:defRPr>
            </a:lvl7pPr>
            <a:lvl8pPr fontAlgn="base">
              <a:spcBef>
                <a:spcPct val="0"/>
              </a:spcBef>
              <a:spcAft>
                <a:spcPct val="0"/>
              </a:spcAft>
              <a:defRPr sz="1200">
                <a:solidFill>
                  <a:schemeClr val="tx1"/>
                </a:solidFill>
                <a:latin typeface="Times" panose="02020603050405020304" pitchFamily="18" charset="0"/>
              </a:defRPr>
            </a:lvl8pPr>
            <a:lvl9pPr fontAlgn="base">
              <a:spcBef>
                <a:spcPct val="0"/>
              </a:spcBef>
              <a:spcAft>
                <a:spcPct val="0"/>
              </a:spcAft>
              <a:defRPr sz="1200">
                <a:solidFill>
                  <a:schemeClr val="tx1"/>
                </a:solidFill>
                <a:latin typeface="Times" panose="02020603050405020304" pitchFamily="18" charset="0"/>
              </a:defRPr>
            </a:lvl9pPr>
          </a:lstStyle>
          <a:p>
            <a:pPr algn="ctr">
              <a:spcBef>
                <a:spcPts val="562"/>
              </a:spcBef>
            </a:pPr>
            <a:r>
              <a:rPr lang="en-US" altLang="en-US" sz="703">
                <a:cs typeface="Times" panose="02020603050405020304" pitchFamily="18" charset="0"/>
              </a:rPr>
              <a:t>Instructor’s Guide for  Coulouris, Dollimore, Kindberg and Blair,  Distributed Systems: Concepts and Design   Edn. 5   </a:t>
            </a:r>
            <a:br>
              <a:rPr lang="en-US" altLang="en-US" sz="703">
                <a:cs typeface="Times" panose="02020603050405020304" pitchFamily="18" charset="0"/>
              </a:rPr>
            </a:br>
            <a:r>
              <a:rPr lang="en-US" altLang="en-US" sz="703">
                <a:cs typeface="Times" panose="02020603050405020304" pitchFamily="18" charset="0"/>
              </a:rPr>
              <a:t>©  Pearson Education 2012 </a:t>
            </a:r>
          </a:p>
        </p:txBody>
      </p:sp>
      <p:sp>
        <p:nvSpPr>
          <p:cNvPr id="28674" name="Line 2"/>
          <p:cNvSpPr>
            <a:spLocks noChangeShapeType="1"/>
          </p:cNvSpPr>
          <p:nvPr/>
        </p:nvSpPr>
        <p:spPr bwMode="auto">
          <a:xfrm>
            <a:off x="1979414" y="1143000"/>
            <a:ext cx="8152805" cy="1117"/>
          </a:xfrm>
          <a:prstGeom prst="line">
            <a:avLst/>
          </a:prstGeom>
          <a:noFill/>
          <a:ln w="127000">
            <a:solidFill>
              <a:srgbClr val="FFCC00"/>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28675" name="Rectangle 3"/>
          <p:cNvSpPr>
            <a:spLocks noGrp="1" noChangeArrowheads="1"/>
          </p:cNvSpPr>
          <p:nvPr>
            <p:ph type="title"/>
          </p:nvPr>
        </p:nvSpPr>
        <p:spPr>
          <a:ln/>
        </p:spPr>
        <p:txBody>
          <a:bodyPr vert="horz" lIns="91440" tIns="45720" rIns="116999" bIns="45720" rtlCol="0" anchor="t">
            <a:normAutofit/>
          </a:bodyPr>
          <a:lstStyle/>
          <a:p>
            <a:pPr marL="40182"/>
            <a:r>
              <a:rPr lang="en-US" altLang="en-US"/>
              <a:t>Figure 3.25</a:t>
            </a:r>
            <a:br>
              <a:rPr lang="en-US" altLang="en-US"/>
            </a:br>
            <a:r>
              <a:rPr lang="en-US" altLang="en-US"/>
              <a:t>Bluetooth frame structure</a:t>
            </a:r>
          </a:p>
        </p:txBody>
      </p:sp>
      <p:sp>
        <p:nvSpPr>
          <p:cNvPr id="28676" name="Rectangle 4"/>
          <p:cNvSpPr>
            <a:spLocks/>
          </p:cNvSpPr>
          <p:nvPr/>
        </p:nvSpPr>
        <p:spPr bwMode="auto">
          <a:xfrm>
            <a:off x="2227213" y="5250656"/>
            <a:ext cx="7724180" cy="678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lIns="0" tIns="0" rIns="40640" bIns="0"/>
          <a:lstStyle>
            <a:lvl1pPr marL="57150">
              <a:defRPr sz="1200">
                <a:solidFill>
                  <a:schemeClr val="tx1"/>
                </a:solidFill>
                <a:latin typeface="Times" panose="02020603050405020304" pitchFamily="18" charset="0"/>
              </a:defRPr>
            </a:lvl1pPr>
            <a:lvl2pPr>
              <a:defRPr sz="1200">
                <a:solidFill>
                  <a:schemeClr val="tx1"/>
                </a:solidFill>
                <a:latin typeface="Times" panose="02020603050405020304" pitchFamily="18" charset="0"/>
              </a:defRPr>
            </a:lvl2pPr>
            <a:lvl3pPr>
              <a:defRPr sz="1200">
                <a:solidFill>
                  <a:schemeClr val="tx1"/>
                </a:solidFill>
                <a:latin typeface="Times" panose="02020603050405020304" pitchFamily="18" charset="0"/>
              </a:defRPr>
            </a:lvl3pPr>
            <a:lvl4pPr>
              <a:defRPr sz="1200">
                <a:solidFill>
                  <a:schemeClr val="tx1"/>
                </a:solidFill>
                <a:latin typeface="Times" panose="02020603050405020304" pitchFamily="18" charset="0"/>
              </a:defRPr>
            </a:lvl4pPr>
            <a:lvl5pPr>
              <a:defRPr sz="1200">
                <a:solidFill>
                  <a:schemeClr val="tx1"/>
                </a:solidFill>
                <a:latin typeface="Times" panose="02020603050405020304" pitchFamily="18" charset="0"/>
              </a:defRPr>
            </a:lvl5pPr>
            <a:lvl6pPr fontAlgn="base">
              <a:spcBef>
                <a:spcPct val="0"/>
              </a:spcBef>
              <a:spcAft>
                <a:spcPct val="0"/>
              </a:spcAft>
              <a:defRPr sz="1200">
                <a:solidFill>
                  <a:schemeClr val="tx1"/>
                </a:solidFill>
                <a:latin typeface="Times" panose="02020603050405020304" pitchFamily="18" charset="0"/>
              </a:defRPr>
            </a:lvl6pPr>
            <a:lvl7pPr fontAlgn="base">
              <a:spcBef>
                <a:spcPct val="0"/>
              </a:spcBef>
              <a:spcAft>
                <a:spcPct val="0"/>
              </a:spcAft>
              <a:defRPr sz="1200">
                <a:solidFill>
                  <a:schemeClr val="tx1"/>
                </a:solidFill>
                <a:latin typeface="Times" panose="02020603050405020304" pitchFamily="18" charset="0"/>
              </a:defRPr>
            </a:lvl7pPr>
            <a:lvl8pPr fontAlgn="base">
              <a:spcBef>
                <a:spcPct val="0"/>
              </a:spcBef>
              <a:spcAft>
                <a:spcPct val="0"/>
              </a:spcAft>
              <a:defRPr sz="1200">
                <a:solidFill>
                  <a:schemeClr val="tx1"/>
                </a:solidFill>
                <a:latin typeface="Times" panose="02020603050405020304" pitchFamily="18" charset="0"/>
              </a:defRPr>
            </a:lvl8pPr>
            <a:lvl9pPr fontAlgn="base">
              <a:spcBef>
                <a:spcPct val="0"/>
              </a:spcBef>
              <a:spcAft>
                <a:spcPct val="0"/>
              </a:spcAft>
              <a:defRPr sz="1200">
                <a:solidFill>
                  <a:schemeClr val="tx1"/>
                </a:solidFill>
                <a:latin typeface="Times" panose="02020603050405020304" pitchFamily="18" charset="0"/>
              </a:defRPr>
            </a:lvl9pPr>
          </a:lstStyle>
          <a:p>
            <a:r>
              <a:rPr lang="en-US" altLang="en-US" sz="1969">
                <a:cs typeface="Times" panose="02020603050405020304" pitchFamily="18" charset="0"/>
              </a:rPr>
              <a:t>SCO packets (e.g. for voice data) have a 240-bit payload containing 80 bits of data triplicated, filling exactly one timeslot.</a:t>
            </a:r>
          </a:p>
        </p:txBody>
      </p:sp>
      <p:grpSp>
        <p:nvGrpSpPr>
          <p:cNvPr id="28677" name="Group 5"/>
          <p:cNvGrpSpPr>
            <a:grpSpLocks/>
          </p:cNvGrpSpPr>
          <p:nvPr/>
        </p:nvGrpSpPr>
        <p:grpSpPr bwMode="auto">
          <a:xfrm>
            <a:off x="3077765" y="1912070"/>
            <a:ext cx="5582171" cy="2703463"/>
            <a:chOff x="0" y="0"/>
            <a:chExt cx="5001" cy="2422"/>
          </a:xfrm>
        </p:grpSpPr>
        <p:grpSp>
          <p:nvGrpSpPr>
            <p:cNvPr id="28678" name="Group 6"/>
            <p:cNvGrpSpPr>
              <a:grpSpLocks/>
            </p:cNvGrpSpPr>
            <p:nvPr/>
          </p:nvGrpSpPr>
          <p:grpSpPr bwMode="auto">
            <a:xfrm>
              <a:off x="0" y="0"/>
              <a:ext cx="5001" cy="752"/>
              <a:chOff x="0" y="0"/>
              <a:chExt cx="5001" cy="752"/>
            </a:xfrm>
          </p:grpSpPr>
          <p:sp>
            <p:nvSpPr>
              <p:cNvPr id="28679" name="Rectangle 7"/>
              <p:cNvSpPr>
                <a:spLocks/>
              </p:cNvSpPr>
              <p:nvPr/>
            </p:nvSpPr>
            <p:spPr bwMode="auto">
              <a:xfrm>
                <a:off x="54" y="0"/>
                <a:ext cx="648"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406" i="1">
                    <a:cs typeface="Times" panose="02020603050405020304" pitchFamily="18" charset="0"/>
                  </a:rPr>
                  <a:t>bits:   72</a:t>
                </a:r>
              </a:p>
            </p:txBody>
          </p:sp>
          <p:sp>
            <p:nvSpPr>
              <p:cNvPr id="28680" name="Rectangle 8"/>
              <p:cNvSpPr>
                <a:spLocks/>
              </p:cNvSpPr>
              <p:nvPr/>
            </p:nvSpPr>
            <p:spPr bwMode="auto">
              <a:xfrm>
                <a:off x="1308" y="0"/>
                <a:ext cx="169"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406" i="1">
                    <a:cs typeface="Times" panose="02020603050405020304" pitchFamily="18" charset="0"/>
                  </a:rPr>
                  <a:t>18</a:t>
                </a:r>
              </a:p>
            </p:txBody>
          </p:sp>
          <p:sp>
            <p:nvSpPr>
              <p:cNvPr id="28681" name="Rectangle 9"/>
              <p:cNvSpPr>
                <a:spLocks/>
              </p:cNvSpPr>
              <p:nvPr/>
            </p:nvSpPr>
            <p:spPr bwMode="auto">
              <a:xfrm>
                <a:off x="2022" y="0"/>
                <a:ext cx="169"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406" i="1">
                    <a:cs typeface="Times" panose="02020603050405020304" pitchFamily="18" charset="0"/>
                  </a:rPr>
                  <a:t>18</a:t>
                </a:r>
              </a:p>
            </p:txBody>
          </p:sp>
          <p:sp>
            <p:nvSpPr>
              <p:cNvPr id="28682" name="Rectangle 10"/>
              <p:cNvSpPr>
                <a:spLocks/>
              </p:cNvSpPr>
              <p:nvPr/>
            </p:nvSpPr>
            <p:spPr bwMode="auto">
              <a:xfrm>
                <a:off x="2749" y="0"/>
                <a:ext cx="169"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406" i="1">
                    <a:cs typeface="Times" panose="02020603050405020304" pitchFamily="18" charset="0"/>
                  </a:rPr>
                  <a:t>18</a:t>
                </a:r>
              </a:p>
            </p:txBody>
          </p:sp>
          <p:sp>
            <p:nvSpPr>
              <p:cNvPr id="28683" name="Rectangle 11"/>
              <p:cNvSpPr>
                <a:spLocks/>
              </p:cNvSpPr>
              <p:nvPr/>
            </p:nvSpPr>
            <p:spPr bwMode="auto">
              <a:xfrm>
                <a:off x="3463" y="0"/>
                <a:ext cx="580"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406" i="1">
                    <a:cs typeface="Times" panose="02020603050405020304" pitchFamily="18" charset="0"/>
                  </a:rPr>
                  <a:t>0 - 2744</a:t>
                </a:r>
              </a:p>
            </p:txBody>
          </p:sp>
          <p:sp>
            <p:nvSpPr>
              <p:cNvPr id="28684" name="Rectangle 12"/>
              <p:cNvSpPr>
                <a:spLocks/>
              </p:cNvSpPr>
              <p:nvPr/>
            </p:nvSpPr>
            <p:spPr bwMode="auto">
              <a:xfrm>
                <a:off x="3911" y="0"/>
                <a:ext cx="98"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406" i="1">
                    <a:cs typeface="Times" panose="02020603050405020304" pitchFamily="18" charset="0"/>
                  </a:rPr>
                  <a:t>  </a:t>
                </a:r>
              </a:p>
            </p:txBody>
          </p:sp>
          <p:sp>
            <p:nvSpPr>
              <p:cNvPr id="28685" name="Rectangle 13"/>
              <p:cNvSpPr>
                <a:spLocks/>
              </p:cNvSpPr>
              <p:nvPr/>
            </p:nvSpPr>
            <p:spPr bwMode="auto">
              <a:xfrm>
                <a:off x="54" y="356"/>
                <a:ext cx="869"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406">
                    <a:cs typeface="Times" panose="02020603050405020304" pitchFamily="18" charset="0"/>
                  </a:rPr>
                  <a:t>Access code</a:t>
                </a:r>
              </a:p>
            </p:txBody>
          </p:sp>
          <p:sp>
            <p:nvSpPr>
              <p:cNvPr id="28686" name="Rectangle 14"/>
              <p:cNvSpPr>
                <a:spLocks/>
              </p:cNvSpPr>
              <p:nvPr/>
            </p:nvSpPr>
            <p:spPr bwMode="auto">
              <a:xfrm>
                <a:off x="1308" y="356"/>
                <a:ext cx="520"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406">
                    <a:cs typeface="Times" panose="02020603050405020304" pitchFamily="18" charset="0"/>
                  </a:rPr>
                  <a:t>Header</a:t>
                </a:r>
              </a:p>
            </p:txBody>
          </p:sp>
          <p:sp>
            <p:nvSpPr>
              <p:cNvPr id="28687" name="Rectangle 15"/>
              <p:cNvSpPr>
                <a:spLocks/>
              </p:cNvSpPr>
              <p:nvPr/>
            </p:nvSpPr>
            <p:spPr bwMode="auto">
              <a:xfrm>
                <a:off x="1308" y="510"/>
                <a:ext cx="470"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406">
                    <a:cs typeface="Times" panose="02020603050405020304" pitchFamily="18" charset="0"/>
                  </a:rPr>
                  <a:t>copy 1</a:t>
                </a:r>
              </a:p>
            </p:txBody>
          </p:sp>
          <p:sp>
            <p:nvSpPr>
              <p:cNvPr id="28688" name="Rectangle 16"/>
              <p:cNvSpPr>
                <a:spLocks/>
              </p:cNvSpPr>
              <p:nvPr/>
            </p:nvSpPr>
            <p:spPr bwMode="auto">
              <a:xfrm>
                <a:off x="2022" y="356"/>
                <a:ext cx="520" cy="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406">
                    <a:cs typeface="Times" panose="02020603050405020304" pitchFamily="18" charset="0"/>
                  </a:rPr>
                  <a:t>Header</a:t>
                </a:r>
                <a:br>
                  <a:rPr lang="en-US" altLang="en-US" sz="1406">
                    <a:cs typeface="Times" panose="02020603050405020304" pitchFamily="18" charset="0"/>
                  </a:rPr>
                </a:br>
                <a:r>
                  <a:rPr lang="en-US" altLang="en-US" sz="1406">
                    <a:cs typeface="Times" panose="02020603050405020304" pitchFamily="18" charset="0"/>
                  </a:rPr>
                  <a:t>copy 2</a:t>
                </a:r>
              </a:p>
            </p:txBody>
          </p:sp>
          <p:sp>
            <p:nvSpPr>
              <p:cNvPr id="28689" name="Rectangle 17"/>
              <p:cNvSpPr>
                <a:spLocks/>
              </p:cNvSpPr>
              <p:nvPr/>
            </p:nvSpPr>
            <p:spPr bwMode="auto">
              <a:xfrm>
                <a:off x="2749" y="356"/>
                <a:ext cx="520"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406">
                    <a:cs typeface="Times" panose="02020603050405020304" pitchFamily="18" charset="0"/>
                  </a:rPr>
                  <a:t>Header</a:t>
                </a:r>
              </a:p>
            </p:txBody>
          </p:sp>
          <p:sp>
            <p:nvSpPr>
              <p:cNvPr id="28690" name="Rectangle 18"/>
              <p:cNvSpPr>
                <a:spLocks/>
              </p:cNvSpPr>
              <p:nvPr/>
            </p:nvSpPr>
            <p:spPr bwMode="auto">
              <a:xfrm>
                <a:off x="2749" y="510"/>
                <a:ext cx="470"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406">
                    <a:cs typeface="Times" panose="02020603050405020304" pitchFamily="18" charset="0"/>
                  </a:rPr>
                  <a:t>copy 3</a:t>
                </a:r>
              </a:p>
            </p:txBody>
          </p:sp>
          <p:sp>
            <p:nvSpPr>
              <p:cNvPr id="28691" name="Rectangle 19"/>
              <p:cNvSpPr>
                <a:spLocks/>
              </p:cNvSpPr>
              <p:nvPr/>
            </p:nvSpPr>
            <p:spPr bwMode="auto">
              <a:xfrm>
                <a:off x="3463" y="356"/>
                <a:ext cx="1538"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406">
                    <a:cs typeface="Times" panose="02020603050405020304" pitchFamily="18" charset="0"/>
                  </a:rPr>
                  <a:t>Data for transmission</a:t>
                </a:r>
              </a:p>
            </p:txBody>
          </p:sp>
          <p:sp>
            <p:nvSpPr>
              <p:cNvPr id="28692" name="Line 20"/>
              <p:cNvSpPr>
                <a:spLocks noChangeShapeType="1"/>
              </p:cNvSpPr>
              <p:nvPr/>
            </p:nvSpPr>
            <p:spPr bwMode="auto">
              <a:xfrm>
                <a:off x="1158" y="258"/>
                <a:ext cx="1" cy="487"/>
              </a:xfrm>
              <a:prstGeom prst="lin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28693" name="Line 21"/>
              <p:cNvSpPr>
                <a:spLocks noChangeShapeType="1"/>
              </p:cNvSpPr>
              <p:nvPr/>
            </p:nvSpPr>
            <p:spPr bwMode="auto">
              <a:xfrm>
                <a:off x="1870" y="258"/>
                <a:ext cx="1" cy="487"/>
              </a:xfrm>
              <a:prstGeom prst="lin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28694" name="Line 22"/>
              <p:cNvSpPr>
                <a:spLocks noChangeShapeType="1"/>
              </p:cNvSpPr>
              <p:nvPr/>
            </p:nvSpPr>
            <p:spPr bwMode="auto">
              <a:xfrm>
                <a:off x="2599" y="258"/>
                <a:ext cx="1" cy="487"/>
              </a:xfrm>
              <a:prstGeom prst="lin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28695" name="Line 23"/>
              <p:cNvSpPr>
                <a:spLocks noChangeShapeType="1"/>
              </p:cNvSpPr>
              <p:nvPr/>
            </p:nvSpPr>
            <p:spPr bwMode="auto">
              <a:xfrm>
                <a:off x="3311" y="258"/>
                <a:ext cx="1" cy="487"/>
              </a:xfrm>
              <a:prstGeom prst="lin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grpSp>
            <p:nvGrpSpPr>
              <p:cNvPr id="28696" name="Group 24"/>
              <p:cNvGrpSpPr>
                <a:grpSpLocks/>
              </p:cNvGrpSpPr>
              <p:nvPr/>
            </p:nvGrpSpPr>
            <p:grpSpPr bwMode="auto">
              <a:xfrm>
                <a:off x="0" y="265"/>
                <a:ext cx="4994" cy="484"/>
                <a:chOff x="0" y="0"/>
                <a:chExt cx="4994" cy="483"/>
              </a:xfrm>
            </p:grpSpPr>
            <p:sp>
              <p:nvSpPr>
                <p:cNvPr id="28697" name="Line 25"/>
                <p:cNvSpPr>
                  <a:spLocks noChangeShapeType="1"/>
                </p:cNvSpPr>
                <p:nvPr/>
              </p:nvSpPr>
              <p:spPr bwMode="auto">
                <a:xfrm>
                  <a:off x="0" y="0"/>
                  <a:ext cx="4992" cy="3"/>
                </a:xfrm>
                <a:prstGeom prst="lin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28698" name="Line 26"/>
                <p:cNvSpPr>
                  <a:spLocks noChangeShapeType="1"/>
                </p:cNvSpPr>
                <p:nvPr/>
              </p:nvSpPr>
              <p:spPr bwMode="auto">
                <a:xfrm>
                  <a:off x="2" y="479"/>
                  <a:ext cx="4992" cy="4"/>
                </a:xfrm>
                <a:prstGeom prst="lin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grpSp>
          <p:sp>
            <p:nvSpPr>
              <p:cNvPr id="28699" name="Line 27"/>
              <p:cNvSpPr>
                <a:spLocks noChangeShapeType="1"/>
              </p:cNvSpPr>
              <p:nvPr/>
            </p:nvSpPr>
            <p:spPr bwMode="auto">
              <a:xfrm>
                <a:off x="10" y="264"/>
                <a:ext cx="1" cy="488"/>
              </a:xfrm>
              <a:prstGeom prst="lin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28700" name="Line 28"/>
              <p:cNvSpPr>
                <a:spLocks noChangeShapeType="1"/>
              </p:cNvSpPr>
              <p:nvPr/>
            </p:nvSpPr>
            <p:spPr bwMode="auto">
              <a:xfrm>
                <a:off x="4998" y="264"/>
                <a:ext cx="2" cy="488"/>
              </a:xfrm>
              <a:prstGeom prst="lin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grpSp>
        <p:grpSp>
          <p:nvGrpSpPr>
            <p:cNvPr id="28701" name="Group 29"/>
            <p:cNvGrpSpPr>
              <a:grpSpLocks/>
            </p:cNvGrpSpPr>
            <p:nvPr/>
          </p:nvGrpSpPr>
          <p:grpSpPr bwMode="auto">
            <a:xfrm>
              <a:off x="18" y="1324"/>
              <a:ext cx="4931" cy="1098"/>
              <a:chOff x="0" y="0"/>
              <a:chExt cx="4931" cy="1097"/>
            </a:xfrm>
          </p:grpSpPr>
          <p:sp>
            <p:nvSpPr>
              <p:cNvPr id="28702" name="Rectangle 30"/>
              <p:cNvSpPr>
                <a:spLocks/>
              </p:cNvSpPr>
              <p:nvPr/>
            </p:nvSpPr>
            <p:spPr bwMode="auto">
              <a:xfrm>
                <a:off x="35" y="5"/>
                <a:ext cx="612"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406" i="1">
                    <a:cs typeface="Times" panose="02020603050405020304" pitchFamily="18" charset="0"/>
                  </a:rPr>
                  <a:t>bits:    3</a:t>
                </a:r>
              </a:p>
            </p:txBody>
          </p:sp>
          <p:sp>
            <p:nvSpPr>
              <p:cNvPr id="28703" name="Rectangle 31"/>
              <p:cNvSpPr>
                <a:spLocks/>
              </p:cNvSpPr>
              <p:nvPr/>
            </p:nvSpPr>
            <p:spPr bwMode="auto">
              <a:xfrm>
                <a:off x="1071" y="5"/>
                <a:ext cx="85"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406" i="1">
                    <a:cs typeface="Times" panose="02020603050405020304" pitchFamily="18" charset="0"/>
                  </a:rPr>
                  <a:t>1</a:t>
                </a:r>
              </a:p>
            </p:txBody>
          </p:sp>
          <p:sp>
            <p:nvSpPr>
              <p:cNvPr id="28704" name="Rectangle 32"/>
              <p:cNvSpPr>
                <a:spLocks/>
              </p:cNvSpPr>
              <p:nvPr/>
            </p:nvSpPr>
            <p:spPr bwMode="auto">
              <a:xfrm>
                <a:off x="1566" y="5"/>
                <a:ext cx="85"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406" i="1">
                    <a:cs typeface="Times" panose="02020603050405020304" pitchFamily="18" charset="0"/>
                  </a:rPr>
                  <a:t>1</a:t>
                </a:r>
              </a:p>
            </p:txBody>
          </p:sp>
          <p:sp>
            <p:nvSpPr>
              <p:cNvPr id="28705" name="Rectangle 33"/>
              <p:cNvSpPr>
                <a:spLocks/>
              </p:cNvSpPr>
              <p:nvPr/>
            </p:nvSpPr>
            <p:spPr bwMode="auto">
              <a:xfrm>
                <a:off x="2108" y="5"/>
                <a:ext cx="85"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406" i="1">
                    <a:cs typeface="Times" panose="02020603050405020304" pitchFamily="18" charset="0"/>
                  </a:rPr>
                  <a:t>1</a:t>
                </a:r>
              </a:p>
            </p:txBody>
          </p:sp>
          <p:sp>
            <p:nvSpPr>
              <p:cNvPr id="28706" name="Rectangle 34"/>
              <p:cNvSpPr>
                <a:spLocks/>
              </p:cNvSpPr>
              <p:nvPr/>
            </p:nvSpPr>
            <p:spPr bwMode="auto">
              <a:xfrm>
                <a:off x="2619" y="5"/>
                <a:ext cx="85"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406" i="1">
                    <a:cs typeface="Times" panose="02020603050405020304" pitchFamily="18" charset="0"/>
                  </a:rPr>
                  <a:t>4</a:t>
                </a:r>
              </a:p>
            </p:txBody>
          </p:sp>
          <p:sp>
            <p:nvSpPr>
              <p:cNvPr id="28707" name="Rectangle 35"/>
              <p:cNvSpPr>
                <a:spLocks/>
              </p:cNvSpPr>
              <p:nvPr/>
            </p:nvSpPr>
            <p:spPr bwMode="auto">
              <a:xfrm>
                <a:off x="3657" y="5"/>
                <a:ext cx="85"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406" i="1">
                    <a:cs typeface="Times" panose="02020603050405020304" pitchFamily="18" charset="0"/>
                  </a:rPr>
                  <a:t>8</a:t>
                </a:r>
              </a:p>
            </p:txBody>
          </p:sp>
          <p:sp>
            <p:nvSpPr>
              <p:cNvPr id="28708" name="Rectangle 36"/>
              <p:cNvSpPr>
                <a:spLocks/>
              </p:cNvSpPr>
              <p:nvPr/>
            </p:nvSpPr>
            <p:spPr bwMode="auto">
              <a:xfrm>
                <a:off x="1049" y="0"/>
                <a:ext cx="15" cy="309"/>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28709" name="Rectangle 37"/>
              <p:cNvSpPr>
                <a:spLocks/>
              </p:cNvSpPr>
              <p:nvPr/>
            </p:nvSpPr>
            <p:spPr bwMode="auto">
              <a:xfrm>
                <a:off x="1544" y="0"/>
                <a:ext cx="16" cy="309"/>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28710" name="Rectangle 38"/>
              <p:cNvSpPr>
                <a:spLocks/>
              </p:cNvSpPr>
              <p:nvPr/>
            </p:nvSpPr>
            <p:spPr bwMode="auto">
              <a:xfrm>
                <a:off x="2086" y="0"/>
                <a:ext cx="16" cy="309"/>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28711" name="Rectangle 39"/>
              <p:cNvSpPr>
                <a:spLocks/>
              </p:cNvSpPr>
              <p:nvPr/>
            </p:nvSpPr>
            <p:spPr bwMode="auto">
              <a:xfrm>
                <a:off x="2597" y="0"/>
                <a:ext cx="16" cy="309"/>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28712" name="Rectangle 40"/>
              <p:cNvSpPr>
                <a:spLocks/>
              </p:cNvSpPr>
              <p:nvPr/>
            </p:nvSpPr>
            <p:spPr bwMode="auto">
              <a:xfrm>
                <a:off x="3634" y="0"/>
                <a:ext cx="15" cy="309"/>
              </a:xfrm>
              <a:prstGeom prst="rect">
                <a:avLst/>
              </a:prstGeom>
              <a:solidFill>
                <a:srgbClr val="FFFFFF"/>
              </a:solidFill>
              <a:ln>
                <a:noFill/>
              </a:ln>
              <a:extLst>
                <a:ext uri="{91240B29-F687-4F45-9708-019B960494DF}">
                  <a14:hiddenLine xmlns:a14="http://schemas.microsoft.com/office/drawing/2010/main" w="9525">
                    <a:solidFill>
                      <a:schemeClr val="tx1"/>
                    </a:solidFill>
                    <a:miter lim="800000"/>
                    <a:headEnd/>
                    <a:tailEnd/>
                  </a14:hiddenLine>
                </a:ext>
              </a:extLst>
            </p:spPr>
            <p:txBody>
              <a:bodyPr lIns="0" tIns="0" rIns="0" bIns="0"/>
              <a:lstStyle/>
              <a:p>
                <a:endParaRPr lang="en-US" sz="1266"/>
              </a:p>
            </p:txBody>
          </p:sp>
          <p:sp>
            <p:nvSpPr>
              <p:cNvPr id="28713" name="Rectangle 41"/>
              <p:cNvSpPr>
                <a:spLocks/>
              </p:cNvSpPr>
              <p:nvPr/>
            </p:nvSpPr>
            <p:spPr bwMode="auto">
              <a:xfrm>
                <a:off x="35" y="363"/>
                <a:ext cx="820"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406">
                    <a:cs typeface="Times" panose="02020603050405020304" pitchFamily="18" charset="0"/>
                  </a:rPr>
                  <a:t>Destination</a:t>
                </a:r>
              </a:p>
            </p:txBody>
          </p:sp>
          <p:sp>
            <p:nvSpPr>
              <p:cNvPr id="28714" name="Rectangle 42"/>
              <p:cNvSpPr>
                <a:spLocks/>
              </p:cNvSpPr>
              <p:nvPr/>
            </p:nvSpPr>
            <p:spPr bwMode="auto">
              <a:xfrm>
                <a:off x="1071" y="363"/>
                <a:ext cx="339"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406">
                    <a:cs typeface="Times" panose="02020603050405020304" pitchFamily="18" charset="0"/>
                  </a:rPr>
                  <a:t>Flow</a:t>
                </a:r>
              </a:p>
            </p:txBody>
          </p:sp>
          <p:sp>
            <p:nvSpPr>
              <p:cNvPr id="28715" name="Rectangle 43"/>
              <p:cNvSpPr>
                <a:spLocks/>
              </p:cNvSpPr>
              <p:nvPr/>
            </p:nvSpPr>
            <p:spPr bwMode="auto">
              <a:xfrm>
                <a:off x="1566" y="363"/>
                <a:ext cx="257"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406">
                    <a:cs typeface="Times" panose="02020603050405020304" pitchFamily="18" charset="0"/>
                  </a:rPr>
                  <a:t>Ack</a:t>
                </a:r>
              </a:p>
            </p:txBody>
          </p:sp>
          <p:sp>
            <p:nvSpPr>
              <p:cNvPr id="28716" name="Rectangle 44"/>
              <p:cNvSpPr>
                <a:spLocks/>
              </p:cNvSpPr>
              <p:nvPr/>
            </p:nvSpPr>
            <p:spPr bwMode="auto">
              <a:xfrm>
                <a:off x="2108" y="363"/>
                <a:ext cx="256"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406">
                    <a:cs typeface="Times" panose="02020603050405020304" pitchFamily="18" charset="0"/>
                  </a:rPr>
                  <a:t>Seq</a:t>
                </a:r>
              </a:p>
            </p:txBody>
          </p:sp>
          <p:sp>
            <p:nvSpPr>
              <p:cNvPr id="28717" name="Rectangle 45"/>
              <p:cNvSpPr>
                <a:spLocks/>
              </p:cNvSpPr>
              <p:nvPr/>
            </p:nvSpPr>
            <p:spPr bwMode="auto">
              <a:xfrm>
                <a:off x="2619" y="363"/>
                <a:ext cx="332"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406">
                    <a:cs typeface="Times" panose="02020603050405020304" pitchFamily="18" charset="0"/>
                  </a:rPr>
                  <a:t>Type</a:t>
                </a:r>
              </a:p>
            </p:txBody>
          </p:sp>
          <p:sp>
            <p:nvSpPr>
              <p:cNvPr id="28718" name="Rectangle 46"/>
              <p:cNvSpPr>
                <a:spLocks/>
              </p:cNvSpPr>
              <p:nvPr/>
            </p:nvSpPr>
            <p:spPr bwMode="auto">
              <a:xfrm>
                <a:off x="3657" y="363"/>
                <a:ext cx="1274"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406">
                    <a:cs typeface="Times" panose="02020603050405020304" pitchFamily="18" charset="0"/>
                  </a:rPr>
                  <a:t>Header checksum</a:t>
                </a:r>
              </a:p>
            </p:txBody>
          </p:sp>
          <p:sp>
            <p:nvSpPr>
              <p:cNvPr id="28719" name="Line 47"/>
              <p:cNvSpPr>
                <a:spLocks noChangeShapeType="1"/>
              </p:cNvSpPr>
              <p:nvPr/>
            </p:nvSpPr>
            <p:spPr bwMode="auto">
              <a:xfrm>
                <a:off x="920" y="278"/>
                <a:ext cx="2" cy="379"/>
              </a:xfrm>
              <a:prstGeom prst="lin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28720" name="Line 48"/>
              <p:cNvSpPr>
                <a:spLocks noChangeShapeType="1"/>
              </p:cNvSpPr>
              <p:nvPr/>
            </p:nvSpPr>
            <p:spPr bwMode="auto">
              <a:xfrm>
                <a:off x="1416" y="278"/>
                <a:ext cx="1" cy="379"/>
              </a:xfrm>
              <a:prstGeom prst="lin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28721" name="Line 49"/>
              <p:cNvSpPr>
                <a:spLocks noChangeShapeType="1"/>
              </p:cNvSpPr>
              <p:nvPr/>
            </p:nvSpPr>
            <p:spPr bwMode="auto">
              <a:xfrm>
                <a:off x="1958" y="278"/>
                <a:ext cx="1" cy="379"/>
              </a:xfrm>
              <a:prstGeom prst="lin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28722" name="Line 50"/>
              <p:cNvSpPr>
                <a:spLocks noChangeShapeType="1"/>
              </p:cNvSpPr>
              <p:nvPr/>
            </p:nvSpPr>
            <p:spPr bwMode="auto">
              <a:xfrm>
                <a:off x="2469" y="278"/>
                <a:ext cx="1" cy="379"/>
              </a:xfrm>
              <a:prstGeom prst="lin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28723" name="Line 51"/>
              <p:cNvSpPr>
                <a:spLocks noChangeShapeType="1"/>
              </p:cNvSpPr>
              <p:nvPr/>
            </p:nvSpPr>
            <p:spPr bwMode="auto">
              <a:xfrm>
                <a:off x="3505" y="278"/>
                <a:ext cx="2" cy="379"/>
              </a:xfrm>
              <a:prstGeom prst="lin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28724" name="Rectangle 52"/>
              <p:cNvSpPr>
                <a:spLocks/>
              </p:cNvSpPr>
              <p:nvPr/>
            </p:nvSpPr>
            <p:spPr bwMode="auto">
              <a:xfrm>
                <a:off x="35" y="749"/>
                <a:ext cx="1079"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406" i="1">
                    <a:cs typeface="Times" panose="02020603050405020304" pitchFamily="18" charset="0"/>
                  </a:rPr>
                  <a:t>Address within</a:t>
                </a:r>
              </a:p>
            </p:txBody>
          </p:sp>
          <p:sp>
            <p:nvSpPr>
              <p:cNvPr id="28725" name="Rectangle 53"/>
              <p:cNvSpPr>
                <a:spLocks/>
              </p:cNvSpPr>
              <p:nvPr/>
            </p:nvSpPr>
            <p:spPr bwMode="auto">
              <a:xfrm>
                <a:off x="35" y="903"/>
                <a:ext cx="539"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406" i="1">
                    <a:cs typeface="Times" panose="02020603050405020304" pitchFamily="18" charset="0"/>
                  </a:rPr>
                  <a:t>Piconet</a:t>
                </a:r>
              </a:p>
            </p:txBody>
          </p:sp>
          <p:sp>
            <p:nvSpPr>
              <p:cNvPr id="28726" name="Rectangle 54"/>
              <p:cNvSpPr>
                <a:spLocks/>
              </p:cNvSpPr>
              <p:nvPr/>
            </p:nvSpPr>
            <p:spPr bwMode="auto">
              <a:xfrm>
                <a:off x="2619" y="748"/>
                <a:ext cx="854"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406" i="1">
                    <a:cs typeface="Times" panose="02020603050405020304" pitchFamily="18" charset="0"/>
                  </a:rPr>
                  <a:t>= ACL, SCO,</a:t>
                </a:r>
              </a:p>
            </p:txBody>
          </p:sp>
          <p:sp>
            <p:nvSpPr>
              <p:cNvPr id="28727" name="Rectangle 55"/>
              <p:cNvSpPr>
                <a:spLocks/>
              </p:cNvSpPr>
              <p:nvPr/>
            </p:nvSpPr>
            <p:spPr bwMode="auto">
              <a:xfrm>
                <a:off x="2619" y="903"/>
                <a:ext cx="669"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0" bIns="0">
                <a:spAutoFit/>
              </a:bodyPr>
              <a:lstStyle/>
              <a:p>
                <a:r>
                  <a:rPr lang="en-US" altLang="en-US" sz="1406" i="1">
                    <a:cs typeface="Times" panose="02020603050405020304" pitchFamily="18" charset="0"/>
                  </a:rPr>
                  <a:t>poll, null</a:t>
                </a:r>
              </a:p>
            </p:txBody>
          </p:sp>
          <p:grpSp>
            <p:nvGrpSpPr>
              <p:cNvPr id="28728" name="Group 56"/>
              <p:cNvGrpSpPr>
                <a:grpSpLocks/>
              </p:cNvGrpSpPr>
              <p:nvPr/>
            </p:nvGrpSpPr>
            <p:grpSpPr bwMode="auto">
              <a:xfrm>
                <a:off x="0" y="274"/>
                <a:ext cx="4828" cy="388"/>
                <a:chOff x="0" y="0"/>
                <a:chExt cx="4828" cy="387"/>
              </a:xfrm>
            </p:grpSpPr>
            <p:sp>
              <p:nvSpPr>
                <p:cNvPr id="28729" name="Line 57"/>
                <p:cNvSpPr>
                  <a:spLocks noChangeShapeType="1"/>
                </p:cNvSpPr>
                <p:nvPr/>
              </p:nvSpPr>
              <p:spPr bwMode="auto">
                <a:xfrm>
                  <a:off x="0" y="0"/>
                  <a:ext cx="4828" cy="1"/>
                </a:xfrm>
                <a:prstGeom prst="lin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28730" name="Line 58"/>
                <p:cNvSpPr>
                  <a:spLocks noChangeShapeType="1"/>
                </p:cNvSpPr>
                <p:nvPr/>
              </p:nvSpPr>
              <p:spPr bwMode="auto">
                <a:xfrm>
                  <a:off x="0" y="386"/>
                  <a:ext cx="4828" cy="1"/>
                </a:xfrm>
                <a:prstGeom prst="lin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grpSp>
          <p:sp>
            <p:nvSpPr>
              <p:cNvPr id="28731" name="Line 59"/>
              <p:cNvSpPr>
                <a:spLocks noChangeShapeType="1"/>
              </p:cNvSpPr>
              <p:nvPr/>
            </p:nvSpPr>
            <p:spPr bwMode="auto">
              <a:xfrm>
                <a:off x="7" y="278"/>
                <a:ext cx="2" cy="379"/>
              </a:xfrm>
              <a:prstGeom prst="lin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sp>
            <p:nvSpPr>
              <p:cNvPr id="28732" name="Line 60"/>
              <p:cNvSpPr>
                <a:spLocks noChangeShapeType="1"/>
              </p:cNvSpPr>
              <p:nvPr/>
            </p:nvSpPr>
            <p:spPr bwMode="auto">
              <a:xfrm>
                <a:off x="4821" y="273"/>
                <a:ext cx="1" cy="379"/>
              </a:xfrm>
              <a:prstGeom prst="line">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sz="1266"/>
              </a:p>
            </p:txBody>
          </p:sp>
        </p:grpSp>
      </p:grpSp>
      <p:sp>
        <p:nvSpPr>
          <p:cNvPr id="28733" name="Freeform 61"/>
          <p:cNvSpPr>
            <a:spLocks/>
          </p:cNvSpPr>
          <p:nvPr/>
        </p:nvSpPr>
        <p:spPr bwMode="auto">
          <a:xfrm>
            <a:off x="3091160" y="2759274"/>
            <a:ext cx="4548560" cy="640705"/>
          </a:xfrm>
          <a:custGeom>
            <a:avLst/>
            <a:gdLst>
              <a:gd name="T0" fmla="*/ 5920 w 21600"/>
              <a:gd name="T1" fmla="*/ 0 h 21600"/>
              <a:gd name="T2" fmla="*/ 0 w 21600"/>
              <a:gd name="T3" fmla="*/ 21600 h 21600"/>
              <a:gd name="T4" fmla="*/ 21600 w 21600"/>
              <a:gd name="T5" fmla="*/ 21600 h 21600"/>
              <a:gd name="T6" fmla="*/ 9865 w 21600"/>
              <a:gd name="T7" fmla="*/ 151 h 21600"/>
              <a:gd name="T8" fmla="*/ 5920 w 21600"/>
              <a:gd name="T9" fmla="*/ 0 h 21600"/>
              <a:gd name="T10" fmla="*/ 5920 w 21600"/>
              <a:gd name="T11" fmla="*/ 0 h 21600"/>
            </a:gdLst>
            <a:ahLst/>
            <a:cxnLst>
              <a:cxn ang="0">
                <a:pos x="T0" y="T1"/>
              </a:cxn>
              <a:cxn ang="0">
                <a:pos x="T2" y="T3"/>
              </a:cxn>
              <a:cxn ang="0">
                <a:pos x="T4" y="T5"/>
              </a:cxn>
              <a:cxn ang="0">
                <a:pos x="T6" y="T7"/>
              </a:cxn>
              <a:cxn ang="0">
                <a:pos x="T8" y="T9"/>
              </a:cxn>
              <a:cxn ang="0">
                <a:pos x="T10" y="T11"/>
              </a:cxn>
            </a:cxnLst>
            <a:rect l="0" t="0" r="r" b="b"/>
            <a:pathLst>
              <a:path w="21600" h="21600">
                <a:moveTo>
                  <a:pt x="5920" y="0"/>
                </a:moveTo>
                <a:lnTo>
                  <a:pt x="0" y="21600"/>
                </a:lnTo>
                <a:lnTo>
                  <a:pt x="21600" y="21600"/>
                </a:lnTo>
                <a:lnTo>
                  <a:pt x="9865" y="151"/>
                </a:lnTo>
                <a:lnTo>
                  <a:pt x="5920" y="0"/>
                </a:lnTo>
                <a:close/>
                <a:moveTo>
                  <a:pt x="5920" y="0"/>
                </a:moveTo>
              </a:path>
            </a:pathLst>
          </a:custGeom>
          <a:solidFill>
            <a:srgbClr val="FFCC00">
              <a:alpha val="47842"/>
            </a:srgbClr>
          </a:solidFill>
          <a:ln>
            <a:noFill/>
          </a:ln>
          <a:extLst>
            <a:ext uri="{91240B29-F687-4F45-9708-019B960494DF}">
              <a14:hiddenLine xmlns:a14="http://schemas.microsoft.com/office/drawing/2010/main" w="9525" cap="flat">
                <a:solidFill>
                  <a:schemeClr val="tx1"/>
                </a:solidFill>
                <a:round/>
                <a:headEnd type="none" w="med" len="med"/>
                <a:tailEnd type="none" w="med" len="med"/>
              </a14:hiddenLine>
            </a:ext>
          </a:extLst>
        </p:spPr>
        <p:txBody>
          <a:bodyPr lIns="0" tIns="0" rIns="0" bIns="0"/>
          <a:lstStyle/>
          <a:p>
            <a:endParaRPr lang="en-US" sz="1266"/>
          </a:p>
        </p:txBody>
      </p:sp>
      <p:sp>
        <p:nvSpPr>
          <p:cNvPr id="28734" name="Rectangle 62"/>
          <p:cNvSpPr>
            <a:spLocks/>
          </p:cNvSpPr>
          <p:nvPr/>
        </p:nvSpPr>
        <p:spPr bwMode="auto">
          <a:xfrm>
            <a:off x="4500935" y="3023816"/>
            <a:ext cx="618118" cy="216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lIns="0" tIns="0" rIns="40640" bIns="0">
            <a:spAutoFit/>
          </a:bodyPr>
          <a:lstStyle>
            <a:lvl1pPr marL="57150">
              <a:defRPr sz="1200">
                <a:solidFill>
                  <a:schemeClr val="tx1"/>
                </a:solidFill>
                <a:latin typeface="Times" panose="02020603050405020304" pitchFamily="18" charset="0"/>
              </a:defRPr>
            </a:lvl1pPr>
            <a:lvl2pPr>
              <a:defRPr sz="1200">
                <a:solidFill>
                  <a:schemeClr val="tx1"/>
                </a:solidFill>
                <a:latin typeface="Times" panose="02020603050405020304" pitchFamily="18" charset="0"/>
              </a:defRPr>
            </a:lvl2pPr>
            <a:lvl3pPr>
              <a:defRPr sz="1200">
                <a:solidFill>
                  <a:schemeClr val="tx1"/>
                </a:solidFill>
                <a:latin typeface="Times" panose="02020603050405020304" pitchFamily="18" charset="0"/>
              </a:defRPr>
            </a:lvl3pPr>
            <a:lvl4pPr>
              <a:defRPr sz="1200">
                <a:solidFill>
                  <a:schemeClr val="tx1"/>
                </a:solidFill>
                <a:latin typeface="Times" panose="02020603050405020304" pitchFamily="18" charset="0"/>
              </a:defRPr>
            </a:lvl4pPr>
            <a:lvl5pPr>
              <a:defRPr sz="1200">
                <a:solidFill>
                  <a:schemeClr val="tx1"/>
                </a:solidFill>
                <a:latin typeface="Times" panose="02020603050405020304" pitchFamily="18" charset="0"/>
              </a:defRPr>
            </a:lvl5pPr>
            <a:lvl6pPr fontAlgn="base">
              <a:spcBef>
                <a:spcPct val="0"/>
              </a:spcBef>
              <a:spcAft>
                <a:spcPct val="0"/>
              </a:spcAft>
              <a:defRPr sz="1200">
                <a:solidFill>
                  <a:schemeClr val="tx1"/>
                </a:solidFill>
                <a:latin typeface="Times" panose="02020603050405020304" pitchFamily="18" charset="0"/>
              </a:defRPr>
            </a:lvl6pPr>
            <a:lvl7pPr fontAlgn="base">
              <a:spcBef>
                <a:spcPct val="0"/>
              </a:spcBef>
              <a:spcAft>
                <a:spcPct val="0"/>
              </a:spcAft>
              <a:defRPr sz="1200">
                <a:solidFill>
                  <a:schemeClr val="tx1"/>
                </a:solidFill>
                <a:latin typeface="Times" panose="02020603050405020304" pitchFamily="18" charset="0"/>
              </a:defRPr>
            </a:lvl7pPr>
            <a:lvl8pPr fontAlgn="base">
              <a:spcBef>
                <a:spcPct val="0"/>
              </a:spcBef>
              <a:spcAft>
                <a:spcPct val="0"/>
              </a:spcAft>
              <a:defRPr sz="1200">
                <a:solidFill>
                  <a:schemeClr val="tx1"/>
                </a:solidFill>
                <a:latin typeface="Times" panose="02020603050405020304" pitchFamily="18" charset="0"/>
              </a:defRPr>
            </a:lvl8pPr>
            <a:lvl9pPr fontAlgn="base">
              <a:spcBef>
                <a:spcPct val="0"/>
              </a:spcBef>
              <a:spcAft>
                <a:spcPct val="0"/>
              </a:spcAft>
              <a:defRPr sz="1200">
                <a:solidFill>
                  <a:schemeClr val="tx1"/>
                </a:solidFill>
                <a:latin typeface="Times" panose="02020603050405020304" pitchFamily="18" charset="0"/>
              </a:defRPr>
            </a:lvl9pPr>
          </a:lstStyle>
          <a:p>
            <a:r>
              <a:rPr lang="en-US" altLang="en-US" sz="1406">
                <a:cs typeface="Times" panose="02020603050405020304" pitchFamily="18" charset="0"/>
              </a:rPr>
              <a:t>Header</a:t>
            </a:r>
          </a:p>
        </p:txBody>
      </p:sp>
    </p:spTree>
    <p:extLst>
      <p:ext uri="{BB962C8B-B14F-4D97-AF65-F5344CB8AC3E}">
        <p14:creationId xmlns:p14="http://schemas.microsoft.com/office/powerpoint/2010/main" val="16348156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Distributed Systems (1)</a:t>
            </a:r>
            <a:endParaRPr lang="en-US" dirty="0"/>
          </a:p>
        </p:txBody>
      </p:sp>
      <p:sp>
        <p:nvSpPr>
          <p:cNvPr id="3" name="Content Placeholder 2"/>
          <p:cNvSpPr>
            <a:spLocks noGrp="1"/>
          </p:cNvSpPr>
          <p:nvPr>
            <p:ph idx="1"/>
          </p:nvPr>
        </p:nvSpPr>
        <p:spPr>
          <a:xfrm>
            <a:off x="595558" y="1394872"/>
            <a:ext cx="8596668" cy="3880773"/>
          </a:xfrm>
        </p:spPr>
        <p:txBody>
          <a:bodyPr>
            <a:normAutofit fontScale="92500" lnSpcReduction="10000"/>
          </a:bodyPr>
          <a:lstStyle/>
          <a:p>
            <a:r>
              <a:rPr lang="en-US" dirty="0" smtClean="0"/>
              <a:t>Distributed systems use local area networks, wide area networks, and interworks for communication.</a:t>
            </a:r>
          </a:p>
          <a:p>
            <a:r>
              <a:rPr lang="en-US" dirty="0" smtClean="0"/>
              <a:t>The performance, reliability, scalability, mobility, and quality of service characteristics of the underlying networks impact the behavior of distributed systems and hence their design.</a:t>
            </a:r>
          </a:p>
          <a:p>
            <a:r>
              <a:rPr lang="en-US" dirty="0" smtClean="0"/>
              <a:t>User demands resulted in the emergence of wireless network and </a:t>
            </a:r>
            <a:r>
              <a:rPr lang="en-US" dirty="0" err="1" smtClean="0"/>
              <a:t>QoS</a:t>
            </a:r>
            <a:r>
              <a:rPr lang="en-US" dirty="0" smtClean="0"/>
              <a:t> guarantees.</a:t>
            </a:r>
          </a:p>
          <a:p>
            <a:r>
              <a:rPr lang="en-US" dirty="0" smtClean="0"/>
              <a:t>Solutions: </a:t>
            </a:r>
          </a:p>
          <a:p>
            <a:pPr lvl="1"/>
            <a:r>
              <a:rPr lang="en-US" dirty="0" smtClean="0"/>
              <a:t>protocol layering, packet switching, routing and data streaming.</a:t>
            </a:r>
          </a:p>
          <a:p>
            <a:pPr lvl="1"/>
            <a:r>
              <a:rPr lang="en-US" dirty="0" smtClean="0"/>
              <a:t>Integration of heterogeneous systems</a:t>
            </a:r>
          </a:p>
          <a:p>
            <a:pPr lvl="1"/>
            <a:r>
              <a:rPr lang="en-US" dirty="0" smtClean="0"/>
              <a:t>IPV4 to IPV6  to address enormous growth in space</a:t>
            </a:r>
          </a:p>
          <a:p>
            <a:pPr lvl="1"/>
            <a:r>
              <a:rPr lang="en-US" dirty="0" smtClean="0"/>
              <a:t>Improvements in mobility, security, and </a:t>
            </a:r>
            <a:r>
              <a:rPr lang="en-US" dirty="0" err="1" smtClean="0"/>
              <a:t>QoS</a:t>
            </a:r>
            <a:endParaRPr lang="en-US" dirty="0" smtClean="0"/>
          </a:p>
          <a:p>
            <a:r>
              <a:rPr lang="en-US" dirty="0" smtClean="0"/>
              <a:t>Standards: Ethernet, IEEE 802.11 (</a:t>
            </a:r>
            <a:r>
              <a:rPr lang="en-US" dirty="0" err="1" smtClean="0"/>
              <a:t>WiFi</a:t>
            </a:r>
            <a:r>
              <a:rPr lang="en-US" dirty="0" smtClean="0"/>
              <a:t>), Bluetooth</a:t>
            </a:r>
          </a:p>
        </p:txBody>
      </p:sp>
    </p:spTree>
    <p:extLst>
      <p:ext uri="{BB962C8B-B14F-4D97-AF65-F5344CB8AC3E}">
        <p14:creationId xmlns:p14="http://schemas.microsoft.com/office/powerpoint/2010/main" val="3535844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47493"/>
          </a:xfrm>
        </p:spPr>
        <p:txBody>
          <a:bodyPr/>
          <a:lstStyle/>
          <a:p>
            <a:r>
              <a:rPr lang="en-US" dirty="0" smtClean="0"/>
              <a:t>Distributed Systems (2)</a:t>
            </a:r>
            <a:endParaRPr lang="en-US" dirty="0"/>
          </a:p>
        </p:txBody>
      </p:sp>
      <p:sp>
        <p:nvSpPr>
          <p:cNvPr id="3" name="Content Placeholder 2"/>
          <p:cNvSpPr>
            <a:spLocks noGrp="1"/>
          </p:cNvSpPr>
          <p:nvPr>
            <p:ph idx="1"/>
          </p:nvPr>
        </p:nvSpPr>
        <p:spPr>
          <a:xfrm>
            <a:off x="677334" y="1330713"/>
            <a:ext cx="8596668" cy="4710650"/>
          </a:xfrm>
        </p:spPr>
        <p:txBody>
          <a:bodyPr/>
          <a:lstStyle/>
          <a:p>
            <a:r>
              <a:rPr lang="en-US" dirty="0" smtClean="0"/>
              <a:t>Networks in a distributed system are built from a variety of transmission media: wire, cable, fiber, wireless channels; hardware devices bridges, routers, hubs, repeaters, etc. Software including protocol stacks, communication handlers and drivers; These form the communication subsystem.</a:t>
            </a:r>
          </a:p>
          <a:p>
            <a:r>
              <a:rPr lang="en-US" dirty="0" smtClean="0"/>
              <a:t>Computers on the communication subsystem are known as hosts;</a:t>
            </a:r>
          </a:p>
          <a:p>
            <a:r>
              <a:rPr lang="en-US" dirty="0" smtClean="0"/>
              <a:t>The Internet is a single communication subsystem providing communication between hosts</a:t>
            </a:r>
          </a:p>
          <a:p>
            <a:r>
              <a:rPr lang="en-US" dirty="0" smtClean="0"/>
              <a:t>The Internet is constructed of many subnets</a:t>
            </a:r>
          </a:p>
          <a:p>
            <a:r>
              <a:rPr lang="en-US" dirty="0" smtClean="0"/>
              <a:t>Chapter 3 provides an overview of communication requirements of distributed systems</a:t>
            </a:r>
            <a:endParaRPr lang="en-US" dirty="0"/>
          </a:p>
        </p:txBody>
      </p:sp>
    </p:spTree>
    <p:extLst>
      <p:ext uri="{BB962C8B-B14F-4D97-AF65-F5344CB8AC3E}">
        <p14:creationId xmlns:p14="http://schemas.microsoft.com/office/powerpoint/2010/main" val="3716474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69073"/>
          </a:xfrm>
        </p:spPr>
        <p:txBody>
          <a:bodyPr/>
          <a:lstStyle/>
          <a:p>
            <a:r>
              <a:rPr lang="en-US" dirty="0" smtClean="0"/>
              <a:t>Networking Issues in Distributed Systems</a:t>
            </a:r>
            <a:endParaRPr lang="en-US" dirty="0"/>
          </a:p>
        </p:txBody>
      </p:sp>
      <p:sp>
        <p:nvSpPr>
          <p:cNvPr id="3" name="Content Placeholder 2"/>
          <p:cNvSpPr>
            <a:spLocks noGrp="1"/>
          </p:cNvSpPr>
          <p:nvPr>
            <p:ph idx="1"/>
          </p:nvPr>
        </p:nvSpPr>
        <p:spPr>
          <a:xfrm>
            <a:off x="677334" y="1278673"/>
            <a:ext cx="8596668" cy="4762689"/>
          </a:xfrm>
        </p:spPr>
        <p:txBody>
          <a:bodyPr/>
          <a:lstStyle/>
          <a:p>
            <a:r>
              <a:rPr lang="en-US" dirty="0" smtClean="0"/>
              <a:t>It began with a simple applications and their requirements: file transfer, email, newsgroup.</a:t>
            </a:r>
          </a:p>
          <a:p>
            <a:r>
              <a:rPr lang="en-US" dirty="0" smtClean="0"/>
              <a:t>It has moved to hotly debated social applications with not only stringent security requirements but also “fact or lies” type of requirement.</a:t>
            </a:r>
          </a:p>
          <a:p>
            <a:r>
              <a:rPr lang="en-US" dirty="0" smtClean="0"/>
              <a:t>Lets look at some common requirements:</a:t>
            </a:r>
          </a:p>
          <a:p>
            <a:pPr marL="0" indent="0">
              <a:buNone/>
            </a:pPr>
            <a:endParaRPr lang="en-US" dirty="0" smtClean="0"/>
          </a:p>
          <a:p>
            <a:endParaRPr lang="en-US" dirty="0"/>
          </a:p>
        </p:txBody>
      </p:sp>
    </p:spTree>
    <p:extLst>
      <p:ext uri="{BB962C8B-B14F-4D97-AF65-F5344CB8AC3E}">
        <p14:creationId xmlns:p14="http://schemas.microsoft.com/office/powerpoint/2010/main" val="3146055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24468"/>
          </a:xfrm>
        </p:spPr>
        <p:txBody>
          <a:bodyPr>
            <a:normAutofit fontScale="90000"/>
          </a:bodyPr>
          <a:lstStyle/>
          <a:p>
            <a:r>
              <a:rPr lang="en-US" dirty="0" smtClean="0"/>
              <a:t>Performance</a:t>
            </a:r>
            <a:endParaRPr lang="en-US" dirty="0"/>
          </a:p>
        </p:txBody>
      </p:sp>
      <p:sp>
        <p:nvSpPr>
          <p:cNvPr id="3" name="Content Placeholder 2"/>
          <p:cNvSpPr>
            <a:spLocks noGrp="1"/>
          </p:cNvSpPr>
          <p:nvPr>
            <p:ph idx="1"/>
          </p:nvPr>
        </p:nvSpPr>
        <p:spPr>
          <a:xfrm>
            <a:off x="677334" y="1234069"/>
            <a:ext cx="8596668" cy="4807294"/>
          </a:xfrm>
        </p:spPr>
        <p:txBody>
          <a:bodyPr>
            <a:normAutofit lnSpcReduction="10000"/>
          </a:bodyPr>
          <a:lstStyle/>
          <a:p>
            <a:r>
              <a:rPr lang="en-US" dirty="0" smtClean="0"/>
              <a:t>Latency and point-to-point transfer rate.</a:t>
            </a:r>
          </a:p>
          <a:p>
            <a:r>
              <a:rPr lang="en-US" dirty="0" smtClean="0"/>
              <a:t>Latency: the delay that occurs after a send operation is executed and before data starts to arrive at the destination computer.</a:t>
            </a:r>
          </a:p>
          <a:p>
            <a:r>
              <a:rPr lang="en-US" dirty="0" smtClean="0"/>
              <a:t>Data Transfer rate: the speed at which data can be transferred between two computers once transmission has begun, specified in bits per second.</a:t>
            </a:r>
          </a:p>
          <a:p>
            <a:r>
              <a:rPr lang="en-US" dirty="0" smtClean="0"/>
              <a:t>Combining:</a:t>
            </a:r>
          </a:p>
          <a:p>
            <a:pPr marL="0" indent="0">
              <a:buNone/>
            </a:pPr>
            <a:r>
              <a:rPr lang="en-US" dirty="0" smtClean="0"/>
              <a:t>Message </a:t>
            </a:r>
            <a:r>
              <a:rPr lang="en-US" dirty="0" err="1" smtClean="0"/>
              <a:t>tx</a:t>
            </a:r>
            <a:r>
              <a:rPr lang="en-US" dirty="0" smtClean="0"/>
              <a:t> time = latency + length/data transfer rate</a:t>
            </a:r>
          </a:p>
          <a:p>
            <a:r>
              <a:rPr lang="en-US" dirty="0" smtClean="0"/>
              <a:t>Total system bandwidth of a network is a measure of throughput– the total volume of traffic that can be transferred across the network in a given time.</a:t>
            </a:r>
          </a:p>
          <a:p>
            <a:r>
              <a:rPr lang="en-US" dirty="0" smtClean="0"/>
              <a:t>For example, in Ethernet full transmission capacity is used for every transmission capacity of the network.</a:t>
            </a:r>
          </a:p>
          <a:p>
            <a:r>
              <a:rPr lang="en-US" dirty="0" smtClean="0"/>
              <a:t>Therefore in Ethernet, bandwidth is same a data transfer rate.</a:t>
            </a:r>
          </a:p>
          <a:p>
            <a:r>
              <a:rPr lang="en-US" dirty="0" smtClean="0"/>
              <a:t>In other networks with different channels sending simultaneously, total bandwidth and transfer rates are different.</a:t>
            </a:r>
            <a:endParaRPr lang="en-US" dirty="0"/>
          </a:p>
        </p:txBody>
      </p:sp>
    </p:spTree>
    <p:extLst>
      <p:ext uri="{BB962C8B-B14F-4D97-AF65-F5344CB8AC3E}">
        <p14:creationId xmlns:p14="http://schemas.microsoft.com/office/powerpoint/2010/main" val="570436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61639"/>
          </a:xfrm>
        </p:spPr>
        <p:txBody>
          <a:bodyPr/>
          <a:lstStyle/>
          <a:p>
            <a:r>
              <a:rPr lang="en-US" dirty="0" smtClean="0"/>
              <a:t>Scalability</a:t>
            </a:r>
            <a:endParaRPr lang="en-US" dirty="0"/>
          </a:p>
        </p:txBody>
      </p:sp>
      <p:sp>
        <p:nvSpPr>
          <p:cNvPr id="3" name="Content Placeholder 2"/>
          <p:cNvSpPr>
            <a:spLocks noGrp="1"/>
          </p:cNvSpPr>
          <p:nvPr>
            <p:ph idx="1"/>
          </p:nvPr>
        </p:nvSpPr>
        <p:spPr>
          <a:xfrm>
            <a:off x="677334" y="1494263"/>
            <a:ext cx="8596668" cy="4547099"/>
          </a:xfrm>
        </p:spPr>
        <p:txBody>
          <a:bodyPr>
            <a:normAutofit lnSpcReduction="10000"/>
          </a:bodyPr>
          <a:lstStyle/>
          <a:p>
            <a:r>
              <a:rPr lang="en-US" dirty="0" smtClean="0"/>
              <a:t>Computer networks are an indispensable part of infrastructure of modern societies.</a:t>
            </a:r>
          </a:p>
          <a:p>
            <a:r>
              <a:rPr lang="en-US" dirty="0"/>
              <a:t>Industry experts now predict that the number of Internet-connected devices will exceed 15 billion nodes by 2015 and top 50 billion by 2020</a:t>
            </a:r>
            <a:r>
              <a:rPr lang="en-US" dirty="0" smtClean="0"/>
              <a:t>.—Electronic Weekly, 2013.</a:t>
            </a:r>
          </a:p>
          <a:p>
            <a:r>
              <a:rPr lang="en-US" dirty="0" smtClean="0"/>
              <a:t>It is now in the order of trillion nodes.</a:t>
            </a:r>
          </a:p>
          <a:p>
            <a:r>
              <a:rPr lang="en-US" dirty="0" smtClean="0"/>
              <a:t>Check this out: </a:t>
            </a:r>
          </a:p>
          <a:p>
            <a:r>
              <a:rPr lang="en-US" dirty="0" smtClean="0"/>
              <a:t>“Both </a:t>
            </a:r>
            <a:r>
              <a:rPr lang="en-US" dirty="0"/>
              <a:t>IPv4 and IPv6 addresses come from finite pools of numbers. For IPv4, this pool is 32-bits (2</a:t>
            </a:r>
            <a:r>
              <a:rPr lang="en-US" baseline="30000" dirty="0"/>
              <a:t>32</a:t>
            </a:r>
            <a:r>
              <a:rPr lang="en-US" dirty="0"/>
              <a:t>) in size and contains </a:t>
            </a:r>
            <a:r>
              <a:rPr lang="en-US" b="1" dirty="0"/>
              <a:t>4,294,967,296</a:t>
            </a:r>
            <a:r>
              <a:rPr lang="en-US" dirty="0"/>
              <a:t> IPv4 addresses. The IPv6 address space is </a:t>
            </a:r>
            <a:r>
              <a:rPr lang="en-US" b="1" dirty="0"/>
              <a:t>128</a:t>
            </a:r>
            <a:r>
              <a:rPr lang="en-US" dirty="0"/>
              <a:t>-bits (2</a:t>
            </a:r>
            <a:r>
              <a:rPr lang="en-US" b="1" baseline="30000" dirty="0"/>
              <a:t>128</a:t>
            </a:r>
            <a:r>
              <a:rPr lang="en-US" dirty="0"/>
              <a:t>) in size, </a:t>
            </a:r>
            <a:r>
              <a:rPr lang="en-US" dirty="0" smtClean="0"/>
              <a:t>containing </a:t>
            </a:r>
            <a:r>
              <a:rPr lang="en-US" b="1" dirty="0" smtClean="0"/>
              <a:t>340,282,366,920,938,463,463,374,607,431,768,211,456</a:t>
            </a:r>
            <a:r>
              <a:rPr lang="en-US" dirty="0"/>
              <a:t> IPv6 addresses.” --https://</a:t>
            </a:r>
            <a:r>
              <a:rPr lang="en-US" dirty="0" smtClean="0"/>
              <a:t>www.ripe.net/about-us/press-centre/understanding-ip-addressing</a:t>
            </a:r>
          </a:p>
          <a:p>
            <a:r>
              <a:rPr lang="en-US" dirty="0" smtClean="0"/>
              <a:t>How do you scale to this many devices? Simple application such as web depend on the number of users and of course, degree of locality.</a:t>
            </a:r>
          </a:p>
          <a:p>
            <a:pPr marL="0" indent="0">
              <a:buNone/>
            </a:pPr>
            <a:endParaRPr lang="en-US" dirty="0"/>
          </a:p>
        </p:txBody>
      </p:sp>
    </p:spTree>
    <p:extLst>
      <p:ext uri="{BB962C8B-B14F-4D97-AF65-F5344CB8AC3E}">
        <p14:creationId xmlns:p14="http://schemas.microsoft.com/office/powerpoint/2010/main" val="2657317767"/>
      </p:ext>
    </p:extLst>
  </p:cSld>
  <p:clrMapOvr>
    <a:masterClrMapping/>
  </p:clrMapOvr>
</p:sld>
</file>

<file path=ppt/theme/theme1.xml><?xml version="1.0" encoding="utf-8"?>
<a:theme xmlns:a="http://schemas.openxmlformats.org/drawingml/2006/main" name="Facet">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716</TotalTime>
  <Words>3385</Words>
  <Application>Microsoft Office PowerPoint</Application>
  <PresentationFormat>Widescreen</PresentationFormat>
  <Paragraphs>542</Paragraphs>
  <Slides>44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44</vt:i4>
      </vt:variant>
    </vt:vector>
  </HeadingPairs>
  <TitlesOfParts>
    <vt:vector size="51" baseType="lpstr">
      <vt:lpstr>Arial</vt:lpstr>
      <vt:lpstr>C Helvetica Condensed</vt:lpstr>
      <vt:lpstr>Times</vt:lpstr>
      <vt:lpstr>Trebuchet MS</vt:lpstr>
      <vt:lpstr>Wingdings</vt:lpstr>
      <vt:lpstr>Wingdings 3</vt:lpstr>
      <vt:lpstr>Facet</vt:lpstr>
      <vt:lpstr>Networking and Internetworking Chapter 3</vt:lpstr>
      <vt:lpstr>Project 1 Architectural Model</vt:lpstr>
      <vt:lpstr>Project 1: Interaction Model : Phase1 UML sequence diagram</vt:lpstr>
      <vt:lpstr>Project 1: Interaction Model : Phase2 UML sequence diagram</vt:lpstr>
      <vt:lpstr>Distributed Systems (1)</vt:lpstr>
      <vt:lpstr>Distributed Systems (2)</vt:lpstr>
      <vt:lpstr>Networking Issues in Distributed Systems</vt:lpstr>
      <vt:lpstr>Performance</vt:lpstr>
      <vt:lpstr>Scalability</vt:lpstr>
      <vt:lpstr>Reliability</vt:lpstr>
      <vt:lpstr>Security</vt:lpstr>
      <vt:lpstr>Other requirements</vt:lpstr>
      <vt:lpstr>Types of network</vt:lpstr>
      <vt:lpstr>Figure 3.1 Network performance</vt:lpstr>
      <vt:lpstr>Network Principles: Packet Switching</vt:lpstr>
      <vt:lpstr>Network Principles: Data Streaming</vt:lpstr>
      <vt:lpstr>Figure 3.2 Conceptual layering of protocol software</vt:lpstr>
      <vt:lpstr>Network Principles: Switching Schemes</vt:lpstr>
      <vt:lpstr>Network Principles: Protocols</vt:lpstr>
      <vt:lpstr>Internet protocol : A little bit of history</vt:lpstr>
      <vt:lpstr>Figure 3.3 Encapsulation as it is applied in layered protocols</vt:lpstr>
      <vt:lpstr>Protocol Layers</vt:lpstr>
      <vt:lpstr>Protocol Suites</vt:lpstr>
      <vt:lpstr>Figure 3.4 Protocol layers in the ISO Open Systems Interconnection (OSI) model</vt:lpstr>
      <vt:lpstr>Figure 3.5 OSI protocol summary</vt:lpstr>
      <vt:lpstr>Packets, Ports and Addresses</vt:lpstr>
      <vt:lpstr>Routing</vt:lpstr>
      <vt:lpstr>Figure 3.7 Routing in a wide area network</vt:lpstr>
      <vt:lpstr>Figure 3.8 Routing tables for the network in Figure 3.7</vt:lpstr>
      <vt:lpstr>RIP Description</vt:lpstr>
      <vt:lpstr>Figure 3.9: Oldest distance-based algorithm Pseudo-code for RIP routing algorithm</vt:lpstr>
      <vt:lpstr>PowerPoint Presentation</vt:lpstr>
      <vt:lpstr>Figure 3.11 Tunnelling for IPv6 migration</vt:lpstr>
      <vt:lpstr>Figure 3.13 Encapsulation in a message transmitted via TCP over an Ethernet</vt:lpstr>
      <vt:lpstr>Figure 3.14 The programmer's conceptual view of a TCP/IP Internet</vt:lpstr>
      <vt:lpstr>Figure 3.15 Internet address structure, showing field sizes in bits</vt:lpstr>
      <vt:lpstr>Figure 3.16 Decimal representation of Internet addresses</vt:lpstr>
      <vt:lpstr>Figure 3.17 IP packet layout</vt:lpstr>
      <vt:lpstr>Figure 3.18  A typical NAT-based home network </vt:lpstr>
      <vt:lpstr>Figure 3.19 IPv6 header layout</vt:lpstr>
      <vt:lpstr>Figure 3.22 IEEE 802 network standards</vt:lpstr>
      <vt:lpstr>Figure 3.23 Ethernet ranges and speeds</vt:lpstr>
      <vt:lpstr>Figure 3.24 Wireless LAN configuration</vt:lpstr>
      <vt:lpstr>Figure 3.25 Bluetooth frame structure</vt:lpstr>
    </vt:vector>
  </TitlesOfParts>
  <Company>University at Buffalo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Networking and Internetworking Chapter 3</dc:title>
  <dc:creator>Bina Ramamurthy</dc:creator>
  <cp:lastModifiedBy>Bina Ramamurthy</cp:lastModifiedBy>
  <cp:revision>57</cp:revision>
  <dcterms:created xsi:type="dcterms:W3CDTF">2018-09-12T00:49:10Z</dcterms:created>
  <dcterms:modified xsi:type="dcterms:W3CDTF">2018-09-19T16:30:12Z</dcterms:modified>
</cp:coreProperties>
</file>