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0"/>
  </p:notesMasterIdLst>
  <p:handoutMasterIdLst>
    <p:handoutMasterId r:id="rId21"/>
  </p:handoutMasterIdLst>
  <p:sldIdLst>
    <p:sldId id="280" r:id="rId2"/>
    <p:sldId id="295" r:id="rId3"/>
    <p:sldId id="296" r:id="rId4"/>
    <p:sldId id="257" r:id="rId5"/>
    <p:sldId id="258" r:id="rId6"/>
    <p:sldId id="259" r:id="rId7"/>
    <p:sldId id="260" r:id="rId8"/>
    <p:sldId id="261" r:id="rId9"/>
    <p:sldId id="262" r:id="rId10"/>
    <p:sldId id="294" r:id="rId11"/>
    <p:sldId id="269" r:id="rId12"/>
    <p:sldId id="297" r:id="rId13"/>
    <p:sldId id="300" r:id="rId14"/>
    <p:sldId id="301" r:id="rId15"/>
    <p:sldId id="302" r:id="rId16"/>
    <p:sldId id="298" r:id="rId17"/>
    <p:sldId id="299" r:id="rId18"/>
    <p:sldId id="293" r:id="rId1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173198E0-CEFD-49F4-B753-974C23B662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5DE02232-0FDE-4E7B-8B68-466DA2EE31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grpSp>
            <p:nvGrpSpPr>
              <p:cNvPr id="16" name="Group 4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9" name="Rectangle 7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3F291-18F3-41A3-80C4-E44E14B8D715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70" name="Rectangle 7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1" name="Rectangle 7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4FB96-0087-4F16-AD5B-AA4A64AF72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170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0A651-5B7B-4CCE-8B84-EAFB98D4CA9E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1A87D-5FD2-470A-A500-3A53F1FD72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03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048DE-74B0-44EC-A773-8A38C1BEDCC8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3C6FA-C6D3-42F7-BC35-2D391119C4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85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66A5A-760B-499C-89FD-1FE24936FFE5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54F4B-FFAE-4896-91BE-4282372A6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461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E060B-35BB-4BDA-A188-45CFE0B049E2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1FDE0-5354-47A3-93AA-F039D1ED24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83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96559-9C60-48C8-AA91-B96BE2082E5D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A0DE4-BEE8-453C-B54E-47C91008E7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80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74579-878C-47DC-B853-5D9E5834214E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C6AFB-F620-4597-B528-240B3BBCAB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7161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01DF4-DCCA-47B4-9D0B-AE2064CAB36A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32141-ED3A-4992-9269-119C05F411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231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417A3-CE0B-4B45-9131-E692266AB9C5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75C9D-7DE4-4D41-AC06-7C1F992AD4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227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ED3E8-864C-480C-BD11-D1E0DCC7C3D5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E49EE-9EE0-4D50-8817-E22A22B532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816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ED164-103A-417C-8CA7-D33D78F2A4CC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C4503-B219-4010-87A3-BB7FCAFC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21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T0" fmla="*/ 1 w 43195"/>
                  <a:gd name="T1" fmla="*/ 0 h 43200"/>
                  <a:gd name="T2" fmla="*/ 0 w 43195"/>
                  <a:gd name="T3" fmla="*/ 1 h 43200"/>
                  <a:gd name="T4" fmla="*/ 1 w 43195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B93D8B2D-B0DC-4B4C-956F-B72C359AB8BF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9C2ABB6-DA83-450E-985D-2E898CDCE2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cs.uci.edu/~fielding/pubs/dissertation/top.ht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1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CC4CFF-3E40-480F-ABA0-D045424BC58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5123" name="Rectangle 72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5124" name="Rectangle 7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69A6B3-00DE-4A99-8390-E8757FD1EF3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Creating a Distributed System with Remote Procedure Calls and Web Services Ch.5</a:t>
            </a:r>
          </a:p>
        </p:txBody>
      </p:sp>
      <p:sp>
        <p:nvSpPr>
          <p:cNvPr id="51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B.Ramamurthy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Oracle Java RMI docs</a:t>
            </a:r>
          </a:p>
        </p:txBody>
      </p:sp>
      <p:pic>
        <p:nvPicPr>
          <p:cNvPr id="14339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46150" y="1447800"/>
            <a:ext cx="7099300" cy="3619500"/>
          </a:xfrm>
        </p:spPr>
      </p:pic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A1776E-A4E1-41EA-B020-9C57EA8A35A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434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43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A22DC3-244B-45F7-96FA-9609E2E84DE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685800" y="5486400"/>
            <a:ext cx="792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https://docs.oracle.com/javase/tutorial/rmi/overview.html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12B8BFD-1171-49DA-961E-774CAEA57F7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8C5F532-A915-4419-A082-7C6635435DD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Streaming URLs</a:t>
            </a:r>
          </a:p>
        </p:txBody>
      </p:sp>
      <p:sp>
        <p:nvSpPr>
          <p:cNvPr id="1536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Using the openStream of java.net.URL class you can stream in the file spefied by an universal resource locator(url).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It can be streamed into a buffer where it can be analyzed for information.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Any number of urls can be streamed in.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Unicast Communication : When you are interested in a particular remote site you will direct your net connection to that particular site using unicast.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Page </a:t>
            </a:r>
            <a:fld id="{2EB75EAE-7BCB-43A1-82DA-DC176BF87EC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Web Services (Colouris)</a:t>
            </a:r>
          </a:p>
        </p:txBody>
      </p:sp>
      <p:sp>
        <p:nvSpPr>
          <p:cNvPr id="1638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340600" cy="374015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A web service provides a service interface enabling clients to interact with servers in a more general way than web browsers do.</a:t>
            </a:r>
          </a:p>
          <a:p>
            <a:pPr eaLnBrk="1" hangingPunct="1"/>
            <a:r>
              <a:rPr lang="en-US" altLang="en-US" sz="2800" smtClean="0"/>
              <a:t>Clients access operations in the interface usually by XML messages over http.</a:t>
            </a:r>
          </a:p>
          <a:p>
            <a:pPr eaLnBrk="1" hangingPunct="1"/>
            <a:r>
              <a:rPr lang="en-US" altLang="en-US" sz="2800" smtClean="0"/>
              <a:t>Or other architectural models such as REST and SOAP could access WS.</a:t>
            </a:r>
          </a:p>
          <a:p>
            <a:pPr eaLnBrk="1" hangingPunct="1"/>
            <a:r>
              <a:rPr lang="en-US" altLang="en-US" sz="2800" smtClean="0"/>
              <a:t>WSDL provides additional details than for standard operation: for encoding, security, communication and  location.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REST vs SOAP (midterm question?)</a:t>
            </a:r>
          </a:p>
        </p:txBody>
      </p:sp>
      <p:sp>
        <p:nvSpPr>
          <p:cNvPr id="17411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685800" y="1477963"/>
            <a:ext cx="8077200" cy="4114800"/>
          </a:xfrm>
        </p:spPr>
        <p:txBody>
          <a:bodyPr/>
          <a:lstStyle/>
          <a:p>
            <a:r>
              <a:rPr lang="en-US" altLang="en-US" smtClean="0"/>
              <a:t>Both are architectural styles and framework for creating web services in a client/server based distributed system.</a:t>
            </a:r>
          </a:p>
          <a:p>
            <a:r>
              <a:rPr lang="en-US" altLang="en-US" smtClean="0"/>
              <a:t>SOAP is application-specific and exposes its own set of operations for distributed application.</a:t>
            </a:r>
          </a:p>
          <a:p>
            <a:r>
              <a:rPr lang="en-US" altLang="en-US" smtClean="0"/>
              <a:t>REST on the other hand uses predefined set of standard operation for manipulating resources in a distributed systems.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9D92D11-2964-4CA8-93BE-00E675549920}" type="datetime1">
              <a:rPr lang="en-US" altLang="en-US" sz="1400" smtClean="0"/>
              <a:pPr/>
              <a:t>9/24/2018</a:t>
            </a:fld>
            <a:endParaRPr lang="en-US" altLang="en-US" sz="1400" smtClean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5DA4DC4-BBE8-4B19-B16E-FBE10B44AE0F}" type="slidenum">
              <a:rPr lang="en-US" altLang="en-US" sz="1400" smtClean="0"/>
              <a:pPr/>
              <a:t>13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REST</a:t>
            </a:r>
          </a:p>
        </p:txBody>
      </p:sp>
      <p:sp>
        <p:nvSpPr>
          <p:cNvPr id="18435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r>
              <a:rPr lang="en-US" altLang="en-US" sz="2800" smtClean="0"/>
              <a:t>Roy Fielding’s dissertation: Apache Software Foundation co-founder.</a:t>
            </a:r>
          </a:p>
          <a:p>
            <a:r>
              <a:rPr lang="en-US" altLang="en-US" sz="2800" smtClean="0">
                <a:hlinkClick r:id="rId2"/>
              </a:rPr>
              <a:t>https://www.ics.uci.edu/~fielding/pubs/dissertation/top.htm</a:t>
            </a:r>
            <a:endParaRPr lang="en-US" altLang="en-US" sz="2800" smtClean="0"/>
          </a:p>
          <a:p>
            <a:r>
              <a:rPr lang="en-US" altLang="en-US" sz="2800" smtClean="0"/>
              <a:t>Computer interact using standard operations on https: GET, POST, PUT, DELETE; </a:t>
            </a:r>
          </a:p>
          <a:p>
            <a:r>
              <a:rPr lang="en-US" altLang="en-US" sz="2800" smtClean="0"/>
              <a:t>You also provide the resource identifier to operate on.</a:t>
            </a:r>
          </a:p>
          <a:p>
            <a:r>
              <a:rPr lang="en-US" altLang="en-US" sz="2800" smtClean="0"/>
              <a:t>Payload can be formatted in HTML, XML or JSON, etc.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1400" smtClean="0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726B45B-1ADD-43AD-800F-9EFB5FE4B742}" type="slidenum">
              <a:rPr lang="en-US" altLang="en-US" sz="1400" smtClean="0"/>
              <a:pPr/>
              <a:t>14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REST Principles</a:t>
            </a:r>
          </a:p>
        </p:txBody>
      </p:sp>
      <p:sp>
        <p:nvSpPr>
          <p:cNvPr id="1945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Client/server architecture</a:t>
            </a:r>
          </a:p>
          <a:p>
            <a:r>
              <a:rPr lang="en-US" altLang="en-US" smtClean="0"/>
              <a:t>Stateless</a:t>
            </a:r>
          </a:p>
          <a:p>
            <a:r>
              <a:rPr lang="en-US" altLang="en-US" smtClean="0"/>
              <a:t>Cacheable</a:t>
            </a:r>
          </a:p>
          <a:p>
            <a:r>
              <a:rPr lang="en-US" altLang="en-US" smtClean="0"/>
              <a:t>Layered system (intermediate server with specific functionality.. C/S may not be directly connected)</a:t>
            </a:r>
          </a:p>
          <a:p>
            <a:r>
              <a:rPr lang="en-US" altLang="en-US" smtClean="0"/>
              <a:t>Uniform interface</a:t>
            </a: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E9A8D78-D609-4939-9A17-E77AD81571B8}" type="datetime1">
              <a:rPr lang="en-US" altLang="en-US" sz="1400" smtClean="0"/>
              <a:pPr/>
              <a:t>9/24/2018</a:t>
            </a:fld>
            <a:endParaRPr lang="en-US" altLang="en-US" sz="1400" smtClean="0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80E049C-C1D2-4BE3-AC9F-E0394B37C9F2}" type="slidenum">
              <a:rPr lang="en-US" altLang="en-US" sz="1400" smtClean="0"/>
              <a:pPr/>
              <a:t>15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Page </a:t>
            </a:r>
            <a:fld id="{D5072A25-CE90-4DE3-A6B4-BE64098CDE8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Services, ports and bindings</a:t>
            </a:r>
          </a:p>
        </p:txBody>
      </p:sp>
      <p:sp>
        <p:nvSpPr>
          <p:cNvPr id="2048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Service endpoint interface (SEI) or service </a:t>
            </a:r>
            <a:r>
              <a:rPr lang="en-US" altLang="en-US" sz="2800" smtClean="0">
                <a:solidFill>
                  <a:srgbClr val="C61D06"/>
                </a:solidFill>
              </a:rPr>
              <a:t>endpoint </a:t>
            </a:r>
            <a:r>
              <a:rPr lang="en-US" altLang="en-US" sz="2800" smtClean="0"/>
              <a:t>that defines one or more operations that the web service offers.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Access to an endpoint is provided by binding it to a protocol stack through a </a:t>
            </a:r>
            <a:r>
              <a:rPr lang="en-US" altLang="en-US" sz="2800" smtClean="0">
                <a:solidFill>
                  <a:srgbClr val="C61D06"/>
                </a:solidFill>
              </a:rPr>
              <a:t>port</a:t>
            </a:r>
            <a:r>
              <a:rPr lang="en-US" altLang="en-US" sz="2800" smtClean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>
                <a:solidFill>
                  <a:srgbClr val="C61D06"/>
                </a:solidFill>
              </a:rPr>
              <a:t>A port has an address that the client can use to communicate with the service and invoke its operations.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An endpoint can be bound to different ports each offering a different suite of protocols for interaction.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Page </a:t>
            </a:r>
            <a:fld id="{7E95F2FA-574B-470E-A03F-EDB5932E2C4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Endpoint, Port and binding</a:t>
            </a: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914400" y="1905000"/>
            <a:ext cx="3962400" cy="2362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21509" name="Line 4"/>
          <p:cNvSpPr>
            <a:spLocks noChangeShapeType="1"/>
          </p:cNvSpPr>
          <p:nvPr/>
        </p:nvSpPr>
        <p:spPr bwMode="auto">
          <a:xfrm>
            <a:off x="914400" y="33528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10" name="Line 5"/>
          <p:cNvSpPr>
            <a:spLocks noChangeShapeType="1"/>
          </p:cNvSpPr>
          <p:nvPr/>
        </p:nvSpPr>
        <p:spPr bwMode="auto">
          <a:xfrm>
            <a:off x="2057400" y="3352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11" name="Line 6"/>
          <p:cNvSpPr>
            <a:spLocks noChangeShapeType="1"/>
          </p:cNvSpPr>
          <p:nvPr/>
        </p:nvSpPr>
        <p:spPr bwMode="auto">
          <a:xfrm>
            <a:off x="3581400" y="3352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12" name="Text Box 7"/>
          <p:cNvSpPr txBox="1">
            <a:spLocks noChangeArrowheads="1"/>
          </p:cNvSpPr>
          <p:nvPr/>
        </p:nvSpPr>
        <p:spPr bwMode="auto">
          <a:xfrm>
            <a:off x="1012825" y="3573463"/>
            <a:ext cx="184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200"/>
          </a:p>
        </p:txBody>
      </p:sp>
      <p:sp>
        <p:nvSpPr>
          <p:cNvPr id="21513" name="Text Box 8"/>
          <p:cNvSpPr txBox="1">
            <a:spLocks noChangeArrowheads="1"/>
          </p:cNvSpPr>
          <p:nvPr/>
        </p:nvSpPr>
        <p:spPr bwMode="auto">
          <a:xfrm>
            <a:off x="990600" y="3581400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SOAP1.1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Over http</a:t>
            </a:r>
          </a:p>
        </p:txBody>
      </p:sp>
      <p:sp>
        <p:nvSpPr>
          <p:cNvPr id="21514" name="Text Box 9"/>
          <p:cNvSpPr txBox="1">
            <a:spLocks noChangeArrowheads="1"/>
          </p:cNvSpPr>
          <p:nvPr/>
        </p:nvSpPr>
        <p:spPr bwMode="auto">
          <a:xfrm>
            <a:off x="2117725" y="3536950"/>
            <a:ext cx="1273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SOAP 1.1 over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https</a:t>
            </a:r>
          </a:p>
        </p:txBody>
      </p:sp>
      <p:sp>
        <p:nvSpPr>
          <p:cNvPr id="21515" name="Text Box 10"/>
          <p:cNvSpPr txBox="1">
            <a:spLocks noChangeArrowheads="1"/>
          </p:cNvSpPr>
          <p:nvPr/>
        </p:nvSpPr>
        <p:spPr bwMode="auto">
          <a:xfrm>
            <a:off x="3717925" y="3613150"/>
            <a:ext cx="1084263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Other. Ex: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ebXML over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SMTP</a:t>
            </a:r>
          </a:p>
        </p:txBody>
      </p:sp>
      <p:sp>
        <p:nvSpPr>
          <p:cNvPr id="21516" name="Oval 11"/>
          <p:cNvSpPr>
            <a:spLocks noChangeArrowheads="1"/>
          </p:cNvSpPr>
          <p:nvPr/>
        </p:nvSpPr>
        <p:spPr bwMode="auto">
          <a:xfrm>
            <a:off x="13716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7" name="Oval 12"/>
          <p:cNvSpPr>
            <a:spLocks noChangeArrowheads="1"/>
          </p:cNvSpPr>
          <p:nvPr/>
        </p:nvSpPr>
        <p:spPr bwMode="auto">
          <a:xfrm>
            <a:off x="27432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8" name="Oval 13"/>
          <p:cNvSpPr>
            <a:spLocks noChangeArrowheads="1"/>
          </p:cNvSpPr>
          <p:nvPr/>
        </p:nvSpPr>
        <p:spPr bwMode="auto">
          <a:xfrm>
            <a:off x="41148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19" name="Oval 14"/>
          <p:cNvSpPr>
            <a:spLocks noChangeArrowheads="1"/>
          </p:cNvSpPr>
          <p:nvPr/>
        </p:nvSpPr>
        <p:spPr bwMode="auto">
          <a:xfrm>
            <a:off x="2743200" y="2514600"/>
            <a:ext cx="152400" cy="152400"/>
          </a:xfrm>
          <a:prstGeom prst="ellipse">
            <a:avLst/>
          </a:prstGeom>
          <a:solidFill>
            <a:srgbClr val="0A080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1520" name="Line 15"/>
          <p:cNvSpPr>
            <a:spLocks noChangeShapeType="1"/>
          </p:cNvSpPr>
          <p:nvPr/>
        </p:nvSpPr>
        <p:spPr bwMode="auto">
          <a:xfrm flipV="1">
            <a:off x="1447800" y="2667000"/>
            <a:ext cx="12954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1" name="Line 16"/>
          <p:cNvSpPr>
            <a:spLocks noChangeShapeType="1"/>
          </p:cNvSpPr>
          <p:nvPr/>
        </p:nvSpPr>
        <p:spPr bwMode="auto">
          <a:xfrm flipV="1">
            <a:off x="2819400" y="2667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2" name="Line 17"/>
          <p:cNvSpPr>
            <a:spLocks noChangeShapeType="1"/>
          </p:cNvSpPr>
          <p:nvPr/>
        </p:nvSpPr>
        <p:spPr bwMode="auto">
          <a:xfrm flipH="1" flipV="1">
            <a:off x="2895600" y="2667000"/>
            <a:ext cx="129540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3" name="Text Box 18"/>
          <p:cNvSpPr txBox="1">
            <a:spLocks noChangeArrowheads="1"/>
          </p:cNvSpPr>
          <p:nvPr/>
        </p:nvSpPr>
        <p:spPr bwMode="auto">
          <a:xfrm>
            <a:off x="1127125" y="3003550"/>
            <a:ext cx="36147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Port1                            port2                     port3</a:t>
            </a:r>
          </a:p>
        </p:txBody>
      </p:sp>
      <p:sp>
        <p:nvSpPr>
          <p:cNvPr id="21524" name="Text Box 19"/>
          <p:cNvSpPr txBox="1">
            <a:spLocks noChangeArrowheads="1"/>
          </p:cNvSpPr>
          <p:nvPr/>
        </p:nvSpPr>
        <p:spPr bwMode="auto">
          <a:xfrm>
            <a:off x="2879725" y="2317750"/>
            <a:ext cx="862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endpoint</a:t>
            </a:r>
          </a:p>
        </p:txBody>
      </p:sp>
      <p:sp>
        <p:nvSpPr>
          <p:cNvPr id="21525" name="AutoShape 20"/>
          <p:cNvSpPr>
            <a:spLocks noChangeArrowheads="1"/>
          </p:cNvSpPr>
          <p:nvPr/>
        </p:nvSpPr>
        <p:spPr bwMode="auto">
          <a:xfrm>
            <a:off x="6629400" y="3276600"/>
            <a:ext cx="1828800" cy="9144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Web services Client</a:t>
            </a:r>
          </a:p>
        </p:txBody>
      </p:sp>
      <p:sp>
        <p:nvSpPr>
          <p:cNvPr id="21526" name="Text Box 21"/>
          <p:cNvSpPr txBox="1">
            <a:spLocks noChangeArrowheads="1"/>
          </p:cNvSpPr>
          <p:nvPr/>
        </p:nvSpPr>
        <p:spPr bwMode="auto">
          <a:xfrm>
            <a:off x="1279525" y="1911350"/>
            <a:ext cx="12715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/>
              <a:t>Web service</a:t>
            </a:r>
          </a:p>
        </p:txBody>
      </p:sp>
      <p:sp>
        <p:nvSpPr>
          <p:cNvPr id="21527" name="Line 22"/>
          <p:cNvSpPr>
            <a:spLocks noChangeShapeType="1"/>
          </p:cNvSpPr>
          <p:nvPr/>
        </p:nvSpPr>
        <p:spPr bwMode="auto">
          <a:xfrm>
            <a:off x="2819400" y="4267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8" name="Line 23"/>
          <p:cNvSpPr>
            <a:spLocks noChangeShapeType="1"/>
          </p:cNvSpPr>
          <p:nvPr/>
        </p:nvSpPr>
        <p:spPr bwMode="auto">
          <a:xfrm>
            <a:off x="2819400" y="49530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29" name="Line 24"/>
          <p:cNvSpPr>
            <a:spLocks noChangeShapeType="1"/>
          </p:cNvSpPr>
          <p:nvPr/>
        </p:nvSpPr>
        <p:spPr bwMode="auto">
          <a:xfrm flipV="1">
            <a:off x="7620000" y="4191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1530" name="Text Box 25"/>
          <p:cNvSpPr txBox="1">
            <a:spLocks noChangeArrowheads="1"/>
          </p:cNvSpPr>
          <p:nvPr/>
        </p:nvSpPr>
        <p:spPr bwMode="auto">
          <a:xfrm>
            <a:off x="4495800" y="4724400"/>
            <a:ext cx="162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https 1.x transport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/>
              <a:t>soap1.1 messages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7398C5-2240-4EDB-9350-28703D75ABB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2ADCF91-218A-4C84-9E40-321FF6A0831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 smtClean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Summary</a:t>
            </a:r>
          </a:p>
        </p:txBody>
      </p:sp>
      <p:sp>
        <p:nvSpPr>
          <p:cNvPr id="2253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We discussed designing a distributed system using RMI</a:t>
            </a:r>
          </a:p>
          <a:p>
            <a:pPr eaLnBrk="1" hangingPunct="1"/>
            <a:r>
              <a:rPr lang="en-US" altLang="en-US" smtClean="0"/>
              <a:t>We also looked at RMI internal</a:t>
            </a:r>
          </a:p>
          <a:p>
            <a:pPr eaLnBrk="1" hangingPunct="1"/>
            <a:r>
              <a:rPr lang="en-US" altLang="en-US" smtClean="0"/>
              <a:t>We also learned about marker interface, distributed garbage collection, object marshalling, registry, server-port binding,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1666875" y="2655888"/>
            <a:ext cx="339725" cy="690562"/>
          </a:xfrm>
          <a:prstGeom prst="rect">
            <a:avLst/>
          </a:prstGeom>
          <a:noFill/>
          <a:ln w="42863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defRPr/>
            </a:pPr>
            <a:endParaRPr lang="en-US" sz="2215"/>
          </a:p>
        </p:txBody>
      </p:sp>
      <p:sp>
        <p:nvSpPr>
          <p:cNvPr id="4098" name="Rectangle 2"/>
          <p:cNvSpPr>
            <a:spLocks/>
          </p:cNvSpPr>
          <p:nvPr/>
        </p:nvSpPr>
        <p:spPr bwMode="auto">
          <a:xfrm>
            <a:off x="1984375" y="6107113"/>
            <a:ext cx="55689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 smtClean="0">
                <a:cs typeface="Times" panose="02020603050405020304" pitchFamily="18" charset="0"/>
              </a:rPr>
            </a:br>
            <a:r>
              <a:rPr lang="en-US" altLang="en-US" sz="738" smtClean="0"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457200" y="1319213"/>
            <a:ext cx="815340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defRPr/>
            </a:pPr>
            <a:endParaRPr lang="en-US" sz="2215"/>
          </a:p>
        </p:txBody>
      </p:sp>
      <p:sp>
        <p:nvSpPr>
          <p:cNvPr id="6149" name="Rectangle 4"/>
          <p:cNvSpPr>
            <a:spLocks noChangeArrowheads="1"/>
          </p:cNvSpPr>
          <p:nvPr>
            <p:ph type="title"/>
          </p:nvPr>
        </p:nvSpPr>
        <p:spPr/>
        <p:txBody>
          <a:bodyPr rIns="121920"/>
          <a:lstStyle/>
          <a:p>
            <a:pPr eaLnBrk="1" hangingPunct="1"/>
            <a:r>
              <a:rPr lang="en-US" altLang="en-US" smtClean="0"/>
              <a:t>Figure 5.1</a:t>
            </a:r>
            <a:br>
              <a:rPr lang="en-US" altLang="en-US" smtClean="0"/>
            </a:br>
            <a:r>
              <a:rPr lang="en-US" altLang="en-US" smtClean="0"/>
              <a:t>Middleware layers</a:t>
            </a:r>
          </a:p>
        </p:txBody>
      </p:sp>
      <p:sp>
        <p:nvSpPr>
          <p:cNvPr id="4101" name="Rectangle 5"/>
          <p:cNvSpPr>
            <a:spLocks/>
          </p:cNvSpPr>
          <p:nvPr/>
        </p:nvSpPr>
        <p:spPr bwMode="auto">
          <a:xfrm>
            <a:off x="7550150" y="2714625"/>
            <a:ext cx="344488" cy="1638300"/>
          </a:xfrm>
          <a:prstGeom prst="rect">
            <a:avLst/>
          </a:prstGeom>
          <a:noFill/>
          <a:ln w="42863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defRPr/>
            </a:pPr>
            <a:endParaRPr lang="en-US" sz="2215"/>
          </a:p>
        </p:txBody>
      </p:sp>
      <p:sp>
        <p:nvSpPr>
          <p:cNvPr id="4102" name="Rectangle 6"/>
          <p:cNvSpPr>
            <a:spLocks/>
          </p:cNvSpPr>
          <p:nvPr/>
        </p:nvSpPr>
        <p:spPr bwMode="auto">
          <a:xfrm>
            <a:off x="1738313" y="2133600"/>
            <a:ext cx="6075362" cy="2720975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defRPr/>
            </a:pPr>
            <a:endParaRPr lang="en-US" sz="2215"/>
          </a:p>
        </p:txBody>
      </p:sp>
      <p:sp>
        <p:nvSpPr>
          <p:cNvPr id="4103" name="Rectangle 7"/>
          <p:cNvSpPr>
            <a:spLocks/>
          </p:cNvSpPr>
          <p:nvPr/>
        </p:nvSpPr>
        <p:spPr bwMode="auto">
          <a:xfrm>
            <a:off x="1711325" y="2106613"/>
            <a:ext cx="6127750" cy="2774950"/>
          </a:xfrm>
          <a:prstGeom prst="rect">
            <a:avLst/>
          </a:prstGeom>
          <a:noFill/>
          <a:ln w="71438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defRPr/>
            </a:pPr>
            <a:endParaRPr lang="en-US" sz="2215"/>
          </a:p>
        </p:txBody>
      </p:sp>
      <p:sp>
        <p:nvSpPr>
          <p:cNvPr id="4104" name="Rectangle 8"/>
          <p:cNvSpPr>
            <a:spLocks/>
          </p:cNvSpPr>
          <p:nvPr/>
        </p:nvSpPr>
        <p:spPr bwMode="auto">
          <a:xfrm>
            <a:off x="1738313" y="3322638"/>
            <a:ext cx="6075362" cy="976312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defRPr/>
            </a:pPr>
            <a:endParaRPr lang="en-US" sz="2215"/>
          </a:p>
        </p:txBody>
      </p:sp>
      <p:sp>
        <p:nvSpPr>
          <p:cNvPr id="4105" name="Rectangle 9"/>
          <p:cNvSpPr>
            <a:spLocks/>
          </p:cNvSpPr>
          <p:nvPr/>
        </p:nvSpPr>
        <p:spPr bwMode="auto">
          <a:xfrm>
            <a:off x="1711325" y="3295650"/>
            <a:ext cx="6127750" cy="1030288"/>
          </a:xfrm>
          <a:prstGeom prst="rect">
            <a:avLst/>
          </a:prstGeom>
          <a:noFill/>
          <a:ln w="71438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defRPr/>
            </a:pPr>
            <a:endParaRPr lang="en-US" sz="2215"/>
          </a:p>
        </p:txBody>
      </p:sp>
      <p:sp>
        <p:nvSpPr>
          <p:cNvPr id="4106" name="Rectangle 10"/>
          <p:cNvSpPr>
            <a:spLocks/>
          </p:cNvSpPr>
          <p:nvPr/>
        </p:nvSpPr>
        <p:spPr bwMode="auto">
          <a:xfrm>
            <a:off x="4211638" y="2305050"/>
            <a:ext cx="1150937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altLang="en-US" sz="1662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Applications</a:t>
            </a:r>
          </a:p>
        </p:txBody>
      </p:sp>
      <p:sp>
        <p:nvSpPr>
          <p:cNvPr id="4107" name="Rectangle 11"/>
          <p:cNvSpPr>
            <a:spLocks/>
          </p:cNvSpPr>
          <p:nvPr/>
        </p:nvSpPr>
        <p:spPr bwMode="auto">
          <a:xfrm>
            <a:off x="8015288" y="3308350"/>
            <a:ext cx="109220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altLang="en-US" sz="1662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Middleware</a:t>
            </a:r>
          </a:p>
        </p:txBody>
      </p:sp>
      <p:sp>
        <p:nvSpPr>
          <p:cNvPr id="4108" name="Rectangle 12"/>
          <p:cNvSpPr>
            <a:spLocks/>
          </p:cNvSpPr>
          <p:nvPr/>
        </p:nvSpPr>
        <p:spPr bwMode="auto">
          <a:xfrm>
            <a:off x="8091488" y="3546475"/>
            <a:ext cx="568325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altLang="en-US" sz="1662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layers</a:t>
            </a:r>
          </a:p>
        </p:txBody>
      </p:sp>
      <p:sp>
        <p:nvSpPr>
          <p:cNvPr id="4109" name="Rectangle 13"/>
          <p:cNvSpPr>
            <a:spLocks/>
          </p:cNvSpPr>
          <p:nvPr/>
        </p:nvSpPr>
        <p:spPr bwMode="auto">
          <a:xfrm>
            <a:off x="2638425" y="3519488"/>
            <a:ext cx="4751388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altLang="en-US" sz="1662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Underlying interprocess communication primitives:</a:t>
            </a:r>
          </a:p>
        </p:txBody>
      </p:sp>
      <p:sp>
        <p:nvSpPr>
          <p:cNvPr id="4110" name="Rectangle 14"/>
          <p:cNvSpPr>
            <a:spLocks/>
          </p:cNvSpPr>
          <p:nvPr/>
        </p:nvSpPr>
        <p:spPr bwMode="auto">
          <a:xfrm>
            <a:off x="1814513" y="3970338"/>
            <a:ext cx="5976937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altLang="en-US" sz="1662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Sockets, message passing, multicast support, overlay networks</a:t>
            </a:r>
          </a:p>
        </p:txBody>
      </p:sp>
      <p:sp>
        <p:nvSpPr>
          <p:cNvPr id="4111" name="Rectangle 15"/>
          <p:cNvSpPr>
            <a:spLocks/>
          </p:cNvSpPr>
          <p:nvPr/>
        </p:nvSpPr>
        <p:spPr bwMode="auto">
          <a:xfrm>
            <a:off x="3951288" y="4470400"/>
            <a:ext cx="1343025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altLang="en-US" sz="1662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UDP and TCP</a:t>
            </a:r>
          </a:p>
        </p:txBody>
      </p:sp>
      <p:sp>
        <p:nvSpPr>
          <p:cNvPr id="4112" name="Rectangle 16"/>
          <p:cNvSpPr>
            <a:spLocks/>
          </p:cNvSpPr>
          <p:nvPr/>
        </p:nvSpPr>
        <p:spPr bwMode="auto">
          <a:xfrm>
            <a:off x="1738313" y="2714625"/>
            <a:ext cx="6075362" cy="608013"/>
          </a:xfrm>
          <a:prstGeom prst="rect">
            <a:avLst/>
          </a:prstGeom>
          <a:solidFill>
            <a:srgbClr val="FFD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defRPr/>
            </a:pPr>
            <a:endParaRPr lang="en-US" sz="2215"/>
          </a:p>
        </p:txBody>
      </p:sp>
      <p:sp>
        <p:nvSpPr>
          <p:cNvPr id="4113" name="Rectangle 17"/>
          <p:cNvSpPr>
            <a:spLocks/>
          </p:cNvSpPr>
          <p:nvPr/>
        </p:nvSpPr>
        <p:spPr bwMode="auto">
          <a:xfrm>
            <a:off x="1711325" y="2689225"/>
            <a:ext cx="6127750" cy="658813"/>
          </a:xfrm>
          <a:prstGeom prst="rect">
            <a:avLst/>
          </a:prstGeom>
          <a:noFill/>
          <a:ln w="71438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defRPr/>
            </a:pPr>
            <a:endParaRPr lang="en-US" sz="2215"/>
          </a:p>
        </p:txBody>
      </p:sp>
      <p:sp>
        <p:nvSpPr>
          <p:cNvPr id="4114" name="Rectangle 18"/>
          <p:cNvSpPr>
            <a:spLocks/>
          </p:cNvSpPr>
          <p:nvPr/>
        </p:nvSpPr>
        <p:spPr bwMode="auto">
          <a:xfrm>
            <a:off x="2944813" y="2913063"/>
            <a:ext cx="4067175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altLang="en-US" sz="1662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Remote invocation, indirect communication</a:t>
            </a:r>
          </a:p>
        </p:txBody>
      </p:sp>
      <p:sp>
        <p:nvSpPr>
          <p:cNvPr id="4115" name="Rectangle 19"/>
          <p:cNvSpPr>
            <a:spLocks/>
          </p:cNvSpPr>
          <p:nvPr/>
        </p:nvSpPr>
        <p:spPr bwMode="auto">
          <a:xfrm>
            <a:off x="293688" y="2714625"/>
            <a:ext cx="1171575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altLang="en-US" sz="1662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This chapter</a:t>
            </a:r>
          </a:p>
        </p:txBody>
      </p:sp>
      <p:sp>
        <p:nvSpPr>
          <p:cNvPr id="4116" name="Rectangle 20"/>
          <p:cNvSpPr>
            <a:spLocks/>
          </p:cNvSpPr>
          <p:nvPr/>
        </p:nvSpPr>
        <p:spPr bwMode="auto">
          <a:xfrm>
            <a:off x="152400" y="3030538"/>
            <a:ext cx="1492250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US" altLang="en-US" sz="1662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(and Chapter 6)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/>
          </p:cNvSpPr>
          <p:nvPr/>
        </p:nvSpPr>
        <p:spPr bwMode="auto">
          <a:xfrm>
            <a:off x="1984375" y="6107113"/>
            <a:ext cx="55689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37513" bIns="0" anchor="b"/>
          <a:lstStyle>
            <a:lvl1pPr marL="39688"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 smtClean="0">
                <a:cs typeface="Times" panose="02020603050405020304" pitchFamily="18" charset="0"/>
              </a:rPr>
            </a:br>
            <a:r>
              <a:rPr lang="en-US" altLang="en-US" sz="738" smtClean="0"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13314" name="Line 2"/>
          <p:cNvSpPr>
            <a:spLocks noChangeShapeType="1"/>
          </p:cNvSpPr>
          <p:nvPr/>
        </p:nvSpPr>
        <p:spPr bwMode="auto">
          <a:xfrm>
            <a:off x="457200" y="1319213"/>
            <a:ext cx="8153400" cy="1587"/>
          </a:xfrm>
          <a:prstGeom prst="line">
            <a:avLst/>
          </a:prstGeom>
          <a:noFill/>
          <a:ln w="127000" cap="flat">
            <a:solidFill>
              <a:srgbClr val="FFCC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1" hangingPunct="1">
              <a:defRPr/>
            </a:pPr>
            <a:endParaRPr lang="en-US" sz="2215"/>
          </a:p>
        </p:txBody>
      </p:sp>
      <p:sp>
        <p:nvSpPr>
          <p:cNvPr id="7172" name="Rectangle 3"/>
          <p:cNvSpPr>
            <a:spLocks noChangeArrowheads="1"/>
          </p:cNvSpPr>
          <p:nvPr>
            <p:ph type="title"/>
          </p:nvPr>
        </p:nvSpPr>
        <p:spPr/>
        <p:txBody>
          <a:bodyPr rIns="121920"/>
          <a:lstStyle/>
          <a:p>
            <a:pPr eaLnBrk="1" hangingPunct="1"/>
            <a:r>
              <a:rPr lang="en-US" altLang="en-US" smtClean="0"/>
              <a:t>Figure 5.10 </a:t>
            </a:r>
            <a:br>
              <a:rPr lang="en-US" altLang="en-US" smtClean="0"/>
            </a:br>
            <a:r>
              <a:rPr lang="en-US" altLang="en-US" smtClean="0"/>
              <a:t>Role of client and server stub procedures in RPC</a:t>
            </a:r>
          </a:p>
        </p:txBody>
      </p:sp>
      <p:grpSp>
        <p:nvGrpSpPr>
          <p:cNvPr id="7173" name="Group 4"/>
          <p:cNvGrpSpPr>
            <a:grpSpLocks/>
          </p:cNvGrpSpPr>
          <p:nvPr/>
        </p:nvGrpSpPr>
        <p:grpSpPr bwMode="auto">
          <a:xfrm>
            <a:off x="755650" y="2349500"/>
            <a:ext cx="7532688" cy="2809875"/>
            <a:chOff x="0" y="0"/>
            <a:chExt cx="5140" cy="1918"/>
          </a:xfrm>
        </p:grpSpPr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0" y="0"/>
              <a:ext cx="1811" cy="190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>
              <a:off x="0" y="0"/>
              <a:ext cx="1826" cy="1918"/>
            </a:xfrm>
            <a:prstGeom prst="rect">
              <a:avLst/>
            </a:prstGeom>
            <a:noFill/>
            <a:ln w="36513" cap="flat">
              <a:solidFill>
                <a:srgbClr val="FFDC99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19" name="Rectangle 7"/>
            <p:cNvSpPr>
              <a:spLocks/>
            </p:cNvSpPr>
            <p:nvPr/>
          </p:nvSpPr>
          <p:spPr bwMode="auto">
            <a:xfrm>
              <a:off x="2317" y="0"/>
              <a:ext cx="2807" cy="190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>
              <a:off x="2317" y="0"/>
              <a:ext cx="2823" cy="1918"/>
            </a:xfrm>
            <a:prstGeom prst="rect">
              <a:avLst/>
            </a:prstGeom>
            <a:noFill/>
            <a:ln w="36513" cap="flat">
              <a:solidFill>
                <a:srgbClr val="FFDC99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21" name="Oval 9"/>
            <p:cNvSpPr>
              <a:spLocks/>
            </p:cNvSpPr>
            <p:nvPr/>
          </p:nvSpPr>
          <p:spPr bwMode="auto">
            <a:xfrm>
              <a:off x="2486" y="107"/>
              <a:ext cx="2470" cy="1364"/>
            </a:xfrm>
            <a:prstGeom prst="ellipse">
              <a:avLst/>
            </a:prstGeom>
            <a:solidFill>
              <a:srgbClr val="FFFFFF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22" name="Oval 10"/>
            <p:cNvSpPr>
              <a:spLocks/>
            </p:cNvSpPr>
            <p:nvPr/>
          </p:nvSpPr>
          <p:spPr bwMode="auto">
            <a:xfrm>
              <a:off x="31" y="124"/>
              <a:ext cx="1732" cy="1349"/>
            </a:xfrm>
            <a:prstGeom prst="ellipse">
              <a:avLst/>
            </a:prstGeom>
            <a:solidFill>
              <a:srgbClr val="FFFFFF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40" y="1420"/>
              <a:ext cx="33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client </a:t>
              </a:r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>
              <a:off x="1835" y="529"/>
              <a:ext cx="48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Request</a:t>
              </a:r>
            </a:p>
          </p:txBody>
        </p:sp>
        <p:sp>
          <p:nvSpPr>
            <p:cNvPr id="13325" name="AutoShape 13"/>
            <p:cNvSpPr>
              <a:spLocks/>
            </p:cNvSpPr>
            <p:nvPr/>
          </p:nvSpPr>
          <p:spPr bwMode="auto">
            <a:xfrm>
              <a:off x="1320" y="522"/>
              <a:ext cx="245" cy="583"/>
            </a:xfrm>
            <a:prstGeom prst="roundRect">
              <a:avLst>
                <a:gd name="adj" fmla="val 48361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26" name="AutoShape 14"/>
            <p:cNvSpPr>
              <a:spLocks/>
            </p:cNvSpPr>
            <p:nvPr/>
          </p:nvSpPr>
          <p:spPr bwMode="auto">
            <a:xfrm>
              <a:off x="2731" y="522"/>
              <a:ext cx="261" cy="583"/>
            </a:xfrm>
            <a:prstGeom prst="roundRect">
              <a:avLst>
                <a:gd name="adj" fmla="val 48468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27" name="Rectangle 15"/>
            <p:cNvSpPr>
              <a:spLocks/>
            </p:cNvSpPr>
            <p:nvPr/>
          </p:nvSpPr>
          <p:spPr bwMode="auto">
            <a:xfrm>
              <a:off x="1883" y="1035"/>
              <a:ext cx="33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Reply</a:t>
              </a:r>
            </a:p>
          </p:txBody>
        </p:sp>
        <p:sp>
          <p:nvSpPr>
            <p:cNvPr id="13328" name="Rectangle 16"/>
            <p:cNvSpPr>
              <a:spLocks/>
            </p:cNvSpPr>
            <p:nvPr/>
          </p:nvSpPr>
          <p:spPr bwMode="auto">
            <a:xfrm>
              <a:off x="2319" y="1542"/>
              <a:ext cx="89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Communication</a:t>
              </a:r>
            </a:p>
          </p:txBody>
        </p:sp>
        <p:sp>
          <p:nvSpPr>
            <p:cNvPr id="13329" name="Freeform 17"/>
            <p:cNvSpPr>
              <a:spLocks/>
            </p:cNvSpPr>
            <p:nvPr/>
          </p:nvSpPr>
          <p:spPr bwMode="auto">
            <a:xfrm>
              <a:off x="2593" y="660"/>
              <a:ext cx="121" cy="61"/>
            </a:xfrm>
            <a:custGeom>
              <a:avLst/>
              <a:gdLst>
                <a:gd name="T0" fmla="*/ 0 w 21600"/>
                <a:gd name="T1" fmla="*/ 10623 h 21600"/>
                <a:gd name="T2" fmla="*/ 0 w 21600"/>
                <a:gd name="T3" fmla="*/ 0 h 21600"/>
                <a:gd name="T4" fmla="*/ 21600 w 21600"/>
                <a:gd name="T5" fmla="*/ 10623 h 21600"/>
                <a:gd name="T6" fmla="*/ 0 w 21600"/>
                <a:gd name="T7" fmla="*/ 21600 h 21600"/>
                <a:gd name="T8" fmla="*/ 0 w 21600"/>
                <a:gd name="T9" fmla="*/ 10623 h 21600"/>
                <a:gd name="T10" fmla="*/ 0 w 21600"/>
                <a:gd name="T11" fmla="*/ 1062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623"/>
                  </a:moveTo>
                  <a:lnTo>
                    <a:pt x="0" y="0"/>
                  </a:lnTo>
                  <a:lnTo>
                    <a:pt x="21600" y="10623"/>
                  </a:lnTo>
                  <a:lnTo>
                    <a:pt x="0" y="21600"/>
                  </a:lnTo>
                  <a:lnTo>
                    <a:pt x="0" y="10623"/>
                  </a:lnTo>
                  <a:close/>
                  <a:moveTo>
                    <a:pt x="0" y="10623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H="1">
              <a:off x="1473" y="690"/>
              <a:ext cx="1120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31" name="Freeform 19"/>
            <p:cNvSpPr>
              <a:spLocks/>
            </p:cNvSpPr>
            <p:nvPr/>
          </p:nvSpPr>
          <p:spPr bwMode="auto">
            <a:xfrm>
              <a:off x="1565" y="920"/>
              <a:ext cx="107" cy="62"/>
            </a:xfrm>
            <a:custGeom>
              <a:avLst/>
              <a:gdLst>
                <a:gd name="T0" fmla="*/ 21600 w 21600"/>
                <a:gd name="T1" fmla="*/ 10800 h 21600"/>
                <a:gd name="T2" fmla="*/ 21600 w 21600"/>
                <a:gd name="T3" fmla="*/ 21600 h 21600"/>
                <a:gd name="T4" fmla="*/ 0 w 21600"/>
                <a:gd name="T5" fmla="*/ 10800 h 21600"/>
                <a:gd name="T6" fmla="*/ 21600 w 21600"/>
                <a:gd name="T7" fmla="*/ 0 h 21600"/>
                <a:gd name="T8" fmla="*/ 21600 w 21600"/>
                <a:gd name="T9" fmla="*/ 10800 h 21600"/>
                <a:gd name="T10" fmla="*/ 21600 w 21600"/>
                <a:gd name="T11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lnTo>
                    <a:pt x="21600" y="21600"/>
                  </a:lnTo>
                  <a:lnTo>
                    <a:pt x="0" y="10800"/>
                  </a:lnTo>
                  <a:lnTo>
                    <a:pt x="21600" y="0"/>
                  </a:lnTo>
                  <a:lnTo>
                    <a:pt x="21600" y="10800"/>
                  </a:lnTo>
                  <a:close/>
                  <a:moveTo>
                    <a:pt x="21600" y="10800"/>
                  </a:moveTo>
                </a:path>
              </a:pathLst>
            </a:custGeom>
            <a:solidFill>
              <a:srgbClr val="000000"/>
            </a:solidFill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>
              <a:off x="1688" y="951"/>
              <a:ext cx="1091" cy="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33" name="Rectangle 21"/>
            <p:cNvSpPr>
              <a:spLocks/>
            </p:cNvSpPr>
            <p:nvPr/>
          </p:nvSpPr>
          <p:spPr bwMode="auto">
            <a:xfrm>
              <a:off x="906" y="1542"/>
              <a:ext cx="89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Communication</a:t>
              </a:r>
            </a:p>
          </p:txBody>
        </p:sp>
        <p:sp>
          <p:nvSpPr>
            <p:cNvPr id="13334" name="Rectangle 22"/>
            <p:cNvSpPr>
              <a:spLocks/>
            </p:cNvSpPr>
            <p:nvPr/>
          </p:nvSpPr>
          <p:spPr bwMode="auto">
            <a:xfrm>
              <a:off x="2335" y="1726"/>
              <a:ext cx="46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 module</a:t>
              </a:r>
            </a:p>
          </p:txBody>
        </p:sp>
        <p:sp>
          <p:nvSpPr>
            <p:cNvPr id="13335" name="Rectangle 23"/>
            <p:cNvSpPr>
              <a:spLocks/>
            </p:cNvSpPr>
            <p:nvPr/>
          </p:nvSpPr>
          <p:spPr bwMode="auto">
            <a:xfrm>
              <a:off x="1303" y="1726"/>
              <a:ext cx="46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 module</a:t>
              </a:r>
            </a:p>
          </p:txBody>
        </p:sp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 rot="10800000" flipH="1">
              <a:off x="2777" y="1120"/>
              <a:ext cx="92" cy="35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 rot="10800000" flipH="1">
              <a:off x="1473" y="1120"/>
              <a:ext cx="1" cy="351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38" name="Rectangle 26"/>
            <p:cNvSpPr>
              <a:spLocks/>
            </p:cNvSpPr>
            <p:nvPr/>
          </p:nvSpPr>
          <p:spPr bwMode="auto">
            <a:xfrm>
              <a:off x="3190" y="1710"/>
              <a:ext cx="59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dispatcher</a:t>
              </a:r>
            </a:p>
          </p:txBody>
        </p:sp>
        <p:sp>
          <p:nvSpPr>
            <p:cNvPr id="13339" name="Rectangle 27"/>
            <p:cNvSpPr>
              <a:spLocks/>
            </p:cNvSpPr>
            <p:nvPr/>
          </p:nvSpPr>
          <p:spPr bwMode="auto">
            <a:xfrm>
              <a:off x="4547" y="1404"/>
              <a:ext cx="44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service </a:t>
              </a:r>
            </a:p>
          </p:txBody>
        </p:sp>
        <p:sp>
          <p:nvSpPr>
            <p:cNvPr id="13340" name="Rectangle 28"/>
            <p:cNvSpPr>
              <a:spLocks/>
            </p:cNvSpPr>
            <p:nvPr/>
          </p:nvSpPr>
          <p:spPr bwMode="auto">
            <a:xfrm>
              <a:off x="616" y="1143"/>
              <a:ext cx="58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client stub</a:t>
              </a:r>
            </a:p>
          </p:txBody>
        </p:sp>
        <p:sp>
          <p:nvSpPr>
            <p:cNvPr id="13341" name="Rectangle 29"/>
            <p:cNvSpPr>
              <a:spLocks/>
            </p:cNvSpPr>
            <p:nvPr/>
          </p:nvSpPr>
          <p:spPr bwMode="auto">
            <a:xfrm>
              <a:off x="4051" y="192"/>
              <a:ext cx="3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 </a:t>
              </a:r>
            </a:p>
          </p:txBody>
        </p:sp>
        <p:sp>
          <p:nvSpPr>
            <p:cNvPr id="13342" name="Rectangle 30"/>
            <p:cNvSpPr>
              <a:spLocks/>
            </p:cNvSpPr>
            <p:nvPr/>
          </p:nvSpPr>
          <p:spPr bwMode="auto">
            <a:xfrm>
              <a:off x="3638" y="1143"/>
              <a:ext cx="6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server stub</a:t>
              </a:r>
            </a:p>
          </p:txBody>
        </p:sp>
        <p:sp>
          <p:nvSpPr>
            <p:cNvPr id="13343" name="AutoShape 31"/>
            <p:cNvSpPr>
              <a:spLocks/>
            </p:cNvSpPr>
            <p:nvPr/>
          </p:nvSpPr>
          <p:spPr bwMode="auto">
            <a:xfrm>
              <a:off x="783" y="522"/>
              <a:ext cx="245" cy="583"/>
            </a:xfrm>
            <a:prstGeom prst="roundRect">
              <a:avLst>
                <a:gd name="adj" fmla="val 48361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44" name="Rectangle 32"/>
            <p:cNvSpPr>
              <a:spLocks/>
            </p:cNvSpPr>
            <p:nvPr/>
          </p:nvSpPr>
          <p:spPr bwMode="auto">
            <a:xfrm>
              <a:off x="616" y="1281"/>
              <a:ext cx="58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procedure</a:t>
              </a:r>
            </a:p>
          </p:txBody>
        </p:sp>
        <p:sp>
          <p:nvSpPr>
            <p:cNvPr id="13345" name="Rectangle 33"/>
            <p:cNvSpPr>
              <a:spLocks/>
            </p:cNvSpPr>
            <p:nvPr/>
          </p:nvSpPr>
          <p:spPr bwMode="auto">
            <a:xfrm>
              <a:off x="3630" y="1250"/>
              <a:ext cx="58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procedure</a:t>
              </a:r>
            </a:p>
          </p:txBody>
        </p:sp>
        <p:sp>
          <p:nvSpPr>
            <p:cNvPr id="13346" name="AutoShape 34"/>
            <p:cNvSpPr>
              <a:spLocks/>
            </p:cNvSpPr>
            <p:nvPr/>
          </p:nvSpPr>
          <p:spPr bwMode="auto">
            <a:xfrm>
              <a:off x="4265" y="522"/>
              <a:ext cx="246" cy="583"/>
            </a:xfrm>
            <a:prstGeom prst="roundRect">
              <a:avLst>
                <a:gd name="adj" fmla="val 48167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47" name="Rectangle 35"/>
            <p:cNvSpPr>
              <a:spLocks/>
            </p:cNvSpPr>
            <p:nvPr/>
          </p:nvSpPr>
          <p:spPr bwMode="auto">
            <a:xfrm>
              <a:off x="529" y="268"/>
              <a:ext cx="82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client process </a:t>
              </a:r>
            </a:p>
          </p:txBody>
        </p:sp>
        <p:sp>
          <p:nvSpPr>
            <p:cNvPr id="13348" name="Rectangle 36"/>
            <p:cNvSpPr>
              <a:spLocks/>
            </p:cNvSpPr>
            <p:nvPr/>
          </p:nvSpPr>
          <p:spPr bwMode="auto">
            <a:xfrm>
              <a:off x="3392" y="268"/>
              <a:ext cx="88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server process </a:t>
              </a:r>
            </a:p>
          </p:txBody>
        </p:sp>
        <p:sp>
          <p:nvSpPr>
            <p:cNvPr id="13349" name="Rectangle 37"/>
            <p:cNvSpPr>
              <a:spLocks/>
            </p:cNvSpPr>
            <p:nvPr/>
          </p:nvSpPr>
          <p:spPr bwMode="auto">
            <a:xfrm>
              <a:off x="4500" y="1572"/>
              <a:ext cx="58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procedure</a:t>
              </a:r>
            </a:p>
          </p:txBody>
        </p:sp>
        <p:sp>
          <p:nvSpPr>
            <p:cNvPr id="13350" name="AutoShape 38"/>
            <p:cNvSpPr>
              <a:spLocks/>
            </p:cNvSpPr>
            <p:nvPr/>
          </p:nvSpPr>
          <p:spPr bwMode="auto">
            <a:xfrm>
              <a:off x="3790" y="522"/>
              <a:ext cx="245" cy="583"/>
            </a:xfrm>
            <a:prstGeom prst="roundRect">
              <a:avLst>
                <a:gd name="adj" fmla="val 48361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51" name="AutoShape 39"/>
            <p:cNvSpPr>
              <a:spLocks/>
            </p:cNvSpPr>
            <p:nvPr/>
          </p:nvSpPr>
          <p:spPr bwMode="auto">
            <a:xfrm>
              <a:off x="3268" y="522"/>
              <a:ext cx="245" cy="583"/>
            </a:xfrm>
            <a:prstGeom prst="roundRect">
              <a:avLst>
                <a:gd name="adj" fmla="val 48361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52" name="AutoShape 40"/>
            <p:cNvSpPr>
              <a:spLocks/>
            </p:cNvSpPr>
            <p:nvPr/>
          </p:nvSpPr>
          <p:spPr bwMode="auto">
            <a:xfrm>
              <a:off x="261" y="522"/>
              <a:ext cx="246" cy="583"/>
            </a:xfrm>
            <a:prstGeom prst="roundRect">
              <a:avLst>
                <a:gd name="adj" fmla="val 48167"/>
              </a:avLst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53" name="Line 41"/>
            <p:cNvSpPr>
              <a:spLocks noChangeShapeType="1"/>
            </p:cNvSpPr>
            <p:nvPr/>
          </p:nvSpPr>
          <p:spPr bwMode="auto">
            <a:xfrm rot="10800000" flipH="1">
              <a:off x="169" y="1044"/>
              <a:ext cx="92" cy="337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54" name="Line 42"/>
            <p:cNvSpPr>
              <a:spLocks noChangeShapeType="1"/>
            </p:cNvSpPr>
            <p:nvPr/>
          </p:nvSpPr>
          <p:spPr bwMode="auto">
            <a:xfrm rot="10800000">
              <a:off x="4434" y="1044"/>
              <a:ext cx="261" cy="337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55" name="Line 43"/>
            <p:cNvSpPr>
              <a:spLocks noChangeShapeType="1"/>
            </p:cNvSpPr>
            <p:nvPr/>
          </p:nvSpPr>
          <p:spPr bwMode="auto">
            <a:xfrm rot="10800000" flipH="1">
              <a:off x="3391" y="1105"/>
              <a:ext cx="1" cy="534"/>
            </a:xfrm>
            <a:prstGeom prst="line">
              <a:avLst/>
            </a:prstGeom>
            <a:noFill/>
            <a:ln w="365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pPr eaLnBrk="1" hangingPunct="1">
                <a:defRPr/>
              </a:pPr>
              <a:endParaRPr lang="en-US" sz="2215"/>
            </a:p>
          </p:txBody>
        </p:sp>
        <p:sp>
          <p:nvSpPr>
            <p:cNvPr id="13356" name="Rectangle 44"/>
            <p:cNvSpPr>
              <a:spLocks/>
            </p:cNvSpPr>
            <p:nvPr/>
          </p:nvSpPr>
          <p:spPr bwMode="auto">
            <a:xfrm>
              <a:off x="40" y="1557"/>
              <a:ext cx="51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1pPr>
              <a:lvl2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2pPr>
              <a:lvl3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3pPr>
              <a:lvl4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4pPr>
              <a:lvl5pPr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477" smtClean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program </a:t>
              </a:r>
            </a:p>
          </p:txBody>
        </p:sp>
      </p:grp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309B20-4A02-4F93-9157-680011F126F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DADAD4-74EB-49A0-B24E-A91033D75E6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Remote Method Invocation</a:t>
            </a:r>
          </a:p>
        </p:txBody>
      </p:sp>
      <p:sp>
        <p:nvSpPr>
          <p:cNvPr id="819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Remote Method Invocation (RMI) is Java’s implementation of object-to-object communication among Java objects to realize a distributed computing model.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RMI allows us to distribute our objects on various machines, and invoke methods on the objects located on remote sites.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6872A0-92C3-4945-ACAF-7E273D528B3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921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DCF934-177A-4BF7-90A9-B3D22947425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RMI-based Distributed System</a:t>
            </a: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4251325" y="23272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4. </a:t>
            </a:r>
          </a:p>
        </p:txBody>
      </p:sp>
      <p:grpSp>
        <p:nvGrpSpPr>
          <p:cNvPr id="9223" name="Group 31"/>
          <p:cNvGrpSpPr>
            <a:grpSpLocks/>
          </p:cNvGrpSpPr>
          <p:nvPr/>
        </p:nvGrpSpPr>
        <p:grpSpPr bwMode="auto">
          <a:xfrm>
            <a:off x="304800" y="3124200"/>
            <a:ext cx="8778875" cy="2930525"/>
            <a:chOff x="192" y="1968"/>
            <a:chExt cx="5530" cy="1846"/>
          </a:xfrm>
        </p:grpSpPr>
        <p:sp>
          <p:nvSpPr>
            <p:cNvPr id="9224" name="Text Box 3"/>
            <p:cNvSpPr txBox="1">
              <a:spLocks noChangeArrowheads="1"/>
            </p:cNvSpPr>
            <p:nvPr/>
          </p:nvSpPr>
          <p:spPr bwMode="auto">
            <a:xfrm>
              <a:off x="4694" y="2184"/>
              <a:ext cx="102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XYZ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Implementation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9225" name="Rectangle 6"/>
            <p:cNvSpPr>
              <a:spLocks noChangeArrowheads="1"/>
            </p:cNvSpPr>
            <p:nvPr/>
          </p:nvSpPr>
          <p:spPr bwMode="auto">
            <a:xfrm>
              <a:off x="192" y="2086"/>
              <a:ext cx="2016" cy="13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9226" name="Rectangle 7"/>
            <p:cNvSpPr>
              <a:spLocks noChangeArrowheads="1"/>
            </p:cNvSpPr>
            <p:nvPr/>
          </p:nvSpPr>
          <p:spPr bwMode="auto">
            <a:xfrm>
              <a:off x="3552" y="2086"/>
              <a:ext cx="2016" cy="13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9227" name="Rectangle 8"/>
            <p:cNvSpPr>
              <a:spLocks noChangeArrowheads="1"/>
            </p:cNvSpPr>
            <p:nvPr/>
          </p:nvSpPr>
          <p:spPr bwMode="auto">
            <a:xfrm>
              <a:off x="336" y="2230"/>
              <a:ext cx="768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9228" name="Rectangle 9"/>
            <p:cNvSpPr>
              <a:spLocks noChangeArrowheads="1"/>
            </p:cNvSpPr>
            <p:nvPr/>
          </p:nvSpPr>
          <p:spPr bwMode="auto">
            <a:xfrm>
              <a:off x="2448" y="2998"/>
              <a:ext cx="720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9229" name="Rectangle 10"/>
            <p:cNvSpPr>
              <a:spLocks noChangeArrowheads="1"/>
            </p:cNvSpPr>
            <p:nvPr/>
          </p:nvSpPr>
          <p:spPr bwMode="auto">
            <a:xfrm>
              <a:off x="4704" y="2230"/>
              <a:ext cx="768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9230" name="Rectangle 11"/>
            <p:cNvSpPr>
              <a:spLocks noChangeArrowheads="1"/>
            </p:cNvSpPr>
            <p:nvPr/>
          </p:nvSpPr>
          <p:spPr bwMode="auto">
            <a:xfrm>
              <a:off x="3648" y="2278"/>
              <a:ext cx="720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9231" name="Rectangle 12"/>
            <p:cNvSpPr>
              <a:spLocks noChangeArrowheads="1"/>
            </p:cNvSpPr>
            <p:nvPr/>
          </p:nvSpPr>
          <p:spPr bwMode="auto">
            <a:xfrm>
              <a:off x="1392" y="2278"/>
              <a:ext cx="720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9232" name="Text Box 13"/>
            <p:cNvSpPr txBox="1">
              <a:spLocks noChangeArrowheads="1"/>
            </p:cNvSpPr>
            <p:nvPr/>
          </p:nvSpPr>
          <p:spPr bwMode="auto">
            <a:xfrm>
              <a:off x="806" y="3504"/>
              <a:ext cx="9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Client Host</a:t>
              </a:r>
            </a:p>
          </p:txBody>
        </p:sp>
        <p:sp>
          <p:nvSpPr>
            <p:cNvPr id="9233" name="Text Box 14"/>
            <p:cNvSpPr txBox="1">
              <a:spLocks noChangeArrowheads="1"/>
            </p:cNvSpPr>
            <p:nvPr/>
          </p:nvSpPr>
          <p:spPr bwMode="auto">
            <a:xfrm>
              <a:off x="4224" y="3526"/>
              <a:ext cx="10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Server Host</a:t>
              </a:r>
            </a:p>
          </p:txBody>
        </p:sp>
        <p:sp>
          <p:nvSpPr>
            <p:cNvPr id="9234" name="Text Box 15"/>
            <p:cNvSpPr txBox="1">
              <a:spLocks noChangeArrowheads="1"/>
            </p:cNvSpPr>
            <p:nvPr/>
          </p:nvSpPr>
          <p:spPr bwMode="auto">
            <a:xfrm>
              <a:off x="288" y="2230"/>
              <a:ext cx="50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XYZ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panose="02020603050405020304" pitchFamily="18" charset="0"/>
                </a:rPr>
                <a:t>Client</a:t>
              </a:r>
            </a:p>
          </p:txBody>
        </p:sp>
        <p:sp>
          <p:nvSpPr>
            <p:cNvPr id="9235" name="Text Box 16"/>
            <p:cNvSpPr txBox="1">
              <a:spLocks noChangeArrowheads="1"/>
            </p:cNvSpPr>
            <p:nvPr/>
          </p:nvSpPr>
          <p:spPr bwMode="auto">
            <a:xfrm>
              <a:off x="1478" y="2304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Stub</a:t>
              </a:r>
            </a:p>
          </p:txBody>
        </p:sp>
        <p:sp>
          <p:nvSpPr>
            <p:cNvPr id="9236" name="Line 17"/>
            <p:cNvSpPr>
              <a:spLocks noChangeShapeType="1"/>
            </p:cNvSpPr>
            <p:nvPr/>
          </p:nvSpPr>
          <p:spPr bwMode="auto">
            <a:xfrm>
              <a:off x="1104" y="242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Line 18"/>
            <p:cNvSpPr>
              <a:spLocks noChangeShapeType="1"/>
            </p:cNvSpPr>
            <p:nvPr/>
          </p:nvSpPr>
          <p:spPr bwMode="auto">
            <a:xfrm>
              <a:off x="2112" y="2422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Text Box 19"/>
            <p:cNvSpPr txBox="1">
              <a:spLocks noChangeArrowheads="1"/>
            </p:cNvSpPr>
            <p:nvPr/>
          </p:nvSpPr>
          <p:spPr bwMode="auto">
            <a:xfrm>
              <a:off x="3638" y="2256"/>
              <a:ext cx="4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Stub</a:t>
              </a:r>
            </a:p>
          </p:txBody>
        </p:sp>
        <p:sp>
          <p:nvSpPr>
            <p:cNvPr id="9239" name="Text Box 20"/>
            <p:cNvSpPr txBox="1">
              <a:spLocks noChangeArrowheads="1"/>
            </p:cNvSpPr>
            <p:nvPr/>
          </p:nvSpPr>
          <p:spPr bwMode="auto">
            <a:xfrm>
              <a:off x="2496" y="2998"/>
              <a:ext cx="62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XYZ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Times New Roman" panose="02020603050405020304" pitchFamily="18" charset="0"/>
                </a:rPr>
                <a:t>interface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9240" name="Line 21"/>
            <p:cNvSpPr>
              <a:spLocks noChangeShapeType="1"/>
            </p:cNvSpPr>
            <p:nvPr/>
          </p:nvSpPr>
          <p:spPr bwMode="auto">
            <a:xfrm>
              <a:off x="4368" y="237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Line 22"/>
            <p:cNvSpPr>
              <a:spLocks noChangeShapeType="1"/>
            </p:cNvSpPr>
            <p:nvPr/>
          </p:nvSpPr>
          <p:spPr bwMode="auto">
            <a:xfrm flipH="1">
              <a:off x="3168" y="2614"/>
              <a:ext cx="153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Line 23"/>
            <p:cNvSpPr>
              <a:spLocks noChangeShapeType="1"/>
            </p:cNvSpPr>
            <p:nvPr/>
          </p:nvSpPr>
          <p:spPr bwMode="auto">
            <a:xfrm>
              <a:off x="1104" y="2662"/>
              <a:ext cx="134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3" name="Text Box 24"/>
            <p:cNvSpPr txBox="1">
              <a:spLocks noChangeArrowheads="1"/>
            </p:cNvSpPr>
            <p:nvPr/>
          </p:nvSpPr>
          <p:spPr bwMode="auto">
            <a:xfrm>
              <a:off x="1430" y="2784"/>
              <a:ext cx="4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uses</a:t>
              </a:r>
            </a:p>
          </p:txBody>
        </p:sp>
        <p:sp>
          <p:nvSpPr>
            <p:cNvPr id="9244" name="Text Box 25"/>
            <p:cNvSpPr txBox="1">
              <a:spLocks noChangeArrowheads="1"/>
            </p:cNvSpPr>
            <p:nvPr/>
          </p:nvSpPr>
          <p:spPr bwMode="auto">
            <a:xfrm>
              <a:off x="3590" y="2880"/>
              <a:ext cx="10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implements</a:t>
              </a:r>
            </a:p>
          </p:txBody>
        </p:sp>
        <p:sp>
          <p:nvSpPr>
            <p:cNvPr id="9245" name="Text Box 26"/>
            <p:cNvSpPr txBox="1">
              <a:spLocks noChangeArrowheads="1"/>
            </p:cNvSpPr>
            <p:nvPr/>
          </p:nvSpPr>
          <p:spPr bwMode="auto">
            <a:xfrm>
              <a:off x="2678" y="2736"/>
              <a:ext cx="2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1.</a:t>
              </a:r>
            </a:p>
          </p:txBody>
        </p:sp>
        <p:sp>
          <p:nvSpPr>
            <p:cNvPr id="9246" name="Text Box 27"/>
            <p:cNvSpPr txBox="1">
              <a:spLocks noChangeArrowheads="1"/>
            </p:cNvSpPr>
            <p:nvPr/>
          </p:nvSpPr>
          <p:spPr bwMode="auto">
            <a:xfrm>
              <a:off x="4886" y="1968"/>
              <a:ext cx="2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2.</a:t>
              </a:r>
            </a:p>
          </p:txBody>
        </p:sp>
        <p:sp>
          <p:nvSpPr>
            <p:cNvPr id="9247" name="Text Box 28"/>
            <p:cNvSpPr txBox="1">
              <a:spLocks noChangeArrowheads="1"/>
            </p:cNvSpPr>
            <p:nvPr/>
          </p:nvSpPr>
          <p:spPr bwMode="auto">
            <a:xfrm>
              <a:off x="1670" y="1968"/>
              <a:ext cx="2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3.</a:t>
              </a:r>
            </a:p>
          </p:txBody>
        </p:sp>
        <p:sp>
          <p:nvSpPr>
            <p:cNvPr id="9248" name="Text Box 29"/>
            <p:cNvSpPr txBox="1">
              <a:spLocks noChangeArrowheads="1"/>
            </p:cNvSpPr>
            <p:nvPr/>
          </p:nvSpPr>
          <p:spPr bwMode="auto">
            <a:xfrm>
              <a:off x="3782" y="1968"/>
              <a:ext cx="2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3.</a:t>
              </a:r>
            </a:p>
          </p:txBody>
        </p:sp>
        <p:sp>
          <p:nvSpPr>
            <p:cNvPr id="9249" name="Text Box 30"/>
            <p:cNvSpPr txBox="1">
              <a:spLocks noChangeArrowheads="1"/>
            </p:cNvSpPr>
            <p:nvPr/>
          </p:nvSpPr>
          <p:spPr bwMode="auto">
            <a:xfrm>
              <a:off x="614" y="1968"/>
              <a:ext cx="2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</a:rPr>
                <a:t>5.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D29843-BCD2-4950-8851-1FD996B6AAF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C47A20-1849-47A8-BC3A-85B189A8CB5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Steps in RMI-based Application</a:t>
            </a:r>
          </a:p>
        </p:txBody>
      </p:sp>
      <p:sp>
        <p:nvSpPr>
          <p:cNvPr id="1024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1. Design the interface for the service.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2. Implement the methods specified in the interface.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3. Generate the stub and the skeleton.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4. Register the service by name and location.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5. Use the service in an application.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8DD1C7-6AFA-408F-9A4C-7D93192F58E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126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677BFA4-6352-4E55-A528-3CCA396EA1C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Compile and Register Commands</a:t>
            </a:r>
          </a:p>
        </p:txBody>
      </p:sp>
      <p:sp>
        <p:nvSpPr>
          <p:cNvPr id="11270" name="Rectangle 3"/>
          <p:cNvSpPr>
            <a:spLocks noChangeArrowheads="1"/>
          </p:cNvSpPr>
          <p:nvPr/>
        </p:nvSpPr>
        <p:spPr bwMode="auto">
          <a:xfrm>
            <a:off x="304800" y="3311525"/>
            <a:ext cx="32004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1" name="Rectangle 4"/>
          <p:cNvSpPr>
            <a:spLocks noChangeArrowheads="1"/>
          </p:cNvSpPr>
          <p:nvPr/>
        </p:nvSpPr>
        <p:spPr bwMode="auto">
          <a:xfrm>
            <a:off x="5638800" y="3311525"/>
            <a:ext cx="32004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2" name="Rectangle 5"/>
          <p:cNvSpPr>
            <a:spLocks noChangeArrowheads="1"/>
          </p:cNvSpPr>
          <p:nvPr/>
        </p:nvSpPr>
        <p:spPr bwMode="auto">
          <a:xfrm>
            <a:off x="533400" y="3540125"/>
            <a:ext cx="1219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3" name="Rectangle 6"/>
          <p:cNvSpPr>
            <a:spLocks noChangeArrowheads="1"/>
          </p:cNvSpPr>
          <p:nvPr/>
        </p:nvSpPr>
        <p:spPr bwMode="auto">
          <a:xfrm>
            <a:off x="3886200" y="4759325"/>
            <a:ext cx="1143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4" name="Rectangle 7"/>
          <p:cNvSpPr>
            <a:spLocks noChangeArrowheads="1"/>
          </p:cNvSpPr>
          <p:nvPr/>
        </p:nvSpPr>
        <p:spPr bwMode="auto">
          <a:xfrm>
            <a:off x="7467600" y="3540125"/>
            <a:ext cx="12192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5" name="Rectangle 8"/>
          <p:cNvSpPr>
            <a:spLocks noChangeArrowheads="1"/>
          </p:cNvSpPr>
          <p:nvPr/>
        </p:nvSpPr>
        <p:spPr bwMode="auto">
          <a:xfrm>
            <a:off x="5791200" y="3616325"/>
            <a:ext cx="1143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6" name="Rectangle 9"/>
          <p:cNvSpPr>
            <a:spLocks noChangeArrowheads="1"/>
          </p:cNvSpPr>
          <p:nvPr/>
        </p:nvSpPr>
        <p:spPr bwMode="auto">
          <a:xfrm>
            <a:off x="2209800" y="3616325"/>
            <a:ext cx="1143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7" name="Text Box 10"/>
          <p:cNvSpPr txBox="1">
            <a:spLocks noChangeArrowheads="1"/>
          </p:cNvSpPr>
          <p:nvPr/>
        </p:nvSpPr>
        <p:spPr bwMode="auto">
          <a:xfrm>
            <a:off x="1279525" y="5562600"/>
            <a:ext cx="1579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Client Host</a:t>
            </a:r>
          </a:p>
        </p:txBody>
      </p:sp>
      <p:sp>
        <p:nvSpPr>
          <p:cNvPr id="11278" name="Text Box 11"/>
          <p:cNvSpPr txBox="1">
            <a:spLocks noChangeArrowheads="1"/>
          </p:cNvSpPr>
          <p:nvPr/>
        </p:nvSpPr>
        <p:spPr bwMode="auto">
          <a:xfrm>
            <a:off x="6705600" y="5597525"/>
            <a:ext cx="163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Server Host</a:t>
            </a:r>
          </a:p>
        </p:txBody>
      </p:sp>
      <p:sp>
        <p:nvSpPr>
          <p:cNvPr id="11279" name="Text Box 12"/>
          <p:cNvSpPr txBox="1">
            <a:spLocks noChangeArrowheads="1"/>
          </p:cNvSpPr>
          <p:nvPr/>
        </p:nvSpPr>
        <p:spPr bwMode="auto">
          <a:xfrm>
            <a:off x="457200" y="3540125"/>
            <a:ext cx="8032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XYZ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Client</a:t>
            </a:r>
          </a:p>
        </p:txBody>
      </p:sp>
      <p:sp>
        <p:nvSpPr>
          <p:cNvPr id="11280" name="Text Box 13"/>
          <p:cNvSpPr txBox="1">
            <a:spLocks noChangeArrowheads="1"/>
          </p:cNvSpPr>
          <p:nvPr/>
        </p:nvSpPr>
        <p:spPr bwMode="auto">
          <a:xfrm>
            <a:off x="2346325" y="3657600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Stub</a:t>
            </a:r>
          </a:p>
        </p:txBody>
      </p:sp>
      <p:sp>
        <p:nvSpPr>
          <p:cNvPr id="11281" name="Line 14"/>
          <p:cNvSpPr>
            <a:spLocks noChangeShapeType="1"/>
          </p:cNvSpPr>
          <p:nvPr/>
        </p:nvSpPr>
        <p:spPr bwMode="auto">
          <a:xfrm>
            <a:off x="1752600" y="384492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5"/>
          <p:cNvSpPr>
            <a:spLocks noChangeShapeType="1"/>
          </p:cNvSpPr>
          <p:nvPr/>
        </p:nvSpPr>
        <p:spPr bwMode="auto">
          <a:xfrm>
            <a:off x="3352800" y="3844925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Text Box 16"/>
          <p:cNvSpPr txBox="1">
            <a:spLocks noChangeArrowheads="1"/>
          </p:cNvSpPr>
          <p:nvPr/>
        </p:nvSpPr>
        <p:spPr bwMode="auto">
          <a:xfrm>
            <a:off x="5775325" y="3581400"/>
            <a:ext cx="1249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Skeleton</a:t>
            </a:r>
          </a:p>
        </p:txBody>
      </p:sp>
      <p:sp>
        <p:nvSpPr>
          <p:cNvPr id="11284" name="Text Box 17"/>
          <p:cNvSpPr txBox="1">
            <a:spLocks noChangeArrowheads="1"/>
          </p:cNvSpPr>
          <p:nvPr/>
        </p:nvSpPr>
        <p:spPr bwMode="auto">
          <a:xfrm>
            <a:off x="3962400" y="4759325"/>
            <a:ext cx="984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XYZ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interface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1285" name="Line 18"/>
          <p:cNvSpPr>
            <a:spLocks noChangeShapeType="1"/>
          </p:cNvSpPr>
          <p:nvPr/>
        </p:nvSpPr>
        <p:spPr bwMode="auto">
          <a:xfrm>
            <a:off x="6934200" y="376872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Line 19"/>
          <p:cNvSpPr>
            <a:spLocks noChangeShapeType="1"/>
          </p:cNvSpPr>
          <p:nvPr/>
        </p:nvSpPr>
        <p:spPr bwMode="auto">
          <a:xfrm flipH="1">
            <a:off x="5029200" y="4149725"/>
            <a:ext cx="2438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Line 20"/>
          <p:cNvSpPr>
            <a:spLocks noChangeShapeType="1"/>
          </p:cNvSpPr>
          <p:nvPr/>
        </p:nvSpPr>
        <p:spPr bwMode="auto">
          <a:xfrm>
            <a:off x="1752600" y="4225925"/>
            <a:ext cx="2133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8" name="Text Box 21"/>
          <p:cNvSpPr txBox="1">
            <a:spLocks noChangeArrowheads="1"/>
          </p:cNvSpPr>
          <p:nvPr/>
        </p:nvSpPr>
        <p:spPr bwMode="auto">
          <a:xfrm>
            <a:off x="2270125" y="4419600"/>
            <a:ext cx="709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uses</a:t>
            </a:r>
          </a:p>
        </p:txBody>
      </p:sp>
      <p:sp>
        <p:nvSpPr>
          <p:cNvPr id="11289" name="Text Box 22"/>
          <p:cNvSpPr txBox="1">
            <a:spLocks noChangeArrowheads="1"/>
          </p:cNvSpPr>
          <p:nvPr/>
        </p:nvSpPr>
        <p:spPr bwMode="auto">
          <a:xfrm>
            <a:off x="5699125" y="4572000"/>
            <a:ext cx="1603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implements</a:t>
            </a:r>
          </a:p>
        </p:txBody>
      </p:sp>
      <p:sp>
        <p:nvSpPr>
          <p:cNvPr id="11290" name="Text Box 23"/>
          <p:cNvSpPr txBox="1">
            <a:spLocks noChangeArrowheads="1"/>
          </p:cNvSpPr>
          <p:nvPr/>
        </p:nvSpPr>
        <p:spPr bwMode="auto">
          <a:xfrm>
            <a:off x="4251325" y="4343400"/>
            <a:ext cx="41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1.</a:t>
            </a:r>
          </a:p>
        </p:txBody>
      </p:sp>
      <p:sp>
        <p:nvSpPr>
          <p:cNvPr id="11291" name="Text Box 24"/>
          <p:cNvSpPr txBox="1">
            <a:spLocks noChangeArrowheads="1"/>
          </p:cNvSpPr>
          <p:nvPr/>
        </p:nvSpPr>
        <p:spPr bwMode="auto">
          <a:xfrm>
            <a:off x="7756525" y="3124200"/>
            <a:ext cx="41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2.</a:t>
            </a:r>
          </a:p>
        </p:txBody>
      </p:sp>
      <p:sp>
        <p:nvSpPr>
          <p:cNvPr id="11292" name="Text Box 25"/>
          <p:cNvSpPr txBox="1">
            <a:spLocks noChangeArrowheads="1"/>
          </p:cNvSpPr>
          <p:nvPr/>
        </p:nvSpPr>
        <p:spPr bwMode="auto">
          <a:xfrm>
            <a:off x="2651125" y="3124200"/>
            <a:ext cx="41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3.</a:t>
            </a:r>
          </a:p>
        </p:txBody>
      </p:sp>
      <p:sp>
        <p:nvSpPr>
          <p:cNvPr id="11293" name="Text Box 26"/>
          <p:cNvSpPr txBox="1">
            <a:spLocks noChangeArrowheads="1"/>
          </p:cNvSpPr>
          <p:nvPr/>
        </p:nvSpPr>
        <p:spPr bwMode="auto">
          <a:xfrm>
            <a:off x="6003925" y="3124200"/>
            <a:ext cx="41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3.</a:t>
            </a:r>
          </a:p>
        </p:txBody>
      </p:sp>
      <p:sp>
        <p:nvSpPr>
          <p:cNvPr id="11294" name="Text Box 27"/>
          <p:cNvSpPr txBox="1">
            <a:spLocks noChangeArrowheads="1"/>
          </p:cNvSpPr>
          <p:nvPr/>
        </p:nvSpPr>
        <p:spPr bwMode="auto">
          <a:xfrm>
            <a:off x="974725" y="3124200"/>
            <a:ext cx="41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5.</a:t>
            </a:r>
          </a:p>
        </p:txBody>
      </p:sp>
      <p:sp>
        <p:nvSpPr>
          <p:cNvPr id="11295" name="Rectangle 28"/>
          <p:cNvSpPr>
            <a:spLocks noChangeArrowheads="1"/>
          </p:cNvSpPr>
          <p:nvPr/>
        </p:nvSpPr>
        <p:spPr bwMode="auto">
          <a:xfrm>
            <a:off x="7512050" y="3581400"/>
            <a:ext cx="1631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XYZ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Implementation</a:t>
            </a:r>
          </a:p>
        </p:txBody>
      </p:sp>
      <p:sp>
        <p:nvSpPr>
          <p:cNvPr id="11296" name="Rectangle 29"/>
          <p:cNvSpPr>
            <a:spLocks noChangeArrowheads="1"/>
          </p:cNvSpPr>
          <p:nvPr/>
        </p:nvSpPr>
        <p:spPr bwMode="auto">
          <a:xfrm>
            <a:off x="3810000" y="2362200"/>
            <a:ext cx="1447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97" name="Text Box 30"/>
          <p:cNvSpPr txBox="1">
            <a:spLocks noChangeArrowheads="1"/>
          </p:cNvSpPr>
          <p:nvPr/>
        </p:nvSpPr>
        <p:spPr bwMode="auto">
          <a:xfrm>
            <a:off x="4022725" y="2251075"/>
            <a:ext cx="741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rmic</a:t>
            </a:r>
          </a:p>
        </p:txBody>
      </p:sp>
      <p:sp>
        <p:nvSpPr>
          <p:cNvPr id="11298" name="Line 31"/>
          <p:cNvSpPr>
            <a:spLocks noChangeShapeType="1"/>
          </p:cNvSpPr>
          <p:nvPr/>
        </p:nvSpPr>
        <p:spPr bwMode="auto">
          <a:xfrm flipH="1">
            <a:off x="2971800" y="2743200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9" name="Line 32"/>
          <p:cNvSpPr>
            <a:spLocks noChangeShapeType="1"/>
          </p:cNvSpPr>
          <p:nvPr/>
        </p:nvSpPr>
        <p:spPr bwMode="auto">
          <a:xfrm>
            <a:off x="5181600" y="2743200"/>
            <a:ext cx="990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Rectangle 33"/>
          <p:cNvSpPr>
            <a:spLocks noChangeArrowheads="1"/>
          </p:cNvSpPr>
          <p:nvPr/>
        </p:nvSpPr>
        <p:spPr bwMode="auto">
          <a:xfrm>
            <a:off x="3810000" y="1828800"/>
            <a:ext cx="1447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301" name="Text Box 34"/>
          <p:cNvSpPr txBox="1">
            <a:spLocks noChangeArrowheads="1"/>
          </p:cNvSpPr>
          <p:nvPr/>
        </p:nvSpPr>
        <p:spPr bwMode="auto">
          <a:xfrm>
            <a:off x="3810000" y="1828800"/>
            <a:ext cx="1536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rmiregistry</a:t>
            </a:r>
          </a:p>
        </p:txBody>
      </p:sp>
      <p:sp>
        <p:nvSpPr>
          <p:cNvPr id="11302" name="Line 35"/>
          <p:cNvSpPr>
            <a:spLocks noChangeShapeType="1"/>
          </p:cNvSpPr>
          <p:nvPr/>
        </p:nvSpPr>
        <p:spPr bwMode="auto">
          <a:xfrm flipV="1">
            <a:off x="1295400" y="2057400"/>
            <a:ext cx="2514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3" name="Line 36"/>
          <p:cNvSpPr>
            <a:spLocks noChangeShapeType="1"/>
          </p:cNvSpPr>
          <p:nvPr/>
        </p:nvSpPr>
        <p:spPr bwMode="auto">
          <a:xfrm flipH="1" flipV="1">
            <a:off x="5257800" y="1981200"/>
            <a:ext cx="3200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Text Box 37"/>
          <p:cNvSpPr txBox="1">
            <a:spLocks noChangeArrowheads="1"/>
          </p:cNvSpPr>
          <p:nvPr/>
        </p:nvSpPr>
        <p:spPr bwMode="auto">
          <a:xfrm>
            <a:off x="5791200" y="2133600"/>
            <a:ext cx="2881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Stores object by name</a:t>
            </a:r>
          </a:p>
        </p:txBody>
      </p:sp>
      <p:sp>
        <p:nvSpPr>
          <p:cNvPr id="11305" name="Text Box 38"/>
          <p:cNvSpPr txBox="1">
            <a:spLocks noChangeArrowheads="1"/>
          </p:cNvSpPr>
          <p:nvPr/>
        </p:nvSpPr>
        <p:spPr bwMode="auto">
          <a:xfrm>
            <a:off x="533400" y="2133600"/>
            <a:ext cx="2797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Finds object by name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909392-1EB0-4F2F-8DC2-FFB508C2F31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CE1D670-565F-4F4A-A65B-6BE9972DC54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More Details</a:t>
            </a:r>
          </a:p>
        </p:txBody>
      </p:sp>
      <p:sp>
        <p:nvSpPr>
          <p:cNvPr id="1229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Once the object (or service) is registered, a client can look up that service.</a:t>
            </a:r>
          </a:p>
          <a:p>
            <a:pPr eaLnBrk="1" hangingPunct="1"/>
            <a:r>
              <a:rPr lang="en-US" altLang="en-US" sz="2800" smtClean="0"/>
              <a:t>A client (application) receives a reference that allows the client to use the service (call the method).</a:t>
            </a:r>
          </a:p>
          <a:p>
            <a:pPr eaLnBrk="1" hangingPunct="1"/>
            <a:r>
              <a:rPr lang="en-US" altLang="en-US" sz="2800" smtClean="0"/>
              <a:t>Syntax of calling is identical to a call to a method of another object in the same program.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640AE0-D3E7-4371-A381-15EC95CB33A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34C6E1-1AA2-49B8-AE50-4C5258CCE2D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Parameter Marshalling</a:t>
            </a:r>
          </a:p>
        </p:txBody>
      </p:sp>
      <p:sp>
        <p:nvSpPr>
          <p:cNvPr id="1331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Transfer of parameters (or marshalling) is done by the RMI.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Complex objects are streamed using Serialization. Byte-fication of an object.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Implementation: Any object that allows serialization inherits Serlizable interface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Serialization is an example of Marker interface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242</TotalTime>
  <Words>859</Words>
  <Application>Microsoft Office PowerPoint</Application>
  <PresentationFormat>On-screen Show (4:3)</PresentationFormat>
  <Paragraphs>184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Tahoma</vt:lpstr>
      <vt:lpstr>Arial</vt:lpstr>
      <vt:lpstr>Wingdings</vt:lpstr>
      <vt:lpstr>Times New Roman</vt:lpstr>
      <vt:lpstr>Times</vt:lpstr>
      <vt:lpstr>Blueprint</vt:lpstr>
      <vt:lpstr>Creating a Distributed System with Remote Procedure Calls and Web Services Ch.5</vt:lpstr>
      <vt:lpstr>Figure 5.1 Middleware layers</vt:lpstr>
      <vt:lpstr>Figure 5.10  Role of client and server stub procedures in RPC</vt:lpstr>
      <vt:lpstr>Remote Method Invocation</vt:lpstr>
      <vt:lpstr>RMI-based Distributed System</vt:lpstr>
      <vt:lpstr>Steps in RMI-based Application</vt:lpstr>
      <vt:lpstr>Compile and Register Commands</vt:lpstr>
      <vt:lpstr>More Details</vt:lpstr>
      <vt:lpstr>Parameter Marshalling</vt:lpstr>
      <vt:lpstr>Oracle Java RMI docs</vt:lpstr>
      <vt:lpstr>Streaming URLs</vt:lpstr>
      <vt:lpstr>Web Services (Colouris)</vt:lpstr>
      <vt:lpstr>REST vs SOAP (midterm question?)</vt:lpstr>
      <vt:lpstr>REST</vt:lpstr>
      <vt:lpstr>REST Principles</vt:lpstr>
      <vt:lpstr>Services, ports and bindings</vt:lpstr>
      <vt:lpstr>Endpoint, Port and binding</vt:lpstr>
      <vt:lpstr>Summary</vt:lpstr>
    </vt:vector>
  </TitlesOfParts>
  <Company>State University of New York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Distributed System with RMI</dc:title>
  <dc:creator>bina</dc:creator>
  <cp:lastModifiedBy>Bina Ramamurthy</cp:lastModifiedBy>
  <cp:revision>14</cp:revision>
  <cp:lastPrinted>1601-01-01T00:00:00Z</cp:lastPrinted>
  <dcterms:created xsi:type="dcterms:W3CDTF">2002-01-24T14:58:39Z</dcterms:created>
  <dcterms:modified xsi:type="dcterms:W3CDTF">2018-09-24T17:27:54Z</dcterms:modified>
</cp:coreProperties>
</file>