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5"/>
  </p:notesMasterIdLst>
  <p:handoutMasterIdLst>
    <p:handoutMasterId r:id="rId36"/>
  </p:handoutMasterIdLst>
  <p:sldIdLst>
    <p:sldId id="256" r:id="rId2"/>
    <p:sldId id="257" r:id="rId3"/>
    <p:sldId id="259" r:id="rId4"/>
    <p:sldId id="264" r:id="rId5"/>
    <p:sldId id="266" r:id="rId6"/>
    <p:sldId id="265" r:id="rId7"/>
    <p:sldId id="277" r:id="rId8"/>
    <p:sldId id="269" r:id="rId9"/>
    <p:sldId id="270" r:id="rId10"/>
    <p:sldId id="312" r:id="rId11"/>
    <p:sldId id="313" r:id="rId12"/>
    <p:sldId id="271" r:id="rId13"/>
    <p:sldId id="272" r:id="rId14"/>
    <p:sldId id="278" r:id="rId15"/>
    <p:sldId id="279" r:id="rId16"/>
    <p:sldId id="280" r:id="rId17"/>
    <p:sldId id="281" r:id="rId18"/>
    <p:sldId id="263" r:id="rId19"/>
    <p:sldId id="273" r:id="rId20"/>
    <p:sldId id="274" r:id="rId21"/>
    <p:sldId id="275" r:id="rId22"/>
    <p:sldId id="296" r:id="rId23"/>
    <p:sldId id="297" r:id="rId24"/>
    <p:sldId id="298" r:id="rId25"/>
    <p:sldId id="299" r:id="rId26"/>
    <p:sldId id="300" r:id="rId27"/>
    <p:sldId id="301" r:id="rId28"/>
    <p:sldId id="302" r:id="rId29"/>
    <p:sldId id="310" r:id="rId30"/>
    <p:sldId id="311" r:id="rId31"/>
    <p:sldId id="309" r:id="rId32"/>
    <p:sldId id="314" r:id="rId33"/>
    <p:sldId id="315" r:id="rId34"/>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24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24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24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9" d="100"/>
          <a:sy n="69" d="100"/>
        </p:scale>
        <p:origin x="120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defTabSz="966788">
              <a:defRPr sz="1200" smtClean="0">
                <a:latin typeface="Tahoma" charset="0"/>
              </a:defRPr>
            </a:lvl1pPr>
          </a:lstStyle>
          <a:p>
            <a:pPr>
              <a:defRPr/>
            </a:pPr>
            <a:endParaRPr lang="en-US"/>
          </a:p>
        </p:txBody>
      </p:sp>
      <p:sp>
        <p:nvSpPr>
          <p:cNvPr id="46083" name="Rectangle 3"/>
          <p:cNvSpPr>
            <a:spLocks noGrp="1" noChangeArrowheads="1"/>
          </p:cNvSpPr>
          <p:nvPr>
            <p:ph type="dt" sz="quarter" idx="1"/>
          </p:nvPr>
        </p:nvSpPr>
        <p:spPr bwMode="auto">
          <a:xfrm>
            <a:off x="4146550" y="0"/>
            <a:ext cx="3168650" cy="4794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algn="r" defTabSz="966788">
              <a:defRPr sz="1200" smtClean="0">
                <a:latin typeface="Tahoma" charset="0"/>
              </a:defRPr>
            </a:lvl1pPr>
          </a:lstStyle>
          <a:p>
            <a:pPr>
              <a:defRPr/>
            </a:pPr>
            <a:endParaRPr lang="en-US"/>
          </a:p>
        </p:txBody>
      </p:sp>
      <p:sp>
        <p:nvSpPr>
          <p:cNvPr id="46084" name="Rectangle 4"/>
          <p:cNvSpPr>
            <a:spLocks noGrp="1" noChangeArrowheads="1"/>
          </p:cNvSpPr>
          <p:nvPr>
            <p:ph type="ftr" sz="quarter" idx="2"/>
          </p:nvPr>
        </p:nvSpPr>
        <p:spPr bwMode="auto">
          <a:xfrm>
            <a:off x="0" y="9121775"/>
            <a:ext cx="3168650" cy="4794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defTabSz="966788">
              <a:defRPr sz="1200" smtClean="0">
                <a:latin typeface="Tahoma" charset="0"/>
              </a:defRPr>
            </a:lvl1pPr>
          </a:lstStyle>
          <a:p>
            <a:pPr>
              <a:defRPr/>
            </a:pPr>
            <a:endParaRPr lang="en-US"/>
          </a:p>
        </p:txBody>
      </p:sp>
      <p:sp>
        <p:nvSpPr>
          <p:cNvPr id="46085" name="Rectangle 5"/>
          <p:cNvSpPr>
            <a:spLocks noGrp="1" noChangeArrowheads="1"/>
          </p:cNvSpPr>
          <p:nvPr>
            <p:ph type="sldNum" sz="quarter" idx="3"/>
          </p:nvPr>
        </p:nvSpPr>
        <p:spPr bwMode="auto">
          <a:xfrm>
            <a:off x="4146550" y="9121775"/>
            <a:ext cx="3168650" cy="4794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algn="r" defTabSz="966788">
              <a:defRPr sz="1200"/>
            </a:lvl1pPr>
          </a:lstStyle>
          <a:p>
            <a:fld id="{B3B069D7-F69D-4E9F-9FDF-8B30AAACE0CD}"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defTabSz="966788">
              <a:defRPr sz="1200" smtClean="0">
                <a:latin typeface="Tahoma" charset="0"/>
              </a:defRPr>
            </a:lvl1pPr>
          </a:lstStyle>
          <a:p>
            <a:pPr>
              <a:defRPr/>
            </a:pPr>
            <a:endParaRPr lang="en-US"/>
          </a:p>
        </p:txBody>
      </p:sp>
      <p:sp>
        <p:nvSpPr>
          <p:cNvPr id="1027" name="Rectangle 3"/>
          <p:cNvSpPr>
            <a:spLocks noGrp="1" noChangeArrowheads="1"/>
          </p:cNvSpPr>
          <p:nvPr>
            <p:ph type="dt" idx="1"/>
          </p:nvPr>
        </p:nvSpPr>
        <p:spPr bwMode="auto">
          <a:xfrm>
            <a:off x="4146550" y="0"/>
            <a:ext cx="3168650" cy="4794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algn="r" defTabSz="966788">
              <a:defRPr sz="1200" smtClean="0">
                <a:latin typeface="Tahoma" charset="0"/>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9" name="Rectangle 5"/>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9121775"/>
            <a:ext cx="3168650" cy="4794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defTabSz="966788">
              <a:defRPr sz="1200" smtClean="0">
                <a:latin typeface="Tahoma" charset="0"/>
              </a:defRPr>
            </a:lvl1pPr>
          </a:lstStyle>
          <a:p>
            <a:pPr>
              <a:defRPr/>
            </a:pPr>
            <a:endParaRPr lang="en-US"/>
          </a:p>
        </p:txBody>
      </p:sp>
      <p:sp>
        <p:nvSpPr>
          <p:cNvPr id="1031" name="Rectangle 7"/>
          <p:cNvSpPr>
            <a:spLocks noGrp="1" noChangeArrowheads="1"/>
          </p:cNvSpPr>
          <p:nvPr>
            <p:ph type="sldNum" sz="quarter" idx="5"/>
          </p:nvPr>
        </p:nvSpPr>
        <p:spPr bwMode="auto">
          <a:xfrm>
            <a:off x="4146550" y="9121775"/>
            <a:ext cx="3168650" cy="4794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algn="r" defTabSz="966788">
              <a:defRPr sz="1200"/>
            </a:lvl1pPr>
          </a:lstStyle>
          <a:p>
            <a:fld id="{9E0609DA-F59F-40FE-A2AC-F8E1ADA63E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defRPr/>
                </a:pPr>
                <a:endParaRPr lang="en-US">
                  <a:latin typeface="Tahoma" charset="0"/>
                </a:endParaRPr>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latin typeface="Tahoma" charset="0"/>
                </a:endParaRPr>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latin typeface="Tahoma" charset="0"/>
                </a:endParaRPr>
              </a:p>
            </p:txBody>
          </p:sp>
        </p:grpSp>
      </p:grpSp>
      <p:sp>
        <p:nvSpPr>
          <p:cNvPr id="416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416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p:txBody>
          <a:bodyPr/>
          <a:lstStyle>
            <a:lvl1pPr>
              <a:defRPr smtClean="0"/>
            </a:lvl1pPr>
          </a:lstStyle>
          <a:p>
            <a:pPr>
              <a:defRPr/>
            </a:pPr>
            <a:fld id="{AB4F98AC-57BD-43DC-9F04-A512AFBCE421}" type="datetime1">
              <a:rPr lang="en-US"/>
              <a:pPr>
                <a:defRPr/>
              </a:pPr>
              <a:t>10/24/2018</a:t>
            </a:fld>
            <a:endParaRPr lang="en-US"/>
          </a:p>
        </p:txBody>
      </p:sp>
      <p:sp>
        <p:nvSpPr>
          <p:cNvPr id="70" name="Rectangle 70"/>
          <p:cNvSpPr>
            <a:spLocks noGrp="1" noChangeArrowheads="1"/>
          </p:cNvSpPr>
          <p:nvPr>
            <p:ph type="ftr" sz="quarter" idx="11"/>
          </p:nvPr>
        </p:nvSpPr>
        <p:spPr/>
        <p:txBody>
          <a:bodyPr/>
          <a:lstStyle>
            <a:lvl1pPr>
              <a:defRPr smtClean="0"/>
            </a:lvl1pPr>
          </a:lstStyle>
          <a:p>
            <a:pPr>
              <a:defRPr/>
            </a:pPr>
            <a:r>
              <a:rPr lang="en-US"/>
              <a:t>B.Ramamurthy</a:t>
            </a:r>
          </a:p>
        </p:txBody>
      </p:sp>
      <p:sp>
        <p:nvSpPr>
          <p:cNvPr id="71" name="Rectangle 71"/>
          <p:cNvSpPr>
            <a:spLocks noGrp="1" noChangeArrowheads="1"/>
          </p:cNvSpPr>
          <p:nvPr>
            <p:ph type="sldNum" sz="quarter" idx="12"/>
          </p:nvPr>
        </p:nvSpPr>
        <p:spPr/>
        <p:txBody>
          <a:bodyPr/>
          <a:lstStyle>
            <a:lvl1pPr>
              <a:defRPr/>
            </a:lvl1pPr>
          </a:lstStyle>
          <a:p>
            <a:fld id="{9C26025C-19D9-4D7F-91CE-B210E7C34492}" type="slidenum">
              <a:rPr lang="en-US" altLang="en-US"/>
              <a:pPr/>
              <a:t>‹#›</a:t>
            </a:fld>
            <a:endParaRPr lang="en-US" altLang="en-US"/>
          </a:p>
        </p:txBody>
      </p:sp>
    </p:spTree>
    <p:extLst>
      <p:ext uri="{BB962C8B-B14F-4D97-AF65-F5344CB8AC3E}">
        <p14:creationId xmlns:p14="http://schemas.microsoft.com/office/powerpoint/2010/main" val="3056386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9"/>
          <p:cNvSpPr>
            <a:spLocks noGrp="1" noChangeArrowheads="1"/>
          </p:cNvSpPr>
          <p:nvPr>
            <p:ph type="dt" sz="half" idx="10"/>
          </p:nvPr>
        </p:nvSpPr>
        <p:spPr>
          <a:ln/>
        </p:spPr>
        <p:txBody>
          <a:bodyPr/>
          <a:lstStyle>
            <a:lvl1pPr>
              <a:defRPr/>
            </a:lvl1pPr>
          </a:lstStyle>
          <a:p>
            <a:pPr>
              <a:defRPr/>
            </a:pPr>
            <a:fld id="{30D2EC9E-DAC1-48AB-8533-CFA0AD74839D}" type="datetime1">
              <a:rPr lang="en-US"/>
              <a:pPr>
                <a:defRPr/>
              </a:pPr>
              <a:t>10/24/2018</a:t>
            </a:fld>
            <a:endParaRPr lang="en-US"/>
          </a:p>
        </p:txBody>
      </p:sp>
      <p:sp>
        <p:nvSpPr>
          <p:cNvPr id="5"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6" name="Rectangle 1091"/>
          <p:cNvSpPr>
            <a:spLocks noGrp="1" noChangeArrowheads="1"/>
          </p:cNvSpPr>
          <p:nvPr>
            <p:ph type="sldNum" sz="quarter" idx="12"/>
          </p:nvPr>
        </p:nvSpPr>
        <p:spPr>
          <a:ln/>
        </p:spPr>
        <p:txBody>
          <a:bodyPr/>
          <a:lstStyle>
            <a:lvl1pPr>
              <a:defRPr/>
            </a:lvl1pPr>
          </a:lstStyle>
          <a:p>
            <a:fld id="{653645D1-349A-45C7-8E1A-61ABC9C57C48}" type="slidenum">
              <a:rPr lang="en-US" altLang="en-US"/>
              <a:pPr/>
              <a:t>‹#›</a:t>
            </a:fld>
            <a:endParaRPr lang="en-US" altLang="en-US"/>
          </a:p>
        </p:txBody>
      </p:sp>
    </p:spTree>
    <p:extLst>
      <p:ext uri="{BB962C8B-B14F-4D97-AF65-F5344CB8AC3E}">
        <p14:creationId xmlns:p14="http://schemas.microsoft.com/office/powerpoint/2010/main" val="3899204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9"/>
          <p:cNvSpPr>
            <a:spLocks noGrp="1" noChangeArrowheads="1"/>
          </p:cNvSpPr>
          <p:nvPr>
            <p:ph type="dt" sz="half" idx="10"/>
          </p:nvPr>
        </p:nvSpPr>
        <p:spPr>
          <a:ln/>
        </p:spPr>
        <p:txBody>
          <a:bodyPr/>
          <a:lstStyle>
            <a:lvl1pPr>
              <a:defRPr/>
            </a:lvl1pPr>
          </a:lstStyle>
          <a:p>
            <a:pPr>
              <a:defRPr/>
            </a:pPr>
            <a:fld id="{EBAA7A93-E2C4-4808-AAB9-78C3E067FF08}" type="datetime1">
              <a:rPr lang="en-US"/>
              <a:pPr>
                <a:defRPr/>
              </a:pPr>
              <a:t>10/24/2018</a:t>
            </a:fld>
            <a:endParaRPr lang="en-US"/>
          </a:p>
        </p:txBody>
      </p:sp>
      <p:sp>
        <p:nvSpPr>
          <p:cNvPr id="5"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6" name="Rectangle 1091"/>
          <p:cNvSpPr>
            <a:spLocks noGrp="1" noChangeArrowheads="1"/>
          </p:cNvSpPr>
          <p:nvPr>
            <p:ph type="sldNum" sz="quarter" idx="12"/>
          </p:nvPr>
        </p:nvSpPr>
        <p:spPr>
          <a:ln/>
        </p:spPr>
        <p:txBody>
          <a:bodyPr/>
          <a:lstStyle>
            <a:lvl1pPr>
              <a:defRPr/>
            </a:lvl1pPr>
          </a:lstStyle>
          <a:p>
            <a:fld id="{E96E4859-257A-4143-9247-07E010947517}" type="slidenum">
              <a:rPr lang="en-US" altLang="en-US"/>
              <a:pPr/>
              <a:t>‹#›</a:t>
            </a:fld>
            <a:endParaRPr lang="en-US" altLang="en-US"/>
          </a:p>
        </p:txBody>
      </p:sp>
    </p:spTree>
    <p:extLst>
      <p:ext uri="{BB962C8B-B14F-4D97-AF65-F5344CB8AC3E}">
        <p14:creationId xmlns:p14="http://schemas.microsoft.com/office/powerpoint/2010/main" val="1942152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9"/>
          <p:cNvSpPr>
            <a:spLocks noGrp="1" noChangeArrowheads="1"/>
          </p:cNvSpPr>
          <p:nvPr>
            <p:ph type="dt" sz="half" idx="10"/>
          </p:nvPr>
        </p:nvSpPr>
        <p:spPr>
          <a:ln/>
        </p:spPr>
        <p:txBody>
          <a:bodyPr/>
          <a:lstStyle>
            <a:lvl1pPr>
              <a:defRPr/>
            </a:lvl1pPr>
          </a:lstStyle>
          <a:p>
            <a:pPr>
              <a:defRPr/>
            </a:pPr>
            <a:fld id="{276EA561-91DB-4502-A0B6-75A95C969557}" type="datetime1">
              <a:rPr lang="en-US"/>
              <a:pPr>
                <a:defRPr/>
              </a:pPr>
              <a:t>10/24/2018</a:t>
            </a:fld>
            <a:endParaRPr lang="en-US"/>
          </a:p>
        </p:txBody>
      </p:sp>
      <p:sp>
        <p:nvSpPr>
          <p:cNvPr id="5"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6" name="Rectangle 1091"/>
          <p:cNvSpPr>
            <a:spLocks noGrp="1" noChangeArrowheads="1"/>
          </p:cNvSpPr>
          <p:nvPr>
            <p:ph type="sldNum" sz="quarter" idx="12"/>
          </p:nvPr>
        </p:nvSpPr>
        <p:spPr>
          <a:ln/>
        </p:spPr>
        <p:txBody>
          <a:bodyPr/>
          <a:lstStyle>
            <a:lvl1pPr>
              <a:defRPr/>
            </a:lvl1pPr>
          </a:lstStyle>
          <a:p>
            <a:fld id="{AD8F347C-007F-4B00-ADA6-A201C7BEBE1F}" type="slidenum">
              <a:rPr lang="en-US" altLang="en-US"/>
              <a:pPr/>
              <a:t>‹#›</a:t>
            </a:fld>
            <a:endParaRPr lang="en-US" altLang="en-US"/>
          </a:p>
        </p:txBody>
      </p:sp>
    </p:spTree>
    <p:extLst>
      <p:ext uri="{BB962C8B-B14F-4D97-AF65-F5344CB8AC3E}">
        <p14:creationId xmlns:p14="http://schemas.microsoft.com/office/powerpoint/2010/main" val="3287556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89"/>
          <p:cNvSpPr>
            <a:spLocks noGrp="1" noChangeArrowheads="1"/>
          </p:cNvSpPr>
          <p:nvPr>
            <p:ph type="dt" sz="half" idx="10"/>
          </p:nvPr>
        </p:nvSpPr>
        <p:spPr>
          <a:ln/>
        </p:spPr>
        <p:txBody>
          <a:bodyPr/>
          <a:lstStyle>
            <a:lvl1pPr>
              <a:defRPr/>
            </a:lvl1pPr>
          </a:lstStyle>
          <a:p>
            <a:pPr>
              <a:defRPr/>
            </a:pPr>
            <a:fld id="{50411C7C-629F-4C97-9706-F56363F9B25F}" type="datetime1">
              <a:rPr lang="en-US"/>
              <a:pPr>
                <a:defRPr/>
              </a:pPr>
              <a:t>10/24/2018</a:t>
            </a:fld>
            <a:endParaRPr lang="en-US"/>
          </a:p>
        </p:txBody>
      </p:sp>
      <p:sp>
        <p:nvSpPr>
          <p:cNvPr id="5"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6" name="Rectangle 1091"/>
          <p:cNvSpPr>
            <a:spLocks noGrp="1" noChangeArrowheads="1"/>
          </p:cNvSpPr>
          <p:nvPr>
            <p:ph type="sldNum" sz="quarter" idx="12"/>
          </p:nvPr>
        </p:nvSpPr>
        <p:spPr>
          <a:ln/>
        </p:spPr>
        <p:txBody>
          <a:bodyPr/>
          <a:lstStyle>
            <a:lvl1pPr>
              <a:defRPr/>
            </a:lvl1pPr>
          </a:lstStyle>
          <a:p>
            <a:fld id="{75B18A5C-2A6C-41B3-9701-3DCBA655801C}" type="slidenum">
              <a:rPr lang="en-US" altLang="en-US"/>
              <a:pPr/>
              <a:t>‹#›</a:t>
            </a:fld>
            <a:endParaRPr lang="en-US" altLang="en-US"/>
          </a:p>
        </p:txBody>
      </p:sp>
    </p:spTree>
    <p:extLst>
      <p:ext uri="{BB962C8B-B14F-4D97-AF65-F5344CB8AC3E}">
        <p14:creationId xmlns:p14="http://schemas.microsoft.com/office/powerpoint/2010/main" val="3932225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89"/>
          <p:cNvSpPr>
            <a:spLocks noGrp="1" noChangeArrowheads="1"/>
          </p:cNvSpPr>
          <p:nvPr>
            <p:ph type="dt" sz="half" idx="10"/>
          </p:nvPr>
        </p:nvSpPr>
        <p:spPr>
          <a:ln/>
        </p:spPr>
        <p:txBody>
          <a:bodyPr/>
          <a:lstStyle>
            <a:lvl1pPr>
              <a:defRPr/>
            </a:lvl1pPr>
          </a:lstStyle>
          <a:p>
            <a:pPr>
              <a:defRPr/>
            </a:pPr>
            <a:fld id="{2EA91BB0-34B0-4363-ACDC-3743CA64A2CE}" type="datetime1">
              <a:rPr lang="en-US"/>
              <a:pPr>
                <a:defRPr/>
              </a:pPr>
              <a:t>10/24/2018</a:t>
            </a:fld>
            <a:endParaRPr lang="en-US"/>
          </a:p>
        </p:txBody>
      </p:sp>
      <p:sp>
        <p:nvSpPr>
          <p:cNvPr id="6"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7" name="Rectangle 1091"/>
          <p:cNvSpPr>
            <a:spLocks noGrp="1" noChangeArrowheads="1"/>
          </p:cNvSpPr>
          <p:nvPr>
            <p:ph type="sldNum" sz="quarter" idx="12"/>
          </p:nvPr>
        </p:nvSpPr>
        <p:spPr>
          <a:ln/>
        </p:spPr>
        <p:txBody>
          <a:bodyPr/>
          <a:lstStyle>
            <a:lvl1pPr>
              <a:defRPr/>
            </a:lvl1pPr>
          </a:lstStyle>
          <a:p>
            <a:fld id="{489FC095-9A97-4C8D-8773-122154C4EE54}" type="slidenum">
              <a:rPr lang="en-US" altLang="en-US"/>
              <a:pPr/>
              <a:t>‹#›</a:t>
            </a:fld>
            <a:endParaRPr lang="en-US" altLang="en-US"/>
          </a:p>
        </p:txBody>
      </p:sp>
    </p:spTree>
    <p:extLst>
      <p:ext uri="{BB962C8B-B14F-4D97-AF65-F5344CB8AC3E}">
        <p14:creationId xmlns:p14="http://schemas.microsoft.com/office/powerpoint/2010/main" val="1288193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89"/>
          <p:cNvSpPr>
            <a:spLocks noGrp="1" noChangeArrowheads="1"/>
          </p:cNvSpPr>
          <p:nvPr>
            <p:ph type="dt" sz="half" idx="10"/>
          </p:nvPr>
        </p:nvSpPr>
        <p:spPr>
          <a:ln/>
        </p:spPr>
        <p:txBody>
          <a:bodyPr/>
          <a:lstStyle>
            <a:lvl1pPr>
              <a:defRPr/>
            </a:lvl1pPr>
          </a:lstStyle>
          <a:p>
            <a:pPr>
              <a:defRPr/>
            </a:pPr>
            <a:fld id="{6E2E9303-6653-44F1-AFF8-7FE0ACFC48CF}" type="datetime1">
              <a:rPr lang="en-US"/>
              <a:pPr>
                <a:defRPr/>
              </a:pPr>
              <a:t>10/24/2018</a:t>
            </a:fld>
            <a:endParaRPr lang="en-US"/>
          </a:p>
        </p:txBody>
      </p:sp>
      <p:sp>
        <p:nvSpPr>
          <p:cNvPr id="8"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9" name="Rectangle 1091"/>
          <p:cNvSpPr>
            <a:spLocks noGrp="1" noChangeArrowheads="1"/>
          </p:cNvSpPr>
          <p:nvPr>
            <p:ph type="sldNum" sz="quarter" idx="12"/>
          </p:nvPr>
        </p:nvSpPr>
        <p:spPr>
          <a:ln/>
        </p:spPr>
        <p:txBody>
          <a:bodyPr/>
          <a:lstStyle>
            <a:lvl1pPr>
              <a:defRPr/>
            </a:lvl1pPr>
          </a:lstStyle>
          <a:p>
            <a:fld id="{9E6C237F-3181-450C-963C-85C34D89D90F}" type="slidenum">
              <a:rPr lang="en-US" altLang="en-US"/>
              <a:pPr/>
              <a:t>‹#›</a:t>
            </a:fld>
            <a:endParaRPr lang="en-US" altLang="en-US"/>
          </a:p>
        </p:txBody>
      </p:sp>
    </p:spTree>
    <p:extLst>
      <p:ext uri="{BB962C8B-B14F-4D97-AF65-F5344CB8AC3E}">
        <p14:creationId xmlns:p14="http://schemas.microsoft.com/office/powerpoint/2010/main" val="1606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89"/>
          <p:cNvSpPr>
            <a:spLocks noGrp="1" noChangeArrowheads="1"/>
          </p:cNvSpPr>
          <p:nvPr>
            <p:ph type="dt" sz="half" idx="10"/>
          </p:nvPr>
        </p:nvSpPr>
        <p:spPr>
          <a:ln/>
        </p:spPr>
        <p:txBody>
          <a:bodyPr/>
          <a:lstStyle>
            <a:lvl1pPr>
              <a:defRPr/>
            </a:lvl1pPr>
          </a:lstStyle>
          <a:p>
            <a:pPr>
              <a:defRPr/>
            </a:pPr>
            <a:fld id="{258DEFF7-C9C6-4268-BE0B-17437A19521F}" type="datetime1">
              <a:rPr lang="en-US"/>
              <a:pPr>
                <a:defRPr/>
              </a:pPr>
              <a:t>10/24/2018</a:t>
            </a:fld>
            <a:endParaRPr lang="en-US"/>
          </a:p>
        </p:txBody>
      </p:sp>
      <p:sp>
        <p:nvSpPr>
          <p:cNvPr id="4"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5" name="Rectangle 1091"/>
          <p:cNvSpPr>
            <a:spLocks noGrp="1" noChangeArrowheads="1"/>
          </p:cNvSpPr>
          <p:nvPr>
            <p:ph type="sldNum" sz="quarter" idx="12"/>
          </p:nvPr>
        </p:nvSpPr>
        <p:spPr>
          <a:ln/>
        </p:spPr>
        <p:txBody>
          <a:bodyPr/>
          <a:lstStyle>
            <a:lvl1pPr>
              <a:defRPr/>
            </a:lvl1pPr>
          </a:lstStyle>
          <a:p>
            <a:fld id="{02AFBB92-F334-4DE9-A26E-112547FCD02F}" type="slidenum">
              <a:rPr lang="en-US" altLang="en-US"/>
              <a:pPr/>
              <a:t>‹#›</a:t>
            </a:fld>
            <a:endParaRPr lang="en-US" altLang="en-US"/>
          </a:p>
        </p:txBody>
      </p:sp>
    </p:spTree>
    <p:extLst>
      <p:ext uri="{BB962C8B-B14F-4D97-AF65-F5344CB8AC3E}">
        <p14:creationId xmlns:p14="http://schemas.microsoft.com/office/powerpoint/2010/main" val="3070497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89"/>
          <p:cNvSpPr>
            <a:spLocks noGrp="1" noChangeArrowheads="1"/>
          </p:cNvSpPr>
          <p:nvPr>
            <p:ph type="dt" sz="half" idx="10"/>
          </p:nvPr>
        </p:nvSpPr>
        <p:spPr>
          <a:ln/>
        </p:spPr>
        <p:txBody>
          <a:bodyPr/>
          <a:lstStyle>
            <a:lvl1pPr>
              <a:defRPr/>
            </a:lvl1pPr>
          </a:lstStyle>
          <a:p>
            <a:pPr>
              <a:defRPr/>
            </a:pPr>
            <a:fld id="{9876BBAB-9994-464A-87D6-FB4ABBBEAA03}" type="datetime1">
              <a:rPr lang="en-US"/>
              <a:pPr>
                <a:defRPr/>
              </a:pPr>
              <a:t>10/24/2018</a:t>
            </a:fld>
            <a:endParaRPr lang="en-US"/>
          </a:p>
        </p:txBody>
      </p:sp>
      <p:sp>
        <p:nvSpPr>
          <p:cNvPr id="3"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4" name="Rectangle 1091"/>
          <p:cNvSpPr>
            <a:spLocks noGrp="1" noChangeArrowheads="1"/>
          </p:cNvSpPr>
          <p:nvPr>
            <p:ph type="sldNum" sz="quarter" idx="12"/>
          </p:nvPr>
        </p:nvSpPr>
        <p:spPr>
          <a:ln/>
        </p:spPr>
        <p:txBody>
          <a:bodyPr/>
          <a:lstStyle>
            <a:lvl1pPr>
              <a:defRPr/>
            </a:lvl1pPr>
          </a:lstStyle>
          <a:p>
            <a:fld id="{8D53584C-FD84-4647-B4F5-A8042834F42D}" type="slidenum">
              <a:rPr lang="en-US" altLang="en-US"/>
              <a:pPr/>
              <a:t>‹#›</a:t>
            </a:fld>
            <a:endParaRPr lang="en-US" altLang="en-US"/>
          </a:p>
        </p:txBody>
      </p:sp>
    </p:spTree>
    <p:extLst>
      <p:ext uri="{BB962C8B-B14F-4D97-AF65-F5344CB8AC3E}">
        <p14:creationId xmlns:p14="http://schemas.microsoft.com/office/powerpoint/2010/main" val="4008123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89"/>
          <p:cNvSpPr>
            <a:spLocks noGrp="1" noChangeArrowheads="1"/>
          </p:cNvSpPr>
          <p:nvPr>
            <p:ph type="dt" sz="half" idx="10"/>
          </p:nvPr>
        </p:nvSpPr>
        <p:spPr>
          <a:ln/>
        </p:spPr>
        <p:txBody>
          <a:bodyPr/>
          <a:lstStyle>
            <a:lvl1pPr>
              <a:defRPr/>
            </a:lvl1pPr>
          </a:lstStyle>
          <a:p>
            <a:pPr>
              <a:defRPr/>
            </a:pPr>
            <a:fld id="{4852EFDD-33EB-4228-88CE-1E15D04A55DA}" type="datetime1">
              <a:rPr lang="en-US"/>
              <a:pPr>
                <a:defRPr/>
              </a:pPr>
              <a:t>10/24/2018</a:t>
            </a:fld>
            <a:endParaRPr lang="en-US"/>
          </a:p>
        </p:txBody>
      </p:sp>
      <p:sp>
        <p:nvSpPr>
          <p:cNvPr id="6"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7" name="Rectangle 1091"/>
          <p:cNvSpPr>
            <a:spLocks noGrp="1" noChangeArrowheads="1"/>
          </p:cNvSpPr>
          <p:nvPr>
            <p:ph type="sldNum" sz="quarter" idx="12"/>
          </p:nvPr>
        </p:nvSpPr>
        <p:spPr>
          <a:ln/>
        </p:spPr>
        <p:txBody>
          <a:bodyPr/>
          <a:lstStyle>
            <a:lvl1pPr>
              <a:defRPr/>
            </a:lvl1pPr>
          </a:lstStyle>
          <a:p>
            <a:fld id="{A9720A08-2934-4619-BDC8-B09B42647A79}" type="slidenum">
              <a:rPr lang="en-US" altLang="en-US"/>
              <a:pPr/>
              <a:t>‹#›</a:t>
            </a:fld>
            <a:endParaRPr lang="en-US" altLang="en-US"/>
          </a:p>
        </p:txBody>
      </p:sp>
    </p:spTree>
    <p:extLst>
      <p:ext uri="{BB962C8B-B14F-4D97-AF65-F5344CB8AC3E}">
        <p14:creationId xmlns:p14="http://schemas.microsoft.com/office/powerpoint/2010/main" val="3677555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89"/>
          <p:cNvSpPr>
            <a:spLocks noGrp="1" noChangeArrowheads="1"/>
          </p:cNvSpPr>
          <p:nvPr>
            <p:ph type="dt" sz="half" idx="10"/>
          </p:nvPr>
        </p:nvSpPr>
        <p:spPr>
          <a:ln/>
        </p:spPr>
        <p:txBody>
          <a:bodyPr/>
          <a:lstStyle>
            <a:lvl1pPr>
              <a:defRPr/>
            </a:lvl1pPr>
          </a:lstStyle>
          <a:p>
            <a:pPr>
              <a:defRPr/>
            </a:pPr>
            <a:fld id="{DA6AFFDC-B97D-406D-B6B4-17B83870C3DA}" type="datetime1">
              <a:rPr lang="en-US"/>
              <a:pPr>
                <a:defRPr/>
              </a:pPr>
              <a:t>10/24/2018</a:t>
            </a:fld>
            <a:endParaRPr lang="en-US"/>
          </a:p>
        </p:txBody>
      </p:sp>
      <p:sp>
        <p:nvSpPr>
          <p:cNvPr id="6" name="Rectangle 1090"/>
          <p:cNvSpPr>
            <a:spLocks noGrp="1" noChangeArrowheads="1"/>
          </p:cNvSpPr>
          <p:nvPr>
            <p:ph type="ftr" sz="quarter" idx="11"/>
          </p:nvPr>
        </p:nvSpPr>
        <p:spPr>
          <a:ln/>
        </p:spPr>
        <p:txBody>
          <a:bodyPr/>
          <a:lstStyle>
            <a:lvl1pPr>
              <a:defRPr/>
            </a:lvl1pPr>
          </a:lstStyle>
          <a:p>
            <a:pPr>
              <a:defRPr/>
            </a:pPr>
            <a:r>
              <a:rPr lang="en-US"/>
              <a:t>B.Ramamurthy</a:t>
            </a:r>
          </a:p>
        </p:txBody>
      </p:sp>
      <p:sp>
        <p:nvSpPr>
          <p:cNvPr id="7" name="Rectangle 1091"/>
          <p:cNvSpPr>
            <a:spLocks noGrp="1" noChangeArrowheads="1"/>
          </p:cNvSpPr>
          <p:nvPr>
            <p:ph type="sldNum" sz="quarter" idx="12"/>
          </p:nvPr>
        </p:nvSpPr>
        <p:spPr>
          <a:ln/>
        </p:spPr>
        <p:txBody>
          <a:bodyPr/>
          <a:lstStyle>
            <a:lvl1pPr>
              <a:defRPr/>
            </a:lvl1pPr>
          </a:lstStyle>
          <a:p>
            <a:fld id="{F51D8241-BB75-4233-B837-874EE0CB666F}" type="slidenum">
              <a:rPr lang="en-US" altLang="en-US"/>
              <a:pPr/>
              <a:t>‹#›</a:t>
            </a:fld>
            <a:endParaRPr lang="en-US" altLang="en-US"/>
          </a:p>
        </p:txBody>
      </p:sp>
    </p:spTree>
    <p:extLst>
      <p:ext uri="{BB962C8B-B14F-4D97-AF65-F5344CB8AC3E}">
        <p14:creationId xmlns:p14="http://schemas.microsoft.com/office/powerpoint/2010/main" val="2900825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026"/>
          <p:cNvGrpSpPr>
            <a:grpSpLocks/>
          </p:cNvGrpSpPr>
          <p:nvPr/>
        </p:nvGrpSpPr>
        <p:grpSpPr bwMode="auto">
          <a:xfrm>
            <a:off x="0" y="0"/>
            <a:ext cx="9144000" cy="6858000"/>
            <a:chOff x="0" y="0"/>
            <a:chExt cx="5760" cy="4320"/>
          </a:xfrm>
        </p:grpSpPr>
        <p:grpSp>
          <p:nvGrpSpPr>
            <p:cNvPr id="1032" name="Group 1027"/>
            <p:cNvGrpSpPr>
              <a:grpSpLocks/>
            </p:cNvGrpSpPr>
            <p:nvPr/>
          </p:nvGrpSpPr>
          <p:grpSpPr bwMode="auto">
            <a:xfrm>
              <a:off x="0" y="0"/>
              <a:ext cx="5760" cy="4320"/>
              <a:chOff x="0" y="0"/>
              <a:chExt cx="5760" cy="4320"/>
            </a:xfrm>
          </p:grpSpPr>
          <p:grpSp>
            <p:nvGrpSpPr>
              <p:cNvPr id="1039" name="Group 1028"/>
              <p:cNvGrpSpPr>
                <a:grpSpLocks/>
              </p:cNvGrpSpPr>
              <p:nvPr/>
            </p:nvGrpSpPr>
            <p:grpSpPr bwMode="auto">
              <a:xfrm>
                <a:off x="0" y="192"/>
                <a:ext cx="5760" cy="4032"/>
                <a:chOff x="0" y="192"/>
                <a:chExt cx="5760" cy="4032"/>
              </a:xfrm>
            </p:grpSpPr>
            <p:sp>
              <p:nvSpPr>
                <p:cNvPr id="3077" name="Line 1029"/>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78" name="Line 1030"/>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79" name="Line 1031"/>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0" name="Line 1032"/>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1" name="Line 1033"/>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2" name="Line 1034"/>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3" name="Line 1035"/>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4" name="Line 1036"/>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5" name="Line 1037"/>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6" name="Line 1038"/>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7" name="Line 1039"/>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8" name="Line 1040"/>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89" name="Line 1041"/>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0" name="Line 1042"/>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1" name="Line 1043"/>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2" name="Line 1044"/>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3" name="Line 1045"/>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4" name="Line 1046"/>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5" name="Line 1047"/>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6" name="Line 1048"/>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7" name="Line 1049"/>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098" name="Line 1050"/>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grpSp>
          <p:grpSp>
            <p:nvGrpSpPr>
              <p:cNvPr id="1040" name="Group 1051"/>
              <p:cNvGrpSpPr>
                <a:grpSpLocks/>
              </p:cNvGrpSpPr>
              <p:nvPr/>
            </p:nvGrpSpPr>
            <p:grpSpPr bwMode="auto">
              <a:xfrm>
                <a:off x="192" y="0"/>
                <a:ext cx="5376" cy="4320"/>
                <a:chOff x="192" y="0"/>
                <a:chExt cx="5376" cy="4320"/>
              </a:xfrm>
            </p:grpSpPr>
            <p:sp>
              <p:nvSpPr>
                <p:cNvPr id="3100" name="Line 1052"/>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1" name="Line 1053"/>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2" name="Line 1054"/>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3" name="Line 1055"/>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4" name="Line 1056"/>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5" name="Line 1057"/>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6" name="Line 1058"/>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7" name="Line 1059"/>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8" name="Line 1060"/>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09" name="Line 1061"/>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0" name="Line 1062"/>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1" name="Line 1063"/>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2" name="Line 1064"/>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3" name="Line 1065"/>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4" name="Line 1066"/>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5" name="Line 1067"/>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6" name="Line 1068"/>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7" name="Line 1069"/>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8" name="Line 1070"/>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19" name="Line 1071"/>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0" name="Line 1072"/>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1" name="Line 1073"/>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2" name="Line 1074"/>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3" name="Line 1075"/>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4" name="Line 1076"/>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5" name="Line 1077"/>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6" name="Line 1078"/>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7" name="Line 1079"/>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sp>
              <p:nvSpPr>
                <p:cNvPr id="3128" name="Line 1080"/>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latin typeface="Tahoma" charset="0"/>
                  </a:endParaRPr>
                </a:p>
              </p:txBody>
            </p:sp>
          </p:grpSp>
        </p:grpSp>
        <p:sp>
          <p:nvSpPr>
            <p:cNvPr id="3129" name="Rectangle 1081"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defRPr/>
              </a:pPr>
              <a:endParaRPr lang="en-US">
                <a:latin typeface="Tahoma" charset="0"/>
              </a:endParaRPr>
            </a:p>
          </p:txBody>
        </p:sp>
        <p:sp>
          <p:nvSpPr>
            <p:cNvPr id="3130" name="Line 1082"/>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grpSp>
          <p:nvGrpSpPr>
            <p:cNvPr id="1035" name="Group 1083"/>
            <p:cNvGrpSpPr>
              <a:grpSpLocks/>
            </p:cNvGrpSpPr>
            <p:nvPr/>
          </p:nvGrpSpPr>
          <p:grpSpPr bwMode="auto">
            <a:xfrm>
              <a:off x="261" y="892"/>
              <a:ext cx="1124" cy="1464"/>
              <a:chOff x="96" y="916"/>
              <a:chExt cx="2208" cy="2876"/>
            </a:xfrm>
          </p:grpSpPr>
          <p:sp>
            <p:nvSpPr>
              <p:cNvPr id="3132" name="Line 1084"/>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sp>
            <p:nvSpPr>
              <p:cNvPr id="3133" name="Line 1085"/>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defRPr/>
                </a:pPr>
                <a:endParaRPr lang="en-US">
                  <a:latin typeface="Tahoma" charset="0"/>
                </a:endParaRPr>
              </a:p>
            </p:txBody>
          </p:sp>
          <p:sp>
            <p:nvSpPr>
              <p:cNvPr id="3134" name="Arc 1086"/>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latin typeface="Tahoma" charset="0"/>
                </a:endParaRPr>
              </a:p>
            </p:txBody>
          </p:sp>
        </p:grpSp>
      </p:grpSp>
      <p:sp>
        <p:nvSpPr>
          <p:cNvPr id="1027" name="Rectangle 1087"/>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1088"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137" name="Rectangle 108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atin typeface="Tahoma" charset="0"/>
              </a:defRPr>
            </a:lvl1pPr>
          </a:lstStyle>
          <a:p>
            <a:pPr>
              <a:defRPr/>
            </a:pPr>
            <a:fld id="{98420253-8A0E-4A9E-BFBA-21A93FD9C98B}" type="datetime1">
              <a:rPr lang="en-US"/>
              <a:pPr>
                <a:defRPr/>
              </a:pPr>
              <a:t>10/24/2018</a:t>
            </a:fld>
            <a:endParaRPr lang="en-US"/>
          </a:p>
        </p:txBody>
      </p:sp>
      <p:sp>
        <p:nvSpPr>
          <p:cNvPr id="3138" name="Rectangle 109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latin typeface="Tahoma" charset="0"/>
              </a:defRPr>
            </a:lvl1pPr>
          </a:lstStyle>
          <a:p>
            <a:pPr>
              <a:defRPr/>
            </a:pPr>
            <a:r>
              <a:rPr lang="en-US"/>
              <a:t>B.Ramamurthy</a:t>
            </a:r>
          </a:p>
        </p:txBody>
      </p:sp>
      <p:sp>
        <p:nvSpPr>
          <p:cNvPr id="3139" name="Rectangle 109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4CF2DB0E-949E-46A4-8870-56B351FFAF1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www.cren.net/crenca"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ssh.com/ssh/keygen/#sec-Creating-an-SSH-Key-Pair-for-User-Authentication"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9"/>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A53692FF-0717-4A7D-808E-704180126154}" type="datetime1">
              <a:rPr lang="en-US" altLang="en-US" sz="1400"/>
              <a:pPr eaLnBrk="1" hangingPunct="1"/>
              <a:t>10/24/2018</a:t>
            </a:fld>
            <a:endParaRPr lang="en-US" altLang="en-US" sz="1400"/>
          </a:p>
        </p:txBody>
      </p:sp>
      <p:sp>
        <p:nvSpPr>
          <p:cNvPr id="3075" name="Rectangle 70"/>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3076" name="Rectangle 71"/>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E9512D93-7ED3-48CF-9CD4-1292705F3F02}" type="slidenum">
              <a:rPr lang="en-US" altLang="en-US" sz="1400"/>
              <a:pPr eaLnBrk="1" hangingPunct="1"/>
              <a:t>1</a:t>
            </a:fld>
            <a:endParaRPr lang="en-US" altLang="en-US" sz="1400"/>
          </a:p>
        </p:txBody>
      </p:sp>
      <p:sp>
        <p:nvSpPr>
          <p:cNvPr id="3077" name="Rectangle 2"/>
          <p:cNvSpPr>
            <a:spLocks noGrp="1" noChangeArrowheads="1"/>
          </p:cNvSpPr>
          <p:nvPr>
            <p:ph type="ctrTitle"/>
          </p:nvPr>
        </p:nvSpPr>
        <p:spPr/>
        <p:txBody>
          <a:bodyPr/>
          <a:lstStyle/>
          <a:p>
            <a:pPr eaLnBrk="1" hangingPunct="1"/>
            <a:r>
              <a:rPr lang="en-US" altLang="en-US" smtClean="0"/>
              <a:t>Security</a:t>
            </a:r>
          </a:p>
        </p:txBody>
      </p:sp>
      <p:sp>
        <p:nvSpPr>
          <p:cNvPr id="3078" name="Rectangle 3" descr="Rectangle: Click to edit Master text styles&#10;Second level&#10;Third level&#10;Fourth level&#10;Fifth level"/>
          <p:cNvSpPr>
            <a:spLocks noGrp="1" noChangeArrowheads="1"/>
          </p:cNvSpPr>
          <p:nvPr>
            <p:ph type="subTitle" idx="1"/>
          </p:nvPr>
        </p:nvSpPr>
        <p:spPr/>
        <p:txBody>
          <a:bodyPr/>
          <a:lstStyle/>
          <a:p>
            <a:pPr eaLnBrk="1" hangingPunct="1"/>
            <a:r>
              <a:rPr lang="en-US" altLang="en-US" smtClean="0"/>
              <a:t>Chapter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573354D-1746-480C-A740-BBEB5E1DC6A7}" type="datetime1">
              <a:rPr lang="en-US" altLang="en-US" sz="1400"/>
              <a:pPr eaLnBrk="1" hangingPunct="1"/>
              <a:t>10/24/2018</a:t>
            </a:fld>
            <a:endParaRPr lang="en-US" altLang="en-US" sz="1400"/>
          </a:p>
        </p:txBody>
      </p:sp>
      <p:sp>
        <p:nvSpPr>
          <p:cNvPr id="1229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22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2DB9C6CD-23D3-407F-922E-B9E8E8049B02}" type="slidenum">
              <a:rPr lang="en-US" altLang="en-US" sz="1400"/>
              <a:pPr eaLnBrk="1" hangingPunct="1"/>
              <a:t>10</a:t>
            </a:fld>
            <a:endParaRPr lang="en-US" altLang="en-US" sz="1400"/>
          </a:p>
        </p:txBody>
      </p:sp>
      <p:sp>
        <p:nvSpPr>
          <p:cNvPr id="12293" name="Rectangle 2"/>
          <p:cNvSpPr>
            <a:spLocks noGrp="1" noChangeArrowheads="1"/>
          </p:cNvSpPr>
          <p:nvPr>
            <p:ph type="title"/>
          </p:nvPr>
        </p:nvSpPr>
        <p:spPr/>
        <p:txBody>
          <a:bodyPr/>
          <a:lstStyle/>
          <a:p>
            <a:pPr eaLnBrk="1" hangingPunct="1"/>
            <a:r>
              <a:rPr lang="en-US" altLang="en-US" smtClean="0"/>
              <a:t>Cryptography</a:t>
            </a:r>
          </a:p>
        </p:txBody>
      </p:sp>
      <p:sp>
        <p:nvSpPr>
          <p:cNvPr id="12294"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altLang="en-US" sz="2000" smtClean="0"/>
              <a:t>Cryptography is the basis for authentication of messages.</a:t>
            </a:r>
          </a:p>
          <a:p>
            <a:pPr eaLnBrk="1" hangingPunct="1"/>
            <a:r>
              <a:rPr lang="en-US" altLang="en-US" sz="2000" smtClean="0"/>
              <a:t>Selection of cryptographic algorithms and management of keys are critical issues for effectiveness, performance and usefulness of security mechanisms.</a:t>
            </a:r>
          </a:p>
          <a:p>
            <a:pPr eaLnBrk="1" hangingPunct="1"/>
            <a:r>
              <a:rPr lang="en-US" altLang="en-US" sz="2000" smtClean="0"/>
              <a:t>Public-key cryptography is good for key distribution but inadequate for encryption of bulk data.</a:t>
            </a:r>
          </a:p>
          <a:p>
            <a:pPr eaLnBrk="1" hangingPunct="1"/>
            <a:r>
              <a:rPr lang="en-US" altLang="en-US" sz="2000" smtClean="0"/>
              <a:t>Secret-key cryptography is suitable for bulk encryption tasks.</a:t>
            </a:r>
          </a:p>
          <a:p>
            <a:pPr eaLnBrk="1" hangingPunct="1"/>
            <a:r>
              <a:rPr lang="en-US" altLang="en-US" sz="2000" smtClean="0"/>
              <a:t>Hybrid protocols such as SSL (Secure Socket Layer) establish a secure channel using public-key cryptography and then use it exchange secret keys for subsequent data exchanges.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8735387-2FBF-47F3-B686-BE231FA298C0}" type="datetime1">
              <a:rPr lang="en-US" altLang="en-US" sz="1400"/>
              <a:pPr eaLnBrk="1" hangingPunct="1"/>
              <a:t>10/24/2018</a:t>
            </a:fld>
            <a:endParaRPr lang="en-US" altLang="en-US" sz="1400"/>
          </a:p>
        </p:txBody>
      </p:sp>
      <p:sp>
        <p:nvSpPr>
          <p:cNvPr id="1331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33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5041639F-6927-4B4E-A051-4C6D6B3BCB67}" type="slidenum">
              <a:rPr lang="en-US" altLang="en-US" sz="1400"/>
              <a:pPr eaLnBrk="1" hangingPunct="1"/>
              <a:t>11</a:t>
            </a:fld>
            <a:endParaRPr lang="en-US" altLang="en-US" sz="1400"/>
          </a:p>
        </p:txBody>
      </p:sp>
      <p:sp>
        <p:nvSpPr>
          <p:cNvPr id="13317" name="Rectangle 2"/>
          <p:cNvSpPr>
            <a:spLocks noGrp="1" noChangeArrowheads="1"/>
          </p:cNvSpPr>
          <p:nvPr>
            <p:ph type="title"/>
          </p:nvPr>
        </p:nvSpPr>
        <p:spPr/>
        <p:txBody>
          <a:bodyPr/>
          <a:lstStyle/>
          <a:p>
            <a:pPr eaLnBrk="1" hangingPunct="1"/>
            <a:r>
              <a:rPr lang="en-US" altLang="en-US" sz="4000" smtClean="0"/>
              <a:t>Lets look at a use of ssh-keygen</a:t>
            </a:r>
          </a:p>
        </p:txBody>
      </p:sp>
      <p:sp>
        <p:nvSpPr>
          <p:cNvPr id="13318" name="Rectangle 3" descr="Rectangle: Click to edit Master text styles&#10;Second level&#10;Third level&#10;Fourth level&#10;Fifth level"/>
          <p:cNvSpPr>
            <a:spLocks noGrp="1" noChangeArrowheads="1"/>
          </p:cNvSpPr>
          <p:nvPr>
            <p:ph type="body" idx="1"/>
          </p:nvPr>
        </p:nvSpPr>
        <p:spPr/>
        <p:txBody>
          <a:bodyPr/>
          <a:lstStyle/>
          <a:p>
            <a:pPr eaLnBrk="1" hangingPunct="1">
              <a:lnSpc>
                <a:spcPct val="80000"/>
              </a:lnSpc>
            </a:pPr>
            <a:r>
              <a:rPr lang="en-US" altLang="en-US" sz="2000" smtClean="0"/>
              <a:t>Lets ssh to a server and observe what happens</a:t>
            </a:r>
          </a:p>
          <a:p>
            <a:pPr eaLnBrk="1" hangingPunct="1">
              <a:lnSpc>
                <a:spcPct val="80000"/>
              </a:lnSpc>
            </a:pPr>
            <a:r>
              <a:rPr lang="en-US" altLang="en-US" sz="2000" smtClean="0"/>
              <a:t>To ssh to a system without username/password:</a:t>
            </a:r>
          </a:p>
          <a:p>
            <a:pPr lvl="1" eaLnBrk="1" hangingPunct="1">
              <a:lnSpc>
                <a:spcPct val="80000"/>
              </a:lnSpc>
            </a:pPr>
            <a:r>
              <a:rPr lang="en-US" altLang="en-US" sz="1800" smtClean="0"/>
              <a:t>A personal private/public key pair is generated using the ssh-keygen command. </a:t>
            </a:r>
          </a:p>
          <a:p>
            <a:pPr lvl="1" eaLnBrk="1" hangingPunct="1">
              <a:lnSpc>
                <a:spcPct val="80000"/>
              </a:lnSpc>
            </a:pPr>
            <a:r>
              <a:rPr lang="en-US" altLang="en-US" sz="1800" smtClean="0"/>
              <a:t>The public key is then copied onto a remote system’s .ssh/authorized_keys file.</a:t>
            </a:r>
          </a:p>
          <a:p>
            <a:pPr lvl="1" eaLnBrk="1" hangingPunct="1">
              <a:lnSpc>
                <a:spcPct val="80000"/>
              </a:lnSpc>
            </a:pPr>
            <a:r>
              <a:rPr lang="en-US" altLang="en-US" sz="1800" smtClean="0"/>
              <a:t>You can now SSH to the remote system's account without the use of a password. </a:t>
            </a:r>
          </a:p>
          <a:p>
            <a:pPr eaLnBrk="1" hangingPunct="1">
              <a:lnSpc>
                <a:spcPct val="80000"/>
              </a:lnSpc>
            </a:pPr>
            <a:r>
              <a:rPr lang="en-US" altLang="en-US" sz="2000" smtClean="0"/>
              <a:t>To control access to a remote system from your client.</a:t>
            </a:r>
          </a:p>
          <a:p>
            <a:pPr lvl="1" eaLnBrk="1" hangingPunct="1">
              <a:lnSpc>
                <a:spcPct val="80000"/>
              </a:lnSpc>
            </a:pPr>
            <a:r>
              <a:rPr lang="en-US" altLang="en-US" sz="1800" smtClean="0"/>
              <a:t>Generate public-private key-pair with a pass-phrase</a:t>
            </a:r>
          </a:p>
          <a:p>
            <a:pPr lvl="1" eaLnBrk="1" hangingPunct="1">
              <a:lnSpc>
                <a:spcPct val="80000"/>
              </a:lnSpc>
            </a:pPr>
            <a:r>
              <a:rPr lang="en-US" altLang="en-US" sz="1800" smtClean="0"/>
              <a:t>If anybody else wants to login to a server from your system, it will request pass-phrase.</a:t>
            </a:r>
          </a:p>
          <a:p>
            <a:pPr eaLnBrk="1" hangingPunct="1">
              <a:lnSpc>
                <a:spcPct val="80000"/>
              </a:lnSpc>
            </a:pPr>
            <a:r>
              <a:rPr lang="en-US" altLang="en-US" sz="2000" smtClean="0"/>
              <a:t>Study man ssh-keygen.</a:t>
            </a:r>
          </a:p>
          <a:p>
            <a:pPr eaLnBrk="1" hangingPunct="1">
              <a:lnSpc>
                <a:spcPct val="80000"/>
              </a:lnSpc>
            </a:pPr>
            <a:r>
              <a:rPr lang="en-US" altLang="en-US" sz="2000" smtClean="0"/>
              <a:t>Next lets review the underlying principle behind public-key-private-key pair (PKI: public key infrastructure).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C976723E-A7F9-4876-A7FE-75352567EBC7}" type="datetime1">
              <a:rPr lang="en-US" altLang="en-US" sz="1400"/>
              <a:pPr eaLnBrk="1" hangingPunct="1"/>
              <a:t>10/24/2018</a:t>
            </a:fld>
            <a:endParaRPr lang="en-US" altLang="en-US" sz="1400"/>
          </a:p>
        </p:txBody>
      </p:sp>
      <p:sp>
        <p:nvSpPr>
          <p:cNvPr id="14339"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434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49E3C6C-50D6-44E9-87D3-01440F2006ED}" type="slidenum">
              <a:rPr lang="en-US" altLang="en-US" sz="1400"/>
              <a:pPr eaLnBrk="1" hangingPunct="1"/>
              <a:t>12</a:t>
            </a:fld>
            <a:endParaRPr lang="en-US" altLang="en-US" sz="1400"/>
          </a:p>
        </p:txBody>
      </p:sp>
      <p:sp>
        <p:nvSpPr>
          <p:cNvPr id="14341" name="Rectangle 2"/>
          <p:cNvSpPr>
            <a:spLocks noGrp="1" noChangeArrowheads="1"/>
          </p:cNvSpPr>
          <p:nvPr>
            <p:ph type="title"/>
          </p:nvPr>
        </p:nvSpPr>
        <p:spPr>
          <a:xfrm>
            <a:off x="609600" y="0"/>
            <a:ext cx="7772400" cy="1143000"/>
          </a:xfrm>
        </p:spPr>
        <p:txBody>
          <a:bodyPr/>
          <a:lstStyle/>
          <a:p>
            <a:pPr eaLnBrk="1" hangingPunct="1"/>
            <a:r>
              <a:rPr lang="en-GB" altLang="en-US" sz="3600" smtClean="0"/>
              <a:t>RSA Encryption </a:t>
            </a:r>
          </a:p>
        </p:txBody>
      </p:sp>
      <p:sp>
        <p:nvSpPr>
          <p:cNvPr id="14342" name="Text Box 3"/>
          <p:cNvSpPr txBox="1">
            <a:spLocks noChangeArrowheads="1"/>
          </p:cNvSpPr>
          <p:nvPr/>
        </p:nvSpPr>
        <p:spPr bwMode="auto">
          <a:xfrm>
            <a:off x="457200" y="1279525"/>
            <a:ext cx="8183563" cy="557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7325" indent="-187325" eaLnBrk="0" hangingPunct="0">
              <a:tabLst>
                <a:tab pos="573088" algn="l"/>
              </a:tabLst>
              <a:defRPr sz="2400">
                <a:solidFill>
                  <a:schemeClr val="tx1"/>
                </a:solidFill>
                <a:latin typeface="Tahoma" panose="020B0604030504040204" pitchFamily="34" charset="0"/>
              </a:defRPr>
            </a:lvl1pPr>
            <a:lvl2pPr marL="742950" indent="-285750" eaLnBrk="0" hangingPunct="0">
              <a:tabLst>
                <a:tab pos="573088" algn="l"/>
              </a:tabLst>
              <a:defRPr sz="2400">
                <a:solidFill>
                  <a:schemeClr val="tx1"/>
                </a:solidFill>
                <a:latin typeface="Tahoma" panose="020B0604030504040204" pitchFamily="34" charset="0"/>
              </a:defRPr>
            </a:lvl2pPr>
            <a:lvl3pPr marL="1143000" indent="-228600" eaLnBrk="0" hangingPunct="0">
              <a:tabLst>
                <a:tab pos="573088" algn="l"/>
              </a:tabLst>
              <a:defRPr sz="2400">
                <a:solidFill>
                  <a:schemeClr val="tx1"/>
                </a:solidFill>
                <a:latin typeface="Tahoma" panose="020B0604030504040204" pitchFamily="34" charset="0"/>
              </a:defRPr>
            </a:lvl3pPr>
            <a:lvl4pPr marL="1600200" indent="-228600" eaLnBrk="0" hangingPunct="0">
              <a:tabLst>
                <a:tab pos="573088" algn="l"/>
              </a:tabLst>
              <a:defRPr sz="2400">
                <a:solidFill>
                  <a:schemeClr val="tx1"/>
                </a:solidFill>
                <a:latin typeface="Tahoma" panose="020B0604030504040204" pitchFamily="34" charset="0"/>
              </a:defRPr>
            </a:lvl4pPr>
            <a:lvl5pPr marL="2057400" indent="-228600" eaLnBrk="0" hangingPunct="0">
              <a:tabLst>
                <a:tab pos="573088" algn="l"/>
              </a:tabLst>
              <a:defRPr sz="2400">
                <a:solidFill>
                  <a:schemeClr val="tx1"/>
                </a:solidFill>
                <a:latin typeface="Tahoma" panose="020B0604030504040204" pitchFamily="34" charset="0"/>
              </a:defRPr>
            </a:lvl5pPr>
            <a:lvl6pPr marL="2514600" indent="-228600" eaLnBrk="0" fontAlgn="base" hangingPunct="0">
              <a:spcBef>
                <a:spcPct val="0"/>
              </a:spcBef>
              <a:spcAft>
                <a:spcPct val="0"/>
              </a:spcAft>
              <a:tabLst>
                <a:tab pos="573088" algn="l"/>
              </a:tabLst>
              <a:defRPr sz="2400">
                <a:solidFill>
                  <a:schemeClr val="tx1"/>
                </a:solidFill>
                <a:latin typeface="Tahoma" panose="020B0604030504040204" pitchFamily="34" charset="0"/>
              </a:defRPr>
            </a:lvl6pPr>
            <a:lvl7pPr marL="2971800" indent="-228600" eaLnBrk="0" fontAlgn="base" hangingPunct="0">
              <a:spcBef>
                <a:spcPct val="0"/>
              </a:spcBef>
              <a:spcAft>
                <a:spcPct val="0"/>
              </a:spcAft>
              <a:tabLst>
                <a:tab pos="573088" algn="l"/>
              </a:tabLst>
              <a:defRPr sz="2400">
                <a:solidFill>
                  <a:schemeClr val="tx1"/>
                </a:solidFill>
                <a:latin typeface="Tahoma" panose="020B0604030504040204" pitchFamily="34" charset="0"/>
              </a:defRPr>
            </a:lvl7pPr>
            <a:lvl8pPr marL="3429000" indent="-228600" eaLnBrk="0" fontAlgn="base" hangingPunct="0">
              <a:spcBef>
                <a:spcPct val="0"/>
              </a:spcBef>
              <a:spcAft>
                <a:spcPct val="0"/>
              </a:spcAft>
              <a:tabLst>
                <a:tab pos="573088" algn="l"/>
              </a:tabLst>
              <a:defRPr sz="2400">
                <a:solidFill>
                  <a:schemeClr val="tx1"/>
                </a:solidFill>
                <a:latin typeface="Tahoma" panose="020B0604030504040204" pitchFamily="34" charset="0"/>
              </a:defRPr>
            </a:lvl8pPr>
            <a:lvl9pPr marL="3886200" indent="-228600" eaLnBrk="0" fontAlgn="base" hangingPunct="0">
              <a:spcBef>
                <a:spcPct val="0"/>
              </a:spcBef>
              <a:spcAft>
                <a:spcPct val="0"/>
              </a:spcAft>
              <a:tabLst>
                <a:tab pos="573088" algn="l"/>
              </a:tabLst>
              <a:defRPr sz="2400">
                <a:solidFill>
                  <a:schemeClr val="tx1"/>
                </a:solidFill>
                <a:latin typeface="Tahoma" panose="020B0604030504040204" pitchFamily="34" charset="0"/>
              </a:defRPr>
            </a:lvl9pPr>
          </a:lstStyle>
          <a:p>
            <a:r>
              <a:rPr lang="en-GB" altLang="en-US" sz="2000">
                <a:latin typeface="Times" panose="02020603050405020304" pitchFamily="18" charset="0"/>
              </a:rPr>
              <a:t>To find a key pair </a:t>
            </a:r>
            <a:r>
              <a:rPr lang="en-GB" altLang="en-US" sz="2000" i="1">
                <a:latin typeface="Times" panose="02020603050405020304" pitchFamily="18" charset="0"/>
              </a:rPr>
              <a:t>e</a:t>
            </a:r>
            <a:r>
              <a:rPr lang="en-GB" altLang="en-US" sz="2000">
                <a:latin typeface="Times" panose="02020603050405020304" pitchFamily="18" charset="0"/>
              </a:rPr>
              <a:t>, </a:t>
            </a:r>
            <a:r>
              <a:rPr lang="en-GB" altLang="en-US" sz="2000" i="1">
                <a:latin typeface="Times" panose="02020603050405020304" pitchFamily="18" charset="0"/>
              </a:rPr>
              <a:t>d</a:t>
            </a:r>
            <a:r>
              <a:rPr lang="en-GB" altLang="en-US" sz="2000">
                <a:latin typeface="Times" panose="02020603050405020304" pitchFamily="18" charset="0"/>
              </a:rPr>
              <a:t>: </a:t>
            </a:r>
          </a:p>
          <a:p>
            <a:r>
              <a:rPr lang="en-GB" altLang="en-US" sz="2000">
                <a:latin typeface="Times" panose="02020603050405020304" pitchFamily="18" charset="0"/>
              </a:rPr>
              <a:t>1. Choose two large prime numbers, </a:t>
            </a:r>
            <a:r>
              <a:rPr lang="en-GB" altLang="en-US" sz="2000" i="1">
                <a:latin typeface="Times" panose="02020603050405020304" pitchFamily="18" charset="0"/>
              </a:rPr>
              <a:t>P</a:t>
            </a:r>
            <a:r>
              <a:rPr lang="en-GB" altLang="en-US" sz="2000">
                <a:latin typeface="Times" panose="02020603050405020304" pitchFamily="18" charset="0"/>
              </a:rPr>
              <a:t> and </a:t>
            </a:r>
            <a:r>
              <a:rPr lang="en-GB" altLang="en-US" sz="2000" i="1">
                <a:latin typeface="Times" panose="02020603050405020304" pitchFamily="18" charset="0"/>
              </a:rPr>
              <a:t>Q</a:t>
            </a:r>
            <a:r>
              <a:rPr lang="en-GB" altLang="en-US" sz="2000">
                <a:latin typeface="Times" panose="02020603050405020304" pitchFamily="18" charset="0"/>
              </a:rPr>
              <a:t> (each greater than 10100), and form:</a:t>
            </a:r>
          </a:p>
          <a:p>
            <a:r>
              <a:rPr lang="en-GB" altLang="en-US" sz="2000">
                <a:latin typeface="Times" panose="02020603050405020304" pitchFamily="18" charset="0"/>
              </a:rPr>
              <a:t>	</a:t>
            </a:r>
            <a:r>
              <a:rPr lang="en-GB" altLang="en-US" sz="2000" i="1">
                <a:latin typeface="Times" panose="02020603050405020304" pitchFamily="18" charset="0"/>
              </a:rPr>
              <a:t>N = P x Q </a:t>
            </a:r>
          </a:p>
          <a:p>
            <a:r>
              <a:rPr lang="en-GB" altLang="en-US" sz="2000" i="1">
                <a:latin typeface="Times" panose="02020603050405020304" pitchFamily="18" charset="0"/>
              </a:rPr>
              <a:t>	Z = (P–1) x (Q–1)</a:t>
            </a:r>
          </a:p>
          <a:p>
            <a:r>
              <a:rPr lang="en-GB" altLang="en-US" sz="2000">
                <a:latin typeface="Times" panose="02020603050405020304" pitchFamily="18" charset="0"/>
              </a:rPr>
              <a:t>2. For </a:t>
            </a:r>
            <a:r>
              <a:rPr lang="en-GB" altLang="en-US" sz="2000" i="1">
                <a:latin typeface="Times" panose="02020603050405020304" pitchFamily="18" charset="0"/>
              </a:rPr>
              <a:t>d</a:t>
            </a:r>
            <a:r>
              <a:rPr lang="en-GB" altLang="en-US" sz="2000">
                <a:latin typeface="Times" panose="02020603050405020304" pitchFamily="18" charset="0"/>
              </a:rPr>
              <a:t> choose any number that is relatively prime with </a:t>
            </a:r>
            <a:r>
              <a:rPr lang="en-GB" altLang="en-US" sz="2000" i="1">
                <a:latin typeface="Times" panose="02020603050405020304" pitchFamily="18" charset="0"/>
              </a:rPr>
              <a:t>Z</a:t>
            </a:r>
            <a:r>
              <a:rPr lang="en-GB" altLang="en-US" sz="2000">
                <a:latin typeface="Times" panose="02020603050405020304" pitchFamily="18" charset="0"/>
              </a:rPr>
              <a:t> (that is, such that </a:t>
            </a:r>
            <a:r>
              <a:rPr lang="en-GB" altLang="en-US" sz="2000" i="1">
                <a:latin typeface="Times" panose="02020603050405020304" pitchFamily="18" charset="0"/>
              </a:rPr>
              <a:t>d</a:t>
            </a:r>
            <a:r>
              <a:rPr lang="en-GB" altLang="en-US" sz="2000">
                <a:latin typeface="Times" panose="02020603050405020304" pitchFamily="18" charset="0"/>
              </a:rPr>
              <a:t> has no common factors with </a:t>
            </a:r>
            <a:r>
              <a:rPr lang="en-GB" altLang="en-US" sz="2000" i="1">
                <a:latin typeface="Times" panose="02020603050405020304" pitchFamily="18" charset="0"/>
              </a:rPr>
              <a:t>Z</a:t>
            </a:r>
            <a:r>
              <a:rPr lang="en-GB" altLang="en-US" sz="2000">
                <a:latin typeface="Times" panose="02020603050405020304" pitchFamily="18" charset="0"/>
              </a:rPr>
              <a:t>).</a:t>
            </a:r>
          </a:p>
          <a:p>
            <a:r>
              <a:rPr lang="en-GB" altLang="en-US" sz="2000">
                <a:latin typeface="Times" panose="02020603050405020304" pitchFamily="18" charset="0"/>
              </a:rPr>
              <a:t>		</a:t>
            </a:r>
            <a:r>
              <a:rPr lang="en-GB" altLang="en-US" sz="2000">
                <a:solidFill>
                  <a:schemeClr val="accent1"/>
                </a:solidFill>
                <a:latin typeface="Times" panose="02020603050405020304" pitchFamily="18" charset="0"/>
              </a:rPr>
              <a:t>We illustrate the computations involved using small integer values for</a:t>
            </a:r>
            <a:r>
              <a:rPr lang="en-GB" altLang="en-US" sz="2000" i="1">
                <a:solidFill>
                  <a:schemeClr val="accent1"/>
                </a:solidFill>
                <a:latin typeface="Times" panose="02020603050405020304" pitchFamily="18" charset="0"/>
              </a:rPr>
              <a:t> P </a:t>
            </a:r>
            <a:r>
              <a:rPr lang="en-GB" altLang="en-US" sz="2000">
                <a:solidFill>
                  <a:schemeClr val="accent1"/>
                </a:solidFill>
                <a:latin typeface="Times" panose="02020603050405020304" pitchFamily="18" charset="0"/>
              </a:rPr>
              <a:t>and</a:t>
            </a:r>
            <a:r>
              <a:rPr lang="en-GB" altLang="en-US" sz="2000" i="1">
                <a:solidFill>
                  <a:schemeClr val="accent1"/>
                </a:solidFill>
                <a:latin typeface="Times" panose="02020603050405020304" pitchFamily="18" charset="0"/>
              </a:rPr>
              <a:t> Q:</a:t>
            </a:r>
          </a:p>
          <a:p>
            <a:r>
              <a:rPr lang="en-GB" altLang="en-US" sz="2000" i="1">
                <a:solidFill>
                  <a:schemeClr val="accent1"/>
                </a:solidFill>
                <a:latin typeface="Times" panose="02020603050405020304" pitchFamily="18" charset="0"/>
              </a:rPr>
              <a:t>			P</a:t>
            </a:r>
            <a:r>
              <a:rPr lang="en-GB" altLang="en-US" sz="2000">
                <a:solidFill>
                  <a:schemeClr val="accent1"/>
                </a:solidFill>
                <a:latin typeface="Times" panose="02020603050405020304" pitchFamily="18" charset="0"/>
              </a:rPr>
              <a:t> = 13, </a:t>
            </a:r>
            <a:r>
              <a:rPr lang="en-GB" altLang="en-US" sz="2000" i="1">
                <a:solidFill>
                  <a:schemeClr val="accent1"/>
                </a:solidFill>
                <a:latin typeface="Times" panose="02020603050405020304" pitchFamily="18" charset="0"/>
              </a:rPr>
              <a:t>Q</a:t>
            </a:r>
            <a:r>
              <a:rPr lang="en-GB" altLang="en-US" sz="2000">
                <a:solidFill>
                  <a:schemeClr val="accent1"/>
                </a:solidFill>
                <a:latin typeface="Times" panose="02020603050405020304" pitchFamily="18" charset="0"/>
              </a:rPr>
              <a:t> = 17 –&gt; </a:t>
            </a:r>
            <a:r>
              <a:rPr lang="en-GB" altLang="en-US" sz="2000" i="1">
                <a:solidFill>
                  <a:schemeClr val="accent1"/>
                </a:solidFill>
                <a:latin typeface="Times" panose="02020603050405020304" pitchFamily="18" charset="0"/>
              </a:rPr>
              <a:t>N</a:t>
            </a:r>
            <a:r>
              <a:rPr lang="en-GB" altLang="en-US" sz="2000">
                <a:solidFill>
                  <a:schemeClr val="accent1"/>
                </a:solidFill>
                <a:latin typeface="Times" panose="02020603050405020304" pitchFamily="18" charset="0"/>
              </a:rPr>
              <a:t> = 221, </a:t>
            </a:r>
            <a:r>
              <a:rPr lang="en-GB" altLang="en-US" sz="2000" i="1">
                <a:solidFill>
                  <a:schemeClr val="accent1"/>
                </a:solidFill>
                <a:latin typeface="Times" panose="02020603050405020304" pitchFamily="18" charset="0"/>
              </a:rPr>
              <a:t>Z</a:t>
            </a:r>
            <a:r>
              <a:rPr lang="en-GB" altLang="en-US" sz="2000">
                <a:solidFill>
                  <a:schemeClr val="accent1"/>
                </a:solidFill>
                <a:latin typeface="Times" panose="02020603050405020304" pitchFamily="18" charset="0"/>
              </a:rPr>
              <a:t> = 192 </a:t>
            </a:r>
          </a:p>
          <a:p>
            <a:r>
              <a:rPr lang="en-GB" altLang="en-US" sz="2000" i="1">
                <a:solidFill>
                  <a:schemeClr val="accent1"/>
                </a:solidFill>
                <a:latin typeface="Times" panose="02020603050405020304" pitchFamily="18" charset="0"/>
              </a:rPr>
              <a:t>			d</a:t>
            </a:r>
            <a:r>
              <a:rPr lang="en-GB" altLang="en-US" sz="2000">
                <a:solidFill>
                  <a:schemeClr val="accent1"/>
                </a:solidFill>
                <a:latin typeface="Times" panose="02020603050405020304" pitchFamily="18" charset="0"/>
              </a:rPr>
              <a:t> = 5</a:t>
            </a:r>
          </a:p>
          <a:p>
            <a:r>
              <a:rPr lang="en-GB" altLang="en-US" sz="2000">
                <a:latin typeface="Times" panose="02020603050405020304" pitchFamily="18" charset="0"/>
              </a:rPr>
              <a:t>3.	To find </a:t>
            </a:r>
            <a:r>
              <a:rPr lang="en-GB" altLang="en-US" sz="2000" i="1">
                <a:latin typeface="Times" panose="02020603050405020304" pitchFamily="18" charset="0"/>
              </a:rPr>
              <a:t>e</a:t>
            </a:r>
            <a:r>
              <a:rPr lang="en-GB" altLang="en-US" sz="2000">
                <a:latin typeface="Times" panose="02020603050405020304" pitchFamily="18" charset="0"/>
              </a:rPr>
              <a:t> solve the equation:</a:t>
            </a:r>
          </a:p>
          <a:p>
            <a:r>
              <a:rPr lang="en-GB" altLang="en-US" sz="2000">
                <a:latin typeface="Times" panose="02020603050405020304" pitchFamily="18" charset="0"/>
              </a:rPr>
              <a:t>	</a:t>
            </a:r>
            <a:r>
              <a:rPr lang="en-GB" altLang="en-US" sz="2000" i="1">
                <a:latin typeface="Times" panose="02020603050405020304" pitchFamily="18" charset="0"/>
              </a:rPr>
              <a:t>e x d</a:t>
            </a:r>
            <a:r>
              <a:rPr lang="en-GB" altLang="en-US" sz="2000">
                <a:latin typeface="Times" panose="02020603050405020304" pitchFamily="18" charset="0"/>
              </a:rPr>
              <a:t> = 1 mod </a:t>
            </a:r>
            <a:r>
              <a:rPr lang="en-GB" altLang="en-US" sz="2000" i="1">
                <a:latin typeface="Times" panose="02020603050405020304" pitchFamily="18" charset="0"/>
              </a:rPr>
              <a:t>Z</a:t>
            </a:r>
            <a:endParaRPr lang="en-GB" altLang="en-US" sz="2000">
              <a:latin typeface="Times" panose="02020603050405020304" pitchFamily="18" charset="0"/>
            </a:endParaRPr>
          </a:p>
          <a:p>
            <a:r>
              <a:rPr lang="en-GB" altLang="en-US" sz="2000">
                <a:latin typeface="Times" panose="02020603050405020304" pitchFamily="18" charset="0"/>
              </a:rPr>
              <a:t>That is, </a:t>
            </a:r>
            <a:r>
              <a:rPr lang="en-GB" altLang="en-US" sz="2000" i="1">
                <a:latin typeface="Times" panose="02020603050405020304" pitchFamily="18" charset="0"/>
              </a:rPr>
              <a:t>e x d</a:t>
            </a:r>
            <a:r>
              <a:rPr lang="en-GB" altLang="en-US" sz="2000">
                <a:latin typeface="Times" panose="02020603050405020304" pitchFamily="18" charset="0"/>
              </a:rPr>
              <a:t> is the smallest element divisible by </a:t>
            </a:r>
            <a:r>
              <a:rPr lang="en-GB" altLang="en-US" sz="2000" i="1">
                <a:latin typeface="Times" panose="02020603050405020304" pitchFamily="18" charset="0"/>
              </a:rPr>
              <a:t>d</a:t>
            </a:r>
            <a:r>
              <a:rPr lang="en-GB" altLang="en-US" sz="2000">
                <a:latin typeface="Times" panose="02020603050405020304" pitchFamily="18" charset="0"/>
              </a:rPr>
              <a:t> in the series </a:t>
            </a:r>
            <a:r>
              <a:rPr lang="en-GB" altLang="en-US" sz="2000" i="1">
                <a:latin typeface="Times" panose="02020603050405020304" pitchFamily="18" charset="0"/>
              </a:rPr>
              <a:t>Z</a:t>
            </a:r>
            <a:r>
              <a:rPr lang="en-GB" altLang="en-US" sz="2000">
                <a:latin typeface="Times" panose="02020603050405020304" pitchFamily="18" charset="0"/>
              </a:rPr>
              <a:t>+1, 2</a:t>
            </a:r>
            <a:r>
              <a:rPr lang="en-GB" altLang="en-US" sz="2000" i="1">
                <a:latin typeface="Times" panose="02020603050405020304" pitchFamily="18" charset="0"/>
              </a:rPr>
              <a:t>Z</a:t>
            </a:r>
            <a:r>
              <a:rPr lang="en-GB" altLang="en-US" sz="2000">
                <a:latin typeface="Times" panose="02020603050405020304" pitchFamily="18" charset="0"/>
              </a:rPr>
              <a:t>+1, 3</a:t>
            </a:r>
            <a:r>
              <a:rPr lang="en-GB" altLang="en-US" sz="2000" i="1">
                <a:latin typeface="Times" panose="02020603050405020304" pitchFamily="18" charset="0"/>
              </a:rPr>
              <a:t>Z</a:t>
            </a:r>
            <a:r>
              <a:rPr lang="en-GB" altLang="en-US" sz="2000">
                <a:latin typeface="Times" panose="02020603050405020304" pitchFamily="18" charset="0"/>
              </a:rPr>
              <a:t>+1, ... . </a:t>
            </a:r>
          </a:p>
          <a:p>
            <a:r>
              <a:rPr lang="en-GB" altLang="en-US" sz="2000" i="1">
                <a:latin typeface="Times" panose="02020603050405020304" pitchFamily="18" charset="0"/>
              </a:rPr>
              <a:t>			</a:t>
            </a:r>
            <a:r>
              <a:rPr lang="en-GB" altLang="en-US" sz="2000" i="1">
                <a:solidFill>
                  <a:schemeClr val="accent1"/>
                </a:solidFill>
                <a:latin typeface="Times" panose="02020603050405020304" pitchFamily="18" charset="0"/>
              </a:rPr>
              <a:t>e x d</a:t>
            </a:r>
            <a:r>
              <a:rPr lang="en-GB" altLang="en-US" sz="2000">
                <a:solidFill>
                  <a:schemeClr val="accent1"/>
                </a:solidFill>
                <a:latin typeface="Times" panose="02020603050405020304" pitchFamily="18" charset="0"/>
              </a:rPr>
              <a:t> =  1 mod 192   = 1, 193, 385, ...</a:t>
            </a:r>
          </a:p>
          <a:p>
            <a:r>
              <a:rPr lang="en-GB" altLang="en-US" sz="2000">
                <a:solidFill>
                  <a:schemeClr val="accent1"/>
                </a:solidFill>
                <a:latin typeface="Times" panose="02020603050405020304" pitchFamily="18" charset="0"/>
              </a:rPr>
              <a:t>			385 is divisible by </a:t>
            </a:r>
            <a:r>
              <a:rPr lang="en-GB" altLang="en-US" sz="2000" i="1">
                <a:solidFill>
                  <a:schemeClr val="accent1"/>
                </a:solidFill>
                <a:latin typeface="Times" panose="02020603050405020304" pitchFamily="18" charset="0"/>
              </a:rPr>
              <a:t>d</a:t>
            </a:r>
            <a:endParaRPr lang="en-GB" altLang="en-US" sz="2000">
              <a:solidFill>
                <a:schemeClr val="accent1"/>
              </a:solidFill>
              <a:latin typeface="Times" panose="02020603050405020304" pitchFamily="18" charset="0"/>
            </a:endParaRPr>
          </a:p>
          <a:p>
            <a:r>
              <a:rPr lang="en-GB" altLang="en-US" sz="2000">
                <a:solidFill>
                  <a:schemeClr val="accent1"/>
                </a:solidFill>
                <a:latin typeface="Times" panose="02020603050405020304" pitchFamily="18" charset="0"/>
              </a:rPr>
              <a:t>			e = 385/5 = 77</a:t>
            </a:r>
            <a:endParaRPr lang="en-GB" altLang="en-US" sz="2000" i="1">
              <a:solidFill>
                <a:schemeClr val="accent1"/>
              </a:solidFill>
              <a:latin typeface="Times"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77A21F5-B8FA-4AB1-8ED4-F651B8EAC8B1}" type="datetime1">
              <a:rPr lang="en-US" altLang="en-US" sz="1400"/>
              <a:pPr eaLnBrk="1" hangingPunct="1"/>
              <a:t>10/24/2018</a:t>
            </a:fld>
            <a:endParaRPr lang="en-US" altLang="en-US" sz="1400"/>
          </a:p>
        </p:txBody>
      </p:sp>
      <p:sp>
        <p:nvSpPr>
          <p:cNvPr id="1536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536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09A85B10-1805-48E2-9CB3-BE5A3EBCA6A4}" type="slidenum">
              <a:rPr lang="en-US" altLang="en-US" sz="1400"/>
              <a:pPr eaLnBrk="1" hangingPunct="1"/>
              <a:t>13</a:t>
            </a:fld>
            <a:endParaRPr lang="en-US" altLang="en-US" sz="1400"/>
          </a:p>
        </p:txBody>
      </p:sp>
      <p:sp>
        <p:nvSpPr>
          <p:cNvPr id="15365" name="Rectangle 2"/>
          <p:cNvSpPr>
            <a:spLocks noGrp="1" noChangeArrowheads="1"/>
          </p:cNvSpPr>
          <p:nvPr>
            <p:ph type="title"/>
          </p:nvPr>
        </p:nvSpPr>
        <p:spPr>
          <a:xfrm>
            <a:off x="609600" y="0"/>
            <a:ext cx="7772400" cy="1143000"/>
          </a:xfrm>
        </p:spPr>
        <p:txBody>
          <a:bodyPr/>
          <a:lstStyle/>
          <a:p>
            <a:pPr eaLnBrk="1" hangingPunct="1"/>
            <a:r>
              <a:rPr lang="en-GB" altLang="en-US" sz="3600" smtClean="0"/>
              <a:t>RSA Encryption (contd.)</a:t>
            </a:r>
          </a:p>
        </p:txBody>
      </p:sp>
      <p:sp>
        <p:nvSpPr>
          <p:cNvPr id="15366" name="Text Box 3"/>
          <p:cNvSpPr txBox="1">
            <a:spLocks noChangeArrowheads="1"/>
          </p:cNvSpPr>
          <p:nvPr/>
        </p:nvSpPr>
        <p:spPr bwMode="auto">
          <a:xfrm>
            <a:off x="381000" y="1371600"/>
            <a:ext cx="8183563" cy="503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7325" indent="-187325" eaLnBrk="0" hangingPunct="0">
              <a:tabLst>
                <a:tab pos="573088" algn="l"/>
              </a:tabLst>
              <a:defRPr sz="2400">
                <a:solidFill>
                  <a:schemeClr val="tx1"/>
                </a:solidFill>
                <a:latin typeface="Tahoma" panose="020B0604030504040204" pitchFamily="34" charset="0"/>
              </a:defRPr>
            </a:lvl1pPr>
            <a:lvl2pPr marL="742950" indent="-285750" eaLnBrk="0" hangingPunct="0">
              <a:tabLst>
                <a:tab pos="573088" algn="l"/>
              </a:tabLst>
              <a:defRPr sz="2400">
                <a:solidFill>
                  <a:schemeClr val="tx1"/>
                </a:solidFill>
                <a:latin typeface="Tahoma" panose="020B0604030504040204" pitchFamily="34" charset="0"/>
              </a:defRPr>
            </a:lvl2pPr>
            <a:lvl3pPr marL="1143000" indent="-228600" eaLnBrk="0" hangingPunct="0">
              <a:tabLst>
                <a:tab pos="573088" algn="l"/>
              </a:tabLst>
              <a:defRPr sz="2400">
                <a:solidFill>
                  <a:schemeClr val="tx1"/>
                </a:solidFill>
                <a:latin typeface="Tahoma" panose="020B0604030504040204" pitchFamily="34" charset="0"/>
              </a:defRPr>
            </a:lvl3pPr>
            <a:lvl4pPr marL="1600200" indent="-228600" eaLnBrk="0" hangingPunct="0">
              <a:tabLst>
                <a:tab pos="573088" algn="l"/>
              </a:tabLst>
              <a:defRPr sz="2400">
                <a:solidFill>
                  <a:schemeClr val="tx1"/>
                </a:solidFill>
                <a:latin typeface="Tahoma" panose="020B0604030504040204" pitchFamily="34" charset="0"/>
              </a:defRPr>
            </a:lvl4pPr>
            <a:lvl5pPr marL="2057400" indent="-228600" eaLnBrk="0" hangingPunct="0">
              <a:tabLst>
                <a:tab pos="573088" algn="l"/>
              </a:tabLst>
              <a:defRPr sz="2400">
                <a:solidFill>
                  <a:schemeClr val="tx1"/>
                </a:solidFill>
                <a:latin typeface="Tahoma" panose="020B0604030504040204" pitchFamily="34" charset="0"/>
              </a:defRPr>
            </a:lvl5pPr>
            <a:lvl6pPr marL="2514600" indent="-228600" eaLnBrk="0" fontAlgn="base" hangingPunct="0">
              <a:spcBef>
                <a:spcPct val="0"/>
              </a:spcBef>
              <a:spcAft>
                <a:spcPct val="0"/>
              </a:spcAft>
              <a:tabLst>
                <a:tab pos="573088" algn="l"/>
              </a:tabLst>
              <a:defRPr sz="2400">
                <a:solidFill>
                  <a:schemeClr val="tx1"/>
                </a:solidFill>
                <a:latin typeface="Tahoma" panose="020B0604030504040204" pitchFamily="34" charset="0"/>
              </a:defRPr>
            </a:lvl6pPr>
            <a:lvl7pPr marL="2971800" indent="-228600" eaLnBrk="0" fontAlgn="base" hangingPunct="0">
              <a:spcBef>
                <a:spcPct val="0"/>
              </a:spcBef>
              <a:spcAft>
                <a:spcPct val="0"/>
              </a:spcAft>
              <a:tabLst>
                <a:tab pos="573088" algn="l"/>
              </a:tabLst>
              <a:defRPr sz="2400">
                <a:solidFill>
                  <a:schemeClr val="tx1"/>
                </a:solidFill>
                <a:latin typeface="Tahoma" panose="020B0604030504040204" pitchFamily="34" charset="0"/>
              </a:defRPr>
            </a:lvl7pPr>
            <a:lvl8pPr marL="3429000" indent="-228600" eaLnBrk="0" fontAlgn="base" hangingPunct="0">
              <a:spcBef>
                <a:spcPct val="0"/>
              </a:spcBef>
              <a:spcAft>
                <a:spcPct val="0"/>
              </a:spcAft>
              <a:tabLst>
                <a:tab pos="573088" algn="l"/>
              </a:tabLst>
              <a:defRPr sz="2400">
                <a:solidFill>
                  <a:schemeClr val="tx1"/>
                </a:solidFill>
                <a:latin typeface="Tahoma" panose="020B0604030504040204" pitchFamily="34" charset="0"/>
              </a:defRPr>
            </a:lvl8pPr>
            <a:lvl9pPr marL="3886200" indent="-228600" eaLnBrk="0" fontAlgn="base" hangingPunct="0">
              <a:spcBef>
                <a:spcPct val="0"/>
              </a:spcBef>
              <a:spcAft>
                <a:spcPct val="0"/>
              </a:spcAft>
              <a:tabLst>
                <a:tab pos="573088" algn="l"/>
              </a:tabLst>
              <a:defRPr sz="2400">
                <a:solidFill>
                  <a:schemeClr val="tx1"/>
                </a:solidFill>
                <a:latin typeface="Tahoma" panose="020B0604030504040204" pitchFamily="34" charset="0"/>
              </a:defRPr>
            </a:lvl9pPr>
          </a:lstStyle>
          <a:p>
            <a:r>
              <a:rPr lang="en-GB" altLang="en-US" sz="1800">
                <a:latin typeface="Times" panose="02020603050405020304" pitchFamily="18" charset="0"/>
              </a:rPr>
              <a:t>To encrypt text using the RSA method, the plaintext is divided into equal blocks of length </a:t>
            </a:r>
            <a:r>
              <a:rPr lang="en-GB" altLang="en-US" sz="1800" i="1">
                <a:latin typeface="Times" panose="02020603050405020304" pitchFamily="18" charset="0"/>
              </a:rPr>
              <a:t>k</a:t>
            </a:r>
            <a:r>
              <a:rPr lang="en-GB" altLang="en-US" sz="1800">
                <a:latin typeface="Times" panose="02020603050405020304" pitchFamily="18" charset="0"/>
              </a:rPr>
              <a:t> bits where 2</a:t>
            </a:r>
            <a:r>
              <a:rPr lang="en-GB" altLang="en-US" sz="1800" i="1" baseline="30000">
                <a:latin typeface="Times" panose="02020603050405020304" pitchFamily="18" charset="0"/>
              </a:rPr>
              <a:t>k</a:t>
            </a:r>
            <a:r>
              <a:rPr lang="en-GB" altLang="en-US" sz="1800">
                <a:latin typeface="Times" panose="02020603050405020304" pitchFamily="18" charset="0"/>
              </a:rPr>
              <a:t> &lt; </a:t>
            </a:r>
            <a:r>
              <a:rPr lang="en-GB" altLang="en-US" sz="1800" i="1">
                <a:latin typeface="Times" panose="02020603050405020304" pitchFamily="18" charset="0"/>
              </a:rPr>
              <a:t>N</a:t>
            </a:r>
            <a:r>
              <a:rPr lang="en-GB" altLang="en-US" sz="1800">
                <a:latin typeface="Times" panose="02020603050405020304" pitchFamily="18" charset="0"/>
              </a:rPr>
              <a:t> (that is, such that the numerical value of a block is always less than </a:t>
            </a:r>
            <a:r>
              <a:rPr lang="en-GB" altLang="en-US" sz="1800" i="1">
                <a:latin typeface="Times" panose="02020603050405020304" pitchFamily="18" charset="0"/>
              </a:rPr>
              <a:t>N</a:t>
            </a:r>
            <a:r>
              <a:rPr lang="en-GB" altLang="en-US" sz="1800">
                <a:latin typeface="Times" panose="02020603050405020304" pitchFamily="18" charset="0"/>
              </a:rPr>
              <a:t>; in practical applications, </a:t>
            </a:r>
            <a:r>
              <a:rPr lang="en-GB" altLang="en-US" sz="1800" i="1">
                <a:latin typeface="Times" panose="02020603050405020304" pitchFamily="18" charset="0"/>
              </a:rPr>
              <a:t>k</a:t>
            </a:r>
            <a:r>
              <a:rPr lang="en-GB" altLang="en-US" sz="1800">
                <a:latin typeface="Times" panose="02020603050405020304" pitchFamily="18" charset="0"/>
              </a:rPr>
              <a:t> is usually in the range 512 to 1024).</a:t>
            </a:r>
          </a:p>
          <a:p>
            <a:r>
              <a:rPr lang="en-GB" altLang="en-US" sz="1800">
                <a:latin typeface="Times" panose="02020603050405020304" pitchFamily="18" charset="0"/>
              </a:rPr>
              <a:t>		</a:t>
            </a:r>
            <a:r>
              <a:rPr lang="en-GB" altLang="en-US" sz="1800">
                <a:solidFill>
                  <a:schemeClr val="accent1"/>
                </a:solidFill>
                <a:latin typeface="Times" panose="02020603050405020304" pitchFamily="18" charset="0"/>
              </a:rPr>
              <a:t>k = 7, since 2</a:t>
            </a:r>
            <a:r>
              <a:rPr lang="en-GB" altLang="en-US" sz="1800" baseline="30000">
                <a:solidFill>
                  <a:schemeClr val="accent1"/>
                </a:solidFill>
                <a:latin typeface="Times" panose="02020603050405020304" pitchFamily="18" charset="0"/>
              </a:rPr>
              <a:t>7</a:t>
            </a:r>
            <a:r>
              <a:rPr lang="en-GB" altLang="en-US" sz="1800">
                <a:solidFill>
                  <a:schemeClr val="accent1"/>
                </a:solidFill>
                <a:latin typeface="Times" panose="02020603050405020304" pitchFamily="18" charset="0"/>
              </a:rPr>
              <a:t> = 128 </a:t>
            </a:r>
            <a:endParaRPr lang="en-GB" altLang="en-US" sz="1800">
              <a:latin typeface="Times" panose="02020603050405020304" pitchFamily="18" charset="0"/>
            </a:endParaRPr>
          </a:p>
          <a:p>
            <a:r>
              <a:rPr lang="en-GB" altLang="en-US" sz="1800">
                <a:latin typeface="Times" panose="02020603050405020304" pitchFamily="18" charset="0"/>
              </a:rPr>
              <a:t>The function for encrypting a single block of plaintext </a:t>
            </a:r>
            <a:r>
              <a:rPr lang="en-GB" altLang="en-US" sz="1800" i="1">
                <a:latin typeface="Times" panose="02020603050405020304" pitchFamily="18" charset="0"/>
              </a:rPr>
              <a:t>M</a:t>
            </a:r>
            <a:r>
              <a:rPr lang="en-GB" altLang="en-US" sz="1800">
                <a:latin typeface="Times" panose="02020603050405020304" pitchFamily="18" charset="0"/>
              </a:rPr>
              <a:t> is: (N = P X Q = 13X17 = 221), e = 77, d = 5:</a:t>
            </a:r>
          </a:p>
          <a:p>
            <a:r>
              <a:rPr lang="en-GB" altLang="en-US" sz="1800" i="1">
                <a:latin typeface="Times" panose="02020603050405020304" pitchFamily="18" charset="0"/>
              </a:rPr>
              <a:t>		E'(e,N,M)</a:t>
            </a:r>
            <a:r>
              <a:rPr lang="en-GB" altLang="en-US" sz="1800">
                <a:latin typeface="Times" panose="02020603050405020304" pitchFamily="18" charset="0"/>
              </a:rPr>
              <a:t> = </a:t>
            </a:r>
            <a:r>
              <a:rPr lang="en-GB" altLang="en-US" sz="1800" i="1">
                <a:latin typeface="Times" panose="02020603050405020304" pitchFamily="18" charset="0"/>
              </a:rPr>
              <a:t>M</a:t>
            </a:r>
            <a:r>
              <a:rPr lang="en-GB" altLang="en-US" sz="1800" i="1" baseline="30000">
                <a:latin typeface="Times" panose="02020603050405020304" pitchFamily="18" charset="0"/>
              </a:rPr>
              <a:t>e</a:t>
            </a:r>
            <a:r>
              <a:rPr lang="en-GB" altLang="en-US" sz="1800">
                <a:latin typeface="Times" panose="02020603050405020304" pitchFamily="18" charset="0"/>
              </a:rPr>
              <a:t> mod </a:t>
            </a:r>
            <a:r>
              <a:rPr lang="en-GB" altLang="en-US" sz="1800" i="1">
                <a:latin typeface="Times" panose="02020603050405020304" pitchFamily="18" charset="0"/>
              </a:rPr>
              <a:t>N</a:t>
            </a:r>
            <a:endParaRPr lang="en-GB" altLang="en-US" sz="1800">
              <a:latin typeface="Times" panose="02020603050405020304" pitchFamily="18" charset="0"/>
            </a:endParaRPr>
          </a:p>
          <a:p>
            <a:r>
              <a:rPr lang="en-GB" altLang="en-US" sz="1800">
                <a:solidFill>
                  <a:schemeClr val="accent1"/>
                </a:solidFill>
                <a:latin typeface="Times" panose="02020603050405020304" pitchFamily="18" charset="0"/>
              </a:rPr>
              <a:t>		for a message </a:t>
            </a:r>
            <a:r>
              <a:rPr lang="en-GB" altLang="en-US" sz="1800" i="1">
                <a:solidFill>
                  <a:schemeClr val="accent1"/>
                </a:solidFill>
                <a:latin typeface="Times" panose="02020603050405020304" pitchFamily="18" charset="0"/>
              </a:rPr>
              <a:t>M</a:t>
            </a:r>
            <a:r>
              <a:rPr lang="en-GB" altLang="en-US" sz="1800">
                <a:solidFill>
                  <a:schemeClr val="accent1"/>
                </a:solidFill>
                <a:latin typeface="Times" panose="02020603050405020304" pitchFamily="18" charset="0"/>
              </a:rPr>
              <a:t>, the ciphertext is </a:t>
            </a:r>
            <a:r>
              <a:rPr lang="en-GB" altLang="en-US" sz="1800" i="1">
                <a:solidFill>
                  <a:schemeClr val="accent1"/>
                </a:solidFill>
                <a:latin typeface="Times" panose="02020603050405020304" pitchFamily="18" charset="0"/>
              </a:rPr>
              <a:t>M</a:t>
            </a:r>
            <a:r>
              <a:rPr lang="en-GB" altLang="en-US" sz="1800" baseline="30000">
                <a:solidFill>
                  <a:schemeClr val="accent1"/>
                </a:solidFill>
                <a:latin typeface="Times" panose="02020603050405020304" pitchFamily="18" charset="0"/>
              </a:rPr>
              <a:t>77</a:t>
            </a:r>
            <a:r>
              <a:rPr lang="en-GB" altLang="en-US" sz="1800">
                <a:solidFill>
                  <a:schemeClr val="accent1"/>
                </a:solidFill>
                <a:latin typeface="Times" panose="02020603050405020304" pitchFamily="18" charset="0"/>
              </a:rPr>
              <a:t> mod 221</a:t>
            </a:r>
            <a:endParaRPr lang="en-GB" altLang="en-US" sz="1800">
              <a:latin typeface="Times" panose="02020603050405020304" pitchFamily="18" charset="0"/>
            </a:endParaRPr>
          </a:p>
          <a:p>
            <a:r>
              <a:rPr lang="en-GB" altLang="en-US" sz="1800">
                <a:latin typeface="Times" panose="02020603050405020304" pitchFamily="18" charset="0"/>
              </a:rPr>
              <a:t>The function for decrypting a block of encrypted text </a:t>
            </a:r>
            <a:r>
              <a:rPr lang="en-GB" altLang="en-US" sz="1800" i="1">
                <a:latin typeface="Times" panose="02020603050405020304" pitchFamily="18" charset="0"/>
              </a:rPr>
              <a:t>c</a:t>
            </a:r>
            <a:r>
              <a:rPr lang="en-GB" altLang="en-US" sz="1800">
                <a:latin typeface="Times" panose="02020603050405020304" pitchFamily="18" charset="0"/>
              </a:rPr>
              <a:t> to produce the original plaintext block is:</a:t>
            </a:r>
          </a:p>
          <a:p>
            <a:r>
              <a:rPr lang="en-GB" altLang="en-US" sz="1800">
                <a:latin typeface="Times" panose="02020603050405020304" pitchFamily="18" charset="0"/>
              </a:rPr>
              <a:t>		</a:t>
            </a:r>
            <a:r>
              <a:rPr lang="en-GB" altLang="en-US" sz="1800" i="1">
                <a:latin typeface="Times" panose="02020603050405020304" pitchFamily="18" charset="0"/>
              </a:rPr>
              <a:t>D'(d,N,c)</a:t>
            </a:r>
            <a:r>
              <a:rPr lang="en-GB" altLang="en-US" sz="1800">
                <a:latin typeface="Times" panose="02020603050405020304" pitchFamily="18" charset="0"/>
              </a:rPr>
              <a:t> = </a:t>
            </a:r>
            <a:r>
              <a:rPr lang="en-GB" altLang="en-US" sz="1800" i="1">
                <a:latin typeface="Times" panose="02020603050405020304" pitchFamily="18" charset="0"/>
              </a:rPr>
              <a:t>c</a:t>
            </a:r>
            <a:r>
              <a:rPr lang="en-GB" altLang="en-US" sz="1800" i="1" baseline="30000">
                <a:latin typeface="Times" panose="02020603050405020304" pitchFamily="18" charset="0"/>
              </a:rPr>
              <a:t>d</a:t>
            </a:r>
            <a:r>
              <a:rPr lang="en-GB" altLang="en-US" sz="1800">
                <a:latin typeface="Times" panose="02020603050405020304" pitchFamily="18" charset="0"/>
              </a:rPr>
              <a:t> mod </a:t>
            </a:r>
            <a:r>
              <a:rPr lang="en-GB" altLang="en-US" sz="1800" i="1">
                <a:latin typeface="Times" panose="02020603050405020304" pitchFamily="18" charset="0"/>
              </a:rPr>
              <a:t>N</a:t>
            </a:r>
            <a:endParaRPr lang="en-GB" altLang="en-US" sz="1800">
              <a:latin typeface="Times" panose="02020603050405020304" pitchFamily="18" charset="0"/>
            </a:endParaRPr>
          </a:p>
          <a:p>
            <a:r>
              <a:rPr lang="en-GB" altLang="en-US" sz="1800">
                <a:latin typeface="Times" panose="02020603050405020304" pitchFamily="18" charset="0"/>
              </a:rPr>
              <a:t>The two parameters </a:t>
            </a:r>
            <a:r>
              <a:rPr lang="en-GB" altLang="en-US" sz="1800" i="1">
                <a:latin typeface="Times" panose="02020603050405020304" pitchFamily="18" charset="0"/>
              </a:rPr>
              <a:t>e,N</a:t>
            </a:r>
            <a:r>
              <a:rPr lang="en-GB" altLang="en-US" sz="1800">
                <a:latin typeface="Times" panose="02020603050405020304" pitchFamily="18" charset="0"/>
              </a:rPr>
              <a:t> can be regarded as a key for the encryption function, and similarly </a:t>
            </a:r>
            <a:r>
              <a:rPr lang="en-GB" altLang="en-US" sz="1800" i="1">
                <a:latin typeface="Times" panose="02020603050405020304" pitchFamily="18" charset="0"/>
              </a:rPr>
              <a:t>d,N</a:t>
            </a:r>
            <a:r>
              <a:rPr lang="en-GB" altLang="en-US" sz="1800">
                <a:latin typeface="Times" panose="02020603050405020304" pitchFamily="18" charset="0"/>
              </a:rPr>
              <a:t> represent a key for the decryption function. </a:t>
            </a:r>
          </a:p>
          <a:p>
            <a:r>
              <a:rPr lang="en-GB" altLang="en-US" sz="1800">
                <a:latin typeface="Times" panose="02020603050405020304" pitchFamily="18" charset="0"/>
              </a:rPr>
              <a:t>So we can write K</a:t>
            </a:r>
            <a:r>
              <a:rPr lang="en-GB" altLang="en-US" sz="1800" baseline="-25000">
                <a:latin typeface="Times" panose="02020603050405020304" pitchFamily="18" charset="0"/>
              </a:rPr>
              <a:t>e</a:t>
            </a:r>
            <a:r>
              <a:rPr lang="en-GB" altLang="en-US" sz="1800" baseline="30000">
                <a:latin typeface="Times" panose="02020603050405020304" pitchFamily="18" charset="0"/>
              </a:rPr>
              <a:t> </a:t>
            </a:r>
            <a:r>
              <a:rPr lang="en-GB" altLang="en-US" sz="1800">
                <a:latin typeface="Times" panose="02020603050405020304" pitchFamily="18" charset="0"/>
              </a:rPr>
              <a:t>= &lt;e,N&gt; and K</a:t>
            </a:r>
            <a:r>
              <a:rPr lang="en-GB" altLang="en-US" sz="1800" baseline="-25000">
                <a:latin typeface="Times" panose="02020603050405020304" pitchFamily="18" charset="0"/>
              </a:rPr>
              <a:t>d</a:t>
            </a:r>
            <a:r>
              <a:rPr lang="en-GB" altLang="en-US" sz="1800">
                <a:latin typeface="Times" panose="02020603050405020304" pitchFamily="18" charset="0"/>
              </a:rPr>
              <a:t> = &lt;d,N&gt;, and we get the encryption function: </a:t>
            </a:r>
          </a:p>
          <a:p>
            <a:r>
              <a:rPr lang="en-GB" altLang="en-US" sz="1800" i="1">
                <a:latin typeface="Times" panose="02020603050405020304" pitchFamily="18" charset="0"/>
              </a:rPr>
              <a:t>E(K</a:t>
            </a:r>
            <a:r>
              <a:rPr lang="en-GB" altLang="en-US" sz="1800" i="1" baseline="-25000">
                <a:latin typeface="Times" panose="02020603050405020304" pitchFamily="18" charset="0"/>
              </a:rPr>
              <a:t>e</a:t>
            </a:r>
            <a:r>
              <a:rPr lang="en-GB" altLang="en-US" sz="1800" i="1">
                <a:latin typeface="Times" panose="02020603050405020304" pitchFamily="18" charset="0"/>
              </a:rPr>
              <a:t>, M)</a:t>
            </a:r>
            <a:r>
              <a:rPr lang="en-GB" altLang="en-US" sz="1800">
                <a:latin typeface="Times" panose="02020603050405020304" pitchFamily="18" charset="0"/>
              </a:rPr>
              <a:t> ={</a:t>
            </a:r>
            <a:r>
              <a:rPr lang="en-GB" altLang="en-US" sz="1800" i="1">
                <a:latin typeface="Times" panose="02020603050405020304" pitchFamily="18" charset="0"/>
              </a:rPr>
              <a:t>M</a:t>
            </a:r>
            <a:r>
              <a:rPr lang="en-GB" altLang="en-US" sz="1800">
                <a:latin typeface="Times" panose="02020603050405020304" pitchFamily="18" charset="0"/>
              </a:rPr>
              <a:t>}</a:t>
            </a:r>
            <a:r>
              <a:rPr lang="en-GB" altLang="en-US" sz="1800" i="1" baseline="-25000">
                <a:latin typeface="Times" panose="02020603050405020304" pitchFamily="18" charset="0"/>
              </a:rPr>
              <a:t>K</a:t>
            </a:r>
            <a:r>
              <a:rPr lang="en-GB" altLang="en-US" sz="1800">
                <a:latin typeface="Times" panose="02020603050405020304" pitchFamily="18" charset="0"/>
              </a:rPr>
              <a:t> (the notation here indicating that the encrypted message can be decrypted only by the holder of the private key </a:t>
            </a:r>
            <a:r>
              <a:rPr lang="en-GB" altLang="en-US" sz="1800" i="1">
                <a:latin typeface="Times" panose="02020603050405020304" pitchFamily="18" charset="0"/>
              </a:rPr>
              <a:t>K</a:t>
            </a:r>
            <a:r>
              <a:rPr lang="en-GB" altLang="en-US" sz="1800" i="1" baseline="-25000">
                <a:latin typeface="Times" panose="02020603050405020304" pitchFamily="18" charset="0"/>
              </a:rPr>
              <a:t>d</a:t>
            </a:r>
            <a:r>
              <a:rPr lang="en-GB" altLang="en-US" sz="1800">
                <a:latin typeface="Times" panose="02020603050405020304" pitchFamily="18" charset="0"/>
              </a:rPr>
              <a:t>) and </a:t>
            </a:r>
            <a:r>
              <a:rPr lang="en-GB" altLang="en-US" sz="1800" i="1">
                <a:latin typeface="Times" panose="02020603050405020304" pitchFamily="18" charset="0"/>
              </a:rPr>
              <a:t>D</a:t>
            </a:r>
            <a:r>
              <a:rPr lang="en-GB" altLang="en-US" sz="1800">
                <a:latin typeface="Times" panose="02020603050405020304" pitchFamily="18" charset="0"/>
              </a:rPr>
              <a:t>(</a:t>
            </a:r>
            <a:r>
              <a:rPr lang="en-GB" altLang="en-US" sz="1800" i="1">
                <a:latin typeface="Times" panose="02020603050405020304" pitchFamily="18" charset="0"/>
              </a:rPr>
              <a:t>K</a:t>
            </a:r>
            <a:r>
              <a:rPr lang="en-GB" altLang="en-US" sz="1800" i="1" baseline="-25000">
                <a:latin typeface="Times" panose="02020603050405020304" pitchFamily="18" charset="0"/>
              </a:rPr>
              <a:t>d</a:t>
            </a:r>
            <a:r>
              <a:rPr lang="en-GB" altLang="en-US" sz="1800">
                <a:latin typeface="Times" panose="02020603050405020304" pitchFamily="18" charset="0"/>
              </a:rPr>
              <a:t>, ={</a:t>
            </a:r>
            <a:r>
              <a:rPr lang="en-GB" altLang="en-US" sz="1800" i="1">
                <a:latin typeface="Times" panose="02020603050405020304" pitchFamily="18" charset="0"/>
              </a:rPr>
              <a:t>M</a:t>
            </a:r>
            <a:r>
              <a:rPr lang="en-GB" altLang="en-US" sz="1800">
                <a:latin typeface="Times" panose="02020603050405020304" pitchFamily="18" charset="0"/>
              </a:rPr>
              <a:t>}</a:t>
            </a:r>
            <a:r>
              <a:rPr lang="en-GB" altLang="en-US" sz="1800" i="1" baseline="-25000">
                <a:latin typeface="Times" panose="02020603050405020304" pitchFamily="18" charset="0"/>
              </a:rPr>
              <a:t>K</a:t>
            </a:r>
            <a:r>
              <a:rPr lang="en-GB" altLang="en-US" sz="1800">
                <a:latin typeface="Times" panose="02020603050405020304" pitchFamily="18" charset="0"/>
              </a:rPr>
              <a:t> ) = </a:t>
            </a:r>
            <a:r>
              <a:rPr lang="en-GB" altLang="en-US" sz="1800" i="1">
                <a:latin typeface="Times" panose="02020603050405020304" pitchFamily="18" charset="0"/>
              </a:rPr>
              <a:t>M</a:t>
            </a:r>
            <a:r>
              <a:rPr lang="en-GB" altLang="en-US" sz="1800">
                <a:latin typeface="Times" panose="02020603050405020304" pitchFamily="18" charset="0"/>
              </a:rPr>
              <a:t>. </a:t>
            </a:r>
          </a:p>
          <a:p>
            <a:endParaRPr lang="en-GB" altLang="en-US" sz="1800">
              <a:latin typeface="Times" panose="02020603050405020304" pitchFamily="18" charset="0"/>
            </a:endParaRPr>
          </a:p>
          <a:p>
            <a:r>
              <a:rPr lang="en-GB" altLang="en-US" sz="1800">
                <a:latin typeface="Times" panose="02020603050405020304" pitchFamily="18" charset="0"/>
              </a:rPr>
              <a:t>&lt;e,N&gt; - public key, d – private key for a station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455AB55C-794C-4FF5-9980-6FA3C3211591}" type="datetime1">
              <a:rPr lang="en-US" altLang="en-US" sz="1400"/>
              <a:pPr eaLnBrk="1" hangingPunct="1"/>
              <a:t>10/24/2018</a:t>
            </a:fld>
            <a:endParaRPr lang="en-US" altLang="en-US" sz="1400"/>
          </a:p>
        </p:txBody>
      </p:sp>
      <p:sp>
        <p:nvSpPr>
          <p:cNvPr id="1638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638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2B31E227-6E15-43D4-9848-D761BFFA94AA}" type="slidenum">
              <a:rPr lang="en-US" altLang="en-US" sz="1400"/>
              <a:pPr eaLnBrk="1" hangingPunct="1"/>
              <a:t>14</a:t>
            </a:fld>
            <a:endParaRPr lang="en-US" altLang="en-US" sz="1400"/>
          </a:p>
        </p:txBody>
      </p:sp>
      <p:sp>
        <p:nvSpPr>
          <p:cNvPr id="16389" name="Rectangle 2"/>
          <p:cNvSpPr>
            <a:spLocks noGrp="1" noChangeArrowheads="1"/>
          </p:cNvSpPr>
          <p:nvPr>
            <p:ph type="title"/>
          </p:nvPr>
        </p:nvSpPr>
        <p:spPr/>
        <p:txBody>
          <a:bodyPr/>
          <a:lstStyle/>
          <a:p>
            <a:pPr eaLnBrk="1" hangingPunct="1"/>
            <a:r>
              <a:rPr lang="en-US" altLang="en-US" smtClean="0"/>
              <a:t>Application of RSA</a:t>
            </a:r>
          </a:p>
        </p:txBody>
      </p:sp>
      <p:sp>
        <p:nvSpPr>
          <p:cNvPr id="16390" name="Rectangle 3" descr="Rectangle: Click to edit Master text styles&#10;Second level&#10;Third level&#10;Fourth level&#10;Fifth level"/>
          <p:cNvSpPr>
            <a:spLocks noGrp="1" noChangeArrowheads="1"/>
          </p:cNvSpPr>
          <p:nvPr>
            <p:ph type="body" idx="1"/>
          </p:nvPr>
        </p:nvSpPr>
        <p:spPr>
          <a:xfrm>
            <a:off x="838200" y="1600200"/>
            <a:ext cx="7772400" cy="4114800"/>
          </a:xfrm>
        </p:spPr>
        <p:txBody>
          <a:bodyPr/>
          <a:lstStyle/>
          <a:p>
            <a:pPr eaLnBrk="1" hangingPunct="1">
              <a:lnSpc>
                <a:spcPct val="90000"/>
              </a:lnSpc>
            </a:pPr>
            <a:r>
              <a:rPr lang="en-US" altLang="en-US" sz="2800" smtClean="0"/>
              <a:t>Lets say a person in Atlanta wants to send a message M to a person in Buffalo:</a:t>
            </a:r>
          </a:p>
          <a:p>
            <a:pPr eaLnBrk="1" hangingPunct="1">
              <a:lnSpc>
                <a:spcPct val="90000"/>
              </a:lnSpc>
            </a:pPr>
            <a:r>
              <a:rPr lang="en-US" altLang="en-US" sz="2800" smtClean="0"/>
              <a:t>Atlanta encrypts message using Buffalo’s public key B </a:t>
            </a:r>
            <a:r>
              <a:rPr lang="en-US" altLang="en-US" sz="2800" smtClean="0">
                <a:sym typeface="Wingdings" panose="05000000000000000000" pitchFamily="2" charset="2"/>
              </a:rPr>
              <a:t> </a:t>
            </a:r>
            <a:r>
              <a:rPr lang="en-US" altLang="en-US" sz="2800" smtClean="0"/>
              <a:t>E(M,B)</a:t>
            </a:r>
          </a:p>
          <a:p>
            <a:pPr eaLnBrk="1" hangingPunct="1">
              <a:lnSpc>
                <a:spcPct val="90000"/>
              </a:lnSpc>
            </a:pPr>
            <a:r>
              <a:rPr lang="en-US" altLang="en-US" sz="2800" smtClean="0"/>
              <a:t>Only Buffalo can read it using it private key b: E(b, E(M,B)) </a:t>
            </a:r>
            <a:r>
              <a:rPr lang="en-US" altLang="en-US" sz="2800" smtClean="0">
                <a:sym typeface="Wingdings" panose="05000000000000000000" pitchFamily="2" charset="2"/>
              </a:rPr>
              <a:t> M</a:t>
            </a:r>
          </a:p>
          <a:p>
            <a:pPr eaLnBrk="1" hangingPunct="1">
              <a:lnSpc>
                <a:spcPct val="90000"/>
              </a:lnSpc>
            </a:pPr>
            <a:r>
              <a:rPr lang="en-US" altLang="en-US" sz="2800" smtClean="0"/>
              <a:t>In other words for any public/private key pair determined as previously shown, the encrypting function holds two properties:</a:t>
            </a:r>
          </a:p>
          <a:p>
            <a:pPr lvl="1" eaLnBrk="1" hangingPunct="1">
              <a:lnSpc>
                <a:spcPct val="90000"/>
              </a:lnSpc>
            </a:pPr>
            <a:r>
              <a:rPr lang="en-US" altLang="en-US" sz="2400" smtClean="0"/>
              <a:t>E(p, E(M,P)) </a:t>
            </a:r>
            <a:r>
              <a:rPr lang="en-US" altLang="en-US" sz="2400" smtClean="0">
                <a:sym typeface="Wingdings" panose="05000000000000000000" pitchFamily="2" charset="2"/>
              </a:rPr>
              <a:t> M</a:t>
            </a:r>
          </a:p>
          <a:p>
            <a:pPr lvl="1" eaLnBrk="1" hangingPunct="1">
              <a:lnSpc>
                <a:spcPct val="90000"/>
              </a:lnSpc>
            </a:pPr>
            <a:r>
              <a:rPr lang="en-US" altLang="en-US" sz="2400" smtClean="0">
                <a:sym typeface="Wingdings" panose="05000000000000000000" pitchFamily="2" charset="2"/>
              </a:rPr>
              <a:t>E(P, E(M,p))  M</a:t>
            </a:r>
          </a:p>
          <a:p>
            <a:pPr lvl="1" eaLnBrk="1" hangingPunct="1">
              <a:lnSpc>
                <a:spcPct val="90000"/>
              </a:lnSpc>
            </a:pPr>
            <a:endParaRPr lang="en-US" altLang="en-US" sz="24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66E35B5C-FF64-49A2-92D1-0D37D3120203}" type="datetime1">
              <a:rPr lang="en-US" altLang="en-US" sz="1400"/>
              <a:pPr eaLnBrk="1" hangingPunct="1"/>
              <a:t>10/24/2018</a:t>
            </a:fld>
            <a:endParaRPr lang="en-US" altLang="en-US" sz="1400"/>
          </a:p>
        </p:txBody>
      </p:sp>
      <p:sp>
        <p:nvSpPr>
          <p:cNvPr id="1741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072D57A9-C3F0-44D0-896B-4F6C8F89DEED}" type="slidenum">
              <a:rPr lang="en-US" altLang="en-US" sz="1400"/>
              <a:pPr eaLnBrk="1" hangingPunct="1"/>
              <a:t>15</a:t>
            </a:fld>
            <a:endParaRPr lang="en-US" altLang="en-US" sz="1400"/>
          </a:p>
        </p:txBody>
      </p:sp>
      <p:sp>
        <p:nvSpPr>
          <p:cNvPr id="17413" name="Rectangle 2"/>
          <p:cNvSpPr>
            <a:spLocks noGrp="1" noChangeArrowheads="1"/>
          </p:cNvSpPr>
          <p:nvPr>
            <p:ph type="title"/>
          </p:nvPr>
        </p:nvSpPr>
        <p:spPr/>
        <p:txBody>
          <a:bodyPr/>
          <a:lstStyle/>
          <a:p>
            <a:pPr eaLnBrk="1" hangingPunct="1"/>
            <a:r>
              <a:rPr lang="en-US" altLang="en-US" smtClean="0"/>
              <a:t>How can you authenticate “sender”?</a:t>
            </a:r>
          </a:p>
        </p:txBody>
      </p:sp>
      <p:sp>
        <p:nvSpPr>
          <p:cNvPr id="17414" name="Rectangle 3" descr="Rectangle: Click to edit Master text styles&#10;Second level&#10;Third level&#10;Fourth level&#10;Fifth level"/>
          <p:cNvSpPr>
            <a:spLocks noGrp="1" noChangeArrowheads="1"/>
          </p:cNvSpPr>
          <p:nvPr>
            <p:ph type="body" idx="1"/>
          </p:nvPr>
        </p:nvSpPr>
        <p:spPr>
          <a:xfrm>
            <a:off x="838200" y="1600200"/>
            <a:ext cx="7772400" cy="4114800"/>
          </a:xfrm>
        </p:spPr>
        <p:txBody>
          <a:bodyPr/>
          <a:lstStyle/>
          <a:p>
            <a:pPr eaLnBrk="1" hangingPunct="1">
              <a:lnSpc>
                <a:spcPct val="90000"/>
              </a:lnSpc>
            </a:pPr>
            <a:r>
              <a:rPr lang="en-US" altLang="en-US" sz="2800" smtClean="0"/>
              <a:t>(In real life you will use signatures: the concept of signatures is introduced.)</a:t>
            </a:r>
          </a:p>
          <a:p>
            <a:pPr eaLnBrk="1" hangingPunct="1">
              <a:lnSpc>
                <a:spcPct val="90000"/>
              </a:lnSpc>
            </a:pPr>
            <a:r>
              <a:rPr lang="en-US" altLang="en-US" sz="2800" smtClean="0"/>
              <a:t>Instead of sending just a simple message, Atlanta will send a signed message signed by Atlanta’s private key:</a:t>
            </a:r>
          </a:p>
          <a:p>
            <a:pPr lvl="1" eaLnBrk="1" hangingPunct="1">
              <a:lnSpc>
                <a:spcPct val="90000"/>
              </a:lnSpc>
            </a:pPr>
            <a:r>
              <a:rPr lang="en-US" altLang="en-US" sz="2400" smtClean="0"/>
              <a:t>E(B,E(M,a)) </a:t>
            </a:r>
          </a:p>
          <a:p>
            <a:pPr eaLnBrk="1" hangingPunct="1">
              <a:lnSpc>
                <a:spcPct val="90000"/>
              </a:lnSpc>
            </a:pPr>
            <a:r>
              <a:rPr lang="en-US" altLang="en-US" sz="2800" smtClean="0"/>
              <a:t>Buffalo will first decrypt using its private key and use Atlanta’s public key to decrypt the signed message:</a:t>
            </a:r>
          </a:p>
          <a:p>
            <a:pPr lvl="1" eaLnBrk="1" hangingPunct="1">
              <a:lnSpc>
                <a:spcPct val="90000"/>
              </a:lnSpc>
            </a:pPr>
            <a:r>
              <a:rPr lang="en-US" altLang="en-US" sz="2400" smtClean="0"/>
              <a:t>E(b, E(B,E(M,a)) </a:t>
            </a:r>
            <a:r>
              <a:rPr lang="en-US" altLang="en-US" sz="2400" smtClean="0">
                <a:sym typeface="Wingdings" panose="05000000000000000000" pitchFamily="2" charset="2"/>
              </a:rPr>
              <a:t> E(M,a)</a:t>
            </a:r>
          </a:p>
          <a:p>
            <a:pPr lvl="1" eaLnBrk="1" hangingPunct="1">
              <a:lnSpc>
                <a:spcPct val="90000"/>
              </a:lnSpc>
            </a:pPr>
            <a:r>
              <a:rPr lang="en-US" altLang="en-US" sz="2400" smtClean="0">
                <a:sym typeface="Wingdings" panose="05000000000000000000" pitchFamily="2" charset="2"/>
              </a:rPr>
              <a:t>E(A,E(M,a))  M</a:t>
            </a:r>
            <a:endParaRPr lang="en-US" altLang="en-US" sz="24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AB900949-2A14-4CE4-845A-6AF21D091A87}" type="datetime1">
              <a:rPr lang="en-US" altLang="en-US" sz="1400"/>
              <a:pPr eaLnBrk="1" hangingPunct="1"/>
              <a:t>10/24/2018</a:t>
            </a:fld>
            <a:endParaRPr lang="en-US" altLang="en-US" sz="1400"/>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80F1E057-EEDD-414F-9888-4F0AFB916032}" type="slidenum">
              <a:rPr lang="en-US" altLang="en-US" sz="1400"/>
              <a:pPr eaLnBrk="1" hangingPunct="1"/>
              <a:t>16</a:t>
            </a:fld>
            <a:endParaRPr lang="en-US" altLang="en-US" sz="1400"/>
          </a:p>
        </p:txBody>
      </p:sp>
      <p:sp>
        <p:nvSpPr>
          <p:cNvPr id="18437" name="Rectangle 2"/>
          <p:cNvSpPr>
            <a:spLocks noGrp="1" noChangeArrowheads="1"/>
          </p:cNvSpPr>
          <p:nvPr>
            <p:ph type="title"/>
          </p:nvPr>
        </p:nvSpPr>
        <p:spPr/>
        <p:txBody>
          <a:bodyPr/>
          <a:lstStyle/>
          <a:p>
            <a:pPr eaLnBrk="1" hangingPunct="1"/>
            <a:r>
              <a:rPr lang="en-US" altLang="en-US" smtClean="0"/>
              <a:t>Digital Signatures</a:t>
            </a:r>
          </a:p>
        </p:txBody>
      </p:sp>
      <p:sp>
        <p:nvSpPr>
          <p:cNvPr id="18438"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altLang="en-US" sz="2800" smtClean="0"/>
              <a:t>Strong digital signatures are essential requirements of a secure system. These are needed to  verify that a document is:</a:t>
            </a:r>
          </a:p>
          <a:p>
            <a:pPr eaLnBrk="1" hangingPunct="1"/>
            <a:r>
              <a:rPr lang="en-US" altLang="en-US" sz="2800" smtClean="0"/>
              <a:t>Authentic : source</a:t>
            </a:r>
          </a:p>
          <a:p>
            <a:pPr eaLnBrk="1" hangingPunct="1"/>
            <a:r>
              <a:rPr lang="en-US" altLang="en-US" sz="2800" smtClean="0"/>
              <a:t>Not forged : not fake</a:t>
            </a:r>
          </a:p>
          <a:p>
            <a:pPr eaLnBrk="1" hangingPunct="1"/>
            <a:r>
              <a:rPr lang="en-US" altLang="en-US" sz="2800" smtClean="0"/>
              <a:t>Non-repudiable : The signer cannot credibly deny that the document was signed by them.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F0E18B1B-A674-4F0C-B98A-EE8CD44E4F71}" type="datetime1">
              <a:rPr lang="en-US" altLang="en-US" sz="1400"/>
              <a:pPr eaLnBrk="1" hangingPunct="1"/>
              <a:t>10/24/2018</a:t>
            </a:fld>
            <a:endParaRPr lang="en-US" altLang="en-US" sz="1400"/>
          </a:p>
        </p:txBody>
      </p:sp>
      <p:sp>
        <p:nvSpPr>
          <p:cNvPr id="194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94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764275CA-98D5-4AE4-911C-BD64BFF22B10}" type="slidenum">
              <a:rPr lang="en-US" altLang="en-US" sz="1400"/>
              <a:pPr eaLnBrk="1" hangingPunct="1"/>
              <a:t>17</a:t>
            </a:fld>
            <a:endParaRPr lang="en-US" altLang="en-US" sz="1400"/>
          </a:p>
        </p:txBody>
      </p:sp>
      <p:sp>
        <p:nvSpPr>
          <p:cNvPr id="19461" name="Rectangle 2"/>
          <p:cNvSpPr>
            <a:spLocks noGrp="1" noChangeArrowheads="1"/>
          </p:cNvSpPr>
          <p:nvPr>
            <p:ph type="title"/>
          </p:nvPr>
        </p:nvSpPr>
        <p:spPr/>
        <p:txBody>
          <a:bodyPr/>
          <a:lstStyle/>
          <a:p>
            <a:pPr eaLnBrk="1" hangingPunct="1"/>
            <a:r>
              <a:rPr lang="en-US" altLang="en-US" smtClean="0"/>
              <a:t>Digest Functions</a:t>
            </a:r>
          </a:p>
        </p:txBody>
      </p:sp>
      <p:sp>
        <p:nvSpPr>
          <p:cNvPr id="19462"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altLang="en-US" smtClean="0"/>
              <a:t>Are functions generated to serve a signatures. Also called secure hash functions.</a:t>
            </a:r>
          </a:p>
          <a:p>
            <a:pPr eaLnBrk="1" hangingPunct="1"/>
            <a:r>
              <a:rPr lang="en-US" altLang="en-US" smtClean="0"/>
              <a:t>It is message dependent.</a:t>
            </a:r>
          </a:p>
          <a:p>
            <a:pPr eaLnBrk="1" hangingPunct="1"/>
            <a:r>
              <a:rPr lang="en-US" altLang="en-US" smtClean="0"/>
              <a:t>Only the digest is encrypted using the private key.</a:t>
            </a:r>
          </a:p>
          <a:p>
            <a:pPr eaLnBrk="1" hangingPunct="1">
              <a:buFont typeface="Wingdings" panose="05000000000000000000" pitchFamily="2" charset="2"/>
              <a:buNone/>
            </a:pPr>
            <a:endParaRPr lang="en-US" alt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0983B86C-C0BA-49AE-AAB1-D8FA11312FC9}" type="datetime1">
              <a:rPr lang="en-US" altLang="en-US" sz="1400"/>
              <a:pPr eaLnBrk="1" hangingPunct="1"/>
              <a:t>10/24/2018</a:t>
            </a:fld>
            <a:endParaRPr lang="en-US" altLang="en-US" sz="1400"/>
          </a:p>
        </p:txBody>
      </p:sp>
      <p:sp>
        <p:nvSpPr>
          <p:cNvPr id="2048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048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2B440982-BCE0-4281-A5FB-BD0B475D5568}" type="slidenum">
              <a:rPr lang="en-US" altLang="en-US" sz="1400"/>
              <a:pPr eaLnBrk="1" hangingPunct="1"/>
              <a:t>18</a:t>
            </a:fld>
            <a:endParaRPr lang="en-US" altLang="en-US" sz="1400"/>
          </a:p>
        </p:txBody>
      </p:sp>
      <p:sp>
        <p:nvSpPr>
          <p:cNvPr id="20485" name="Rectangle 2"/>
          <p:cNvSpPr>
            <a:spLocks noGrp="1" noChangeArrowheads="1"/>
          </p:cNvSpPr>
          <p:nvPr>
            <p:ph type="title"/>
          </p:nvPr>
        </p:nvSpPr>
        <p:spPr/>
        <p:txBody>
          <a:bodyPr/>
          <a:lstStyle/>
          <a:p>
            <a:pPr eaLnBrk="1" hangingPunct="1"/>
            <a:r>
              <a:rPr lang="en-GB" altLang="en-US" smtClean="0"/>
              <a:t>Alice’s bank account certificate</a:t>
            </a:r>
          </a:p>
        </p:txBody>
      </p:sp>
      <p:grpSp>
        <p:nvGrpSpPr>
          <p:cNvPr id="20486" name="Group 3"/>
          <p:cNvGrpSpPr>
            <a:grpSpLocks/>
          </p:cNvGrpSpPr>
          <p:nvPr/>
        </p:nvGrpSpPr>
        <p:grpSpPr bwMode="auto">
          <a:xfrm>
            <a:off x="615950" y="2947988"/>
            <a:ext cx="7858125" cy="1828800"/>
            <a:chOff x="420" y="1857"/>
            <a:chExt cx="5363" cy="1152"/>
          </a:xfrm>
        </p:grpSpPr>
        <p:sp>
          <p:nvSpPr>
            <p:cNvPr id="20487" name="Rectangle 4"/>
            <p:cNvSpPr>
              <a:spLocks noChangeArrowheads="1"/>
            </p:cNvSpPr>
            <p:nvPr/>
          </p:nvSpPr>
          <p:spPr bwMode="auto">
            <a:xfrm>
              <a:off x="434" y="1941"/>
              <a:ext cx="1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1. </a:t>
              </a:r>
              <a:endParaRPr lang="en-GB" altLang="en-US">
                <a:latin typeface="Times" panose="02020603050405020304" pitchFamily="18" charset="0"/>
              </a:endParaRPr>
            </a:p>
          </p:txBody>
        </p:sp>
        <p:sp>
          <p:nvSpPr>
            <p:cNvPr id="20488" name="Rectangle 5"/>
            <p:cNvSpPr>
              <a:spLocks noChangeArrowheads="1"/>
            </p:cNvSpPr>
            <p:nvPr/>
          </p:nvSpPr>
          <p:spPr bwMode="auto">
            <a:xfrm>
              <a:off x="604" y="1941"/>
              <a:ext cx="9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i="1">
                  <a:solidFill>
                    <a:srgbClr val="000000"/>
                  </a:solidFill>
                  <a:latin typeface="Times" panose="02020603050405020304" pitchFamily="18" charset="0"/>
                </a:rPr>
                <a:t>Certificate type</a:t>
              </a:r>
              <a:endParaRPr lang="en-GB" altLang="en-US">
                <a:latin typeface="Times" panose="02020603050405020304" pitchFamily="18" charset="0"/>
              </a:endParaRPr>
            </a:p>
          </p:txBody>
        </p:sp>
        <p:sp>
          <p:nvSpPr>
            <p:cNvPr id="20489" name="Rectangle 6"/>
            <p:cNvSpPr>
              <a:spLocks noChangeArrowheads="1"/>
            </p:cNvSpPr>
            <p:nvPr/>
          </p:nvSpPr>
          <p:spPr bwMode="auto">
            <a:xfrm>
              <a:off x="1547" y="1941"/>
              <a:ext cx="4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a:t>
              </a:r>
              <a:endParaRPr lang="en-GB" altLang="en-US">
                <a:latin typeface="Times" panose="02020603050405020304" pitchFamily="18" charset="0"/>
              </a:endParaRPr>
            </a:p>
          </p:txBody>
        </p:sp>
        <p:sp>
          <p:nvSpPr>
            <p:cNvPr id="20490" name="Rectangle 7"/>
            <p:cNvSpPr>
              <a:spLocks noChangeArrowheads="1"/>
            </p:cNvSpPr>
            <p:nvPr/>
          </p:nvSpPr>
          <p:spPr bwMode="auto">
            <a:xfrm>
              <a:off x="2290" y="1941"/>
              <a:ext cx="107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Account number</a:t>
              </a:r>
              <a:endParaRPr lang="en-GB" altLang="en-US">
                <a:latin typeface="Times" panose="02020603050405020304" pitchFamily="18" charset="0"/>
              </a:endParaRPr>
            </a:p>
          </p:txBody>
        </p:sp>
        <p:sp>
          <p:nvSpPr>
            <p:cNvPr id="20491" name="Rectangle 8"/>
            <p:cNvSpPr>
              <a:spLocks noChangeArrowheads="1"/>
            </p:cNvSpPr>
            <p:nvPr/>
          </p:nvSpPr>
          <p:spPr bwMode="auto">
            <a:xfrm>
              <a:off x="2267" y="1857"/>
              <a:ext cx="15" cy="24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0492" name="Rectangle 9"/>
            <p:cNvSpPr>
              <a:spLocks noChangeArrowheads="1"/>
            </p:cNvSpPr>
            <p:nvPr/>
          </p:nvSpPr>
          <p:spPr bwMode="auto">
            <a:xfrm>
              <a:off x="434" y="2142"/>
              <a:ext cx="1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2. </a:t>
              </a:r>
              <a:endParaRPr lang="en-GB" altLang="en-US">
                <a:latin typeface="Times" panose="02020603050405020304" pitchFamily="18" charset="0"/>
              </a:endParaRPr>
            </a:p>
          </p:txBody>
        </p:sp>
        <p:sp>
          <p:nvSpPr>
            <p:cNvPr id="20493" name="Rectangle 10"/>
            <p:cNvSpPr>
              <a:spLocks noChangeArrowheads="1"/>
            </p:cNvSpPr>
            <p:nvPr/>
          </p:nvSpPr>
          <p:spPr bwMode="auto">
            <a:xfrm>
              <a:off x="604" y="2142"/>
              <a:ext cx="37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i="1">
                  <a:solidFill>
                    <a:srgbClr val="000000"/>
                  </a:solidFill>
                  <a:latin typeface="Times" panose="02020603050405020304" pitchFamily="18" charset="0"/>
                </a:rPr>
                <a:t>Name</a:t>
              </a:r>
              <a:endParaRPr lang="en-GB" altLang="en-US">
                <a:latin typeface="Times" panose="02020603050405020304" pitchFamily="18" charset="0"/>
              </a:endParaRPr>
            </a:p>
          </p:txBody>
        </p:sp>
        <p:sp>
          <p:nvSpPr>
            <p:cNvPr id="20494" name="Rectangle 11"/>
            <p:cNvSpPr>
              <a:spLocks noChangeArrowheads="1"/>
            </p:cNvSpPr>
            <p:nvPr/>
          </p:nvSpPr>
          <p:spPr bwMode="auto">
            <a:xfrm>
              <a:off x="960" y="2142"/>
              <a:ext cx="4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a:t>
              </a:r>
              <a:endParaRPr lang="en-GB" altLang="en-US">
                <a:latin typeface="Times" panose="02020603050405020304" pitchFamily="18" charset="0"/>
              </a:endParaRPr>
            </a:p>
          </p:txBody>
        </p:sp>
        <p:sp>
          <p:nvSpPr>
            <p:cNvPr id="20495" name="Rectangle 12"/>
            <p:cNvSpPr>
              <a:spLocks noChangeArrowheads="1"/>
            </p:cNvSpPr>
            <p:nvPr/>
          </p:nvSpPr>
          <p:spPr bwMode="auto">
            <a:xfrm>
              <a:off x="2290" y="2142"/>
              <a:ext cx="34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Alice</a:t>
              </a:r>
              <a:endParaRPr lang="en-GB" altLang="en-US">
                <a:latin typeface="Times" panose="02020603050405020304" pitchFamily="18" charset="0"/>
              </a:endParaRPr>
            </a:p>
          </p:txBody>
        </p:sp>
        <p:sp>
          <p:nvSpPr>
            <p:cNvPr id="20496" name="Rectangle 13"/>
            <p:cNvSpPr>
              <a:spLocks noChangeArrowheads="1"/>
            </p:cNvSpPr>
            <p:nvPr/>
          </p:nvSpPr>
          <p:spPr bwMode="auto">
            <a:xfrm>
              <a:off x="2267" y="2104"/>
              <a:ext cx="15" cy="2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0497" name="Rectangle 14"/>
            <p:cNvSpPr>
              <a:spLocks noChangeArrowheads="1"/>
            </p:cNvSpPr>
            <p:nvPr/>
          </p:nvSpPr>
          <p:spPr bwMode="auto">
            <a:xfrm>
              <a:off x="434" y="2343"/>
              <a:ext cx="1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3. </a:t>
              </a:r>
              <a:endParaRPr lang="en-GB" altLang="en-US">
                <a:latin typeface="Times" panose="02020603050405020304" pitchFamily="18" charset="0"/>
              </a:endParaRPr>
            </a:p>
          </p:txBody>
        </p:sp>
        <p:sp>
          <p:nvSpPr>
            <p:cNvPr id="20498" name="Rectangle 15"/>
            <p:cNvSpPr>
              <a:spLocks noChangeArrowheads="1"/>
            </p:cNvSpPr>
            <p:nvPr/>
          </p:nvSpPr>
          <p:spPr bwMode="auto">
            <a:xfrm>
              <a:off x="604" y="2343"/>
              <a:ext cx="5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i="1">
                  <a:solidFill>
                    <a:srgbClr val="000000"/>
                  </a:solidFill>
                  <a:latin typeface="Times" panose="02020603050405020304" pitchFamily="18" charset="0"/>
                </a:rPr>
                <a:t>Account</a:t>
              </a:r>
              <a:endParaRPr lang="en-GB" altLang="en-US">
                <a:latin typeface="Times" panose="02020603050405020304" pitchFamily="18" charset="0"/>
              </a:endParaRPr>
            </a:p>
          </p:txBody>
        </p:sp>
        <p:sp>
          <p:nvSpPr>
            <p:cNvPr id="20499" name="Rectangle 16"/>
            <p:cNvSpPr>
              <a:spLocks noChangeArrowheads="1"/>
            </p:cNvSpPr>
            <p:nvPr/>
          </p:nvSpPr>
          <p:spPr bwMode="auto">
            <a:xfrm>
              <a:off x="1114" y="2343"/>
              <a:ext cx="4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a:t>
              </a:r>
              <a:endParaRPr lang="en-GB" altLang="en-US">
                <a:latin typeface="Times" panose="02020603050405020304" pitchFamily="18" charset="0"/>
              </a:endParaRPr>
            </a:p>
          </p:txBody>
        </p:sp>
        <p:sp>
          <p:nvSpPr>
            <p:cNvPr id="20500" name="Rectangle 17"/>
            <p:cNvSpPr>
              <a:spLocks noChangeArrowheads="1"/>
            </p:cNvSpPr>
            <p:nvPr/>
          </p:nvSpPr>
          <p:spPr bwMode="auto">
            <a:xfrm>
              <a:off x="2290" y="2343"/>
              <a:ext cx="5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6262626</a:t>
              </a:r>
              <a:endParaRPr lang="en-GB" altLang="en-US">
                <a:latin typeface="Times" panose="02020603050405020304" pitchFamily="18" charset="0"/>
              </a:endParaRPr>
            </a:p>
          </p:txBody>
        </p:sp>
        <p:sp>
          <p:nvSpPr>
            <p:cNvPr id="20501" name="Rectangle 18"/>
            <p:cNvSpPr>
              <a:spLocks noChangeArrowheads="1"/>
            </p:cNvSpPr>
            <p:nvPr/>
          </p:nvSpPr>
          <p:spPr bwMode="auto">
            <a:xfrm>
              <a:off x="2267" y="2305"/>
              <a:ext cx="15" cy="2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0502" name="Rectangle 19"/>
            <p:cNvSpPr>
              <a:spLocks noChangeArrowheads="1"/>
            </p:cNvSpPr>
            <p:nvPr/>
          </p:nvSpPr>
          <p:spPr bwMode="auto">
            <a:xfrm>
              <a:off x="434" y="2544"/>
              <a:ext cx="1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4. </a:t>
              </a:r>
              <a:endParaRPr lang="en-GB" altLang="en-US">
                <a:latin typeface="Times" panose="02020603050405020304" pitchFamily="18" charset="0"/>
              </a:endParaRPr>
            </a:p>
          </p:txBody>
        </p:sp>
        <p:sp>
          <p:nvSpPr>
            <p:cNvPr id="20503" name="Rectangle 20"/>
            <p:cNvSpPr>
              <a:spLocks noChangeArrowheads="1"/>
            </p:cNvSpPr>
            <p:nvPr/>
          </p:nvSpPr>
          <p:spPr bwMode="auto">
            <a:xfrm>
              <a:off x="604" y="2544"/>
              <a:ext cx="12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i="1">
                  <a:solidFill>
                    <a:srgbClr val="000000"/>
                  </a:solidFill>
                  <a:latin typeface="Times" panose="02020603050405020304" pitchFamily="18" charset="0"/>
                </a:rPr>
                <a:t>Certifying authority</a:t>
              </a:r>
              <a:endParaRPr lang="en-GB" altLang="en-US">
                <a:latin typeface="Times" panose="02020603050405020304" pitchFamily="18" charset="0"/>
              </a:endParaRPr>
            </a:p>
          </p:txBody>
        </p:sp>
        <p:sp>
          <p:nvSpPr>
            <p:cNvPr id="20504" name="Rectangle 21"/>
            <p:cNvSpPr>
              <a:spLocks noChangeArrowheads="1"/>
            </p:cNvSpPr>
            <p:nvPr/>
          </p:nvSpPr>
          <p:spPr bwMode="auto">
            <a:xfrm>
              <a:off x="1841" y="2544"/>
              <a:ext cx="4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a:t>
              </a:r>
              <a:endParaRPr lang="en-GB" altLang="en-US">
                <a:latin typeface="Times" panose="02020603050405020304" pitchFamily="18" charset="0"/>
              </a:endParaRPr>
            </a:p>
          </p:txBody>
        </p:sp>
        <p:sp>
          <p:nvSpPr>
            <p:cNvPr id="20505" name="Rectangle 22"/>
            <p:cNvSpPr>
              <a:spLocks noChangeArrowheads="1"/>
            </p:cNvSpPr>
            <p:nvPr/>
          </p:nvSpPr>
          <p:spPr bwMode="auto">
            <a:xfrm>
              <a:off x="2290" y="2544"/>
              <a:ext cx="7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Bob’s Bank</a:t>
              </a:r>
              <a:endParaRPr lang="en-GB" altLang="en-US">
                <a:latin typeface="Times" panose="02020603050405020304" pitchFamily="18" charset="0"/>
              </a:endParaRPr>
            </a:p>
          </p:txBody>
        </p:sp>
        <p:sp>
          <p:nvSpPr>
            <p:cNvPr id="20506" name="Rectangle 23"/>
            <p:cNvSpPr>
              <a:spLocks noChangeArrowheads="1"/>
            </p:cNvSpPr>
            <p:nvPr/>
          </p:nvSpPr>
          <p:spPr bwMode="auto">
            <a:xfrm>
              <a:off x="2267" y="2506"/>
              <a:ext cx="15" cy="2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0507" name="Rectangle 24"/>
            <p:cNvSpPr>
              <a:spLocks noChangeArrowheads="1"/>
            </p:cNvSpPr>
            <p:nvPr/>
          </p:nvSpPr>
          <p:spPr bwMode="auto">
            <a:xfrm>
              <a:off x="434" y="2745"/>
              <a:ext cx="1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5. </a:t>
              </a:r>
              <a:endParaRPr lang="en-GB" altLang="en-US">
                <a:latin typeface="Times" panose="02020603050405020304" pitchFamily="18" charset="0"/>
              </a:endParaRPr>
            </a:p>
          </p:txBody>
        </p:sp>
        <p:sp>
          <p:nvSpPr>
            <p:cNvPr id="20508" name="Rectangle 25"/>
            <p:cNvSpPr>
              <a:spLocks noChangeArrowheads="1"/>
            </p:cNvSpPr>
            <p:nvPr/>
          </p:nvSpPr>
          <p:spPr bwMode="auto">
            <a:xfrm>
              <a:off x="604" y="2745"/>
              <a:ext cx="6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i="1">
                  <a:solidFill>
                    <a:srgbClr val="000000"/>
                  </a:solidFill>
                  <a:latin typeface="Times" panose="02020603050405020304" pitchFamily="18" charset="0"/>
                </a:rPr>
                <a:t>Signature</a:t>
              </a:r>
              <a:endParaRPr lang="en-GB" altLang="en-US">
                <a:latin typeface="Times" panose="02020603050405020304" pitchFamily="18" charset="0"/>
              </a:endParaRPr>
            </a:p>
          </p:txBody>
        </p:sp>
        <p:sp>
          <p:nvSpPr>
            <p:cNvPr id="20509" name="Rectangle 26"/>
            <p:cNvSpPr>
              <a:spLocks noChangeArrowheads="1"/>
            </p:cNvSpPr>
            <p:nvPr/>
          </p:nvSpPr>
          <p:spPr bwMode="auto">
            <a:xfrm>
              <a:off x="1192" y="2745"/>
              <a:ext cx="4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a:t>
              </a:r>
              <a:endParaRPr lang="en-GB" altLang="en-US">
                <a:latin typeface="Times" panose="02020603050405020304" pitchFamily="18" charset="0"/>
              </a:endParaRPr>
            </a:p>
          </p:txBody>
        </p:sp>
        <p:grpSp>
          <p:nvGrpSpPr>
            <p:cNvPr id="20510" name="Group 27"/>
            <p:cNvGrpSpPr>
              <a:grpSpLocks/>
            </p:cNvGrpSpPr>
            <p:nvPr/>
          </p:nvGrpSpPr>
          <p:grpSpPr bwMode="auto">
            <a:xfrm>
              <a:off x="2303" y="2745"/>
              <a:ext cx="1983" cy="216"/>
              <a:chOff x="2303" y="2745"/>
              <a:chExt cx="1983" cy="216"/>
            </a:xfrm>
          </p:grpSpPr>
          <p:sp>
            <p:nvSpPr>
              <p:cNvPr id="20513" name="Rectangle 28"/>
              <p:cNvSpPr>
                <a:spLocks noChangeArrowheads="1"/>
              </p:cNvSpPr>
              <p:nvPr/>
            </p:nvSpPr>
            <p:spPr bwMode="auto">
              <a:xfrm>
                <a:off x="2303" y="2745"/>
                <a:ext cx="167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000">
                    <a:solidFill>
                      <a:srgbClr val="000000"/>
                    </a:solidFill>
                    <a:latin typeface="Times" panose="02020603050405020304" pitchFamily="18" charset="0"/>
                  </a:rPr>
                  <a:t>{</a:t>
                </a:r>
                <a:r>
                  <a:rPr lang="en-GB" altLang="en-US" sz="2000" i="1">
                    <a:solidFill>
                      <a:srgbClr val="000000"/>
                    </a:solidFill>
                    <a:latin typeface="Times" panose="02020603050405020304" pitchFamily="18" charset="0"/>
                  </a:rPr>
                  <a:t>Digest</a:t>
                </a:r>
                <a:r>
                  <a:rPr lang="en-GB" altLang="en-US" sz="2000">
                    <a:solidFill>
                      <a:srgbClr val="000000"/>
                    </a:solidFill>
                    <a:latin typeface="Times" panose="02020603050405020304" pitchFamily="18" charset="0"/>
                  </a:rPr>
                  <a:t>(</a:t>
                </a:r>
                <a:r>
                  <a:rPr lang="en-GB" altLang="en-US" sz="2000" i="1">
                    <a:solidFill>
                      <a:srgbClr val="000000"/>
                    </a:solidFill>
                    <a:latin typeface="Times" panose="02020603050405020304" pitchFamily="18" charset="0"/>
                  </a:rPr>
                  <a:t>field 2 + field 3</a:t>
                </a:r>
                <a:r>
                  <a:rPr lang="en-GB" altLang="en-US" sz="2000">
                    <a:solidFill>
                      <a:srgbClr val="000000"/>
                    </a:solidFill>
                    <a:latin typeface="Times" panose="02020603050405020304" pitchFamily="18" charset="0"/>
                  </a:rPr>
                  <a:t>)}</a:t>
                </a:r>
                <a:endParaRPr lang="en-GB" altLang="en-US">
                  <a:latin typeface="Times" panose="02020603050405020304" pitchFamily="18" charset="0"/>
                </a:endParaRPr>
              </a:p>
            </p:txBody>
          </p:sp>
          <p:sp>
            <p:nvSpPr>
              <p:cNvPr id="20514" name="Rectangle 29"/>
              <p:cNvSpPr>
                <a:spLocks noChangeArrowheads="1"/>
              </p:cNvSpPr>
              <p:nvPr/>
            </p:nvSpPr>
            <p:spPr bwMode="auto">
              <a:xfrm>
                <a:off x="3982" y="2807"/>
                <a:ext cx="30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i="1">
                    <a:solidFill>
                      <a:srgbClr val="000000"/>
                    </a:solidFill>
                    <a:latin typeface="Times" panose="02020603050405020304" pitchFamily="18" charset="0"/>
                  </a:rPr>
                  <a:t>K</a:t>
                </a:r>
                <a:r>
                  <a:rPr lang="en-GB" altLang="en-US" sz="1600" i="1" baseline="-25000">
                    <a:solidFill>
                      <a:srgbClr val="000000"/>
                    </a:solidFill>
                    <a:latin typeface="Times" panose="02020603050405020304" pitchFamily="18" charset="0"/>
                  </a:rPr>
                  <a:t>Bpriv</a:t>
                </a:r>
                <a:endParaRPr lang="en-GB" altLang="en-US" sz="1600">
                  <a:latin typeface="Times" panose="02020603050405020304" pitchFamily="18" charset="0"/>
                </a:endParaRPr>
              </a:p>
            </p:txBody>
          </p:sp>
        </p:grpSp>
        <p:sp>
          <p:nvSpPr>
            <p:cNvPr id="20511" name="Line 30"/>
            <p:cNvSpPr>
              <a:spLocks noChangeShapeType="1"/>
            </p:cNvSpPr>
            <p:nvPr/>
          </p:nvSpPr>
          <p:spPr bwMode="auto">
            <a:xfrm>
              <a:off x="420" y="3009"/>
              <a:ext cx="536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12" name="Line 31"/>
            <p:cNvSpPr>
              <a:spLocks noChangeShapeType="1"/>
            </p:cNvSpPr>
            <p:nvPr/>
          </p:nvSpPr>
          <p:spPr bwMode="auto">
            <a:xfrm>
              <a:off x="420" y="1893"/>
              <a:ext cx="536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B0FDBAD-D9C9-4575-884B-E6A43E2D6E25}" type="datetime1">
              <a:rPr lang="en-US" altLang="en-US" sz="1400"/>
              <a:pPr eaLnBrk="1" hangingPunct="1"/>
              <a:t>10/24/2018</a:t>
            </a:fld>
            <a:endParaRPr lang="en-US" altLang="en-US" sz="1400"/>
          </a:p>
        </p:txBody>
      </p:sp>
      <p:sp>
        <p:nvSpPr>
          <p:cNvPr id="2150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150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1D9FC7F-CAA5-4C3B-AF94-2B26B31F486D}" type="slidenum">
              <a:rPr lang="en-US" altLang="en-US" sz="1400"/>
              <a:pPr eaLnBrk="1" hangingPunct="1"/>
              <a:t>19</a:t>
            </a:fld>
            <a:endParaRPr lang="en-US" altLang="en-US" sz="1400"/>
          </a:p>
        </p:txBody>
      </p:sp>
      <p:sp>
        <p:nvSpPr>
          <p:cNvPr id="21509" name="Rectangle 2"/>
          <p:cNvSpPr>
            <a:spLocks noGrp="1" noChangeArrowheads="1"/>
          </p:cNvSpPr>
          <p:nvPr>
            <p:ph type="title"/>
          </p:nvPr>
        </p:nvSpPr>
        <p:spPr/>
        <p:txBody>
          <a:bodyPr/>
          <a:lstStyle/>
          <a:p>
            <a:pPr eaLnBrk="1" hangingPunct="1"/>
            <a:r>
              <a:rPr lang="en-GB" altLang="en-US" sz="3600" smtClean="0"/>
              <a:t>Digital signatures with public keys</a:t>
            </a:r>
          </a:p>
        </p:txBody>
      </p:sp>
      <p:pic>
        <p:nvPicPr>
          <p:cNvPr id="215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313" y="1454150"/>
            <a:ext cx="5160962" cy="467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E4DFDA24-CE96-4E5E-8AC4-4F264AC532C9}" type="datetime1">
              <a:rPr lang="en-US" altLang="en-US" sz="1400"/>
              <a:pPr eaLnBrk="1" hangingPunct="1"/>
              <a:t>10/24/2018</a:t>
            </a:fld>
            <a:endParaRPr lang="en-US" altLang="en-US" sz="1400"/>
          </a:p>
        </p:txBody>
      </p:sp>
      <p:sp>
        <p:nvSpPr>
          <p:cNvPr id="409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41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55E06844-416A-4960-8CD0-B9242284CCBA}" type="slidenum">
              <a:rPr lang="en-US" altLang="en-US" sz="1400"/>
              <a:pPr eaLnBrk="1" hangingPunct="1"/>
              <a:t>2</a:t>
            </a:fld>
            <a:endParaRPr lang="en-US" altLang="en-US" sz="1400"/>
          </a:p>
        </p:txBody>
      </p:sp>
      <p:sp>
        <p:nvSpPr>
          <p:cNvPr id="4101" name="Rectangle 2"/>
          <p:cNvSpPr>
            <a:spLocks noGrp="1" noChangeArrowheads="1"/>
          </p:cNvSpPr>
          <p:nvPr>
            <p:ph type="title"/>
          </p:nvPr>
        </p:nvSpPr>
        <p:spPr/>
        <p:txBody>
          <a:bodyPr/>
          <a:lstStyle/>
          <a:p>
            <a:pPr eaLnBrk="1" hangingPunct="1"/>
            <a:r>
              <a:rPr lang="en-US" altLang="en-US" smtClean="0"/>
              <a:t>Introduction</a:t>
            </a:r>
          </a:p>
        </p:txBody>
      </p:sp>
      <p:sp>
        <p:nvSpPr>
          <p:cNvPr id="4102" name="Rectangle 3" descr="Rectangle: Click to edit Master text styles&#10;Second level&#10;Third level&#10;Fourth level&#10;Fifth level"/>
          <p:cNvSpPr>
            <a:spLocks noGrp="1" noChangeArrowheads="1"/>
          </p:cNvSpPr>
          <p:nvPr>
            <p:ph type="body" idx="1"/>
          </p:nvPr>
        </p:nvSpPr>
        <p:spPr>
          <a:xfrm>
            <a:off x="838200" y="1524000"/>
            <a:ext cx="7772400" cy="4114800"/>
          </a:xfrm>
        </p:spPr>
        <p:txBody>
          <a:bodyPr/>
          <a:lstStyle/>
          <a:p>
            <a:pPr eaLnBrk="1" hangingPunct="1">
              <a:lnSpc>
                <a:spcPct val="90000"/>
              </a:lnSpc>
            </a:pPr>
            <a:r>
              <a:rPr lang="en-US" altLang="en-US" sz="2000" dirty="0" smtClean="0"/>
              <a:t>What is the security model of your system?</a:t>
            </a:r>
          </a:p>
          <a:p>
            <a:pPr eaLnBrk="1" hangingPunct="1">
              <a:lnSpc>
                <a:spcPct val="90000"/>
              </a:lnSpc>
            </a:pPr>
            <a:r>
              <a:rPr lang="en-US" altLang="en-US" sz="2000" dirty="0" smtClean="0"/>
              <a:t>There are many issues:</a:t>
            </a:r>
          </a:p>
          <a:p>
            <a:pPr marL="914400" lvl="1" indent="-457200" eaLnBrk="1" hangingPunct="1">
              <a:lnSpc>
                <a:spcPct val="90000"/>
              </a:lnSpc>
              <a:buFont typeface="Tahoma" panose="020B0604030504040204" pitchFamily="34" charset="0"/>
              <a:buAutoNum type="arabicPeriod"/>
            </a:pPr>
            <a:r>
              <a:rPr lang="en-US" altLang="en-US" sz="2000" dirty="0" smtClean="0"/>
              <a:t>Security</a:t>
            </a:r>
          </a:p>
          <a:p>
            <a:pPr marL="914400" lvl="1" indent="-457200" eaLnBrk="1" hangingPunct="1">
              <a:lnSpc>
                <a:spcPct val="90000"/>
              </a:lnSpc>
              <a:buFont typeface="Tahoma" panose="020B0604030504040204" pitchFamily="34" charset="0"/>
              <a:buAutoNum type="arabicPeriod"/>
            </a:pPr>
            <a:r>
              <a:rPr lang="en-US" altLang="en-US" sz="2000" dirty="0" smtClean="0"/>
              <a:t>Authentication </a:t>
            </a:r>
          </a:p>
          <a:p>
            <a:pPr marL="914400" lvl="1" indent="-457200" eaLnBrk="1" hangingPunct="1">
              <a:lnSpc>
                <a:spcPct val="90000"/>
              </a:lnSpc>
              <a:buFont typeface="Tahoma" panose="020B0604030504040204" pitchFamily="34" charset="0"/>
              <a:buAutoNum type="arabicPeriod"/>
            </a:pPr>
            <a:r>
              <a:rPr lang="en-US" altLang="en-US" sz="2000" dirty="0" smtClean="0"/>
              <a:t>Authorization</a:t>
            </a:r>
          </a:p>
          <a:p>
            <a:pPr marL="914400" lvl="1" indent="-457200" eaLnBrk="1" hangingPunct="1">
              <a:lnSpc>
                <a:spcPct val="90000"/>
              </a:lnSpc>
              <a:buFont typeface="Tahoma" panose="020B0604030504040204" pitchFamily="34" charset="0"/>
              <a:buAutoNum type="arabicPeriod"/>
            </a:pPr>
            <a:r>
              <a:rPr lang="en-US" altLang="en-US" sz="2000" dirty="0" smtClean="0"/>
              <a:t>Privacy of data</a:t>
            </a:r>
          </a:p>
          <a:p>
            <a:pPr marL="914400" lvl="1" indent="-457200" eaLnBrk="1" hangingPunct="1">
              <a:lnSpc>
                <a:spcPct val="90000"/>
              </a:lnSpc>
              <a:buFont typeface="Tahoma" panose="020B0604030504040204" pitchFamily="34" charset="0"/>
              <a:buAutoNum type="arabicPeriod"/>
            </a:pPr>
            <a:r>
              <a:rPr lang="en-US" altLang="en-US" sz="2000" dirty="0" smtClean="0"/>
              <a:t>Integrity of data and communications</a:t>
            </a:r>
          </a:p>
          <a:p>
            <a:pPr eaLnBrk="1" hangingPunct="1">
              <a:lnSpc>
                <a:spcPct val="90000"/>
              </a:lnSpc>
            </a:pPr>
            <a:r>
              <a:rPr lang="en-US" altLang="en-US" sz="2000" dirty="0" smtClean="0"/>
              <a:t>Authentication: is validating the user and the messages sent by the authenticated user. Biometrics; Private-public key pair</a:t>
            </a:r>
          </a:p>
          <a:p>
            <a:pPr eaLnBrk="1" hangingPunct="1">
              <a:lnSpc>
                <a:spcPct val="90000"/>
              </a:lnSpc>
            </a:pPr>
            <a:r>
              <a:rPr lang="en-US" altLang="en-US" sz="2000" dirty="0" smtClean="0"/>
              <a:t>Authorization: refers to access control of resources after a user/message has been authenticated.</a:t>
            </a:r>
          </a:p>
          <a:p>
            <a:pPr eaLnBrk="1" hangingPunct="1">
              <a:lnSpc>
                <a:spcPct val="90000"/>
              </a:lnSpc>
            </a:pPr>
            <a:r>
              <a:rPr lang="en-US" altLang="en-US" sz="2000" dirty="0" smtClean="0"/>
              <a:t>Privacy and integrity through encryption</a:t>
            </a:r>
          </a:p>
          <a:p>
            <a:pPr eaLnBrk="1" hangingPunct="1">
              <a:lnSpc>
                <a:spcPct val="90000"/>
              </a:lnSpc>
            </a:pPr>
            <a:r>
              <a:rPr lang="en-US" altLang="en-US" sz="2000" dirty="0" smtClean="0"/>
              <a:t>These are especially critical for cloud-hosted systems:  issues above are hot research issues in the context of cloud computing and blockchain systems.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B87A3283-FEEA-4790-98FC-7750852EBA22}" type="datetime1">
              <a:rPr lang="en-US" altLang="en-US" sz="1400"/>
              <a:pPr eaLnBrk="1" hangingPunct="1"/>
              <a:t>10/24/2018</a:t>
            </a:fld>
            <a:endParaRPr lang="en-US" altLang="en-US" sz="1400"/>
          </a:p>
        </p:txBody>
      </p:sp>
      <p:sp>
        <p:nvSpPr>
          <p:cNvPr id="2253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253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87CD26DF-336E-406B-B9F2-1EB0E13B436D}" type="slidenum">
              <a:rPr lang="en-US" altLang="en-US" sz="1400"/>
              <a:pPr eaLnBrk="1" hangingPunct="1"/>
              <a:t>20</a:t>
            </a:fld>
            <a:endParaRPr lang="en-US" altLang="en-US" sz="1400"/>
          </a:p>
        </p:txBody>
      </p:sp>
      <p:sp>
        <p:nvSpPr>
          <p:cNvPr id="22533" name="Rectangle 2"/>
          <p:cNvSpPr>
            <a:spLocks noGrp="1" noChangeArrowheads="1"/>
          </p:cNvSpPr>
          <p:nvPr>
            <p:ph type="title"/>
          </p:nvPr>
        </p:nvSpPr>
        <p:spPr/>
        <p:txBody>
          <a:bodyPr/>
          <a:lstStyle/>
          <a:p>
            <a:pPr eaLnBrk="1" hangingPunct="1"/>
            <a:r>
              <a:rPr lang="en-GB" altLang="en-US" sz="3600" smtClean="0"/>
              <a:t>Low-cost signatures with a shared secret key</a:t>
            </a:r>
          </a:p>
        </p:txBody>
      </p:sp>
      <p:pic>
        <p:nvPicPr>
          <p:cNvPr id="2253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8675" y="1431925"/>
            <a:ext cx="5000625" cy="473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A4CD7341-0883-4053-9015-961568CEFF96}" type="datetime1">
              <a:rPr lang="en-US" altLang="en-US" sz="1400"/>
              <a:pPr eaLnBrk="1" hangingPunct="1"/>
              <a:t>10/24/2018</a:t>
            </a:fld>
            <a:endParaRPr lang="en-US" altLang="en-US" sz="1400"/>
          </a:p>
        </p:txBody>
      </p:sp>
      <p:sp>
        <p:nvSpPr>
          <p:cNvPr id="23555"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355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0131932-6C2A-44AC-8337-EC0451752401}" type="slidenum">
              <a:rPr lang="en-US" altLang="en-US" sz="1400"/>
              <a:pPr eaLnBrk="1" hangingPunct="1"/>
              <a:t>21</a:t>
            </a:fld>
            <a:endParaRPr lang="en-US" altLang="en-US" sz="1400"/>
          </a:p>
        </p:txBody>
      </p:sp>
      <p:sp>
        <p:nvSpPr>
          <p:cNvPr id="23557" name="Rectangle 2"/>
          <p:cNvSpPr>
            <a:spLocks noGrp="1" noChangeArrowheads="1"/>
          </p:cNvSpPr>
          <p:nvPr>
            <p:ph type="title"/>
          </p:nvPr>
        </p:nvSpPr>
        <p:spPr/>
        <p:txBody>
          <a:bodyPr/>
          <a:lstStyle/>
          <a:p>
            <a:pPr eaLnBrk="1" hangingPunct="1"/>
            <a:r>
              <a:rPr lang="en-GB" altLang="en-US" smtClean="0"/>
              <a:t>X509 Certificate format</a:t>
            </a:r>
          </a:p>
        </p:txBody>
      </p:sp>
      <p:grpSp>
        <p:nvGrpSpPr>
          <p:cNvPr id="23558" name="Group 3"/>
          <p:cNvGrpSpPr>
            <a:grpSpLocks/>
          </p:cNvGrpSpPr>
          <p:nvPr/>
        </p:nvGrpSpPr>
        <p:grpSpPr bwMode="auto">
          <a:xfrm>
            <a:off x="914400" y="1600200"/>
            <a:ext cx="7129463" cy="1911350"/>
            <a:chOff x="775" y="1505"/>
            <a:chExt cx="4865" cy="1204"/>
          </a:xfrm>
        </p:grpSpPr>
        <p:sp>
          <p:nvSpPr>
            <p:cNvPr id="23560" name="Rectangle 4"/>
            <p:cNvSpPr>
              <a:spLocks noChangeArrowheads="1"/>
            </p:cNvSpPr>
            <p:nvPr/>
          </p:nvSpPr>
          <p:spPr bwMode="auto">
            <a:xfrm>
              <a:off x="786" y="1540"/>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S</a:t>
              </a:r>
              <a:endParaRPr lang="en-GB" altLang="en-US">
                <a:latin typeface="Times" panose="02020603050405020304" pitchFamily="18" charset="0"/>
              </a:endParaRPr>
            </a:p>
          </p:txBody>
        </p:sp>
        <p:sp>
          <p:nvSpPr>
            <p:cNvPr id="23561" name="Rectangle 5"/>
            <p:cNvSpPr>
              <a:spLocks noChangeArrowheads="1"/>
            </p:cNvSpPr>
            <p:nvPr/>
          </p:nvSpPr>
          <p:spPr bwMode="auto">
            <a:xfrm>
              <a:off x="857" y="1540"/>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u</a:t>
              </a:r>
              <a:endParaRPr lang="en-GB" altLang="en-US">
                <a:latin typeface="Times" panose="02020603050405020304" pitchFamily="18" charset="0"/>
              </a:endParaRPr>
            </a:p>
          </p:txBody>
        </p:sp>
        <p:sp>
          <p:nvSpPr>
            <p:cNvPr id="23562" name="Rectangle 6"/>
            <p:cNvSpPr>
              <a:spLocks noChangeArrowheads="1"/>
            </p:cNvSpPr>
            <p:nvPr/>
          </p:nvSpPr>
          <p:spPr bwMode="auto">
            <a:xfrm>
              <a:off x="924" y="1540"/>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b</a:t>
              </a:r>
              <a:endParaRPr lang="en-GB" altLang="en-US">
                <a:latin typeface="Times" panose="02020603050405020304" pitchFamily="18" charset="0"/>
              </a:endParaRPr>
            </a:p>
          </p:txBody>
        </p:sp>
        <p:sp>
          <p:nvSpPr>
            <p:cNvPr id="23563" name="Rectangle 7"/>
            <p:cNvSpPr>
              <a:spLocks noChangeArrowheads="1"/>
            </p:cNvSpPr>
            <p:nvPr/>
          </p:nvSpPr>
          <p:spPr bwMode="auto">
            <a:xfrm>
              <a:off x="994" y="1540"/>
              <a:ext cx="18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jec</a:t>
              </a:r>
              <a:endParaRPr lang="en-GB" altLang="en-US">
                <a:latin typeface="Times" panose="02020603050405020304" pitchFamily="18" charset="0"/>
              </a:endParaRPr>
            </a:p>
          </p:txBody>
        </p:sp>
        <p:sp>
          <p:nvSpPr>
            <p:cNvPr id="23564" name="Rectangle 8"/>
            <p:cNvSpPr>
              <a:spLocks noChangeArrowheads="1"/>
            </p:cNvSpPr>
            <p:nvPr/>
          </p:nvSpPr>
          <p:spPr bwMode="auto">
            <a:xfrm>
              <a:off x="1152" y="1540"/>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565" name="Rectangle 9"/>
            <p:cNvSpPr>
              <a:spLocks noChangeArrowheads="1"/>
            </p:cNvSpPr>
            <p:nvPr/>
          </p:nvSpPr>
          <p:spPr bwMode="auto">
            <a:xfrm>
              <a:off x="3007" y="1610"/>
              <a:ext cx="1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D</a:t>
              </a:r>
              <a:endParaRPr lang="en-GB" altLang="en-US">
                <a:latin typeface="Times" panose="02020603050405020304" pitchFamily="18" charset="0"/>
              </a:endParaRPr>
            </a:p>
          </p:txBody>
        </p:sp>
        <p:sp>
          <p:nvSpPr>
            <p:cNvPr id="23566" name="Rectangle 10"/>
            <p:cNvSpPr>
              <a:spLocks noChangeArrowheads="1"/>
            </p:cNvSpPr>
            <p:nvPr/>
          </p:nvSpPr>
          <p:spPr bwMode="auto">
            <a:xfrm>
              <a:off x="3108" y="1610"/>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567" name="Rectangle 11"/>
            <p:cNvSpPr>
              <a:spLocks noChangeArrowheads="1"/>
            </p:cNvSpPr>
            <p:nvPr/>
          </p:nvSpPr>
          <p:spPr bwMode="auto">
            <a:xfrm>
              <a:off x="3145" y="1610"/>
              <a:ext cx="6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s</a:t>
              </a:r>
              <a:endParaRPr lang="en-GB" altLang="en-US">
                <a:latin typeface="Times" panose="02020603050405020304" pitchFamily="18" charset="0"/>
              </a:endParaRPr>
            </a:p>
          </p:txBody>
        </p:sp>
        <p:sp>
          <p:nvSpPr>
            <p:cNvPr id="23568" name="Rectangle 12"/>
            <p:cNvSpPr>
              <a:spLocks noChangeArrowheads="1"/>
            </p:cNvSpPr>
            <p:nvPr/>
          </p:nvSpPr>
          <p:spPr bwMode="auto">
            <a:xfrm>
              <a:off x="3199" y="1610"/>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569" name="Rectangle 13"/>
            <p:cNvSpPr>
              <a:spLocks noChangeArrowheads="1"/>
            </p:cNvSpPr>
            <p:nvPr/>
          </p:nvSpPr>
          <p:spPr bwMode="auto">
            <a:xfrm>
              <a:off x="3236" y="1610"/>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570" name="Rectangle 14"/>
            <p:cNvSpPr>
              <a:spLocks noChangeArrowheads="1"/>
            </p:cNvSpPr>
            <p:nvPr/>
          </p:nvSpPr>
          <p:spPr bwMode="auto">
            <a:xfrm>
              <a:off x="3276" y="1610"/>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571" name="Rectangle 15"/>
            <p:cNvSpPr>
              <a:spLocks noChangeArrowheads="1"/>
            </p:cNvSpPr>
            <p:nvPr/>
          </p:nvSpPr>
          <p:spPr bwMode="auto">
            <a:xfrm>
              <a:off x="3343" y="1610"/>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g</a:t>
              </a:r>
              <a:endParaRPr lang="en-GB" altLang="en-US">
                <a:latin typeface="Times" panose="02020603050405020304" pitchFamily="18" charset="0"/>
              </a:endParaRPr>
            </a:p>
          </p:txBody>
        </p:sp>
        <p:sp>
          <p:nvSpPr>
            <p:cNvPr id="23572" name="Rectangle 16"/>
            <p:cNvSpPr>
              <a:spLocks noChangeArrowheads="1"/>
            </p:cNvSpPr>
            <p:nvPr/>
          </p:nvSpPr>
          <p:spPr bwMode="auto">
            <a:xfrm>
              <a:off x="3413" y="1610"/>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u</a:t>
              </a:r>
              <a:endParaRPr lang="en-GB" altLang="en-US">
                <a:latin typeface="Times" panose="02020603050405020304" pitchFamily="18" charset="0"/>
              </a:endParaRPr>
            </a:p>
          </p:txBody>
        </p:sp>
        <p:sp>
          <p:nvSpPr>
            <p:cNvPr id="23573" name="Rectangle 17"/>
            <p:cNvSpPr>
              <a:spLocks noChangeArrowheads="1"/>
            </p:cNvSpPr>
            <p:nvPr/>
          </p:nvSpPr>
          <p:spPr bwMode="auto">
            <a:xfrm>
              <a:off x="3481" y="1610"/>
              <a:ext cx="10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is</a:t>
              </a:r>
              <a:endParaRPr lang="en-GB" altLang="en-US">
                <a:latin typeface="Times" panose="02020603050405020304" pitchFamily="18" charset="0"/>
              </a:endParaRPr>
            </a:p>
          </p:txBody>
        </p:sp>
        <p:sp>
          <p:nvSpPr>
            <p:cNvPr id="23574" name="Rectangle 18"/>
            <p:cNvSpPr>
              <a:spLocks noChangeArrowheads="1"/>
            </p:cNvSpPr>
            <p:nvPr/>
          </p:nvSpPr>
          <p:spPr bwMode="auto">
            <a:xfrm>
              <a:off x="3574" y="1610"/>
              <a:ext cx="14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he</a:t>
              </a:r>
              <a:endParaRPr lang="en-GB" altLang="en-US">
                <a:latin typeface="Times" panose="02020603050405020304" pitchFamily="18" charset="0"/>
              </a:endParaRPr>
            </a:p>
          </p:txBody>
        </p:sp>
        <p:sp>
          <p:nvSpPr>
            <p:cNvPr id="23575" name="Rectangle 19"/>
            <p:cNvSpPr>
              <a:spLocks noChangeArrowheads="1"/>
            </p:cNvSpPr>
            <p:nvPr/>
          </p:nvSpPr>
          <p:spPr bwMode="auto">
            <a:xfrm>
              <a:off x="3702" y="1610"/>
              <a:ext cx="23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d N</a:t>
              </a:r>
              <a:endParaRPr lang="en-GB" altLang="en-US">
                <a:latin typeface="Times" panose="02020603050405020304" pitchFamily="18" charset="0"/>
              </a:endParaRPr>
            </a:p>
          </p:txBody>
        </p:sp>
        <p:sp>
          <p:nvSpPr>
            <p:cNvPr id="23576" name="Rectangle 20"/>
            <p:cNvSpPr>
              <a:spLocks noChangeArrowheads="1"/>
            </p:cNvSpPr>
            <p:nvPr/>
          </p:nvSpPr>
          <p:spPr bwMode="auto">
            <a:xfrm>
              <a:off x="3907" y="1610"/>
              <a:ext cx="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3577" name="Rectangle 21"/>
            <p:cNvSpPr>
              <a:spLocks noChangeArrowheads="1"/>
            </p:cNvSpPr>
            <p:nvPr/>
          </p:nvSpPr>
          <p:spPr bwMode="auto">
            <a:xfrm>
              <a:off x="3967" y="1610"/>
              <a:ext cx="12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m</a:t>
              </a:r>
              <a:endParaRPr lang="en-GB" altLang="en-US">
                <a:latin typeface="Times" panose="02020603050405020304" pitchFamily="18" charset="0"/>
              </a:endParaRPr>
            </a:p>
          </p:txBody>
        </p:sp>
        <p:sp>
          <p:nvSpPr>
            <p:cNvPr id="23578" name="Rectangle 22"/>
            <p:cNvSpPr>
              <a:spLocks noChangeArrowheads="1"/>
            </p:cNvSpPr>
            <p:nvPr/>
          </p:nvSpPr>
          <p:spPr bwMode="auto">
            <a:xfrm>
              <a:off x="4074" y="1610"/>
              <a:ext cx="14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 </a:t>
              </a:r>
              <a:endParaRPr lang="en-GB" altLang="en-US">
                <a:latin typeface="Times" panose="02020603050405020304" pitchFamily="18" charset="0"/>
              </a:endParaRPr>
            </a:p>
          </p:txBody>
        </p:sp>
        <p:sp>
          <p:nvSpPr>
            <p:cNvPr id="23579" name="Rectangle 23"/>
            <p:cNvSpPr>
              <a:spLocks noChangeArrowheads="1"/>
            </p:cNvSpPr>
            <p:nvPr/>
          </p:nvSpPr>
          <p:spPr bwMode="auto">
            <a:xfrm>
              <a:off x="4202" y="1610"/>
              <a:ext cx="16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Pu</a:t>
              </a:r>
              <a:endParaRPr lang="en-GB" altLang="en-US">
                <a:latin typeface="Times" panose="02020603050405020304" pitchFamily="18" charset="0"/>
              </a:endParaRPr>
            </a:p>
          </p:txBody>
        </p:sp>
        <p:sp>
          <p:nvSpPr>
            <p:cNvPr id="23580" name="Rectangle 24"/>
            <p:cNvSpPr>
              <a:spLocks noChangeArrowheads="1"/>
            </p:cNvSpPr>
            <p:nvPr/>
          </p:nvSpPr>
          <p:spPr bwMode="auto">
            <a:xfrm>
              <a:off x="4350" y="1610"/>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b</a:t>
              </a:r>
              <a:endParaRPr lang="en-GB" altLang="en-US">
                <a:latin typeface="Times" panose="02020603050405020304" pitchFamily="18" charset="0"/>
              </a:endParaRPr>
            </a:p>
          </p:txBody>
        </p:sp>
        <p:sp>
          <p:nvSpPr>
            <p:cNvPr id="23581" name="Rectangle 25"/>
            <p:cNvSpPr>
              <a:spLocks noChangeArrowheads="1"/>
            </p:cNvSpPr>
            <p:nvPr/>
          </p:nvSpPr>
          <p:spPr bwMode="auto">
            <a:xfrm>
              <a:off x="4417" y="1610"/>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l</a:t>
              </a:r>
              <a:endParaRPr lang="en-GB" altLang="en-US">
                <a:latin typeface="Times" panose="02020603050405020304" pitchFamily="18" charset="0"/>
              </a:endParaRPr>
            </a:p>
          </p:txBody>
        </p:sp>
        <p:sp>
          <p:nvSpPr>
            <p:cNvPr id="23582" name="Rectangle 26"/>
            <p:cNvSpPr>
              <a:spLocks noChangeArrowheads="1"/>
            </p:cNvSpPr>
            <p:nvPr/>
          </p:nvSpPr>
          <p:spPr bwMode="auto">
            <a:xfrm>
              <a:off x="4457" y="1610"/>
              <a:ext cx="15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ic </a:t>
              </a:r>
              <a:endParaRPr lang="en-GB" altLang="en-US">
                <a:latin typeface="Times" panose="02020603050405020304" pitchFamily="18" charset="0"/>
              </a:endParaRPr>
            </a:p>
          </p:txBody>
        </p:sp>
        <p:sp>
          <p:nvSpPr>
            <p:cNvPr id="23583" name="Rectangle 27"/>
            <p:cNvSpPr>
              <a:spLocks noChangeArrowheads="1"/>
            </p:cNvSpPr>
            <p:nvPr/>
          </p:nvSpPr>
          <p:spPr bwMode="auto">
            <a:xfrm>
              <a:off x="4588" y="1610"/>
              <a:ext cx="11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K</a:t>
              </a:r>
              <a:endParaRPr lang="en-GB" altLang="en-US">
                <a:latin typeface="Times" panose="02020603050405020304" pitchFamily="18" charset="0"/>
              </a:endParaRPr>
            </a:p>
          </p:txBody>
        </p:sp>
        <p:sp>
          <p:nvSpPr>
            <p:cNvPr id="23584" name="Rectangle 28"/>
            <p:cNvSpPr>
              <a:spLocks noChangeArrowheads="1"/>
            </p:cNvSpPr>
            <p:nvPr/>
          </p:nvSpPr>
          <p:spPr bwMode="auto">
            <a:xfrm>
              <a:off x="4689" y="1610"/>
              <a:ext cx="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a:t>
              </a:r>
              <a:endParaRPr lang="en-GB" altLang="en-US">
                <a:latin typeface="Times" panose="02020603050405020304" pitchFamily="18" charset="0"/>
              </a:endParaRPr>
            </a:p>
          </p:txBody>
        </p:sp>
        <p:sp>
          <p:nvSpPr>
            <p:cNvPr id="23585" name="Rectangle 29"/>
            <p:cNvSpPr>
              <a:spLocks noChangeArrowheads="1"/>
            </p:cNvSpPr>
            <p:nvPr/>
          </p:nvSpPr>
          <p:spPr bwMode="auto">
            <a:xfrm>
              <a:off x="4748" y="1610"/>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y</a:t>
              </a:r>
              <a:endParaRPr lang="en-GB" altLang="en-US">
                <a:latin typeface="Times" panose="02020603050405020304" pitchFamily="18" charset="0"/>
              </a:endParaRPr>
            </a:p>
          </p:txBody>
        </p:sp>
        <p:sp>
          <p:nvSpPr>
            <p:cNvPr id="23586" name="Rectangle 30"/>
            <p:cNvSpPr>
              <a:spLocks noChangeArrowheads="1"/>
            </p:cNvSpPr>
            <p:nvPr/>
          </p:nvSpPr>
          <p:spPr bwMode="auto">
            <a:xfrm>
              <a:off x="775" y="1505"/>
              <a:ext cx="2221"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7" name="Rectangle 31"/>
            <p:cNvSpPr>
              <a:spLocks noChangeArrowheads="1"/>
            </p:cNvSpPr>
            <p:nvPr/>
          </p:nvSpPr>
          <p:spPr bwMode="auto">
            <a:xfrm>
              <a:off x="2996" y="1505"/>
              <a:ext cx="10"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8" name="Rectangle 32"/>
            <p:cNvSpPr>
              <a:spLocks noChangeArrowheads="1"/>
            </p:cNvSpPr>
            <p:nvPr/>
          </p:nvSpPr>
          <p:spPr bwMode="auto">
            <a:xfrm>
              <a:off x="3006" y="1505"/>
              <a:ext cx="2634"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89" name="Rectangle 33"/>
            <p:cNvSpPr>
              <a:spLocks noChangeArrowheads="1"/>
            </p:cNvSpPr>
            <p:nvPr/>
          </p:nvSpPr>
          <p:spPr bwMode="auto">
            <a:xfrm>
              <a:off x="786" y="1842"/>
              <a:ext cx="17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Iss</a:t>
              </a:r>
              <a:endParaRPr lang="en-GB" altLang="en-US">
                <a:latin typeface="Times" panose="02020603050405020304" pitchFamily="18" charset="0"/>
              </a:endParaRPr>
            </a:p>
          </p:txBody>
        </p:sp>
        <p:sp>
          <p:nvSpPr>
            <p:cNvPr id="23590" name="Rectangle 34"/>
            <p:cNvSpPr>
              <a:spLocks noChangeArrowheads="1"/>
            </p:cNvSpPr>
            <p:nvPr/>
          </p:nvSpPr>
          <p:spPr bwMode="auto">
            <a:xfrm>
              <a:off x="940" y="1842"/>
              <a:ext cx="14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ue</a:t>
              </a:r>
              <a:endParaRPr lang="en-GB" altLang="en-US">
                <a:latin typeface="Times" panose="02020603050405020304" pitchFamily="18" charset="0"/>
              </a:endParaRPr>
            </a:p>
          </p:txBody>
        </p:sp>
        <p:sp>
          <p:nvSpPr>
            <p:cNvPr id="23591" name="Rectangle 35"/>
            <p:cNvSpPr>
              <a:spLocks noChangeArrowheads="1"/>
            </p:cNvSpPr>
            <p:nvPr/>
          </p:nvSpPr>
          <p:spPr bwMode="auto">
            <a:xfrm>
              <a:off x="1067" y="1842"/>
              <a:ext cx="6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r</a:t>
              </a:r>
              <a:endParaRPr lang="en-GB" altLang="en-US">
                <a:latin typeface="Times" panose="02020603050405020304" pitchFamily="18" charset="0"/>
              </a:endParaRPr>
            </a:p>
          </p:txBody>
        </p:sp>
        <p:sp>
          <p:nvSpPr>
            <p:cNvPr id="23592" name="Rectangle 36"/>
            <p:cNvSpPr>
              <a:spLocks noChangeArrowheads="1"/>
            </p:cNvSpPr>
            <p:nvPr/>
          </p:nvSpPr>
          <p:spPr bwMode="auto">
            <a:xfrm>
              <a:off x="3007" y="1842"/>
              <a:ext cx="1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D</a:t>
              </a:r>
              <a:endParaRPr lang="en-GB" altLang="en-US">
                <a:latin typeface="Times" panose="02020603050405020304" pitchFamily="18" charset="0"/>
              </a:endParaRPr>
            </a:p>
          </p:txBody>
        </p:sp>
        <p:sp>
          <p:nvSpPr>
            <p:cNvPr id="23593" name="Rectangle 37"/>
            <p:cNvSpPr>
              <a:spLocks noChangeArrowheads="1"/>
            </p:cNvSpPr>
            <p:nvPr/>
          </p:nvSpPr>
          <p:spPr bwMode="auto">
            <a:xfrm>
              <a:off x="3108" y="1842"/>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594" name="Rectangle 38"/>
            <p:cNvSpPr>
              <a:spLocks noChangeArrowheads="1"/>
            </p:cNvSpPr>
            <p:nvPr/>
          </p:nvSpPr>
          <p:spPr bwMode="auto">
            <a:xfrm>
              <a:off x="3145" y="1842"/>
              <a:ext cx="6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s</a:t>
              </a:r>
              <a:endParaRPr lang="en-GB" altLang="en-US">
                <a:latin typeface="Times" panose="02020603050405020304" pitchFamily="18" charset="0"/>
              </a:endParaRPr>
            </a:p>
          </p:txBody>
        </p:sp>
        <p:sp>
          <p:nvSpPr>
            <p:cNvPr id="23595" name="Rectangle 39"/>
            <p:cNvSpPr>
              <a:spLocks noChangeArrowheads="1"/>
            </p:cNvSpPr>
            <p:nvPr/>
          </p:nvSpPr>
          <p:spPr bwMode="auto">
            <a:xfrm>
              <a:off x="3199" y="1842"/>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596" name="Rectangle 40"/>
            <p:cNvSpPr>
              <a:spLocks noChangeArrowheads="1"/>
            </p:cNvSpPr>
            <p:nvPr/>
          </p:nvSpPr>
          <p:spPr bwMode="auto">
            <a:xfrm>
              <a:off x="3236" y="1842"/>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597" name="Rectangle 41"/>
            <p:cNvSpPr>
              <a:spLocks noChangeArrowheads="1"/>
            </p:cNvSpPr>
            <p:nvPr/>
          </p:nvSpPr>
          <p:spPr bwMode="auto">
            <a:xfrm>
              <a:off x="3276" y="1842"/>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598" name="Rectangle 42"/>
            <p:cNvSpPr>
              <a:spLocks noChangeArrowheads="1"/>
            </p:cNvSpPr>
            <p:nvPr/>
          </p:nvSpPr>
          <p:spPr bwMode="auto">
            <a:xfrm>
              <a:off x="3343" y="1842"/>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g</a:t>
              </a:r>
              <a:endParaRPr lang="en-GB" altLang="en-US">
                <a:latin typeface="Times" panose="02020603050405020304" pitchFamily="18" charset="0"/>
              </a:endParaRPr>
            </a:p>
          </p:txBody>
        </p:sp>
        <p:sp>
          <p:nvSpPr>
            <p:cNvPr id="23599" name="Rectangle 43"/>
            <p:cNvSpPr>
              <a:spLocks noChangeArrowheads="1"/>
            </p:cNvSpPr>
            <p:nvPr/>
          </p:nvSpPr>
          <p:spPr bwMode="auto">
            <a:xfrm>
              <a:off x="3413" y="1842"/>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u</a:t>
              </a:r>
              <a:endParaRPr lang="en-GB" altLang="en-US">
                <a:latin typeface="Times" panose="02020603050405020304" pitchFamily="18" charset="0"/>
              </a:endParaRPr>
            </a:p>
          </p:txBody>
        </p:sp>
        <p:sp>
          <p:nvSpPr>
            <p:cNvPr id="23600" name="Rectangle 44"/>
            <p:cNvSpPr>
              <a:spLocks noChangeArrowheads="1"/>
            </p:cNvSpPr>
            <p:nvPr/>
          </p:nvSpPr>
          <p:spPr bwMode="auto">
            <a:xfrm>
              <a:off x="3481" y="1842"/>
              <a:ext cx="10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is</a:t>
              </a:r>
              <a:endParaRPr lang="en-GB" altLang="en-US">
                <a:latin typeface="Times" panose="02020603050405020304" pitchFamily="18" charset="0"/>
              </a:endParaRPr>
            </a:p>
          </p:txBody>
        </p:sp>
        <p:sp>
          <p:nvSpPr>
            <p:cNvPr id="23601" name="Rectangle 45"/>
            <p:cNvSpPr>
              <a:spLocks noChangeArrowheads="1"/>
            </p:cNvSpPr>
            <p:nvPr/>
          </p:nvSpPr>
          <p:spPr bwMode="auto">
            <a:xfrm>
              <a:off x="3574" y="1842"/>
              <a:ext cx="14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he</a:t>
              </a:r>
              <a:endParaRPr lang="en-GB" altLang="en-US">
                <a:latin typeface="Times" panose="02020603050405020304" pitchFamily="18" charset="0"/>
              </a:endParaRPr>
            </a:p>
          </p:txBody>
        </p:sp>
        <p:sp>
          <p:nvSpPr>
            <p:cNvPr id="23602" name="Rectangle 46"/>
            <p:cNvSpPr>
              <a:spLocks noChangeArrowheads="1"/>
            </p:cNvSpPr>
            <p:nvPr/>
          </p:nvSpPr>
          <p:spPr bwMode="auto">
            <a:xfrm>
              <a:off x="3702" y="1842"/>
              <a:ext cx="23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d N</a:t>
              </a:r>
              <a:endParaRPr lang="en-GB" altLang="en-US">
                <a:latin typeface="Times" panose="02020603050405020304" pitchFamily="18" charset="0"/>
              </a:endParaRPr>
            </a:p>
          </p:txBody>
        </p:sp>
        <p:sp>
          <p:nvSpPr>
            <p:cNvPr id="23603" name="Rectangle 47"/>
            <p:cNvSpPr>
              <a:spLocks noChangeArrowheads="1"/>
            </p:cNvSpPr>
            <p:nvPr/>
          </p:nvSpPr>
          <p:spPr bwMode="auto">
            <a:xfrm>
              <a:off x="3907" y="1842"/>
              <a:ext cx="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3604" name="Rectangle 48"/>
            <p:cNvSpPr>
              <a:spLocks noChangeArrowheads="1"/>
            </p:cNvSpPr>
            <p:nvPr/>
          </p:nvSpPr>
          <p:spPr bwMode="auto">
            <a:xfrm>
              <a:off x="3967" y="1842"/>
              <a:ext cx="12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m</a:t>
              </a:r>
              <a:endParaRPr lang="en-GB" altLang="en-US">
                <a:latin typeface="Times" panose="02020603050405020304" pitchFamily="18" charset="0"/>
              </a:endParaRPr>
            </a:p>
          </p:txBody>
        </p:sp>
        <p:sp>
          <p:nvSpPr>
            <p:cNvPr id="23605" name="Rectangle 49"/>
            <p:cNvSpPr>
              <a:spLocks noChangeArrowheads="1"/>
            </p:cNvSpPr>
            <p:nvPr/>
          </p:nvSpPr>
          <p:spPr bwMode="auto">
            <a:xfrm>
              <a:off x="4074" y="1842"/>
              <a:ext cx="14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 </a:t>
              </a:r>
              <a:endParaRPr lang="en-GB" altLang="en-US">
                <a:latin typeface="Times" panose="02020603050405020304" pitchFamily="18" charset="0"/>
              </a:endParaRPr>
            </a:p>
          </p:txBody>
        </p:sp>
        <p:sp>
          <p:nvSpPr>
            <p:cNvPr id="23606" name="Rectangle 50"/>
            <p:cNvSpPr>
              <a:spLocks noChangeArrowheads="1"/>
            </p:cNvSpPr>
            <p:nvPr/>
          </p:nvSpPr>
          <p:spPr bwMode="auto">
            <a:xfrm>
              <a:off x="4202" y="1842"/>
              <a:ext cx="13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Si</a:t>
              </a:r>
              <a:endParaRPr lang="en-GB" altLang="en-US">
                <a:latin typeface="Times" panose="02020603050405020304" pitchFamily="18" charset="0"/>
              </a:endParaRPr>
            </a:p>
          </p:txBody>
        </p:sp>
        <p:sp>
          <p:nvSpPr>
            <p:cNvPr id="23607" name="Rectangle 51"/>
            <p:cNvSpPr>
              <a:spLocks noChangeArrowheads="1"/>
            </p:cNvSpPr>
            <p:nvPr/>
          </p:nvSpPr>
          <p:spPr bwMode="auto">
            <a:xfrm>
              <a:off x="4319" y="1842"/>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g</a:t>
              </a:r>
              <a:endParaRPr lang="en-GB" altLang="en-US">
                <a:latin typeface="Times" panose="02020603050405020304" pitchFamily="18" charset="0"/>
              </a:endParaRPr>
            </a:p>
          </p:txBody>
        </p:sp>
        <p:sp>
          <p:nvSpPr>
            <p:cNvPr id="23608" name="Rectangle 52"/>
            <p:cNvSpPr>
              <a:spLocks noChangeArrowheads="1"/>
            </p:cNvSpPr>
            <p:nvPr/>
          </p:nvSpPr>
          <p:spPr bwMode="auto">
            <a:xfrm>
              <a:off x="4387" y="1842"/>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609" name="Rectangle 53"/>
            <p:cNvSpPr>
              <a:spLocks noChangeArrowheads="1"/>
            </p:cNvSpPr>
            <p:nvPr/>
          </p:nvSpPr>
          <p:spPr bwMode="auto">
            <a:xfrm>
              <a:off x="4457" y="1842"/>
              <a:ext cx="11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at</a:t>
              </a:r>
              <a:endParaRPr lang="en-GB" altLang="en-US">
                <a:latin typeface="Times" panose="02020603050405020304" pitchFamily="18" charset="0"/>
              </a:endParaRPr>
            </a:p>
          </p:txBody>
        </p:sp>
        <p:sp>
          <p:nvSpPr>
            <p:cNvPr id="23610" name="Rectangle 54"/>
            <p:cNvSpPr>
              <a:spLocks noChangeArrowheads="1"/>
            </p:cNvSpPr>
            <p:nvPr/>
          </p:nvSpPr>
          <p:spPr bwMode="auto">
            <a:xfrm>
              <a:off x="4553" y="1842"/>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u</a:t>
              </a:r>
              <a:endParaRPr lang="en-GB" altLang="en-US">
                <a:latin typeface="Times" panose="02020603050405020304" pitchFamily="18" charset="0"/>
              </a:endParaRPr>
            </a:p>
          </p:txBody>
        </p:sp>
        <p:sp>
          <p:nvSpPr>
            <p:cNvPr id="23611" name="Rectangle 55"/>
            <p:cNvSpPr>
              <a:spLocks noChangeArrowheads="1"/>
            </p:cNvSpPr>
            <p:nvPr/>
          </p:nvSpPr>
          <p:spPr bwMode="auto">
            <a:xfrm>
              <a:off x="4625" y="1842"/>
              <a:ext cx="5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r</a:t>
              </a:r>
              <a:endParaRPr lang="en-GB" altLang="en-US">
                <a:latin typeface="Times" panose="02020603050405020304" pitchFamily="18" charset="0"/>
              </a:endParaRPr>
            </a:p>
          </p:txBody>
        </p:sp>
        <p:sp>
          <p:nvSpPr>
            <p:cNvPr id="23612" name="Rectangle 56"/>
            <p:cNvSpPr>
              <a:spLocks noChangeArrowheads="1"/>
            </p:cNvSpPr>
            <p:nvPr/>
          </p:nvSpPr>
          <p:spPr bwMode="auto">
            <a:xfrm>
              <a:off x="4668" y="1842"/>
              <a:ext cx="7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a:t>
              </a:r>
              <a:endParaRPr lang="en-GB" altLang="en-US">
                <a:latin typeface="Times" panose="02020603050405020304" pitchFamily="18" charset="0"/>
              </a:endParaRPr>
            </a:p>
          </p:txBody>
        </p:sp>
        <p:sp>
          <p:nvSpPr>
            <p:cNvPr id="23613" name="Rectangle 57"/>
            <p:cNvSpPr>
              <a:spLocks noChangeArrowheads="1"/>
            </p:cNvSpPr>
            <p:nvPr/>
          </p:nvSpPr>
          <p:spPr bwMode="auto">
            <a:xfrm>
              <a:off x="786" y="2073"/>
              <a:ext cx="16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Pe</a:t>
              </a:r>
              <a:endParaRPr lang="en-GB" altLang="en-US">
                <a:latin typeface="Times" panose="02020603050405020304" pitchFamily="18" charset="0"/>
              </a:endParaRPr>
            </a:p>
          </p:txBody>
        </p:sp>
        <p:sp>
          <p:nvSpPr>
            <p:cNvPr id="23614" name="Rectangle 58"/>
            <p:cNvSpPr>
              <a:spLocks noChangeArrowheads="1"/>
            </p:cNvSpPr>
            <p:nvPr/>
          </p:nvSpPr>
          <p:spPr bwMode="auto">
            <a:xfrm>
              <a:off x="930" y="2073"/>
              <a:ext cx="10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ri</a:t>
              </a:r>
              <a:endParaRPr lang="en-GB" altLang="en-US">
                <a:latin typeface="Times" panose="02020603050405020304" pitchFamily="18" charset="0"/>
              </a:endParaRPr>
            </a:p>
          </p:txBody>
        </p:sp>
        <p:sp>
          <p:nvSpPr>
            <p:cNvPr id="23615" name="Rectangle 59"/>
            <p:cNvSpPr>
              <a:spLocks noChangeArrowheads="1"/>
            </p:cNvSpPr>
            <p:nvPr/>
          </p:nvSpPr>
          <p:spPr bwMode="auto">
            <a:xfrm>
              <a:off x="1024" y="2073"/>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o</a:t>
              </a:r>
              <a:endParaRPr lang="en-GB" altLang="en-US">
                <a:latin typeface="Times" panose="02020603050405020304" pitchFamily="18" charset="0"/>
              </a:endParaRPr>
            </a:p>
          </p:txBody>
        </p:sp>
        <p:sp>
          <p:nvSpPr>
            <p:cNvPr id="23616" name="Rectangle 60"/>
            <p:cNvSpPr>
              <a:spLocks noChangeArrowheads="1"/>
            </p:cNvSpPr>
            <p:nvPr/>
          </p:nvSpPr>
          <p:spPr bwMode="auto">
            <a:xfrm>
              <a:off x="1091" y="2073"/>
              <a:ext cx="11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d </a:t>
              </a:r>
              <a:endParaRPr lang="en-GB" altLang="en-US">
                <a:latin typeface="Times" panose="02020603050405020304" pitchFamily="18" charset="0"/>
              </a:endParaRPr>
            </a:p>
          </p:txBody>
        </p:sp>
        <p:sp>
          <p:nvSpPr>
            <p:cNvPr id="23617" name="Rectangle 61"/>
            <p:cNvSpPr>
              <a:spLocks noChangeArrowheads="1"/>
            </p:cNvSpPr>
            <p:nvPr/>
          </p:nvSpPr>
          <p:spPr bwMode="auto">
            <a:xfrm>
              <a:off x="1195" y="2073"/>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o</a:t>
              </a:r>
              <a:endParaRPr lang="en-GB" altLang="en-US">
                <a:latin typeface="Times" panose="02020603050405020304" pitchFamily="18" charset="0"/>
              </a:endParaRPr>
            </a:p>
          </p:txBody>
        </p:sp>
        <p:sp>
          <p:nvSpPr>
            <p:cNvPr id="23618" name="Rectangle 62"/>
            <p:cNvSpPr>
              <a:spLocks noChangeArrowheads="1"/>
            </p:cNvSpPr>
            <p:nvPr/>
          </p:nvSpPr>
          <p:spPr bwMode="auto">
            <a:xfrm>
              <a:off x="1262" y="2073"/>
              <a:ext cx="8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f </a:t>
              </a:r>
              <a:endParaRPr lang="en-GB" altLang="en-US">
                <a:latin typeface="Times" panose="02020603050405020304" pitchFamily="18" charset="0"/>
              </a:endParaRPr>
            </a:p>
          </p:txBody>
        </p:sp>
        <p:sp>
          <p:nvSpPr>
            <p:cNvPr id="23619" name="Rectangle 63"/>
            <p:cNvSpPr>
              <a:spLocks noChangeArrowheads="1"/>
            </p:cNvSpPr>
            <p:nvPr/>
          </p:nvSpPr>
          <p:spPr bwMode="auto">
            <a:xfrm>
              <a:off x="1336" y="2073"/>
              <a:ext cx="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v</a:t>
              </a:r>
              <a:endParaRPr lang="en-GB" altLang="en-US">
                <a:latin typeface="Times" panose="02020603050405020304" pitchFamily="18" charset="0"/>
              </a:endParaRPr>
            </a:p>
          </p:txBody>
        </p:sp>
        <p:sp>
          <p:nvSpPr>
            <p:cNvPr id="23620" name="Rectangle 64"/>
            <p:cNvSpPr>
              <a:spLocks noChangeArrowheads="1"/>
            </p:cNvSpPr>
            <p:nvPr/>
          </p:nvSpPr>
          <p:spPr bwMode="auto">
            <a:xfrm>
              <a:off x="1397" y="2073"/>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3621" name="Rectangle 65"/>
            <p:cNvSpPr>
              <a:spLocks noChangeArrowheads="1"/>
            </p:cNvSpPr>
            <p:nvPr/>
          </p:nvSpPr>
          <p:spPr bwMode="auto">
            <a:xfrm>
              <a:off x="1467" y="2073"/>
              <a:ext cx="8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li</a:t>
              </a:r>
              <a:endParaRPr lang="en-GB" altLang="en-US">
                <a:latin typeface="Times" panose="02020603050405020304" pitchFamily="18" charset="0"/>
              </a:endParaRPr>
            </a:p>
          </p:txBody>
        </p:sp>
        <p:sp>
          <p:nvSpPr>
            <p:cNvPr id="23622" name="Rectangle 66"/>
            <p:cNvSpPr>
              <a:spLocks noChangeArrowheads="1"/>
            </p:cNvSpPr>
            <p:nvPr/>
          </p:nvSpPr>
          <p:spPr bwMode="auto">
            <a:xfrm>
              <a:off x="1541" y="2073"/>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d</a:t>
              </a:r>
              <a:endParaRPr lang="en-GB" altLang="en-US">
                <a:latin typeface="Times" panose="02020603050405020304" pitchFamily="18" charset="0"/>
              </a:endParaRPr>
            </a:p>
          </p:txBody>
        </p:sp>
        <p:sp>
          <p:nvSpPr>
            <p:cNvPr id="23623" name="Rectangle 67"/>
            <p:cNvSpPr>
              <a:spLocks noChangeArrowheads="1"/>
            </p:cNvSpPr>
            <p:nvPr/>
          </p:nvSpPr>
          <p:spPr bwMode="auto">
            <a:xfrm>
              <a:off x="1611" y="2073"/>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624" name="Rectangle 68"/>
            <p:cNvSpPr>
              <a:spLocks noChangeArrowheads="1"/>
            </p:cNvSpPr>
            <p:nvPr/>
          </p:nvSpPr>
          <p:spPr bwMode="auto">
            <a:xfrm>
              <a:off x="1648" y="2073"/>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625" name="Rectangle 69"/>
            <p:cNvSpPr>
              <a:spLocks noChangeArrowheads="1"/>
            </p:cNvSpPr>
            <p:nvPr/>
          </p:nvSpPr>
          <p:spPr bwMode="auto">
            <a:xfrm>
              <a:off x="1689" y="2073"/>
              <a:ext cx="7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y</a:t>
              </a:r>
              <a:endParaRPr lang="en-GB" altLang="en-US">
                <a:latin typeface="Times" panose="02020603050405020304" pitchFamily="18" charset="0"/>
              </a:endParaRPr>
            </a:p>
          </p:txBody>
        </p:sp>
        <p:sp>
          <p:nvSpPr>
            <p:cNvPr id="23626" name="Rectangle 70"/>
            <p:cNvSpPr>
              <a:spLocks noChangeArrowheads="1"/>
            </p:cNvSpPr>
            <p:nvPr/>
          </p:nvSpPr>
          <p:spPr bwMode="auto">
            <a:xfrm>
              <a:off x="3007" y="2073"/>
              <a:ext cx="1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627" name="Rectangle 71"/>
            <p:cNvSpPr>
              <a:spLocks noChangeArrowheads="1"/>
            </p:cNvSpPr>
            <p:nvPr/>
          </p:nvSpPr>
          <p:spPr bwMode="auto">
            <a:xfrm>
              <a:off x="3108" y="2073"/>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o</a:t>
              </a:r>
              <a:endParaRPr lang="en-GB" altLang="en-US">
                <a:latin typeface="Times" panose="02020603050405020304" pitchFamily="18" charset="0"/>
              </a:endParaRPr>
            </a:p>
          </p:txBody>
        </p:sp>
        <p:sp>
          <p:nvSpPr>
            <p:cNvPr id="23628" name="Rectangle 72"/>
            <p:cNvSpPr>
              <a:spLocks noChangeArrowheads="1"/>
            </p:cNvSpPr>
            <p:nvPr/>
          </p:nvSpPr>
          <p:spPr bwMode="auto">
            <a:xfrm>
              <a:off x="3174" y="2073"/>
              <a:ext cx="8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 </a:t>
              </a:r>
              <a:endParaRPr lang="en-GB" altLang="en-US">
                <a:latin typeface="Times" panose="02020603050405020304" pitchFamily="18" charset="0"/>
              </a:endParaRPr>
            </a:p>
          </p:txBody>
        </p:sp>
        <p:sp>
          <p:nvSpPr>
            <p:cNvPr id="23629" name="Rectangle 73"/>
            <p:cNvSpPr>
              <a:spLocks noChangeArrowheads="1"/>
            </p:cNvSpPr>
            <p:nvPr/>
          </p:nvSpPr>
          <p:spPr bwMode="auto">
            <a:xfrm>
              <a:off x="3249" y="2073"/>
              <a:ext cx="17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Be</a:t>
              </a:r>
              <a:endParaRPr lang="en-GB" altLang="en-US">
                <a:latin typeface="Times" panose="02020603050405020304" pitchFamily="18" charset="0"/>
              </a:endParaRPr>
            </a:p>
          </p:txBody>
        </p:sp>
        <p:sp>
          <p:nvSpPr>
            <p:cNvPr id="23630" name="Rectangle 74"/>
            <p:cNvSpPr>
              <a:spLocks noChangeArrowheads="1"/>
            </p:cNvSpPr>
            <p:nvPr/>
          </p:nvSpPr>
          <p:spPr bwMode="auto">
            <a:xfrm>
              <a:off x="3400" y="2073"/>
              <a:ext cx="5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f</a:t>
              </a:r>
              <a:endParaRPr lang="en-GB" altLang="en-US">
                <a:latin typeface="Times" panose="02020603050405020304" pitchFamily="18" charset="0"/>
              </a:endParaRPr>
            </a:p>
          </p:txBody>
        </p:sp>
        <p:sp>
          <p:nvSpPr>
            <p:cNvPr id="23631" name="Rectangle 75"/>
            <p:cNvSpPr>
              <a:spLocks noChangeArrowheads="1"/>
            </p:cNvSpPr>
            <p:nvPr/>
          </p:nvSpPr>
          <p:spPr bwMode="auto">
            <a:xfrm>
              <a:off x="3447" y="2073"/>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o</a:t>
              </a:r>
              <a:endParaRPr lang="en-GB" altLang="en-US">
                <a:latin typeface="Times" panose="02020603050405020304" pitchFamily="18" charset="0"/>
              </a:endParaRPr>
            </a:p>
          </p:txBody>
        </p:sp>
        <p:sp>
          <p:nvSpPr>
            <p:cNvPr id="23632" name="Rectangle 76"/>
            <p:cNvSpPr>
              <a:spLocks noChangeArrowheads="1"/>
            </p:cNvSpPr>
            <p:nvPr/>
          </p:nvSpPr>
          <p:spPr bwMode="auto">
            <a:xfrm>
              <a:off x="3514" y="2073"/>
              <a:ext cx="5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r</a:t>
              </a:r>
              <a:endParaRPr lang="en-GB" altLang="en-US">
                <a:latin typeface="Times" panose="02020603050405020304" pitchFamily="18" charset="0"/>
              </a:endParaRPr>
            </a:p>
          </p:txBody>
        </p:sp>
        <p:sp>
          <p:nvSpPr>
            <p:cNvPr id="23633" name="Rectangle 77"/>
            <p:cNvSpPr>
              <a:spLocks noChangeArrowheads="1"/>
            </p:cNvSpPr>
            <p:nvPr/>
          </p:nvSpPr>
          <p:spPr bwMode="auto">
            <a:xfrm>
              <a:off x="3561" y="2073"/>
              <a:ext cx="7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a:t>
              </a:r>
              <a:endParaRPr lang="en-GB" altLang="en-US">
                <a:latin typeface="Times" panose="02020603050405020304" pitchFamily="18" charset="0"/>
              </a:endParaRPr>
            </a:p>
          </p:txBody>
        </p:sp>
        <p:sp>
          <p:nvSpPr>
            <p:cNvPr id="23634" name="Rectangle 78"/>
            <p:cNvSpPr>
              <a:spLocks noChangeArrowheads="1"/>
            </p:cNvSpPr>
            <p:nvPr/>
          </p:nvSpPr>
          <p:spPr bwMode="auto">
            <a:xfrm>
              <a:off x="3621" y="2073"/>
              <a:ext cx="3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 </a:t>
              </a:r>
              <a:endParaRPr lang="en-GB" altLang="en-US">
                <a:latin typeface="Times" panose="02020603050405020304" pitchFamily="18" charset="0"/>
              </a:endParaRPr>
            </a:p>
          </p:txBody>
        </p:sp>
        <p:sp>
          <p:nvSpPr>
            <p:cNvPr id="23635" name="Rectangle 79"/>
            <p:cNvSpPr>
              <a:spLocks noChangeArrowheads="1"/>
            </p:cNvSpPr>
            <p:nvPr/>
          </p:nvSpPr>
          <p:spPr bwMode="auto">
            <a:xfrm>
              <a:off x="3658" y="2073"/>
              <a:ext cx="18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Da</a:t>
              </a:r>
              <a:endParaRPr lang="en-GB" altLang="en-US">
                <a:latin typeface="Times" panose="02020603050405020304" pitchFamily="18" charset="0"/>
              </a:endParaRPr>
            </a:p>
          </p:txBody>
        </p:sp>
        <p:sp>
          <p:nvSpPr>
            <p:cNvPr id="23636" name="Rectangle 80"/>
            <p:cNvSpPr>
              <a:spLocks noChangeArrowheads="1"/>
            </p:cNvSpPr>
            <p:nvPr/>
          </p:nvSpPr>
          <p:spPr bwMode="auto">
            <a:xfrm>
              <a:off x="3816" y="2073"/>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637" name="Rectangle 81"/>
            <p:cNvSpPr>
              <a:spLocks noChangeArrowheads="1"/>
            </p:cNvSpPr>
            <p:nvPr/>
          </p:nvSpPr>
          <p:spPr bwMode="auto">
            <a:xfrm>
              <a:off x="3856" y="2073"/>
              <a:ext cx="14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 </a:t>
              </a:r>
              <a:endParaRPr lang="en-GB" altLang="en-US">
                <a:latin typeface="Times" panose="02020603050405020304" pitchFamily="18" charset="0"/>
              </a:endParaRPr>
            </a:p>
          </p:txBody>
        </p:sp>
        <p:sp>
          <p:nvSpPr>
            <p:cNvPr id="23638" name="Rectangle 82"/>
            <p:cNvSpPr>
              <a:spLocks noChangeArrowheads="1"/>
            </p:cNvSpPr>
            <p:nvPr/>
          </p:nvSpPr>
          <p:spPr bwMode="auto">
            <a:xfrm>
              <a:off x="3984" y="2073"/>
              <a:ext cx="19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No</a:t>
              </a:r>
              <a:endParaRPr lang="en-GB" altLang="en-US">
                <a:latin typeface="Times" panose="02020603050405020304" pitchFamily="18" charset="0"/>
              </a:endParaRPr>
            </a:p>
          </p:txBody>
        </p:sp>
        <p:sp>
          <p:nvSpPr>
            <p:cNvPr id="23639" name="Rectangle 83"/>
            <p:cNvSpPr>
              <a:spLocks noChangeArrowheads="1"/>
            </p:cNvSpPr>
            <p:nvPr/>
          </p:nvSpPr>
          <p:spPr bwMode="auto">
            <a:xfrm>
              <a:off x="4155" y="2073"/>
              <a:ext cx="8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 </a:t>
              </a:r>
              <a:endParaRPr lang="en-GB" altLang="en-US">
                <a:latin typeface="Times" panose="02020603050405020304" pitchFamily="18" charset="0"/>
              </a:endParaRPr>
            </a:p>
          </p:txBody>
        </p:sp>
        <p:sp>
          <p:nvSpPr>
            <p:cNvPr id="23640" name="Rectangle 84"/>
            <p:cNvSpPr>
              <a:spLocks noChangeArrowheads="1"/>
            </p:cNvSpPr>
            <p:nvPr/>
          </p:nvSpPr>
          <p:spPr bwMode="auto">
            <a:xfrm>
              <a:off x="4225" y="2073"/>
              <a:ext cx="11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3641" name="Rectangle 85"/>
            <p:cNvSpPr>
              <a:spLocks noChangeArrowheads="1"/>
            </p:cNvSpPr>
            <p:nvPr/>
          </p:nvSpPr>
          <p:spPr bwMode="auto">
            <a:xfrm>
              <a:off x="4326" y="2073"/>
              <a:ext cx="5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f</a:t>
              </a:r>
              <a:endParaRPr lang="en-GB" altLang="en-US">
                <a:latin typeface="Times" panose="02020603050405020304" pitchFamily="18" charset="0"/>
              </a:endParaRPr>
            </a:p>
          </p:txBody>
        </p:sp>
        <p:sp>
          <p:nvSpPr>
            <p:cNvPr id="23642" name="Rectangle 86"/>
            <p:cNvSpPr>
              <a:spLocks noChangeArrowheads="1"/>
            </p:cNvSpPr>
            <p:nvPr/>
          </p:nvSpPr>
          <p:spPr bwMode="auto">
            <a:xfrm>
              <a:off x="4370" y="2073"/>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643" name="Rectangle 87"/>
            <p:cNvSpPr>
              <a:spLocks noChangeArrowheads="1"/>
            </p:cNvSpPr>
            <p:nvPr/>
          </p:nvSpPr>
          <p:spPr bwMode="auto">
            <a:xfrm>
              <a:off x="4410" y="2073"/>
              <a:ext cx="7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a:t>
              </a:r>
              <a:endParaRPr lang="en-GB" altLang="en-US">
                <a:latin typeface="Times" panose="02020603050405020304" pitchFamily="18" charset="0"/>
              </a:endParaRPr>
            </a:p>
          </p:txBody>
        </p:sp>
        <p:sp>
          <p:nvSpPr>
            <p:cNvPr id="23644" name="Rectangle 88"/>
            <p:cNvSpPr>
              <a:spLocks noChangeArrowheads="1"/>
            </p:cNvSpPr>
            <p:nvPr/>
          </p:nvSpPr>
          <p:spPr bwMode="auto">
            <a:xfrm>
              <a:off x="4470" y="2073"/>
              <a:ext cx="5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r</a:t>
              </a:r>
              <a:endParaRPr lang="en-GB" altLang="en-US">
                <a:latin typeface="Times" panose="02020603050405020304" pitchFamily="18" charset="0"/>
              </a:endParaRPr>
            </a:p>
          </p:txBody>
        </p:sp>
        <p:sp>
          <p:nvSpPr>
            <p:cNvPr id="23645" name="Rectangle 89"/>
            <p:cNvSpPr>
              <a:spLocks noChangeArrowheads="1"/>
            </p:cNvSpPr>
            <p:nvPr/>
          </p:nvSpPr>
          <p:spPr bwMode="auto">
            <a:xfrm>
              <a:off x="4517" y="2073"/>
              <a:ext cx="3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 </a:t>
              </a:r>
              <a:endParaRPr lang="en-GB" altLang="en-US">
                <a:latin typeface="Times" panose="02020603050405020304" pitchFamily="18" charset="0"/>
              </a:endParaRPr>
            </a:p>
          </p:txBody>
        </p:sp>
        <p:sp>
          <p:nvSpPr>
            <p:cNvPr id="23646" name="Rectangle 90"/>
            <p:cNvSpPr>
              <a:spLocks noChangeArrowheads="1"/>
            </p:cNvSpPr>
            <p:nvPr/>
          </p:nvSpPr>
          <p:spPr bwMode="auto">
            <a:xfrm>
              <a:off x="4551" y="2073"/>
              <a:ext cx="11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D</a:t>
              </a:r>
              <a:endParaRPr lang="en-GB" altLang="en-US">
                <a:latin typeface="Times" panose="02020603050405020304" pitchFamily="18" charset="0"/>
              </a:endParaRPr>
            </a:p>
          </p:txBody>
        </p:sp>
        <p:sp>
          <p:nvSpPr>
            <p:cNvPr id="23647" name="Rectangle 91"/>
            <p:cNvSpPr>
              <a:spLocks noChangeArrowheads="1"/>
            </p:cNvSpPr>
            <p:nvPr/>
          </p:nvSpPr>
          <p:spPr bwMode="auto">
            <a:xfrm>
              <a:off x="4652" y="2073"/>
              <a:ext cx="18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ate</a:t>
              </a:r>
              <a:endParaRPr lang="en-GB" altLang="en-US">
                <a:latin typeface="Times" panose="02020603050405020304" pitchFamily="18" charset="0"/>
              </a:endParaRPr>
            </a:p>
          </p:txBody>
        </p:sp>
        <p:sp>
          <p:nvSpPr>
            <p:cNvPr id="23648" name="Rectangle 92"/>
            <p:cNvSpPr>
              <a:spLocks noChangeArrowheads="1"/>
            </p:cNvSpPr>
            <p:nvPr/>
          </p:nvSpPr>
          <p:spPr bwMode="auto">
            <a:xfrm>
              <a:off x="786" y="2305"/>
              <a:ext cx="9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3649" name="Rectangle 93"/>
            <p:cNvSpPr>
              <a:spLocks noChangeArrowheads="1"/>
            </p:cNvSpPr>
            <p:nvPr/>
          </p:nvSpPr>
          <p:spPr bwMode="auto">
            <a:xfrm>
              <a:off x="870"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d</a:t>
              </a:r>
              <a:endParaRPr lang="en-GB" altLang="en-US">
                <a:latin typeface="Times" panose="02020603050405020304" pitchFamily="18" charset="0"/>
              </a:endParaRPr>
            </a:p>
          </p:txBody>
        </p:sp>
        <p:sp>
          <p:nvSpPr>
            <p:cNvPr id="23650" name="Rectangle 94"/>
            <p:cNvSpPr>
              <a:spLocks noChangeArrowheads="1"/>
            </p:cNvSpPr>
            <p:nvPr/>
          </p:nvSpPr>
          <p:spPr bwMode="auto">
            <a:xfrm>
              <a:off x="940" y="2305"/>
              <a:ext cx="1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m</a:t>
              </a:r>
              <a:endParaRPr lang="en-GB" altLang="en-US">
                <a:latin typeface="Times" panose="02020603050405020304" pitchFamily="18" charset="0"/>
              </a:endParaRPr>
            </a:p>
          </p:txBody>
        </p:sp>
        <p:sp>
          <p:nvSpPr>
            <p:cNvPr id="23651" name="Rectangle 95"/>
            <p:cNvSpPr>
              <a:spLocks noChangeArrowheads="1"/>
            </p:cNvSpPr>
            <p:nvPr/>
          </p:nvSpPr>
          <p:spPr bwMode="auto">
            <a:xfrm>
              <a:off x="1038" y="2305"/>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652" name="Rectangle 96"/>
            <p:cNvSpPr>
              <a:spLocks noChangeArrowheads="1"/>
            </p:cNvSpPr>
            <p:nvPr/>
          </p:nvSpPr>
          <p:spPr bwMode="auto">
            <a:xfrm>
              <a:off x="1078" y="2305"/>
              <a:ext cx="1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ni</a:t>
              </a:r>
              <a:endParaRPr lang="en-GB" altLang="en-US">
                <a:latin typeface="Times" panose="02020603050405020304" pitchFamily="18" charset="0"/>
              </a:endParaRPr>
            </a:p>
          </p:txBody>
        </p:sp>
        <p:sp>
          <p:nvSpPr>
            <p:cNvPr id="23653" name="Rectangle 97"/>
            <p:cNvSpPr>
              <a:spLocks noChangeArrowheads="1"/>
            </p:cNvSpPr>
            <p:nvPr/>
          </p:nvSpPr>
          <p:spPr bwMode="auto">
            <a:xfrm>
              <a:off x="1182" y="2305"/>
              <a:ext cx="16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str</a:t>
              </a:r>
              <a:endParaRPr lang="en-GB" altLang="en-US">
                <a:latin typeface="Times" panose="02020603050405020304" pitchFamily="18" charset="0"/>
              </a:endParaRPr>
            </a:p>
          </p:txBody>
        </p:sp>
        <p:sp>
          <p:nvSpPr>
            <p:cNvPr id="23654" name="Rectangle 98"/>
            <p:cNvSpPr>
              <a:spLocks noChangeArrowheads="1"/>
            </p:cNvSpPr>
            <p:nvPr/>
          </p:nvSpPr>
          <p:spPr bwMode="auto">
            <a:xfrm>
              <a:off x="1330"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3655" name="Rectangle 99"/>
            <p:cNvSpPr>
              <a:spLocks noChangeArrowheads="1"/>
            </p:cNvSpPr>
            <p:nvPr/>
          </p:nvSpPr>
          <p:spPr bwMode="auto">
            <a:xfrm>
              <a:off x="1397" y="2305"/>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656" name="Rectangle 100"/>
            <p:cNvSpPr>
              <a:spLocks noChangeArrowheads="1"/>
            </p:cNvSpPr>
            <p:nvPr/>
          </p:nvSpPr>
          <p:spPr bwMode="auto">
            <a:xfrm>
              <a:off x="1437" y="2305"/>
              <a:ext cx="18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ive</a:t>
              </a:r>
              <a:endParaRPr lang="en-GB" altLang="en-US">
                <a:latin typeface="Times" panose="02020603050405020304" pitchFamily="18" charset="0"/>
              </a:endParaRPr>
            </a:p>
          </p:txBody>
        </p:sp>
        <p:sp>
          <p:nvSpPr>
            <p:cNvPr id="23657" name="Rectangle 101"/>
            <p:cNvSpPr>
              <a:spLocks noChangeArrowheads="1"/>
            </p:cNvSpPr>
            <p:nvPr/>
          </p:nvSpPr>
          <p:spPr bwMode="auto">
            <a:xfrm>
              <a:off x="1595" y="2305"/>
              <a:ext cx="3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 </a:t>
              </a:r>
              <a:endParaRPr lang="en-GB" altLang="en-US">
                <a:latin typeface="Times" panose="02020603050405020304" pitchFamily="18" charset="0"/>
              </a:endParaRPr>
            </a:p>
          </p:txBody>
        </p:sp>
        <p:sp>
          <p:nvSpPr>
            <p:cNvPr id="23658" name="Rectangle 102"/>
            <p:cNvSpPr>
              <a:spLocks noChangeArrowheads="1"/>
            </p:cNvSpPr>
            <p:nvPr/>
          </p:nvSpPr>
          <p:spPr bwMode="auto">
            <a:xfrm>
              <a:off x="1632" y="2305"/>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659" name="Rectangle 103"/>
            <p:cNvSpPr>
              <a:spLocks noChangeArrowheads="1"/>
            </p:cNvSpPr>
            <p:nvPr/>
          </p:nvSpPr>
          <p:spPr bwMode="auto">
            <a:xfrm>
              <a:off x="1669"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660" name="Rectangle 104"/>
            <p:cNvSpPr>
              <a:spLocks noChangeArrowheads="1"/>
            </p:cNvSpPr>
            <p:nvPr/>
          </p:nvSpPr>
          <p:spPr bwMode="auto">
            <a:xfrm>
              <a:off x="1739" y="2305"/>
              <a:ext cx="12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fo</a:t>
              </a:r>
              <a:endParaRPr lang="en-GB" altLang="en-US">
                <a:latin typeface="Times" panose="02020603050405020304" pitchFamily="18" charset="0"/>
              </a:endParaRPr>
            </a:p>
          </p:txBody>
        </p:sp>
        <p:sp>
          <p:nvSpPr>
            <p:cNvPr id="23661" name="Rectangle 105"/>
            <p:cNvSpPr>
              <a:spLocks noChangeArrowheads="1"/>
            </p:cNvSpPr>
            <p:nvPr/>
          </p:nvSpPr>
          <p:spPr bwMode="auto">
            <a:xfrm>
              <a:off x="1843" y="2305"/>
              <a:ext cx="25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dirty="0" err="1">
                  <a:solidFill>
                    <a:srgbClr val="000000"/>
                  </a:solidFill>
                  <a:latin typeface="Times" panose="02020603050405020304" pitchFamily="18" charset="0"/>
                </a:rPr>
                <a:t>rma</a:t>
              </a:r>
              <a:endParaRPr lang="en-GB" altLang="en-US" dirty="0">
                <a:latin typeface="Times" panose="02020603050405020304" pitchFamily="18" charset="0"/>
              </a:endParaRPr>
            </a:p>
          </p:txBody>
        </p:sp>
        <p:sp>
          <p:nvSpPr>
            <p:cNvPr id="23662" name="Rectangle 106"/>
            <p:cNvSpPr>
              <a:spLocks noChangeArrowheads="1"/>
            </p:cNvSpPr>
            <p:nvPr/>
          </p:nvSpPr>
          <p:spPr bwMode="auto">
            <a:xfrm>
              <a:off x="2068" y="2305"/>
              <a:ext cx="8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ti</a:t>
              </a:r>
              <a:endParaRPr lang="en-GB" altLang="en-US">
                <a:latin typeface="Times" panose="02020603050405020304" pitchFamily="18" charset="0"/>
              </a:endParaRPr>
            </a:p>
          </p:txBody>
        </p:sp>
        <p:sp>
          <p:nvSpPr>
            <p:cNvPr id="23663" name="Rectangle 107"/>
            <p:cNvSpPr>
              <a:spLocks noChangeArrowheads="1"/>
            </p:cNvSpPr>
            <p:nvPr/>
          </p:nvSpPr>
          <p:spPr bwMode="auto">
            <a:xfrm>
              <a:off x="2142"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o</a:t>
              </a:r>
              <a:endParaRPr lang="en-GB" altLang="en-US">
                <a:latin typeface="Times" panose="02020603050405020304" pitchFamily="18" charset="0"/>
              </a:endParaRPr>
            </a:p>
          </p:txBody>
        </p:sp>
        <p:sp>
          <p:nvSpPr>
            <p:cNvPr id="23664" name="Rectangle 108"/>
            <p:cNvSpPr>
              <a:spLocks noChangeArrowheads="1"/>
            </p:cNvSpPr>
            <p:nvPr/>
          </p:nvSpPr>
          <p:spPr bwMode="auto">
            <a:xfrm>
              <a:off x="2213"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665" name="Rectangle 109"/>
            <p:cNvSpPr>
              <a:spLocks noChangeArrowheads="1"/>
            </p:cNvSpPr>
            <p:nvPr/>
          </p:nvSpPr>
          <p:spPr bwMode="auto">
            <a:xfrm>
              <a:off x="3007" y="2305"/>
              <a:ext cx="1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V</a:t>
              </a:r>
              <a:endParaRPr lang="en-GB" altLang="en-US">
                <a:latin typeface="Times" panose="02020603050405020304" pitchFamily="18" charset="0"/>
              </a:endParaRPr>
            </a:p>
          </p:txBody>
        </p:sp>
        <p:sp>
          <p:nvSpPr>
            <p:cNvPr id="23666" name="Rectangle 110"/>
            <p:cNvSpPr>
              <a:spLocks noChangeArrowheads="1"/>
            </p:cNvSpPr>
            <p:nvPr/>
          </p:nvSpPr>
          <p:spPr bwMode="auto">
            <a:xfrm>
              <a:off x="3108" y="2305"/>
              <a:ext cx="1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er</a:t>
              </a:r>
              <a:endParaRPr lang="en-GB" altLang="en-US">
                <a:latin typeface="Times" panose="02020603050405020304" pitchFamily="18" charset="0"/>
              </a:endParaRPr>
            </a:p>
          </p:txBody>
        </p:sp>
        <p:sp>
          <p:nvSpPr>
            <p:cNvPr id="23667" name="Rectangle 111"/>
            <p:cNvSpPr>
              <a:spLocks noChangeArrowheads="1"/>
            </p:cNvSpPr>
            <p:nvPr/>
          </p:nvSpPr>
          <p:spPr bwMode="auto">
            <a:xfrm>
              <a:off x="3212" y="2305"/>
              <a:ext cx="10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si</a:t>
              </a:r>
              <a:endParaRPr lang="en-GB" altLang="en-US">
                <a:latin typeface="Times" panose="02020603050405020304" pitchFamily="18" charset="0"/>
              </a:endParaRPr>
            </a:p>
          </p:txBody>
        </p:sp>
        <p:sp>
          <p:nvSpPr>
            <p:cNvPr id="23668" name="Rectangle 112"/>
            <p:cNvSpPr>
              <a:spLocks noChangeArrowheads="1"/>
            </p:cNvSpPr>
            <p:nvPr/>
          </p:nvSpPr>
          <p:spPr bwMode="auto">
            <a:xfrm>
              <a:off x="3306"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o</a:t>
              </a:r>
              <a:endParaRPr lang="en-GB" altLang="en-US">
                <a:latin typeface="Times" panose="02020603050405020304" pitchFamily="18" charset="0"/>
              </a:endParaRPr>
            </a:p>
          </p:txBody>
        </p:sp>
        <p:sp>
          <p:nvSpPr>
            <p:cNvPr id="23669" name="Rectangle 113"/>
            <p:cNvSpPr>
              <a:spLocks noChangeArrowheads="1"/>
            </p:cNvSpPr>
            <p:nvPr/>
          </p:nvSpPr>
          <p:spPr bwMode="auto">
            <a:xfrm>
              <a:off x="3373"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670" name="Rectangle 114"/>
            <p:cNvSpPr>
              <a:spLocks noChangeArrowheads="1"/>
            </p:cNvSpPr>
            <p:nvPr/>
          </p:nvSpPr>
          <p:spPr bwMode="auto">
            <a:xfrm>
              <a:off x="3444"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 </a:t>
              </a:r>
              <a:endParaRPr lang="en-GB" altLang="en-US">
                <a:latin typeface="Times" panose="02020603050405020304" pitchFamily="18" charset="0"/>
              </a:endParaRPr>
            </a:p>
          </p:txBody>
        </p:sp>
        <p:sp>
          <p:nvSpPr>
            <p:cNvPr id="23671" name="Rectangle 115"/>
            <p:cNvSpPr>
              <a:spLocks noChangeArrowheads="1"/>
            </p:cNvSpPr>
            <p:nvPr/>
          </p:nvSpPr>
          <p:spPr bwMode="auto">
            <a:xfrm>
              <a:off x="3511" y="2305"/>
              <a:ext cx="8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S</a:t>
              </a:r>
              <a:endParaRPr lang="en-GB" altLang="en-US">
                <a:latin typeface="Times" panose="02020603050405020304" pitchFamily="18" charset="0"/>
              </a:endParaRPr>
            </a:p>
          </p:txBody>
        </p:sp>
        <p:sp>
          <p:nvSpPr>
            <p:cNvPr id="23672" name="Rectangle 116"/>
            <p:cNvSpPr>
              <a:spLocks noChangeArrowheads="1"/>
            </p:cNvSpPr>
            <p:nvPr/>
          </p:nvSpPr>
          <p:spPr bwMode="auto">
            <a:xfrm>
              <a:off x="3588" y="2305"/>
              <a:ext cx="7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a:t>
              </a:r>
              <a:endParaRPr lang="en-GB" altLang="en-US">
                <a:latin typeface="Times" panose="02020603050405020304" pitchFamily="18" charset="0"/>
              </a:endParaRPr>
            </a:p>
          </p:txBody>
        </p:sp>
        <p:sp>
          <p:nvSpPr>
            <p:cNvPr id="23673" name="Rectangle 117"/>
            <p:cNvSpPr>
              <a:spLocks noChangeArrowheads="1"/>
            </p:cNvSpPr>
            <p:nvPr/>
          </p:nvSpPr>
          <p:spPr bwMode="auto">
            <a:xfrm>
              <a:off x="3648" y="2305"/>
              <a:ext cx="5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r</a:t>
              </a:r>
              <a:endParaRPr lang="en-GB" altLang="en-US">
                <a:latin typeface="Times" panose="02020603050405020304" pitchFamily="18" charset="0"/>
              </a:endParaRPr>
            </a:p>
          </p:txBody>
        </p:sp>
        <p:sp>
          <p:nvSpPr>
            <p:cNvPr id="23674" name="Rectangle 118"/>
            <p:cNvSpPr>
              <a:spLocks noChangeArrowheads="1"/>
            </p:cNvSpPr>
            <p:nvPr/>
          </p:nvSpPr>
          <p:spPr bwMode="auto">
            <a:xfrm>
              <a:off x="3696" y="2305"/>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675" name="Rectangle 119"/>
            <p:cNvSpPr>
              <a:spLocks noChangeArrowheads="1"/>
            </p:cNvSpPr>
            <p:nvPr/>
          </p:nvSpPr>
          <p:spPr bwMode="auto">
            <a:xfrm>
              <a:off x="3732" y="2305"/>
              <a:ext cx="7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3676" name="Rectangle 120"/>
            <p:cNvSpPr>
              <a:spLocks noChangeArrowheads="1"/>
            </p:cNvSpPr>
            <p:nvPr/>
          </p:nvSpPr>
          <p:spPr bwMode="auto">
            <a:xfrm>
              <a:off x="3796" y="2305"/>
              <a:ext cx="4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l</a:t>
              </a:r>
              <a:endParaRPr lang="en-GB" altLang="en-US">
                <a:latin typeface="Times" panose="02020603050405020304" pitchFamily="18" charset="0"/>
              </a:endParaRPr>
            </a:p>
          </p:txBody>
        </p:sp>
        <p:sp>
          <p:nvSpPr>
            <p:cNvPr id="23677" name="Rectangle 121"/>
            <p:cNvSpPr>
              <a:spLocks noChangeArrowheads="1"/>
            </p:cNvSpPr>
            <p:nvPr/>
          </p:nvSpPr>
          <p:spPr bwMode="auto">
            <a:xfrm>
              <a:off x="3833" y="2305"/>
              <a:ext cx="3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 </a:t>
              </a:r>
              <a:endParaRPr lang="en-GB" altLang="en-US">
                <a:latin typeface="Times" panose="02020603050405020304" pitchFamily="18" charset="0"/>
              </a:endParaRPr>
            </a:p>
          </p:txBody>
        </p:sp>
        <p:sp>
          <p:nvSpPr>
            <p:cNvPr id="23678" name="Rectangle 122"/>
            <p:cNvSpPr>
              <a:spLocks noChangeArrowheads="1"/>
            </p:cNvSpPr>
            <p:nvPr/>
          </p:nvSpPr>
          <p:spPr bwMode="auto">
            <a:xfrm>
              <a:off x="3866" y="2305"/>
              <a:ext cx="1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679" name="Rectangle 123"/>
            <p:cNvSpPr>
              <a:spLocks noChangeArrowheads="1"/>
            </p:cNvSpPr>
            <p:nvPr/>
          </p:nvSpPr>
          <p:spPr bwMode="auto">
            <a:xfrm>
              <a:off x="3967" y="2305"/>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u</a:t>
              </a:r>
              <a:endParaRPr lang="en-GB" altLang="en-US">
                <a:latin typeface="Times" panose="02020603050405020304" pitchFamily="18" charset="0"/>
              </a:endParaRPr>
            </a:p>
          </p:txBody>
        </p:sp>
        <p:sp>
          <p:nvSpPr>
            <p:cNvPr id="23680" name="Rectangle 124"/>
            <p:cNvSpPr>
              <a:spLocks noChangeArrowheads="1"/>
            </p:cNvSpPr>
            <p:nvPr/>
          </p:nvSpPr>
          <p:spPr bwMode="auto">
            <a:xfrm>
              <a:off x="4033" y="2305"/>
              <a:ext cx="19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mb</a:t>
              </a:r>
              <a:endParaRPr lang="en-GB" altLang="en-US">
                <a:latin typeface="Times" panose="02020603050405020304" pitchFamily="18" charset="0"/>
              </a:endParaRPr>
            </a:p>
          </p:txBody>
        </p:sp>
        <p:sp>
          <p:nvSpPr>
            <p:cNvPr id="23681" name="Rectangle 125"/>
            <p:cNvSpPr>
              <a:spLocks noChangeArrowheads="1"/>
            </p:cNvSpPr>
            <p:nvPr/>
          </p:nvSpPr>
          <p:spPr bwMode="auto">
            <a:xfrm>
              <a:off x="4212" y="2305"/>
              <a:ext cx="7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a:t>
              </a:r>
              <a:endParaRPr lang="en-GB" altLang="en-US">
                <a:latin typeface="Times" panose="02020603050405020304" pitchFamily="18" charset="0"/>
              </a:endParaRPr>
            </a:p>
          </p:txBody>
        </p:sp>
        <p:sp>
          <p:nvSpPr>
            <p:cNvPr id="23682" name="Rectangle 126"/>
            <p:cNvSpPr>
              <a:spLocks noChangeArrowheads="1"/>
            </p:cNvSpPr>
            <p:nvPr/>
          </p:nvSpPr>
          <p:spPr bwMode="auto">
            <a:xfrm>
              <a:off x="4272" y="2305"/>
              <a:ext cx="5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r</a:t>
              </a:r>
              <a:endParaRPr lang="en-GB" altLang="en-US">
                <a:latin typeface="Times" panose="02020603050405020304" pitchFamily="18" charset="0"/>
              </a:endParaRPr>
            </a:p>
          </p:txBody>
        </p:sp>
        <p:sp>
          <p:nvSpPr>
            <p:cNvPr id="23683" name="Rectangle 127"/>
            <p:cNvSpPr>
              <a:spLocks noChangeArrowheads="1"/>
            </p:cNvSpPr>
            <p:nvPr/>
          </p:nvSpPr>
          <p:spPr bwMode="auto">
            <a:xfrm>
              <a:off x="786" y="2536"/>
              <a:ext cx="16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Ex</a:t>
              </a:r>
              <a:endParaRPr lang="en-GB" altLang="en-US">
                <a:latin typeface="Times" panose="02020603050405020304" pitchFamily="18" charset="0"/>
              </a:endParaRPr>
            </a:p>
          </p:txBody>
        </p:sp>
        <p:sp>
          <p:nvSpPr>
            <p:cNvPr id="23684" name="Rectangle 128"/>
            <p:cNvSpPr>
              <a:spLocks noChangeArrowheads="1"/>
            </p:cNvSpPr>
            <p:nvPr/>
          </p:nvSpPr>
          <p:spPr bwMode="auto">
            <a:xfrm>
              <a:off x="930" y="2536"/>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685" name="Rectangle 129"/>
            <p:cNvSpPr>
              <a:spLocks noChangeArrowheads="1"/>
            </p:cNvSpPr>
            <p:nvPr/>
          </p:nvSpPr>
          <p:spPr bwMode="auto">
            <a:xfrm>
              <a:off x="971" y="2536"/>
              <a:ext cx="14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en</a:t>
              </a:r>
              <a:endParaRPr lang="en-GB" altLang="en-US">
                <a:latin typeface="Times" panose="02020603050405020304" pitchFamily="18" charset="0"/>
              </a:endParaRPr>
            </a:p>
          </p:txBody>
        </p:sp>
        <p:sp>
          <p:nvSpPr>
            <p:cNvPr id="23686" name="Rectangle 130"/>
            <p:cNvSpPr>
              <a:spLocks noChangeArrowheads="1"/>
            </p:cNvSpPr>
            <p:nvPr/>
          </p:nvSpPr>
          <p:spPr bwMode="auto">
            <a:xfrm>
              <a:off x="1098" y="2536"/>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d</a:t>
              </a:r>
              <a:endParaRPr lang="en-GB" altLang="en-US">
                <a:latin typeface="Times" panose="02020603050405020304" pitchFamily="18" charset="0"/>
              </a:endParaRPr>
            </a:p>
          </p:txBody>
        </p:sp>
        <p:sp>
          <p:nvSpPr>
            <p:cNvPr id="23687" name="Rectangle 131"/>
            <p:cNvSpPr>
              <a:spLocks noChangeArrowheads="1"/>
            </p:cNvSpPr>
            <p:nvPr/>
          </p:nvSpPr>
          <p:spPr bwMode="auto">
            <a:xfrm>
              <a:off x="1169" y="2536"/>
              <a:ext cx="7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e</a:t>
              </a:r>
              <a:endParaRPr lang="en-GB" altLang="en-US">
                <a:latin typeface="Times" panose="02020603050405020304" pitchFamily="18" charset="0"/>
              </a:endParaRPr>
            </a:p>
          </p:txBody>
        </p:sp>
        <p:sp>
          <p:nvSpPr>
            <p:cNvPr id="23688" name="Rectangle 132"/>
            <p:cNvSpPr>
              <a:spLocks noChangeArrowheads="1"/>
            </p:cNvSpPr>
            <p:nvPr/>
          </p:nvSpPr>
          <p:spPr bwMode="auto">
            <a:xfrm>
              <a:off x="1229" y="2536"/>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d</a:t>
              </a:r>
              <a:endParaRPr lang="en-GB" altLang="en-US">
                <a:latin typeface="Times" panose="02020603050405020304" pitchFamily="18" charset="0"/>
              </a:endParaRPr>
            </a:p>
          </p:txBody>
        </p:sp>
        <p:sp>
          <p:nvSpPr>
            <p:cNvPr id="23689" name="Rectangle 133"/>
            <p:cNvSpPr>
              <a:spLocks noChangeArrowheads="1"/>
            </p:cNvSpPr>
            <p:nvPr/>
          </p:nvSpPr>
          <p:spPr bwMode="auto">
            <a:xfrm>
              <a:off x="1299" y="2536"/>
              <a:ext cx="9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 I</a:t>
              </a:r>
              <a:endParaRPr lang="en-GB" altLang="en-US">
                <a:latin typeface="Times" panose="02020603050405020304" pitchFamily="18" charset="0"/>
              </a:endParaRPr>
            </a:p>
          </p:txBody>
        </p:sp>
        <p:sp>
          <p:nvSpPr>
            <p:cNvPr id="23690" name="Rectangle 134"/>
            <p:cNvSpPr>
              <a:spLocks noChangeArrowheads="1"/>
            </p:cNvSpPr>
            <p:nvPr/>
          </p:nvSpPr>
          <p:spPr bwMode="auto">
            <a:xfrm>
              <a:off x="1377" y="2536"/>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691" name="Rectangle 135"/>
            <p:cNvSpPr>
              <a:spLocks noChangeArrowheads="1"/>
            </p:cNvSpPr>
            <p:nvPr/>
          </p:nvSpPr>
          <p:spPr bwMode="auto">
            <a:xfrm>
              <a:off x="1447" y="2536"/>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f</a:t>
              </a:r>
              <a:endParaRPr lang="en-GB" altLang="en-US">
                <a:latin typeface="Times" panose="02020603050405020304" pitchFamily="18" charset="0"/>
              </a:endParaRPr>
            </a:p>
          </p:txBody>
        </p:sp>
        <p:sp>
          <p:nvSpPr>
            <p:cNvPr id="23692" name="Rectangle 136"/>
            <p:cNvSpPr>
              <a:spLocks noChangeArrowheads="1"/>
            </p:cNvSpPr>
            <p:nvPr/>
          </p:nvSpPr>
          <p:spPr bwMode="auto">
            <a:xfrm>
              <a:off x="1483" y="2536"/>
              <a:ext cx="13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or</a:t>
              </a:r>
              <a:endParaRPr lang="en-GB" altLang="en-US">
                <a:latin typeface="Times" panose="02020603050405020304" pitchFamily="18" charset="0"/>
              </a:endParaRPr>
            </a:p>
          </p:txBody>
        </p:sp>
        <p:sp>
          <p:nvSpPr>
            <p:cNvPr id="23693" name="Rectangle 137"/>
            <p:cNvSpPr>
              <a:spLocks noChangeArrowheads="1"/>
            </p:cNvSpPr>
            <p:nvPr/>
          </p:nvSpPr>
          <p:spPr bwMode="auto">
            <a:xfrm>
              <a:off x="1608" y="2536"/>
              <a:ext cx="11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m</a:t>
              </a:r>
              <a:endParaRPr lang="en-GB" altLang="en-US">
                <a:latin typeface="Times" panose="02020603050405020304" pitchFamily="18" charset="0"/>
              </a:endParaRPr>
            </a:p>
          </p:txBody>
        </p:sp>
        <p:sp>
          <p:nvSpPr>
            <p:cNvPr id="23694" name="Rectangle 138"/>
            <p:cNvSpPr>
              <a:spLocks noChangeArrowheads="1"/>
            </p:cNvSpPr>
            <p:nvPr/>
          </p:nvSpPr>
          <p:spPr bwMode="auto">
            <a:xfrm>
              <a:off x="1706" y="2536"/>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3695" name="Rectangle 139"/>
            <p:cNvSpPr>
              <a:spLocks noChangeArrowheads="1"/>
            </p:cNvSpPr>
            <p:nvPr/>
          </p:nvSpPr>
          <p:spPr bwMode="auto">
            <a:xfrm>
              <a:off x="1776" y="2536"/>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t</a:t>
              </a:r>
              <a:endParaRPr lang="en-GB" altLang="en-US">
                <a:latin typeface="Times" panose="02020603050405020304" pitchFamily="18" charset="0"/>
              </a:endParaRPr>
            </a:p>
          </p:txBody>
        </p:sp>
        <p:sp>
          <p:nvSpPr>
            <p:cNvPr id="23696" name="Rectangle 140"/>
            <p:cNvSpPr>
              <a:spLocks noChangeArrowheads="1"/>
            </p:cNvSpPr>
            <p:nvPr/>
          </p:nvSpPr>
          <p:spPr bwMode="auto">
            <a:xfrm>
              <a:off x="1813" y="2536"/>
              <a:ext cx="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i</a:t>
              </a:r>
              <a:endParaRPr lang="en-GB" altLang="en-US">
                <a:latin typeface="Times" panose="02020603050405020304" pitchFamily="18" charset="0"/>
              </a:endParaRPr>
            </a:p>
          </p:txBody>
        </p:sp>
        <p:sp>
          <p:nvSpPr>
            <p:cNvPr id="23697" name="Rectangle 141"/>
            <p:cNvSpPr>
              <a:spLocks noChangeArrowheads="1"/>
            </p:cNvSpPr>
            <p:nvPr/>
          </p:nvSpPr>
          <p:spPr bwMode="auto">
            <a:xfrm>
              <a:off x="1853" y="2536"/>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o</a:t>
              </a:r>
              <a:endParaRPr lang="en-GB" altLang="en-US">
                <a:latin typeface="Times" panose="02020603050405020304" pitchFamily="18" charset="0"/>
              </a:endParaRPr>
            </a:p>
          </p:txBody>
        </p:sp>
        <p:sp>
          <p:nvSpPr>
            <p:cNvPr id="23698" name="Rectangle 142"/>
            <p:cNvSpPr>
              <a:spLocks noChangeArrowheads="1"/>
            </p:cNvSpPr>
            <p:nvPr/>
          </p:nvSpPr>
          <p:spPr bwMode="auto">
            <a:xfrm>
              <a:off x="1920" y="2536"/>
              <a:ext cx="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n</a:t>
              </a:r>
              <a:endParaRPr lang="en-GB" altLang="en-US">
                <a:latin typeface="Times" panose="02020603050405020304" pitchFamily="18" charset="0"/>
              </a:endParaRPr>
            </a:p>
          </p:txBody>
        </p:sp>
        <p:sp>
          <p:nvSpPr>
            <p:cNvPr id="23699" name="Rectangle 143"/>
            <p:cNvSpPr>
              <a:spLocks noChangeArrowheads="1"/>
            </p:cNvSpPr>
            <p:nvPr/>
          </p:nvSpPr>
          <p:spPr bwMode="auto">
            <a:xfrm>
              <a:off x="775" y="2672"/>
              <a:ext cx="2221"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700" name="Rectangle 144"/>
            <p:cNvSpPr>
              <a:spLocks noChangeArrowheads="1"/>
            </p:cNvSpPr>
            <p:nvPr/>
          </p:nvSpPr>
          <p:spPr bwMode="auto">
            <a:xfrm>
              <a:off x="2996" y="2672"/>
              <a:ext cx="10"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701" name="Rectangle 145"/>
            <p:cNvSpPr>
              <a:spLocks noChangeArrowheads="1"/>
            </p:cNvSpPr>
            <p:nvPr/>
          </p:nvSpPr>
          <p:spPr bwMode="auto">
            <a:xfrm>
              <a:off x="3006" y="2672"/>
              <a:ext cx="2634"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sp>
        <p:nvSpPr>
          <p:cNvPr id="23559" name="Text Box 146"/>
          <p:cNvSpPr txBox="1">
            <a:spLocks noChangeArrowheads="1"/>
          </p:cNvSpPr>
          <p:nvPr/>
        </p:nvSpPr>
        <p:spPr bwMode="auto">
          <a:xfrm>
            <a:off x="990600" y="3657600"/>
            <a:ext cx="6992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2000" dirty="0"/>
              <a:t>Certificates are widely used in e-commerce to authenticate</a:t>
            </a:r>
          </a:p>
          <a:p>
            <a:pPr eaLnBrk="1" hangingPunct="1"/>
            <a:r>
              <a:rPr lang="en-US" altLang="en-US" sz="2000" dirty="0"/>
              <a:t>Subjects.</a:t>
            </a:r>
          </a:p>
          <a:p>
            <a:pPr eaLnBrk="1" hangingPunct="1"/>
            <a:r>
              <a:rPr lang="en-US" altLang="en-US" sz="2000" dirty="0"/>
              <a:t>A Certificate Authority is a trusted third party, which certifies</a:t>
            </a:r>
          </a:p>
          <a:p>
            <a:pPr eaLnBrk="1" hangingPunct="1"/>
            <a:r>
              <a:rPr lang="en-US" altLang="en-US" sz="2000" dirty="0"/>
              <a:t>Public Key's do truly belong to their claimed owners.</a:t>
            </a:r>
            <a:r>
              <a:rPr lang="en-US" altLang="en-US" dirty="0"/>
              <a:t> </a:t>
            </a:r>
            <a:endParaRPr lang="en-US" altLang="en-US" sz="2000" dirty="0"/>
          </a:p>
          <a:p>
            <a:pPr eaLnBrk="1" hangingPunct="1"/>
            <a:r>
              <a:rPr lang="en-US" altLang="en-US" sz="2000" dirty="0"/>
              <a:t>Certificate Authorities: Verisign, </a:t>
            </a:r>
            <a:r>
              <a:rPr lang="en-US" altLang="en-US" sz="2000" dirty="0">
                <a:hlinkClick r:id="rId2"/>
              </a:rPr>
              <a:t>CREN</a:t>
            </a:r>
            <a:r>
              <a:rPr lang="en-US" altLang="en-US" sz="2000" dirty="0"/>
              <a:t> (Corp for Educational</a:t>
            </a:r>
          </a:p>
          <a:p>
            <a:pPr eaLnBrk="1" hangingPunct="1"/>
            <a:r>
              <a:rPr lang="en-US" altLang="en-US" sz="2000" dirty="0"/>
              <a:t>Research Networking), Thawte</a:t>
            </a:r>
          </a:p>
          <a:p>
            <a:pPr eaLnBrk="1" hangingPunct="1"/>
            <a:endParaRPr lang="en-US" altLang="en-US" sz="1800" dirty="0"/>
          </a:p>
          <a:p>
            <a:pPr eaLnBrk="1" hangingPunct="1"/>
            <a:endParaRPr lang="en-US" altLang="en-US" sz="1800" dirty="0"/>
          </a:p>
          <a:p>
            <a:pPr eaLnBrk="1" hangingPunct="1"/>
            <a:endParaRPr lang="en-US" alt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57384F92-D317-4ECF-9674-1FD947D73844}" type="datetime1">
              <a:rPr lang="en-US" altLang="en-US" sz="1400"/>
              <a:pPr eaLnBrk="1" hangingPunct="1"/>
              <a:t>10/24/2018</a:t>
            </a:fld>
            <a:endParaRPr lang="en-US" altLang="en-US" sz="1400"/>
          </a:p>
        </p:txBody>
      </p:sp>
      <p:sp>
        <p:nvSpPr>
          <p:cNvPr id="24579"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458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4E83297-FB77-4E9A-8813-69E269CF8F69}" type="slidenum">
              <a:rPr lang="en-US" altLang="en-US" sz="1400"/>
              <a:pPr eaLnBrk="1" hangingPunct="1"/>
              <a:t>22</a:t>
            </a:fld>
            <a:endParaRPr lang="en-US" altLang="en-US" sz="1400"/>
          </a:p>
        </p:txBody>
      </p:sp>
      <p:sp>
        <p:nvSpPr>
          <p:cNvPr id="24581" name="Rectangle 2"/>
          <p:cNvSpPr>
            <a:spLocks noGrp="1" noChangeArrowheads="1"/>
          </p:cNvSpPr>
          <p:nvPr>
            <p:ph type="title"/>
          </p:nvPr>
        </p:nvSpPr>
        <p:spPr/>
        <p:txBody>
          <a:bodyPr/>
          <a:lstStyle/>
          <a:p>
            <a:pPr eaLnBrk="1" hangingPunct="1"/>
            <a:r>
              <a:rPr lang="en-GB" altLang="en-US" sz="3600" smtClean="0"/>
              <a:t>The Needham–Schroeder secret-key authentication protocol</a:t>
            </a:r>
          </a:p>
        </p:txBody>
      </p:sp>
      <p:sp>
        <p:nvSpPr>
          <p:cNvPr id="24582" name="Rectangle 3"/>
          <p:cNvSpPr>
            <a:spLocks noChangeArrowheads="1"/>
          </p:cNvSpPr>
          <p:nvPr/>
        </p:nvSpPr>
        <p:spPr bwMode="auto">
          <a:xfrm>
            <a:off x="846138" y="1690688"/>
            <a:ext cx="6524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Header</a:t>
            </a:r>
            <a:endParaRPr lang="en-GB" altLang="en-US">
              <a:latin typeface="Times" panose="02020603050405020304" pitchFamily="18" charset="0"/>
            </a:endParaRPr>
          </a:p>
        </p:txBody>
      </p:sp>
      <p:sp>
        <p:nvSpPr>
          <p:cNvPr id="24583" name="Rectangle 4"/>
          <p:cNvSpPr>
            <a:spLocks noChangeArrowheads="1"/>
          </p:cNvSpPr>
          <p:nvPr/>
        </p:nvSpPr>
        <p:spPr bwMode="auto">
          <a:xfrm>
            <a:off x="1876425" y="1690688"/>
            <a:ext cx="8223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Message</a:t>
            </a:r>
            <a:endParaRPr lang="en-GB" altLang="en-US">
              <a:latin typeface="Times" panose="02020603050405020304" pitchFamily="18" charset="0"/>
            </a:endParaRPr>
          </a:p>
        </p:txBody>
      </p:sp>
      <p:sp>
        <p:nvSpPr>
          <p:cNvPr id="24584" name="Rectangle 5"/>
          <p:cNvSpPr>
            <a:spLocks noChangeArrowheads="1"/>
          </p:cNvSpPr>
          <p:nvPr/>
        </p:nvSpPr>
        <p:spPr bwMode="auto">
          <a:xfrm>
            <a:off x="3773488" y="1690688"/>
            <a:ext cx="5905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Notes</a:t>
            </a:r>
            <a:endParaRPr lang="en-GB" altLang="en-US">
              <a:latin typeface="Times" panose="02020603050405020304" pitchFamily="18" charset="0"/>
            </a:endParaRPr>
          </a:p>
        </p:txBody>
      </p:sp>
      <p:sp>
        <p:nvSpPr>
          <p:cNvPr id="24585" name="Line 6"/>
          <p:cNvSpPr>
            <a:spLocks noChangeShapeType="1"/>
          </p:cNvSpPr>
          <p:nvPr/>
        </p:nvSpPr>
        <p:spPr bwMode="auto">
          <a:xfrm>
            <a:off x="814388" y="1543050"/>
            <a:ext cx="1011237" cy="1588"/>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6" name="Rectangle 7"/>
          <p:cNvSpPr>
            <a:spLocks noChangeArrowheads="1"/>
          </p:cNvSpPr>
          <p:nvPr/>
        </p:nvSpPr>
        <p:spPr bwMode="auto">
          <a:xfrm>
            <a:off x="1846263" y="1565275"/>
            <a:ext cx="22225"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587" name="Line 8"/>
          <p:cNvSpPr>
            <a:spLocks noChangeShapeType="1"/>
          </p:cNvSpPr>
          <p:nvPr/>
        </p:nvSpPr>
        <p:spPr bwMode="auto">
          <a:xfrm>
            <a:off x="1846263" y="1543050"/>
            <a:ext cx="1587" cy="1588"/>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8" name="Line 9"/>
          <p:cNvSpPr>
            <a:spLocks noChangeShapeType="1"/>
          </p:cNvSpPr>
          <p:nvPr/>
        </p:nvSpPr>
        <p:spPr bwMode="auto">
          <a:xfrm>
            <a:off x="1868488" y="1543050"/>
            <a:ext cx="1854200" cy="1588"/>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9" name="Rectangle 10"/>
          <p:cNvSpPr>
            <a:spLocks noChangeArrowheads="1"/>
          </p:cNvSpPr>
          <p:nvPr/>
        </p:nvSpPr>
        <p:spPr bwMode="auto">
          <a:xfrm>
            <a:off x="3743325" y="1565275"/>
            <a:ext cx="19050"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590" name="Line 11"/>
          <p:cNvSpPr>
            <a:spLocks noChangeShapeType="1"/>
          </p:cNvSpPr>
          <p:nvPr/>
        </p:nvSpPr>
        <p:spPr bwMode="auto">
          <a:xfrm>
            <a:off x="3743325" y="1543050"/>
            <a:ext cx="0" cy="1588"/>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1" name="Line 12"/>
          <p:cNvSpPr>
            <a:spLocks noChangeShapeType="1"/>
          </p:cNvSpPr>
          <p:nvPr/>
        </p:nvSpPr>
        <p:spPr bwMode="auto">
          <a:xfrm>
            <a:off x="3762375" y="1543050"/>
            <a:ext cx="4381500" cy="1588"/>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2" name="Rectangle 13"/>
          <p:cNvSpPr>
            <a:spLocks noChangeArrowheads="1"/>
          </p:cNvSpPr>
          <p:nvPr/>
        </p:nvSpPr>
        <p:spPr bwMode="auto">
          <a:xfrm>
            <a:off x="1846263" y="1565275"/>
            <a:ext cx="22225" cy="4333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593" name="Rectangle 14"/>
          <p:cNvSpPr>
            <a:spLocks noChangeArrowheads="1"/>
          </p:cNvSpPr>
          <p:nvPr/>
        </p:nvSpPr>
        <p:spPr bwMode="auto">
          <a:xfrm>
            <a:off x="3743325" y="1565275"/>
            <a:ext cx="19050" cy="4333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594" name="Rectangle 15"/>
          <p:cNvSpPr>
            <a:spLocks noChangeArrowheads="1"/>
          </p:cNvSpPr>
          <p:nvPr/>
        </p:nvSpPr>
        <p:spPr bwMode="auto">
          <a:xfrm>
            <a:off x="846138" y="2055813"/>
            <a:ext cx="7270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1. A-&gt;S:</a:t>
            </a:r>
            <a:endParaRPr lang="en-GB" altLang="en-US">
              <a:latin typeface="Times" panose="02020603050405020304" pitchFamily="18" charset="0"/>
            </a:endParaRPr>
          </a:p>
        </p:txBody>
      </p:sp>
      <p:sp>
        <p:nvSpPr>
          <p:cNvPr id="24595" name="Rectangle 16"/>
          <p:cNvSpPr>
            <a:spLocks noChangeArrowheads="1"/>
          </p:cNvSpPr>
          <p:nvPr/>
        </p:nvSpPr>
        <p:spPr bwMode="auto">
          <a:xfrm>
            <a:off x="1876425" y="2146300"/>
            <a:ext cx="6969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Times" panose="02020603050405020304" pitchFamily="18" charset="0"/>
              </a:rPr>
              <a:t>A, B, N</a:t>
            </a:r>
            <a:r>
              <a:rPr lang="en-GB" altLang="en-US" sz="1800" i="1" baseline="-25000">
                <a:solidFill>
                  <a:srgbClr val="000000"/>
                </a:solidFill>
                <a:latin typeface="Times" panose="02020603050405020304" pitchFamily="18" charset="0"/>
              </a:rPr>
              <a:t>A</a:t>
            </a:r>
            <a:endParaRPr lang="en-GB" altLang="en-US">
              <a:latin typeface="Times" panose="02020603050405020304" pitchFamily="18" charset="0"/>
            </a:endParaRPr>
          </a:p>
        </p:txBody>
      </p:sp>
      <p:sp>
        <p:nvSpPr>
          <p:cNvPr id="24596" name="Rectangle 17"/>
          <p:cNvSpPr>
            <a:spLocks noChangeArrowheads="1"/>
          </p:cNvSpPr>
          <p:nvPr/>
        </p:nvSpPr>
        <p:spPr bwMode="auto">
          <a:xfrm>
            <a:off x="3773488" y="2078038"/>
            <a:ext cx="41941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 requests S to supply a key for communication</a:t>
            </a:r>
            <a:endParaRPr lang="en-GB" altLang="en-US">
              <a:latin typeface="Times" panose="02020603050405020304" pitchFamily="18" charset="0"/>
            </a:endParaRPr>
          </a:p>
        </p:txBody>
      </p:sp>
      <p:sp>
        <p:nvSpPr>
          <p:cNvPr id="24597" name="Rectangle 18"/>
          <p:cNvSpPr>
            <a:spLocks noChangeArrowheads="1"/>
          </p:cNvSpPr>
          <p:nvPr/>
        </p:nvSpPr>
        <p:spPr bwMode="auto">
          <a:xfrm>
            <a:off x="3773488" y="2328863"/>
            <a:ext cx="736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with B.</a:t>
            </a:r>
            <a:endParaRPr lang="en-GB" altLang="en-US">
              <a:latin typeface="Times" panose="02020603050405020304" pitchFamily="18" charset="0"/>
            </a:endParaRPr>
          </a:p>
        </p:txBody>
      </p:sp>
      <p:sp>
        <p:nvSpPr>
          <p:cNvPr id="24598" name="Line 19"/>
          <p:cNvSpPr>
            <a:spLocks noChangeShapeType="1"/>
          </p:cNvSpPr>
          <p:nvPr/>
        </p:nvSpPr>
        <p:spPr bwMode="auto">
          <a:xfrm>
            <a:off x="814388" y="1998663"/>
            <a:ext cx="1011237"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9" name="Rectangle 20"/>
          <p:cNvSpPr>
            <a:spLocks noChangeArrowheads="1"/>
          </p:cNvSpPr>
          <p:nvPr/>
        </p:nvSpPr>
        <p:spPr bwMode="auto">
          <a:xfrm>
            <a:off x="1846263" y="2022475"/>
            <a:ext cx="22225"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00" name="Line 21"/>
          <p:cNvSpPr>
            <a:spLocks noChangeShapeType="1"/>
          </p:cNvSpPr>
          <p:nvPr/>
        </p:nvSpPr>
        <p:spPr bwMode="auto">
          <a:xfrm>
            <a:off x="1846263" y="1998663"/>
            <a:ext cx="1587"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1" name="Line 22"/>
          <p:cNvSpPr>
            <a:spLocks noChangeShapeType="1"/>
          </p:cNvSpPr>
          <p:nvPr/>
        </p:nvSpPr>
        <p:spPr bwMode="auto">
          <a:xfrm>
            <a:off x="1868488" y="1998663"/>
            <a:ext cx="1854200"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2" name="Rectangle 23"/>
          <p:cNvSpPr>
            <a:spLocks noChangeArrowheads="1"/>
          </p:cNvSpPr>
          <p:nvPr/>
        </p:nvSpPr>
        <p:spPr bwMode="auto">
          <a:xfrm>
            <a:off x="3743325" y="2022475"/>
            <a:ext cx="19050"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03" name="Line 24"/>
          <p:cNvSpPr>
            <a:spLocks noChangeShapeType="1"/>
          </p:cNvSpPr>
          <p:nvPr/>
        </p:nvSpPr>
        <p:spPr bwMode="auto">
          <a:xfrm>
            <a:off x="3743325" y="1998663"/>
            <a:ext cx="0"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4" name="Line 25"/>
          <p:cNvSpPr>
            <a:spLocks noChangeShapeType="1"/>
          </p:cNvSpPr>
          <p:nvPr/>
        </p:nvSpPr>
        <p:spPr bwMode="auto">
          <a:xfrm>
            <a:off x="3762375" y="1998663"/>
            <a:ext cx="4381500"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5" name="Rectangle 26"/>
          <p:cNvSpPr>
            <a:spLocks noChangeArrowheads="1"/>
          </p:cNvSpPr>
          <p:nvPr/>
        </p:nvSpPr>
        <p:spPr bwMode="auto">
          <a:xfrm>
            <a:off x="1846263" y="2022475"/>
            <a:ext cx="22225" cy="5921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06" name="Rectangle 27"/>
          <p:cNvSpPr>
            <a:spLocks noChangeArrowheads="1"/>
          </p:cNvSpPr>
          <p:nvPr/>
        </p:nvSpPr>
        <p:spPr bwMode="auto">
          <a:xfrm>
            <a:off x="3743325" y="2022475"/>
            <a:ext cx="19050" cy="5921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07" name="Rectangle 28"/>
          <p:cNvSpPr>
            <a:spLocks noChangeArrowheads="1"/>
          </p:cNvSpPr>
          <p:nvPr/>
        </p:nvSpPr>
        <p:spPr bwMode="auto">
          <a:xfrm>
            <a:off x="846138" y="2740025"/>
            <a:ext cx="7270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2. S-&gt;A:</a:t>
            </a:r>
          </a:p>
        </p:txBody>
      </p:sp>
      <p:sp>
        <p:nvSpPr>
          <p:cNvPr id="24608" name="Rectangle 29"/>
          <p:cNvSpPr>
            <a:spLocks noChangeArrowheads="1"/>
          </p:cNvSpPr>
          <p:nvPr/>
        </p:nvSpPr>
        <p:spPr bwMode="auto">
          <a:xfrm>
            <a:off x="1962150" y="2740025"/>
            <a:ext cx="12414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t>
            </a:r>
            <a:r>
              <a:rPr lang="en-GB" altLang="en-US" sz="1800" i="1">
                <a:solidFill>
                  <a:srgbClr val="000000"/>
                </a:solidFill>
                <a:latin typeface="Times" panose="02020603050405020304" pitchFamily="18" charset="0"/>
              </a:rPr>
              <a:t>N</a:t>
            </a:r>
            <a:r>
              <a:rPr lang="en-GB" altLang="en-US" sz="1800" i="1" baseline="-25000">
                <a:solidFill>
                  <a:srgbClr val="000000"/>
                </a:solidFill>
                <a:latin typeface="Times" panose="02020603050405020304" pitchFamily="18" charset="0"/>
              </a:rPr>
              <a:t>A </a:t>
            </a:r>
            <a:r>
              <a:rPr lang="en-GB" altLang="en-US" sz="1800" i="1">
                <a:solidFill>
                  <a:srgbClr val="000000"/>
                </a:solidFill>
                <a:latin typeface="Times" panose="02020603050405020304" pitchFamily="18" charset="0"/>
              </a:rPr>
              <a:t>, B, K</a:t>
            </a:r>
            <a:r>
              <a:rPr lang="en-GB" altLang="en-US" sz="1800" i="1" baseline="-25000">
                <a:solidFill>
                  <a:srgbClr val="000000"/>
                </a:solidFill>
                <a:latin typeface="Times" panose="02020603050405020304" pitchFamily="18" charset="0"/>
              </a:rPr>
              <a:t>AB</a:t>
            </a:r>
            <a:r>
              <a:rPr lang="en-GB" altLang="en-US" sz="1800" i="1">
                <a:solidFill>
                  <a:srgbClr val="000000"/>
                </a:solidFill>
                <a:latin typeface="Times" panose="02020603050405020304" pitchFamily="18" charset="0"/>
              </a:rPr>
              <a:t>, </a:t>
            </a:r>
            <a:endParaRPr lang="en-GB" altLang="en-US">
              <a:latin typeface="Times" panose="02020603050405020304" pitchFamily="18" charset="0"/>
            </a:endParaRPr>
          </a:p>
        </p:txBody>
      </p:sp>
      <p:sp>
        <p:nvSpPr>
          <p:cNvPr id="24609" name="Rectangle 30"/>
          <p:cNvSpPr>
            <a:spLocks noChangeArrowheads="1"/>
          </p:cNvSpPr>
          <p:nvPr/>
        </p:nvSpPr>
        <p:spPr bwMode="auto">
          <a:xfrm>
            <a:off x="2300288" y="3067050"/>
            <a:ext cx="137953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t>
            </a:r>
            <a:r>
              <a:rPr lang="en-GB" altLang="en-US" sz="1800" i="1">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AB</a:t>
            </a:r>
            <a:r>
              <a:rPr lang="en-GB" altLang="en-US" sz="1800" i="1">
                <a:solidFill>
                  <a:srgbClr val="000000"/>
                </a:solidFill>
                <a:latin typeface="Times" panose="02020603050405020304" pitchFamily="18" charset="0"/>
              </a:rPr>
              <a:t>, A</a:t>
            </a:r>
            <a:r>
              <a:rPr lang="en-GB" altLang="en-US" sz="1800">
                <a:solidFill>
                  <a:srgbClr val="000000"/>
                </a:solidFill>
                <a:latin typeface="Times" panose="02020603050405020304" pitchFamily="18" charset="0"/>
              </a:rPr>
              <a:t>}</a:t>
            </a:r>
            <a:r>
              <a:rPr lang="en-GB" altLang="en-US" i="1" baseline="-15000">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B</a:t>
            </a:r>
            <a:r>
              <a:rPr lang="en-GB" altLang="en-US" sz="1800">
                <a:solidFill>
                  <a:srgbClr val="000000"/>
                </a:solidFill>
                <a:latin typeface="Times" panose="02020603050405020304" pitchFamily="18" charset="0"/>
              </a:rPr>
              <a:t>}</a:t>
            </a:r>
            <a:r>
              <a:rPr lang="en-GB" altLang="en-US" i="1" baseline="-15000">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A</a:t>
            </a:r>
          </a:p>
        </p:txBody>
      </p:sp>
      <p:sp>
        <p:nvSpPr>
          <p:cNvPr id="24610" name="Rectangle 31"/>
          <p:cNvSpPr>
            <a:spLocks noChangeArrowheads="1"/>
          </p:cNvSpPr>
          <p:nvPr/>
        </p:nvSpPr>
        <p:spPr bwMode="auto">
          <a:xfrm>
            <a:off x="3773488" y="2671763"/>
            <a:ext cx="41513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S returns a message encrypted in A’s secret key,</a:t>
            </a:r>
            <a:endParaRPr lang="en-GB" altLang="en-US">
              <a:latin typeface="Times" panose="02020603050405020304" pitchFamily="18" charset="0"/>
            </a:endParaRPr>
          </a:p>
        </p:txBody>
      </p:sp>
      <p:sp>
        <p:nvSpPr>
          <p:cNvPr id="24611" name="Rectangle 32"/>
          <p:cNvSpPr>
            <a:spLocks noChangeArrowheads="1"/>
          </p:cNvSpPr>
          <p:nvPr/>
        </p:nvSpPr>
        <p:spPr bwMode="auto">
          <a:xfrm>
            <a:off x="3773488" y="2922588"/>
            <a:ext cx="36893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containing a newly generated key </a:t>
            </a:r>
            <a:r>
              <a:rPr lang="en-GB" altLang="en-US" sz="1800" i="1">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AB </a:t>
            </a:r>
            <a:r>
              <a:rPr lang="en-GB" altLang="en-US" sz="1800">
                <a:solidFill>
                  <a:srgbClr val="000000"/>
                </a:solidFill>
                <a:latin typeface="Times" panose="02020603050405020304" pitchFamily="18" charset="0"/>
              </a:rPr>
              <a:t>and a</a:t>
            </a:r>
          </a:p>
        </p:txBody>
      </p:sp>
      <p:sp>
        <p:nvSpPr>
          <p:cNvPr id="24612" name="Rectangle 33"/>
          <p:cNvSpPr>
            <a:spLocks noChangeArrowheads="1"/>
          </p:cNvSpPr>
          <p:nvPr/>
        </p:nvSpPr>
        <p:spPr bwMode="auto">
          <a:xfrm>
            <a:off x="3773488" y="3173413"/>
            <a:ext cx="42830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‘ticket’ encrypted in B’s secret key. The nonce </a:t>
            </a:r>
            <a:r>
              <a:rPr lang="en-GB" altLang="en-US" sz="1800" i="1">
                <a:solidFill>
                  <a:srgbClr val="000000"/>
                </a:solidFill>
                <a:latin typeface="Times" panose="02020603050405020304" pitchFamily="18" charset="0"/>
              </a:rPr>
              <a:t>N</a:t>
            </a:r>
            <a:r>
              <a:rPr lang="en-GB" altLang="en-US" sz="1800" i="1" baseline="-25000">
                <a:solidFill>
                  <a:srgbClr val="000000"/>
                </a:solidFill>
                <a:latin typeface="Times" panose="02020603050405020304" pitchFamily="18" charset="0"/>
              </a:rPr>
              <a:t>A</a:t>
            </a:r>
            <a:r>
              <a:rPr lang="en-GB" altLang="en-US" sz="1800">
                <a:solidFill>
                  <a:srgbClr val="000000"/>
                </a:solidFill>
                <a:latin typeface="Times" panose="02020603050405020304" pitchFamily="18" charset="0"/>
              </a:rPr>
              <a:t> </a:t>
            </a:r>
          </a:p>
        </p:txBody>
      </p:sp>
      <p:sp>
        <p:nvSpPr>
          <p:cNvPr id="24613" name="Rectangle 34"/>
          <p:cNvSpPr>
            <a:spLocks noChangeArrowheads="1"/>
          </p:cNvSpPr>
          <p:nvPr/>
        </p:nvSpPr>
        <p:spPr bwMode="auto">
          <a:xfrm>
            <a:off x="3773488" y="3424238"/>
            <a:ext cx="44259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demonstrates that the message was sent in response</a:t>
            </a:r>
            <a:endParaRPr lang="en-GB" altLang="en-US">
              <a:latin typeface="Times" panose="02020603050405020304" pitchFamily="18" charset="0"/>
            </a:endParaRPr>
          </a:p>
        </p:txBody>
      </p:sp>
      <p:sp>
        <p:nvSpPr>
          <p:cNvPr id="24614" name="Rectangle 35"/>
          <p:cNvSpPr>
            <a:spLocks noChangeArrowheads="1"/>
          </p:cNvSpPr>
          <p:nvPr/>
        </p:nvSpPr>
        <p:spPr bwMode="auto">
          <a:xfrm>
            <a:off x="3773488" y="3675063"/>
            <a:ext cx="40878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to the preceding one. A believes that S sent the</a:t>
            </a:r>
            <a:endParaRPr lang="en-GB" altLang="en-US">
              <a:latin typeface="Times" panose="02020603050405020304" pitchFamily="18" charset="0"/>
            </a:endParaRPr>
          </a:p>
        </p:txBody>
      </p:sp>
      <p:sp>
        <p:nvSpPr>
          <p:cNvPr id="24615" name="Rectangle 36"/>
          <p:cNvSpPr>
            <a:spLocks noChangeArrowheads="1"/>
          </p:cNvSpPr>
          <p:nvPr/>
        </p:nvSpPr>
        <p:spPr bwMode="auto">
          <a:xfrm>
            <a:off x="3773488" y="3925888"/>
            <a:ext cx="404653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message because only S knows A’s secret key.</a:t>
            </a:r>
            <a:endParaRPr lang="en-GB" altLang="en-US">
              <a:latin typeface="Times" panose="02020603050405020304" pitchFamily="18" charset="0"/>
            </a:endParaRPr>
          </a:p>
        </p:txBody>
      </p:sp>
      <p:sp>
        <p:nvSpPr>
          <p:cNvPr id="24616" name="Rectangle 37"/>
          <p:cNvSpPr>
            <a:spLocks noChangeArrowheads="1"/>
          </p:cNvSpPr>
          <p:nvPr/>
        </p:nvSpPr>
        <p:spPr bwMode="auto">
          <a:xfrm>
            <a:off x="7712075" y="3925888"/>
            <a:ext cx="2317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  </a:t>
            </a:r>
            <a:endParaRPr lang="en-GB" altLang="en-US">
              <a:latin typeface="Times" panose="02020603050405020304" pitchFamily="18" charset="0"/>
            </a:endParaRPr>
          </a:p>
        </p:txBody>
      </p:sp>
      <p:sp>
        <p:nvSpPr>
          <p:cNvPr id="24617" name="Rectangle 38"/>
          <p:cNvSpPr>
            <a:spLocks noChangeArrowheads="1"/>
          </p:cNvSpPr>
          <p:nvPr/>
        </p:nvSpPr>
        <p:spPr bwMode="auto">
          <a:xfrm>
            <a:off x="1846263" y="2614613"/>
            <a:ext cx="22225" cy="15970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18" name="Rectangle 39"/>
          <p:cNvSpPr>
            <a:spLocks noChangeArrowheads="1"/>
          </p:cNvSpPr>
          <p:nvPr/>
        </p:nvSpPr>
        <p:spPr bwMode="auto">
          <a:xfrm>
            <a:off x="3743325" y="2614613"/>
            <a:ext cx="19050" cy="15970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19" name="Rectangle 40"/>
          <p:cNvSpPr>
            <a:spLocks noChangeArrowheads="1"/>
          </p:cNvSpPr>
          <p:nvPr/>
        </p:nvSpPr>
        <p:spPr bwMode="auto">
          <a:xfrm>
            <a:off x="846138" y="4337050"/>
            <a:ext cx="75088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3. A-&gt;B:</a:t>
            </a:r>
          </a:p>
        </p:txBody>
      </p:sp>
      <p:sp>
        <p:nvSpPr>
          <p:cNvPr id="24620" name="Rectangle 41"/>
          <p:cNvSpPr>
            <a:spLocks noChangeArrowheads="1"/>
          </p:cNvSpPr>
          <p:nvPr/>
        </p:nvSpPr>
        <p:spPr bwMode="auto">
          <a:xfrm>
            <a:off x="3773488" y="4268788"/>
            <a:ext cx="22129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 sends the ‘ticket’ to B.</a:t>
            </a:r>
            <a:endParaRPr lang="en-GB" altLang="en-US">
              <a:latin typeface="Times" panose="02020603050405020304" pitchFamily="18" charset="0"/>
            </a:endParaRPr>
          </a:p>
        </p:txBody>
      </p:sp>
      <p:sp>
        <p:nvSpPr>
          <p:cNvPr id="24621" name="Rectangle 42"/>
          <p:cNvSpPr>
            <a:spLocks noChangeArrowheads="1"/>
          </p:cNvSpPr>
          <p:nvPr/>
        </p:nvSpPr>
        <p:spPr bwMode="auto">
          <a:xfrm>
            <a:off x="3743325" y="4211638"/>
            <a:ext cx="19050" cy="409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22" name="Rectangle 43"/>
          <p:cNvSpPr>
            <a:spLocks noChangeArrowheads="1"/>
          </p:cNvSpPr>
          <p:nvPr/>
        </p:nvSpPr>
        <p:spPr bwMode="auto">
          <a:xfrm>
            <a:off x="846138" y="4746625"/>
            <a:ext cx="75088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4. B-&gt;A:</a:t>
            </a:r>
          </a:p>
        </p:txBody>
      </p:sp>
      <p:sp>
        <p:nvSpPr>
          <p:cNvPr id="24623" name="Rectangle 44"/>
          <p:cNvSpPr>
            <a:spLocks noChangeArrowheads="1"/>
          </p:cNvSpPr>
          <p:nvPr/>
        </p:nvSpPr>
        <p:spPr bwMode="auto">
          <a:xfrm>
            <a:off x="3773488" y="4678363"/>
            <a:ext cx="417036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B decrypts the ticket and uses the new key </a:t>
            </a:r>
            <a:r>
              <a:rPr lang="en-GB" altLang="en-US" sz="1800" i="1">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AB</a:t>
            </a:r>
            <a:r>
              <a:rPr lang="en-GB" altLang="en-US" sz="1800">
                <a:solidFill>
                  <a:srgbClr val="000000"/>
                </a:solidFill>
                <a:latin typeface="Times" panose="02020603050405020304" pitchFamily="18" charset="0"/>
              </a:rPr>
              <a:t> to</a:t>
            </a:r>
            <a:endParaRPr lang="en-GB" altLang="en-US" sz="1800" i="1" baseline="-25000">
              <a:solidFill>
                <a:srgbClr val="000000"/>
              </a:solidFill>
              <a:latin typeface="Times" panose="02020603050405020304" pitchFamily="18" charset="0"/>
            </a:endParaRPr>
          </a:p>
        </p:txBody>
      </p:sp>
      <p:sp>
        <p:nvSpPr>
          <p:cNvPr id="24624" name="Rectangle 45"/>
          <p:cNvSpPr>
            <a:spLocks noChangeArrowheads="1"/>
          </p:cNvSpPr>
          <p:nvPr/>
        </p:nvSpPr>
        <p:spPr bwMode="auto">
          <a:xfrm>
            <a:off x="3773488" y="4929188"/>
            <a:ext cx="220821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encrypt another nonce </a:t>
            </a:r>
            <a:r>
              <a:rPr lang="en-GB" altLang="en-US" sz="1800" i="1">
                <a:solidFill>
                  <a:srgbClr val="000000"/>
                </a:solidFill>
                <a:latin typeface="Times" panose="02020603050405020304" pitchFamily="18" charset="0"/>
              </a:rPr>
              <a:t>N</a:t>
            </a:r>
            <a:r>
              <a:rPr lang="en-GB" altLang="en-US" sz="1800" i="1" baseline="-25000">
                <a:solidFill>
                  <a:srgbClr val="000000"/>
                </a:solidFill>
                <a:latin typeface="Times" panose="02020603050405020304" pitchFamily="18" charset="0"/>
              </a:rPr>
              <a:t>B</a:t>
            </a:r>
            <a:r>
              <a:rPr lang="en-GB" altLang="en-US" sz="1800" i="1">
                <a:solidFill>
                  <a:srgbClr val="000000"/>
                </a:solidFill>
                <a:latin typeface="Times" panose="02020603050405020304" pitchFamily="18" charset="0"/>
              </a:rPr>
              <a:t>.</a:t>
            </a:r>
            <a:endParaRPr lang="en-GB" altLang="en-US" sz="1800" i="1" baseline="-25000">
              <a:solidFill>
                <a:srgbClr val="000000"/>
              </a:solidFill>
              <a:latin typeface="Times" panose="02020603050405020304" pitchFamily="18" charset="0"/>
            </a:endParaRPr>
          </a:p>
        </p:txBody>
      </p:sp>
      <p:sp>
        <p:nvSpPr>
          <p:cNvPr id="24625" name="Rectangle 46"/>
          <p:cNvSpPr>
            <a:spLocks noChangeArrowheads="1"/>
          </p:cNvSpPr>
          <p:nvPr/>
        </p:nvSpPr>
        <p:spPr bwMode="auto">
          <a:xfrm>
            <a:off x="1846263" y="4621213"/>
            <a:ext cx="22225" cy="5937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26" name="Rectangle 47"/>
          <p:cNvSpPr>
            <a:spLocks noChangeArrowheads="1"/>
          </p:cNvSpPr>
          <p:nvPr/>
        </p:nvSpPr>
        <p:spPr bwMode="auto">
          <a:xfrm>
            <a:off x="3743325" y="4621213"/>
            <a:ext cx="19050" cy="5937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27" name="Rectangle 48"/>
          <p:cNvSpPr>
            <a:spLocks noChangeArrowheads="1"/>
          </p:cNvSpPr>
          <p:nvPr/>
        </p:nvSpPr>
        <p:spPr bwMode="auto">
          <a:xfrm>
            <a:off x="846138" y="5340350"/>
            <a:ext cx="75088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5. A-&gt;B:</a:t>
            </a:r>
          </a:p>
        </p:txBody>
      </p:sp>
      <p:sp>
        <p:nvSpPr>
          <p:cNvPr id="24628" name="Rectangle 49"/>
          <p:cNvSpPr>
            <a:spLocks noChangeArrowheads="1"/>
          </p:cNvSpPr>
          <p:nvPr/>
        </p:nvSpPr>
        <p:spPr bwMode="auto">
          <a:xfrm>
            <a:off x="3773488" y="5272088"/>
            <a:ext cx="41941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 demonstrates to B that it was the sender of the</a:t>
            </a:r>
            <a:endParaRPr lang="en-GB" altLang="en-US">
              <a:latin typeface="Times" panose="02020603050405020304" pitchFamily="18" charset="0"/>
            </a:endParaRPr>
          </a:p>
        </p:txBody>
      </p:sp>
      <p:sp>
        <p:nvSpPr>
          <p:cNvPr id="24629" name="Rectangle 50"/>
          <p:cNvSpPr>
            <a:spLocks noChangeArrowheads="1"/>
          </p:cNvSpPr>
          <p:nvPr/>
        </p:nvSpPr>
        <p:spPr bwMode="auto">
          <a:xfrm>
            <a:off x="3773488" y="5522913"/>
            <a:ext cx="34972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previous message by returning an agreed</a:t>
            </a:r>
            <a:endParaRPr lang="en-GB" altLang="en-US">
              <a:latin typeface="Times" panose="02020603050405020304" pitchFamily="18" charset="0"/>
            </a:endParaRPr>
          </a:p>
        </p:txBody>
      </p:sp>
      <p:sp>
        <p:nvSpPr>
          <p:cNvPr id="24630" name="Rectangle 51"/>
          <p:cNvSpPr>
            <a:spLocks noChangeArrowheads="1"/>
          </p:cNvSpPr>
          <p:nvPr/>
        </p:nvSpPr>
        <p:spPr bwMode="auto">
          <a:xfrm>
            <a:off x="3773488" y="5773738"/>
            <a:ext cx="180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transformation of </a:t>
            </a:r>
            <a:r>
              <a:rPr lang="en-GB" altLang="en-US" sz="1800" i="1">
                <a:solidFill>
                  <a:srgbClr val="000000"/>
                </a:solidFill>
                <a:latin typeface="Times" panose="02020603050405020304" pitchFamily="18" charset="0"/>
              </a:rPr>
              <a:t>N</a:t>
            </a:r>
            <a:r>
              <a:rPr lang="en-GB" altLang="en-US" sz="1800" i="1" baseline="-25000">
                <a:solidFill>
                  <a:srgbClr val="000000"/>
                </a:solidFill>
                <a:latin typeface="Times" panose="02020603050405020304" pitchFamily="18" charset="0"/>
              </a:rPr>
              <a:t>B</a:t>
            </a:r>
            <a:r>
              <a:rPr lang="en-GB" altLang="en-US" sz="1800" i="1">
                <a:solidFill>
                  <a:srgbClr val="000000"/>
                </a:solidFill>
                <a:latin typeface="Times" panose="02020603050405020304" pitchFamily="18" charset="0"/>
              </a:rPr>
              <a:t>.</a:t>
            </a:r>
            <a:endParaRPr lang="en-GB" altLang="en-US" sz="1800" i="1" baseline="-25000">
              <a:solidFill>
                <a:srgbClr val="000000"/>
              </a:solidFill>
              <a:latin typeface="Times" panose="02020603050405020304" pitchFamily="18" charset="0"/>
            </a:endParaRPr>
          </a:p>
        </p:txBody>
      </p:sp>
      <p:sp>
        <p:nvSpPr>
          <p:cNvPr id="24631" name="Line 52"/>
          <p:cNvSpPr>
            <a:spLocks noChangeShapeType="1"/>
          </p:cNvSpPr>
          <p:nvPr/>
        </p:nvSpPr>
        <p:spPr bwMode="auto">
          <a:xfrm>
            <a:off x="814388" y="6059488"/>
            <a:ext cx="1011237"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32" name="Rectangle 53"/>
          <p:cNvSpPr>
            <a:spLocks noChangeArrowheads="1"/>
          </p:cNvSpPr>
          <p:nvPr/>
        </p:nvSpPr>
        <p:spPr bwMode="auto">
          <a:xfrm>
            <a:off x="1846263" y="5214938"/>
            <a:ext cx="22225" cy="8445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33" name="Rectangle 54"/>
          <p:cNvSpPr>
            <a:spLocks noChangeArrowheads="1"/>
          </p:cNvSpPr>
          <p:nvPr/>
        </p:nvSpPr>
        <p:spPr bwMode="auto">
          <a:xfrm>
            <a:off x="1846263" y="6081713"/>
            <a:ext cx="22225"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34" name="Line 55"/>
          <p:cNvSpPr>
            <a:spLocks noChangeShapeType="1"/>
          </p:cNvSpPr>
          <p:nvPr/>
        </p:nvSpPr>
        <p:spPr bwMode="auto">
          <a:xfrm>
            <a:off x="1846263" y="6059488"/>
            <a:ext cx="1587"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35" name="Line 56"/>
          <p:cNvSpPr>
            <a:spLocks noChangeShapeType="1"/>
          </p:cNvSpPr>
          <p:nvPr/>
        </p:nvSpPr>
        <p:spPr bwMode="auto">
          <a:xfrm>
            <a:off x="1868488" y="6059488"/>
            <a:ext cx="1854200"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36" name="Rectangle 57"/>
          <p:cNvSpPr>
            <a:spLocks noChangeArrowheads="1"/>
          </p:cNvSpPr>
          <p:nvPr/>
        </p:nvSpPr>
        <p:spPr bwMode="auto">
          <a:xfrm>
            <a:off x="3743325" y="5214938"/>
            <a:ext cx="19050" cy="8445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37" name="Rectangle 58"/>
          <p:cNvSpPr>
            <a:spLocks noChangeArrowheads="1"/>
          </p:cNvSpPr>
          <p:nvPr/>
        </p:nvSpPr>
        <p:spPr bwMode="auto">
          <a:xfrm>
            <a:off x="3743325" y="6081713"/>
            <a:ext cx="19050"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4638" name="Line 59"/>
          <p:cNvSpPr>
            <a:spLocks noChangeShapeType="1"/>
          </p:cNvSpPr>
          <p:nvPr/>
        </p:nvSpPr>
        <p:spPr bwMode="auto">
          <a:xfrm>
            <a:off x="3743325" y="6059488"/>
            <a:ext cx="0"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39" name="Line 60"/>
          <p:cNvSpPr>
            <a:spLocks noChangeShapeType="1"/>
          </p:cNvSpPr>
          <p:nvPr/>
        </p:nvSpPr>
        <p:spPr bwMode="auto">
          <a:xfrm>
            <a:off x="3762375" y="6059488"/>
            <a:ext cx="4381500" cy="1587"/>
          </a:xfrm>
          <a:prstGeom prst="line">
            <a:avLst/>
          </a:prstGeom>
          <a:noFill/>
          <a:ln w="333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40" name="Rectangle 61"/>
          <p:cNvSpPr>
            <a:spLocks noChangeArrowheads="1"/>
          </p:cNvSpPr>
          <p:nvPr/>
        </p:nvSpPr>
        <p:spPr bwMode="auto">
          <a:xfrm>
            <a:off x="1871663" y="4313238"/>
            <a:ext cx="96043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t>
            </a:r>
            <a:r>
              <a:rPr lang="en-GB" altLang="en-US" sz="1800" i="1">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AB</a:t>
            </a:r>
            <a:r>
              <a:rPr lang="en-GB" altLang="en-US" sz="1800" i="1">
                <a:solidFill>
                  <a:srgbClr val="000000"/>
                </a:solidFill>
                <a:latin typeface="Times" panose="02020603050405020304" pitchFamily="18" charset="0"/>
              </a:rPr>
              <a:t>, A</a:t>
            </a:r>
            <a:r>
              <a:rPr lang="en-GB" altLang="en-US" sz="1800">
                <a:solidFill>
                  <a:srgbClr val="000000"/>
                </a:solidFill>
                <a:latin typeface="Times" panose="02020603050405020304" pitchFamily="18" charset="0"/>
              </a:rPr>
              <a:t>}</a:t>
            </a:r>
            <a:r>
              <a:rPr lang="en-GB" altLang="en-US" i="1" baseline="-15000">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B</a:t>
            </a:r>
          </a:p>
        </p:txBody>
      </p:sp>
      <p:sp>
        <p:nvSpPr>
          <p:cNvPr id="24641" name="Rectangle 62"/>
          <p:cNvSpPr>
            <a:spLocks noChangeArrowheads="1"/>
          </p:cNvSpPr>
          <p:nvPr/>
        </p:nvSpPr>
        <p:spPr bwMode="auto">
          <a:xfrm>
            <a:off x="1882775" y="4729163"/>
            <a:ext cx="7270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t>
            </a:r>
            <a:r>
              <a:rPr lang="en-GB" altLang="en-US" sz="1800" i="1">
                <a:solidFill>
                  <a:srgbClr val="000000"/>
                </a:solidFill>
                <a:latin typeface="Times" panose="02020603050405020304" pitchFamily="18" charset="0"/>
              </a:rPr>
              <a:t>N</a:t>
            </a:r>
            <a:r>
              <a:rPr lang="en-GB" altLang="en-US" sz="1800" i="1" baseline="-25000">
                <a:solidFill>
                  <a:srgbClr val="000000"/>
                </a:solidFill>
                <a:latin typeface="Times" panose="02020603050405020304" pitchFamily="18" charset="0"/>
              </a:rPr>
              <a:t>B</a:t>
            </a:r>
            <a:r>
              <a:rPr lang="en-GB" altLang="en-US" sz="1800">
                <a:solidFill>
                  <a:srgbClr val="000000"/>
                </a:solidFill>
                <a:latin typeface="Times" panose="02020603050405020304" pitchFamily="18" charset="0"/>
              </a:rPr>
              <a:t>}</a:t>
            </a:r>
            <a:r>
              <a:rPr lang="en-GB" altLang="en-US" i="1" baseline="-15000">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AB</a:t>
            </a:r>
          </a:p>
        </p:txBody>
      </p:sp>
      <p:sp>
        <p:nvSpPr>
          <p:cNvPr id="24642" name="Rectangle 63"/>
          <p:cNvSpPr>
            <a:spLocks noChangeArrowheads="1"/>
          </p:cNvSpPr>
          <p:nvPr/>
        </p:nvSpPr>
        <p:spPr bwMode="auto">
          <a:xfrm>
            <a:off x="1906588" y="5308600"/>
            <a:ext cx="100806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rgbClr val="000000"/>
                </a:solidFill>
                <a:latin typeface="Times" panose="02020603050405020304" pitchFamily="18" charset="0"/>
              </a:rPr>
              <a:t>{</a:t>
            </a:r>
            <a:r>
              <a:rPr lang="en-GB" altLang="en-US" sz="1800" i="1">
                <a:solidFill>
                  <a:srgbClr val="000000"/>
                </a:solidFill>
                <a:latin typeface="Times" panose="02020603050405020304" pitchFamily="18" charset="0"/>
              </a:rPr>
              <a:t>N</a:t>
            </a:r>
            <a:r>
              <a:rPr lang="en-GB" altLang="en-US" sz="1800" i="1" baseline="-25000">
                <a:solidFill>
                  <a:srgbClr val="000000"/>
                </a:solidFill>
                <a:latin typeface="Times" panose="02020603050405020304" pitchFamily="18" charset="0"/>
              </a:rPr>
              <a:t>B</a:t>
            </a:r>
            <a:r>
              <a:rPr lang="en-GB" altLang="en-US" sz="1800" i="1">
                <a:solidFill>
                  <a:srgbClr val="000000"/>
                </a:solidFill>
                <a:latin typeface="Times" panose="02020603050405020304" pitchFamily="18" charset="0"/>
              </a:rPr>
              <a:t> - </a:t>
            </a:r>
            <a:r>
              <a:rPr lang="en-GB" altLang="en-US" sz="1800">
                <a:solidFill>
                  <a:srgbClr val="000000"/>
                </a:solidFill>
                <a:latin typeface="Times" panose="02020603050405020304" pitchFamily="18" charset="0"/>
              </a:rPr>
              <a:t>1}</a:t>
            </a:r>
            <a:r>
              <a:rPr lang="en-GB" altLang="en-US" i="1" baseline="-15000">
                <a:solidFill>
                  <a:srgbClr val="000000"/>
                </a:solidFill>
                <a:latin typeface="Times" panose="02020603050405020304" pitchFamily="18" charset="0"/>
              </a:rPr>
              <a:t>K</a:t>
            </a:r>
            <a:r>
              <a:rPr lang="en-GB" altLang="en-US" sz="1800" i="1" baseline="-25000">
                <a:solidFill>
                  <a:srgbClr val="000000"/>
                </a:solidFill>
                <a:latin typeface="Times" panose="02020603050405020304" pitchFamily="18" charset="0"/>
              </a:rPr>
              <a:t>AB</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7DFF6C84-4621-471D-B97D-B65D5BA61524}" type="datetime1">
              <a:rPr lang="en-US" altLang="en-US" sz="1400"/>
              <a:pPr eaLnBrk="1" hangingPunct="1"/>
              <a:t>10/24/2018</a:t>
            </a:fld>
            <a:endParaRPr lang="en-US" altLang="en-US" sz="1400"/>
          </a:p>
        </p:txBody>
      </p:sp>
      <p:sp>
        <p:nvSpPr>
          <p:cNvPr id="2560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560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29B12E3E-C611-473D-8FCB-37574B6807BD}" type="slidenum">
              <a:rPr lang="en-US" altLang="en-US" sz="1400"/>
              <a:pPr eaLnBrk="1" hangingPunct="1"/>
              <a:t>23</a:t>
            </a:fld>
            <a:endParaRPr lang="en-US" altLang="en-US" sz="1400"/>
          </a:p>
        </p:txBody>
      </p:sp>
      <p:sp>
        <p:nvSpPr>
          <p:cNvPr id="25605" name="Rectangle 1026"/>
          <p:cNvSpPr>
            <a:spLocks noGrp="1" noChangeArrowheads="1"/>
          </p:cNvSpPr>
          <p:nvPr>
            <p:ph type="title"/>
          </p:nvPr>
        </p:nvSpPr>
        <p:spPr>
          <a:xfrm>
            <a:off x="609600" y="0"/>
            <a:ext cx="7772400" cy="1143000"/>
          </a:xfrm>
        </p:spPr>
        <p:txBody>
          <a:bodyPr/>
          <a:lstStyle/>
          <a:p>
            <a:pPr eaLnBrk="1" hangingPunct="1"/>
            <a:r>
              <a:rPr lang="en-GB" altLang="en-US" sz="3600" smtClean="0"/>
              <a:t>System architecture of Kerberos</a:t>
            </a:r>
          </a:p>
        </p:txBody>
      </p:sp>
      <p:grpSp>
        <p:nvGrpSpPr>
          <p:cNvPr id="25606" name="Group 1027"/>
          <p:cNvGrpSpPr>
            <a:grpSpLocks/>
          </p:cNvGrpSpPr>
          <p:nvPr/>
        </p:nvGrpSpPr>
        <p:grpSpPr bwMode="auto">
          <a:xfrm>
            <a:off x="695325" y="1419225"/>
            <a:ext cx="7775575" cy="4729163"/>
            <a:chOff x="475" y="894"/>
            <a:chExt cx="5306" cy="2979"/>
          </a:xfrm>
        </p:grpSpPr>
        <p:sp>
          <p:nvSpPr>
            <p:cNvPr id="25607" name="Rectangle 1028"/>
            <p:cNvSpPr>
              <a:spLocks noChangeArrowheads="1"/>
            </p:cNvSpPr>
            <p:nvPr/>
          </p:nvSpPr>
          <p:spPr bwMode="auto">
            <a:xfrm>
              <a:off x="811" y="2301"/>
              <a:ext cx="1205" cy="1557"/>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08" name="Rectangle 1029"/>
            <p:cNvSpPr>
              <a:spLocks noChangeArrowheads="1"/>
            </p:cNvSpPr>
            <p:nvPr/>
          </p:nvSpPr>
          <p:spPr bwMode="auto">
            <a:xfrm>
              <a:off x="811" y="2301"/>
              <a:ext cx="1219" cy="1572"/>
            </a:xfrm>
            <a:prstGeom prst="rect">
              <a:avLst/>
            </a:prstGeom>
            <a:noFill/>
            <a:ln w="23813">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09" name="Rectangle 1030"/>
            <p:cNvSpPr>
              <a:spLocks noChangeArrowheads="1"/>
            </p:cNvSpPr>
            <p:nvPr/>
          </p:nvSpPr>
          <p:spPr bwMode="auto">
            <a:xfrm>
              <a:off x="5427" y="2983"/>
              <a:ext cx="35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Server</a:t>
              </a:r>
              <a:endParaRPr lang="en-GB" altLang="en-US">
                <a:latin typeface="Times" panose="02020603050405020304" pitchFamily="18" charset="0"/>
              </a:endParaRPr>
            </a:p>
          </p:txBody>
        </p:sp>
        <p:sp>
          <p:nvSpPr>
            <p:cNvPr id="25610" name="Rectangle 1031"/>
            <p:cNvSpPr>
              <a:spLocks noChangeArrowheads="1"/>
            </p:cNvSpPr>
            <p:nvPr/>
          </p:nvSpPr>
          <p:spPr bwMode="auto">
            <a:xfrm>
              <a:off x="475" y="2954"/>
              <a:ext cx="30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Client</a:t>
              </a:r>
              <a:endParaRPr lang="en-GB" altLang="en-US">
                <a:latin typeface="Times" panose="02020603050405020304" pitchFamily="18" charset="0"/>
              </a:endParaRPr>
            </a:p>
          </p:txBody>
        </p:sp>
        <p:sp>
          <p:nvSpPr>
            <p:cNvPr id="25611" name="Oval 1032"/>
            <p:cNvSpPr>
              <a:spLocks noChangeArrowheads="1"/>
            </p:cNvSpPr>
            <p:nvPr/>
          </p:nvSpPr>
          <p:spPr bwMode="auto">
            <a:xfrm>
              <a:off x="914" y="2433"/>
              <a:ext cx="1028" cy="1293"/>
            </a:xfrm>
            <a:prstGeom prst="ellipse">
              <a:avLst/>
            </a:prstGeom>
            <a:solidFill>
              <a:srgbClr val="FFFFFF"/>
            </a:solidFill>
            <a:ln w="23813">
              <a:solidFill>
                <a:srgbClr val="000000"/>
              </a:solidFill>
              <a:round/>
              <a:headEnd/>
              <a:tailEnd/>
            </a:ln>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12" name="Rectangle 1033"/>
            <p:cNvSpPr>
              <a:spLocks noChangeArrowheads="1"/>
            </p:cNvSpPr>
            <p:nvPr/>
          </p:nvSpPr>
          <p:spPr bwMode="auto">
            <a:xfrm>
              <a:off x="1097" y="3204"/>
              <a:ext cx="68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DoOperation</a:t>
              </a:r>
              <a:endParaRPr lang="en-GB" altLang="en-US">
                <a:latin typeface="Times" panose="02020603050405020304" pitchFamily="18" charset="0"/>
              </a:endParaRPr>
            </a:p>
          </p:txBody>
        </p:sp>
        <p:sp>
          <p:nvSpPr>
            <p:cNvPr id="25613" name="Rectangle 1034"/>
            <p:cNvSpPr>
              <a:spLocks noChangeArrowheads="1"/>
            </p:cNvSpPr>
            <p:nvPr/>
          </p:nvSpPr>
          <p:spPr bwMode="auto">
            <a:xfrm>
              <a:off x="4161" y="2301"/>
              <a:ext cx="1205" cy="1557"/>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14" name="Rectangle 1035"/>
            <p:cNvSpPr>
              <a:spLocks noChangeArrowheads="1"/>
            </p:cNvSpPr>
            <p:nvPr/>
          </p:nvSpPr>
          <p:spPr bwMode="auto">
            <a:xfrm>
              <a:off x="4161" y="2301"/>
              <a:ext cx="1220" cy="1572"/>
            </a:xfrm>
            <a:prstGeom prst="rect">
              <a:avLst/>
            </a:prstGeom>
            <a:noFill/>
            <a:ln w="23813">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15" name="Oval 1036"/>
            <p:cNvSpPr>
              <a:spLocks noChangeArrowheads="1"/>
            </p:cNvSpPr>
            <p:nvPr/>
          </p:nvSpPr>
          <p:spPr bwMode="auto">
            <a:xfrm>
              <a:off x="4234" y="2433"/>
              <a:ext cx="1044" cy="1293"/>
            </a:xfrm>
            <a:prstGeom prst="ellipse">
              <a:avLst/>
            </a:prstGeom>
            <a:solidFill>
              <a:srgbClr val="FFFFFF"/>
            </a:solidFill>
            <a:ln w="23813">
              <a:solidFill>
                <a:srgbClr val="000000"/>
              </a:solidFill>
              <a:round/>
              <a:headEnd/>
              <a:tailEnd/>
            </a:ln>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16" name="Rectangle 1037"/>
            <p:cNvSpPr>
              <a:spLocks noChangeArrowheads="1"/>
            </p:cNvSpPr>
            <p:nvPr/>
          </p:nvSpPr>
          <p:spPr bwMode="auto">
            <a:xfrm>
              <a:off x="1560" y="1052"/>
              <a:ext cx="3027" cy="1072"/>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17" name="Rectangle 1038"/>
            <p:cNvSpPr>
              <a:spLocks noChangeArrowheads="1"/>
            </p:cNvSpPr>
            <p:nvPr/>
          </p:nvSpPr>
          <p:spPr bwMode="auto">
            <a:xfrm>
              <a:off x="1560" y="1052"/>
              <a:ext cx="3042" cy="1087"/>
            </a:xfrm>
            <a:prstGeom prst="rect">
              <a:avLst/>
            </a:prstGeom>
            <a:noFill/>
            <a:ln w="23813">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18" name="Oval 1039"/>
            <p:cNvSpPr>
              <a:spLocks noChangeArrowheads="1"/>
            </p:cNvSpPr>
            <p:nvPr/>
          </p:nvSpPr>
          <p:spPr bwMode="auto">
            <a:xfrm>
              <a:off x="1751" y="1140"/>
              <a:ext cx="2630" cy="896"/>
            </a:xfrm>
            <a:prstGeom prst="ellipse">
              <a:avLst/>
            </a:prstGeom>
            <a:solidFill>
              <a:srgbClr val="FFFFFF"/>
            </a:solidFill>
            <a:ln w="23813">
              <a:solidFill>
                <a:srgbClr val="000000"/>
              </a:solidFill>
              <a:round/>
              <a:headEnd/>
              <a:tailEnd/>
            </a:ln>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19" name="Rectangle 1040"/>
            <p:cNvSpPr>
              <a:spLocks noChangeArrowheads="1"/>
            </p:cNvSpPr>
            <p:nvPr/>
          </p:nvSpPr>
          <p:spPr bwMode="auto">
            <a:xfrm>
              <a:off x="2728" y="1191"/>
              <a:ext cx="76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Authentication</a:t>
              </a:r>
              <a:endParaRPr lang="en-GB" altLang="en-US">
                <a:latin typeface="Times" panose="02020603050405020304" pitchFamily="18" charset="0"/>
              </a:endParaRPr>
            </a:p>
          </p:txBody>
        </p:sp>
        <p:sp>
          <p:nvSpPr>
            <p:cNvPr id="25620" name="Rectangle 1041"/>
            <p:cNvSpPr>
              <a:spLocks noChangeArrowheads="1"/>
            </p:cNvSpPr>
            <p:nvPr/>
          </p:nvSpPr>
          <p:spPr bwMode="auto">
            <a:xfrm>
              <a:off x="2860" y="1293"/>
              <a:ext cx="49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database</a:t>
              </a:r>
              <a:endParaRPr lang="en-GB" altLang="en-US">
                <a:latin typeface="Times" panose="02020603050405020304" pitchFamily="18" charset="0"/>
              </a:endParaRPr>
            </a:p>
          </p:txBody>
        </p:sp>
        <p:sp>
          <p:nvSpPr>
            <p:cNvPr id="25621" name="Rectangle 1042"/>
            <p:cNvSpPr>
              <a:spLocks noChangeArrowheads="1"/>
            </p:cNvSpPr>
            <p:nvPr/>
          </p:nvSpPr>
          <p:spPr bwMode="auto">
            <a:xfrm>
              <a:off x="1244" y="2557"/>
              <a:ext cx="29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Login</a:t>
              </a:r>
              <a:endParaRPr lang="en-GB" altLang="en-US">
                <a:latin typeface="Times" panose="02020603050405020304" pitchFamily="18" charset="0"/>
              </a:endParaRPr>
            </a:p>
          </p:txBody>
        </p:sp>
        <p:sp>
          <p:nvSpPr>
            <p:cNvPr id="25622" name="Rectangle 1043"/>
            <p:cNvSpPr>
              <a:spLocks noChangeArrowheads="1"/>
            </p:cNvSpPr>
            <p:nvPr/>
          </p:nvSpPr>
          <p:spPr bwMode="auto">
            <a:xfrm>
              <a:off x="1038" y="2689"/>
              <a:ext cx="73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session setup</a:t>
              </a:r>
              <a:endParaRPr lang="en-GB" altLang="en-US">
                <a:latin typeface="Times" panose="02020603050405020304" pitchFamily="18" charset="0"/>
              </a:endParaRPr>
            </a:p>
          </p:txBody>
        </p:sp>
        <p:sp>
          <p:nvSpPr>
            <p:cNvPr id="25623" name="Line 1044"/>
            <p:cNvSpPr>
              <a:spLocks noChangeShapeType="1"/>
            </p:cNvSpPr>
            <p:nvPr/>
          </p:nvSpPr>
          <p:spPr bwMode="auto">
            <a:xfrm>
              <a:off x="1031" y="2815"/>
              <a:ext cx="705"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4" name="Line 1045"/>
            <p:cNvSpPr>
              <a:spLocks noChangeShapeType="1"/>
            </p:cNvSpPr>
            <p:nvPr/>
          </p:nvSpPr>
          <p:spPr bwMode="auto">
            <a:xfrm>
              <a:off x="1016" y="2815"/>
              <a:ext cx="133"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5" name="Line 1046"/>
            <p:cNvSpPr>
              <a:spLocks noChangeShapeType="1"/>
            </p:cNvSpPr>
            <p:nvPr/>
          </p:nvSpPr>
          <p:spPr bwMode="auto">
            <a:xfrm>
              <a:off x="1281" y="2815"/>
              <a:ext cx="132"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6" name="Line 1047"/>
            <p:cNvSpPr>
              <a:spLocks noChangeShapeType="1"/>
            </p:cNvSpPr>
            <p:nvPr/>
          </p:nvSpPr>
          <p:spPr bwMode="auto">
            <a:xfrm>
              <a:off x="1545" y="2815"/>
              <a:ext cx="133"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7" name="Rectangle 1048"/>
            <p:cNvSpPr>
              <a:spLocks noChangeArrowheads="1"/>
            </p:cNvSpPr>
            <p:nvPr/>
          </p:nvSpPr>
          <p:spPr bwMode="auto">
            <a:xfrm>
              <a:off x="3807" y="1355"/>
              <a:ext cx="335"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400">
                  <a:solidFill>
                    <a:srgbClr val="000000"/>
                  </a:solidFill>
                  <a:latin typeface="Arial" panose="020B0604020202020204" pitchFamily="34" charset="0"/>
                </a:rPr>
                <a:t>Ticket-</a:t>
              </a:r>
              <a:endParaRPr lang="en-GB" altLang="en-US" sz="1400">
                <a:latin typeface="Arial" panose="020B0604020202020204" pitchFamily="34" charset="0"/>
              </a:endParaRPr>
            </a:p>
          </p:txBody>
        </p:sp>
        <p:sp>
          <p:nvSpPr>
            <p:cNvPr id="25628" name="Rectangle 1049"/>
            <p:cNvSpPr>
              <a:spLocks noChangeArrowheads="1"/>
            </p:cNvSpPr>
            <p:nvPr/>
          </p:nvSpPr>
          <p:spPr bwMode="auto">
            <a:xfrm>
              <a:off x="3778" y="1458"/>
              <a:ext cx="403"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400">
                  <a:solidFill>
                    <a:srgbClr val="000000"/>
                  </a:solidFill>
                  <a:latin typeface="Arial" panose="020B0604020202020204" pitchFamily="34" charset="0"/>
                </a:rPr>
                <a:t>granting</a:t>
              </a:r>
              <a:endParaRPr lang="en-GB" altLang="en-US" sz="1400">
                <a:latin typeface="Arial" panose="020B0604020202020204" pitchFamily="34" charset="0"/>
              </a:endParaRPr>
            </a:p>
          </p:txBody>
        </p:sp>
        <p:sp>
          <p:nvSpPr>
            <p:cNvPr id="25629" name="Rectangle 1050"/>
            <p:cNvSpPr>
              <a:spLocks noChangeArrowheads="1"/>
            </p:cNvSpPr>
            <p:nvPr/>
          </p:nvSpPr>
          <p:spPr bwMode="auto">
            <a:xfrm>
              <a:off x="3734" y="1575"/>
              <a:ext cx="48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400">
                  <a:solidFill>
                    <a:srgbClr val="000000"/>
                  </a:solidFill>
                  <a:latin typeface="Arial" panose="020B0604020202020204" pitchFamily="34" charset="0"/>
                </a:rPr>
                <a:t> service T</a:t>
              </a:r>
              <a:endParaRPr lang="en-GB" altLang="en-US" sz="1400">
                <a:latin typeface="Arial" panose="020B0604020202020204" pitchFamily="34" charset="0"/>
              </a:endParaRPr>
            </a:p>
          </p:txBody>
        </p:sp>
        <p:sp>
          <p:nvSpPr>
            <p:cNvPr id="25630" name="Rectangle 1051"/>
            <p:cNvSpPr>
              <a:spLocks noChangeArrowheads="1"/>
            </p:cNvSpPr>
            <p:nvPr/>
          </p:nvSpPr>
          <p:spPr bwMode="auto">
            <a:xfrm>
              <a:off x="1567" y="894"/>
              <a:ext cx="193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Kerberos  Key Distribution Centre</a:t>
              </a:r>
              <a:endParaRPr lang="en-GB" altLang="en-US">
                <a:latin typeface="Times" panose="02020603050405020304" pitchFamily="18" charset="0"/>
              </a:endParaRPr>
            </a:p>
          </p:txBody>
        </p:sp>
        <p:sp>
          <p:nvSpPr>
            <p:cNvPr id="25631" name="Line 1052"/>
            <p:cNvSpPr>
              <a:spLocks noChangeShapeType="1"/>
            </p:cNvSpPr>
            <p:nvPr/>
          </p:nvSpPr>
          <p:spPr bwMode="auto">
            <a:xfrm>
              <a:off x="1002" y="3124"/>
              <a:ext cx="764"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1053"/>
            <p:cNvSpPr>
              <a:spLocks noChangeShapeType="1"/>
            </p:cNvSpPr>
            <p:nvPr/>
          </p:nvSpPr>
          <p:spPr bwMode="auto">
            <a:xfrm>
              <a:off x="1207" y="3124"/>
              <a:ext cx="133"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3" name="Line 1054"/>
            <p:cNvSpPr>
              <a:spLocks noChangeShapeType="1"/>
            </p:cNvSpPr>
            <p:nvPr/>
          </p:nvSpPr>
          <p:spPr bwMode="auto">
            <a:xfrm>
              <a:off x="1472" y="3124"/>
              <a:ext cx="132"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4" name="Rectangle 1055"/>
            <p:cNvSpPr>
              <a:spLocks noChangeArrowheads="1"/>
            </p:cNvSpPr>
            <p:nvPr/>
          </p:nvSpPr>
          <p:spPr bwMode="auto">
            <a:xfrm>
              <a:off x="1229" y="2866"/>
              <a:ext cx="35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Server</a:t>
              </a:r>
              <a:endParaRPr lang="en-GB" altLang="en-US">
                <a:latin typeface="Times" panose="02020603050405020304" pitchFamily="18" charset="0"/>
              </a:endParaRPr>
            </a:p>
          </p:txBody>
        </p:sp>
        <p:sp>
          <p:nvSpPr>
            <p:cNvPr id="25635" name="Rectangle 1056"/>
            <p:cNvSpPr>
              <a:spLocks noChangeArrowheads="1"/>
            </p:cNvSpPr>
            <p:nvPr/>
          </p:nvSpPr>
          <p:spPr bwMode="auto">
            <a:xfrm>
              <a:off x="1038" y="2983"/>
              <a:ext cx="73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session setup</a:t>
              </a:r>
              <a:endParaRPr lang="en-GB" altLang="en-US">
                <a:latin typeface="Times" panose="02020603050405020304" pitchFamily="18" charset="0"/>
              </a:endParaRPr>
            </a:p>
          </p:txBody>
        </p:sp>
        <p:sp>
          <p:nvSpPr>
            <p:cNvPr id="25636" name="Rectangle 1057"/>
            <p:cNvSpPr>
              <a:spLocks noChangeArrowheads="1"/>
            </p:cNvSpPr>
            <p:nvPr/>
          </p:nvSpPr>
          <p:spPr bwMode="auto">
            <a:xfrm>
              <a:off x="2116" y="1403"/>
              <a:ext cx="391"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400">
                  <a:solidFill>
                    <a:srgbClr val="000000"/>
                  </a:solidFill>
                  <a:latin typeface="Arial" panose="020B0604020202020204" pitchFamily="34" charset="0"/>
                </a:rPr>
                <a:t>Authen-</a:t>
              </a:r>
              <a:endParaRPr lang="en-GB" altLang="en-US" sz="1400">
                <a:latin typeface="Times" panose="02020603050405020304" pitchFamily="18" charset="0"/>
              </a:endParaRPr>
            </a:p>
          </p:txBody>
        </p:sp>
        <p:sp>
          <p:nvSpPr>
            <p:cNvPr id="25637" name="Rectangle 1058"/>
            <p:cNvSpPr>
              <a:spLocks noChangeArrowheads="1"/>
            </p:cNvSpPr>
            <p:nvPr/>
          </p:nvSpPr>
          <p:spPr bwMode="auto">
            <a:xfrm>
              <a:off x="2145" y="1506"/>
              <a:ext cx="35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400">
                  <a:solidFill>
                    <a:srgbClr val="000000"/>
                  </a:solidFill>
                  <a:latin typeface="Arial" panose="020B0604020202020204" pitchFamily="34" charset="0"/>
                </a:rPr>
                <a:t>tication</a:t>
              </a:r>
              <a:endParaRPr lang="en-GB" altLang="en-US" sz="1400">
                <a:latin typeface="Times" panose="02020603050405020304" pitchFamily="18" charset="0"/>
              </a:endParaRPr>
            </a:p>
          </p:txBody>
        </p:sp>
        <p:sp>
          <p:nvSpPr>
            <p:cNvPr id="25638" name="Rectangle 1059"/>
            <p:cNvSpPr>
              <a:spLocks noChangeArrowheads="1"/>
            </p:cNvSpPr>
            <p:nvPr/>
          </p:nvSpPr>
          <p:spPr bwMode="auto">
            <a:xfrm>
              <a:off x="2087" y="1609"/>
              <a:ext cx="46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400">
                  <a:solidFill>
                    <a:srgbClr val="000000"/>
                  </a:solidFill>
                  <a:latin typeface="Arial" panose="020B0604020202020204" pitchFamily="34" charset="0"/>
                </a:rPr>
                <a:t>service A</a:t>
              </a:r>
              <a:endParaRPr lang="en-GB" altLang="en-US" sz="1400">
                <a:latin typeface="Times" panose="02020603050405020304" pitchFamily="18" charset="0"/>
              </a:endParaRPr>
            </a:p>
          </p:txBody>
        </p:sp>
        <p:sp>
          <p:nvSpPr>
            <p:cNvPr id="25639" name="Rectangle 1060"/>
            <p:cNvSpPr>
              <a:spLocks noChangeArrowheads="1"/>
            </p:cNvSpPr>
            <p:nvPr/>
          </p:nvSpPr>
          <p:spPr bwMode="auto">
            <a:xfrm>
              <a:off x="747" y="1514"/>
              <a:ext cx="7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1.  Request for</a:t>
              </a:r>
              <a:endParaRPr lang="en-GB" altLang="en-US">
                <a:latin typeface="Times" panose="02020603050405020304" pitchFamily="18" charset="0"/>
              </a:endParaRPr>
            </a:p>
          </p:txBody>
        </p:sp>
        <p:sp>
          <p:nvSpPr>
            <p:cNvPr id="25640" name="Rectangle 1061"/>
            <p:cNvSpPr>
              <a:spLocks noChangeArrowheads="1"/>
            </p:cNvSpPr>
            <p:nvPr/>
          </p:nvSpPr>
          <p:spPr bwMode="auto">
            <a:xfrm>
              <a:off x="906" y="1661"/>
              <a:ext cx="55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TGS ticket</a:t>
              </a:r>
              <a:endParaRPr lang="en-GB" altLang="en-US">
                <a:latin typeface="Times" panose="02020603050405020304" pitchFamily="18" charset="0"/>
              </a:endParaRPr>
            </a:p>
          </p:txBody>
        </p:sp>
        <p:sp>
          <p:nvSpPr>
            <p:cNvPr id="25641" name="Line 1062"/>
            <p:cNvSpPr>
              <a:spLocks noChangeShapeType="1"/>
            </p:cNvSpPr>
            <p:nvPr/>
          </p:nvSpPr>
          <p:spPr bwMode="auto">
            <a:xfrm flipH="1" flipV="1">
              <a:off x="1222" y="1757"/>
              <a:ext cx="250" cy="19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2" name="Rectangle 1063"/>
            <p:cNvSpPr>
              <a:spLocks noChangeArrowheads="1"/>
            </p:cNvSpPr>
            <p:nvPr/>
          </p:nvSpPr>
          <p:spPr bwMode="auto">
            <a:xfrm>
              <a:off x="751" y="1881"/>
              <a:ext cx="4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2.  TGS</a:t>
              </a:r>
              <a:endParaRPr lang="en-GB" altLang="en-US">
                <a:latin typeface="Times" panose="02020603050405020304" pitchFamily="18" charset="0"/>
              </a:endParaRPr>
            </a:p>
          </p:txBody>
        </p:sp>
        <p:sp>
          <p:nvSpPr>
            <p:cNvPr id="25643" name="Rectangle 1064"/>
            <p:cNvSpPr>
              <a:spLocks noChangeArrowheads="1"/>
            </p:cNvSpPr>
            <p:nvPr/>
          </p:nvSpPr>
          <p:spPr bwMode="auto">
            <a:xfrm>
              <a:off x="920" y="1999"/>
              <a:ext cx="28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ticket</a:t>
              </a:r>
              <a:endParaRPr lang="en-GB" altLang="en-US">
                <a:latin typeface="Times" panose="02020603050405020304" pitchFamily="18" charset="0"/>
              </a:endParaRPr>
            </a:p>
          </p:txBody>
        </p:sp>
        <p:sp>
          <p:nvSpPr>
            <p:cNvPr id="25644" name="Rectangle 1065"/>
            <p:cNvSpPr>
              <a:spLocks noChangeArrowheads="1"/>
            </p:cNvSpPr>
            <p:nvPr/>
          </p:nvSpPr>
          <p:spPr bwMode="auto">
            <a:xfrm>
              <a:off x="2287" y="2322"/>
              <a:ext cx="7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3.  Request for</a:t>
              </a:r>
              <a:endParaRPr lang="en-GB" altLang="en-US">
                <a:latin typeface="Times" panose="02020603050405020304" pitchFamily="18" charset="0"/>
              </a:endParaRPr>
            </a:p>
          </p:txBody>
        </p:sp>
        <p:sp>
          <p:nvSpPr>
            <p:cNvPr id="25645" name="Rectangle 1066"/>
            <p:cNvSpPr>
              <a:spLocks noChangeArrowheads="1"/>
            </p:cNvSpPr>
            <p:nvPr/>
          </p:nvSpPr>
          <p:spPr bwMode="auto">
            <a:xfrm>
              <a:off x="2445" y="2454"/>
              <a:ext cx="6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server ticket</a:t>
              </a:r>
              <a:endParaRPr lang="en-GB" altLang="en-US">
                <a:latin typeface="Times" panose="02020603050405020304" pitchFamily="18" charset="0"/>
              </a:endParaRPr>
            </a:p>
          </p:txBody>
        </p:sp>
        <p:sp>
          <p:nvSpPr>
            <p:cNvPr id="25646" name="Rectangle 1067"/>
            <p:cNvSpPr>
              <a:spLocks noChangeArrowheads="1"/>
            </p:cNvSpPr>
            <p:nvPr/>
          </p:nvSpPr>
          <p:spPr bwMode="auto">
            <a:xfrm>
              <a:off x="2068" y="2616"/>
              <a:ext cx="8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4. Server ticket</a:t>
              </a:r>
              <a:endParaRPr lang="en-GB" altLang="en-US">
                <a:latin typeface="Times" panose="02020603050405020304" pitchFamily="18" charset="0"/>
              </a:endParaRPr>
            </a:p>
          </p:txBody>
        </p:sp>
        <p:sp>
          <p:nvSpPr>
            <p:cNvPr id="25647" name="Rectangle 1068"/>
            <p:cNvSpPr>
              <a:spLocks noChangeArrowheads="1"/>
            </p:cNvSpPr>
            <p:nvPr/>
          </p:nvSpPr>
          <p:spPr bwMode="auto">
            <a:xfrm>
              <a:off x="3418" y="2748"/>
              <a:ext cx="1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5.</a:t>
              </a:r>
              <a:endParaRPr lang="en-GB" altLang="en-US">
                <a:latin typeface="Times" panose="02020603050405020304" pitchFamily="18" charset="0"/>
              </a:endParaRPr>
            </a:p>
          </p:txBody>
        </p:sp>
        <p:sp>
          <p:nvSpPr>
            <p:cNvPr id="25648" name="Rectangle 1069"/>
            <p:cNvSpPr>
              <a:spLocks noChangeArrowheads="1"/>
            </p:cNvSpPr>
            <p:nvPr/>
          </p:nvSpPr>
          <p:spPr bwMode="auto">
            <a:xfrm>
              <a:off x="3521" y="2719"/>
              <a:ext cx="3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 </a:t>
              </a:r>
              <a:endParaRPr lang="en-GB" altLang="en-US">
                <a:latin typeface="Times" panose="02020603050405020304" pitchFamily="18" charset="0"/>
              </a:endParaRPr>
            </a:p>
          </p:txBody>
        </p:sp>
        <p:sp>
          <p:nvSpPr>
            <p:cNvPr id="25649" name="Rectangle 1070"/>
            <p:cNvSpPr>
              <a:spLocks noChangeArrowheads="1"/>
            </p:cNvSpPr>
            <p:nvPr/>
          </p:nvSpPr>
          <p:spPr bwMode="auto">
            <a:xfrm>
              <a:off x="3580" y="2748"/>
              <a:ext cx="40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Service</a:t>
              </a:r>
              <a:endParaRPr lang="en-GB" altLang="en-US">
                <a:latin typeface="Times" panose="02020603050405020304" pitchFamily="18" charset="0"/>
              </a:endParaRPr>
            </a:p>
          </p:txBody>
        </p:sp>
        <p:sp>
          <p:nvSpPr>
            <p:cNvPr id="25650" name="Rectangle 1071"/>
            <p:cNvSpPr>
              <a:spLocks noChangeArrowheads="1"/>
            </p:cNvSpPr>
            <p:nvPr/>
          </p:nvSpPr>
          <p:spPr bwMode="auto">
            <a:xfrm>
              <a:off x="3418" y="2836"/>
              <a:ext cx="3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 </a:t>
              </a:r>
              <a:endParaRPr lang="en-GB" altLang="en-US">
                <a:latin typeface="Times" panose="02020603050405020304" pitchFamily="18" charset="0"/>
              </a:endParaRPr>
            </a:p>
          </p:txBody>
        </p:sp>
        <p:sp>
          <p:nvSpPr>
            <p:cNvPr id="25651" name="Rectangle 1072"/>
            <p:cNvSpPr>
              <a:spLocks noChangeArrowheads="1"/>
            </p:cNvSpPr>
            <p:nvPr/>
          </p:nvSpPr>
          <p:spPr bwMode="auto">
            <a:xfrm>
              <a:off x="3580" y="2866"/>
              <a:ext cx="40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request</a:t>
              </a:r>
              <a:endParaRPr lang="en-GB" altLang="en-US">
                <a:latin typeface="Times" panose="02020603050405020304" pitchFamily="18" charset="0"/>
              </a:endParaRPr>
            </a:p>
          </p:txBody>
        </p:sp>
        <p:sp>
          <p:nvSpPr>
            <p:cNvPr id="25652" name="Line 1073"/>
            <p:cNvSpPr>
              <a:spLocks noChangeShapeType="1"/>
            </p:cNvSpPr>
            <p:nvPr/>
          </p:nvSpPr>
          <p:spPr bwMode="auto">
            <a:xfrm flipV="1">
              <a:off x="3250" y="2844"/>
              <a:ext cx="147" cy="133"/>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53" name="Arc 1074"/>
            <p:cNvSpPr>
              <a:spLocks/>
            </p:cNvSpPr>
            <p:nvPr/>
          </p:nvSpPr>
          <p:spPr bwMode="auto">
            <a:xfrm>
              <a:off x="4335" y="3136"/>
              <a:ext cx="106" cy="106"/>
            </a:xfrm>
            <a:custGeom>
              <a:avLst/>
              <a:gdLst>
                <a:gd name="T0" fmla="*/ 0 w 19568"/>
                <a:gd name="T1" fmla="*/ 56 h 19568"/>
                <a:gd name="T2" fmla="*/ 56 w 19568"/>
                <a:gd name="T3" fmla="*/ 0 h 19568"/>
                <a:gd name="T4" fmla="*/ 106 w 19568"/>
                <a:gd name="T5" fmla="*/ 106 h 19568"/>
                <a:gd name="T6" fmla="*/ 0 60000 65536"/>
                <a:gd name="T7" fmla="*/ 0 60000 65536"/>
                <a:gd name="T8" fmla="*/ 0 60000 65536"/>
                <a:gd name="T9" fmla="*/ 0 w 19568"/>
                <a:gd name="T10" fmla="*/ 0 h 19568"/>
                <a:gd name="T11" fmla="*/ 19568 w 19568"/>
                <a:gd name="T12" fmla="*/ 19568 h 19568"/>
              </a:gdLst>
              <a:ahLst/>
              <a:cxnLst>
                <a:cxn ang="T6">
                  <a:pos x="T0" y="T1"/>
                </a:cxn>
                <a:cxn ang="T7">
                  <a:pos x="T2" y="T3"/>
                </a:cxn>
                <a:cxn ang="T8">
                  <a:pos x="T4" y="T5"/>
                </a:cxn>
              </a:cxnLst>
              <a:rect l="T9" t="T10" r="T11" b="T12"/>
              <a:pathLst>
                <a:path w="19568" h="19568" fill="none" extrusionOk="0">
                  <a:moveTo>
                    <a:pt x="-1" y="10423"/>
                  </a:moveTo>
                  <a:cubicBezTo>
                    <a:pt x="2143" y="5833"/>
                    <a:pt x="5833" y="2143"/>
                    <a:pt x="10423" y="-1"/>
                  </a:cubicBezTo>
                </a:path>
                <a:path w="19568" h="19568" stroke="0" extrusionOk="0">
                  <a:moveTo>
                    <a:pt x="-1" y="10423"/>
                  </a:moveTo>
                  <a:cubicBezTo>
                    <a:pt x="2143" y="5833"/>
                    <a:pt x="5833" y="2143"/>
                    <a:pt x="10423" y="-1"/>
                  </a:cubicBezTo>
                  <a:lnTo>
                    <a:pt x="19568" y="19568"/>
                  </a:lnTo>
                  <a:close/>
                </a:path>
              </a:pathLst>
            </a:custGeom>
            <a:solidFill>
              <a:srgbClr val="000000"/>
            </a:solidFill>
            <a:ln w="23813">
              <a:solidFill>
                <a:srgbClr val="000000"/>
              </a:solidFill>
              <a:round/>
              <a:headEnd/>
              <a:tailEnd/>
            </a:ln>
          </p:spPr>
          <p:txBody>
            <a:bodyPr/>
            <a:lstStyle/>
            <a:p>
              <a:endParaRPr lang="en-US"/>
            </a:p>
          </p:txBody>
        </p:sp>
        <p:sp>
          <p:nvSpPr>
            <p:cNvPr id="25654" name="Arc 1075"/>
            <p:cNvSpPr>
              <a:spLocks/>
            </p:cNvSpPr>
            <p:nvPr/>
          </p:nvSpPr>
          <p:spPr bwMode="auto">
            <a:xfrm>
              <a:off x="1816" y="3021"/>
              <a:ext cx="2580" cy="250"/>
            </a:xfrm>
            <a:custGeom>
              <a:avLst/>
              <a:gdLst>
                <a:gd name="T0" fmla="*/ 0 w 41430"/>
                <a:gd name="T1" fmla="*/ 193 h 21600"/>
                <a:gd name="T2" fmla="*/ 2580 w 41430"/>
                <a:gd name="T3" fmla="*/ 168 h 21600"/>
                <a:gd name="T4" fmla="*/ 1310 w 41430"/>
                <a:gd name="T5" fmla="*/ 250 h 21600"/>
                <a:gd name="T6" fmla="*/ 0 60000 65536"/>
                <a:gd name="T7" fmla="*/ 0 60000 65536"/>
                <a:gd name="T8" fmla="*/ 0 60000 65536"/>
                <a:gd name="T9" fmla="*/ 0 w 41430"/>
                <a:gd name="T10" fmla="*/ 0 h 21600"/>
                <a:gd name="T11" fmla="*/ 41430 w 41430"/>
                <a:gd name="T12" fmla="*/ 21600 h 21600"/>
              </a:gdLst>
              <a:ahLst/>
              <a:cxnLst>
                <a:cxn ang="T6">
                  <a:pos x="T0" y="T1"/>
                </a:cxn>
                <a:cxn ang="T7">
                  <a:pos x="T2" y="T3"/>
                </a:cxn>
                <a:cxn ang="T8">
                  <a:pos x="T4" y="T5"/>
                </a:cxn>
              </a:cxnLst>
              <a:rect l="T9" t="T10" r="T11" b="T12"/>
              <a:pathLst>
                <a:path w="41430" h="21600" fill="none" extrusionOk="0">
                  <a:moveTo>
                    <a:pt x="-1" y="16667"/>
                  </a:moveTo>
                  <a:cubicBezTo>
                    <a:pt x="2289" y="6903"/>
                    <a:pt x="10999" y="-1"/>
                    <a:pt x="21029" y="0"/>
                  </a:cubicBezTo>
                  <a:cubicBezTo>
                    <a:pt x="30223" y="0"/>
                    <a:pt x="38410" y="5820"/>
                    <a:pt x="41430" y="14504"/>
                  </a:cubicBezTo>
                </a:path>
                <a:path w="41430" h="21600" stroke="0" extrusionOk="0">
                  <a:moveTo>
                    <a:pt x="-1" y="16667"/>
                  </a:moveTo>
                  <a:cubicBezTo>
                    <a:pt x="2289" y="6903"/>
                    <a:pt x="10999" y="-1"/>
                    <a:pt x="21029" y="0"/>
                  </a:cubicBezTo>
                  <a:cubicBezTo>
                    <a:pt x="30223" y="0"/>
                    <a:pt x="38410" y="5820"/>
                    <a:pt x="41430" y="14504"/>
                  </a:cubicBezTo>
                  <a:lnTo>
                    <a:pt x="21029" y="21600"/>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55" name="Arc 1076"/>
            <p:cNvSpPr>
              <a:spLocks/>
            </p:cNvSpPr>
            <p:nvPr/>
          </p:nvSpPr>
          <p:spPr bwMode="auto">
            <a:xfrm>
              <a:off x="1832" y="3256"/>
              <a:ext cx="104" cy="113"/>
            </a:xfrm>
            <a:custGeom>
              <a:avLst/>
              <a:gdLst>
                <a:gd name="T0" fmla="*/ 104 w 18019"/>
                <a:gd name="T1" fmla="*/ 65 h 20770"/>
                <a:gd name="T2" fmla="*/ 34 w 18019"/>
                <a:gd name="T3" fmla="*/ 113 h 20770"/>
                <a:gd name="T4" fmla="*/ 0 w 18019"/>
                <a:gd name="T5" fmla="*/ 0 h 20770"/>
                <a:gd name="T6" fmla="*/ 0 60000 65536"/>
                <a:gd name="T7" fmla="*/ 0 60000 65536"/>
                <a:gd name="T8" fmla="*/ 0 60000 65536"/>
                <a:gd name="T9" fmla="*/ 0 w 18019"/>
                <a:gd name="T10" fmla="*/ 0 h 20770"/>
                <a:gd name="T11" fmla="*/ 18019 w 18019"/>
                <a:gd name="T12" fmla="*/ 20770 h 20770"/>
              </a:gdLst>
              <a:ahLst/>
              <a:cxnLst>
                <a:cxn ang="T6">
                  <a:pos x="T0" y="T1"/>
                </a:cxn>
                <a:cxn ang="T7">
                  <a:pos x="T2" y="T3"/>
                </a:cxn>
                <a:cxn ang="T8">
                  <a:pos x="T4" y="T5"/>
                </a:cxn>
              </a:cxnLst>
              <a:rect l="T9" t="T10" r="T11" b="T12"/>
              <a:pathLst>
                <a:path w="18019" h="20770" fill="none" extrusionOk="0">
                  <a:moveTo>
                    <a:pt x="18019" y="11910"/>
                  </a:moveTo>
                  <a:cubicBezTo>
                    <a:pt x="15175" y="16212"/>
                    <a:pt x="10886" y="19355"/>
                    <a:pt x="5927" y="20770"/>
                  </a:cubicBezTo>
                </a:path>
                <a:path w="18019" h="20770" stroke="0" extrusionOk="0">
                  <a:moveTo>
                    <a:pt x="18019" y="11910"/>
                  </a:moveTo>
                  <a:cubicBezTo>
                    <a:pt x="15175" y="16212"/>
                    <a:pt x="10886" y="19355"/>
                    <a:pt x="5927" y="20770"/>
                  </a:cubicBezTo>
                  <a:lnTo>
                    <a:pt x="0" y="0"/>
                  </a:lnTo>
                  <a:close/>
                </a:path>
              </a:pathLst>
            </a:custGeom>
            <a:solidFill>
              <a:srgbClr val="000000"/>
            </a:solidFill>
            <a:ln w="23813">
              <a:solidFill>
                <a:srgbClr val="000000"/>
              </a:solidFill>
              <a:round/>
              <a:headEnd/>
              <a:tailEnd/>
            </a:ln>
          </p:spPr>
          <p:txBody>
            <a:bodyPr/>
            <a:lstStyle/>
            <a:p>
              <a:endParaRPr lang="en-US"/>
            </a:p>
          </p:txBody>
        </p:sp>
        <p:sp>
          <p:nvSpPr>
            <p:cNvPr id="25656" name="Arc 1077"/>
            <p:cNvSpPr>
              <a:spLocks/>
            </p:cNvSpPr>
            <p:nvPr/>
          </p:nvSpPr>
          <p:spPr bwMode="auto">
            <a:xfrm>
              <a:off x="1884" y="3278"/>
              <a:ext cx="2618" cy="243"/>
            </a:xfrm>
            <a:custGeom>
              <a:avLst/>
              <a:gdLst>
                <a:gd name="T0" fmla="*/ 2618 w 42278"/>
                <a:gd name="T1" fmla="*/ 33 h 21600"/>
                <a:gd name="T2" fmla="*/ 0 w 42278"/>
                <a:gd name="T3" fmla="*/ 62 h 21600"/>
                <a:gd name="T4" fmla="*/ 1293 w 42278"/>
                <a:gd name="T5" fmla="*/ 0 h 21600"/>
                <a:gd name="T6" fmla="*/ 0 60000 65536"/>
                <a:gd name="T7" fmla="*/ 0 60000 65536"/>
                <a:gd name="T8" fmla="*/ 0 60000 65536"/>
                <a:gd name="T9" fmla="*/ 0 w 42278"/>
                <a:gd name="T10" fmla="*/ 0 h 21600"/>
                <a:gd name="T11" fmla="*/ 42278 w 42278"/>
                <a:gd name="T12" fmla="*/ 21600 h 21600"/>
              </a:gdLst>
              <a:ahLst/>
              <a:cxnLst>
                <a:cxn ang="T6">
                  <a:pos x="T0" y="T1"/>
                </a:cxn>
                <a:cxn ang="T7">
                  <a:pos x="T2" y="T3"/>
                </a:cxn>
                <a:cxn ang="T8">
                  <a:pos x="T4" y="T5"/>
                </a:cxn>
              </a:cxnLst>
              <a:rect l="T9" t="T10" r="T11" b="T12"/>
              <a:pathLst>
                <a:path w="42278" h="21600" fill="none" extrusionOk="0">
                  <a:moveTo>
                    <a:pt x="42278" y="2946"/>
                  </a:moveTo>
                  <a:cubicBezTo>
                    <a:pt x="40806" y="13636"/>
                    <a:pt x="31670" y="21599"/>
                    <a:pt x="20880" y="21600"/>
                  </a:cubicBezTo>
                  <a:cubicBezTo>
                    <a:pt x="11079" y="21600"/>
                    <a:pt x="2506" y="15001"/>
                    <a:pt x="-2" y="5526"/>
                  </a:cubicBezTo>
                </a:path>
                <a:path w="42278" h="21600" stroke="0" extrusionOk="0">
                  <a:moveTo>
                    <a:pt x="42278" y="2946"/>
                  </a:moveTo>
                  <a:cubicBezTo>
                    <a:pt x="40806" y="13636"/>
                    <a:pt x="31670" y="21599"/>
                    <a:pt x="20880" y="21600"/>
                  </a:cubicBezTo>
                  <a:cubicBezTo>
                    <a:pt x="11079" y="21600"/>
                    <a:pt x="2506" y="15001"/>
                    <a:pt x="-2" y="5526"/>
                  </a:cubicBezTo>
                  <a:lnTo>
                    <a:pt x="20880" y="0"/>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57" name="Rectangle 1078"/>
            <p:cNvSpPr>
              <a:spLocks noChangeArrowheads="1"/>
            </p:cNvSpPr>
            <p:nvPr/>
          </p:nvSpPr>
          <p:spPr bwMode="auto">
            <a:xfrm>
              <a:off x="2214" y="3101"/>
              <a:ext cx="191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Request encrypted with session key</a:t>
              </a:r>
              <a:endParaRPr lang="en-GB" altLang="en-US">
                <a:latin typeface="Times" panose="02020603050405020304" pitchFamily="18" charset="0"/>
              </a:endParaRPr>
            </a:p>
          </p:txBody>
        </p:sp>
        <p:sp>
          <p:nvSpPr>
            <p:cNvPr id="25658" name="Rectangle 1079"/>
            <p:cNvSpPr>
              <a:spLocks noChangeArrowheads="1"/>
            </p:cNvSpPr>
            <p:nvPr/>
          </p:nvSpPr>
          <p:spPr bwMode="auto">
            <a:xfrm>
              <a:off x="2302" y="3336"/>
              <a:ext cx="184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Reply encrypted with session key  </a:t>
              </a:r>
              <a:endParaRPr lang="en-GB" altLang="en-US">
                <a:latin typeface="Times" panose="02020603050405020304" pitchFamily="18" charset="0"/>
              </a:endParaRPr>
            </a:p>
          </p:txBody>
        </p:sp>
        <p:sp>
          <p:nvSpPr>
            <p:cNvPr id="25659" name="Rectangle 1080"/>
            <p:cNvSpPr>
              <a:spLocks noChangeArrowheads="1"/>
            </p:cNvSpPr>
            <p:nvPr/>
          </p:nvSpPr>
          <p:spPr bwMode="auto">
            <a:xfrm>
              <a:off x="4575" y="2930"/>
              <a:ext cx="40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Service</a:t>
              </a:r>
              <a:endParaRPr lang="en-GB" altLang="en-US">
                <a:latin typeface="Times" panose="02020603050405020304" pitchFamily="18" charset="0"/>
              </a:endParaRPr>
            </a:p>
          </p:txBody>
        </p:sp>
        <p:sp>
          <p:nvSpPr>
            <p:cNvPr id="25660" name="Rectangle 1081"/>
            <p:cNvSpPr>
              <a:spLocks noChangeArrowheads="1"/>
            </p:cNvSpPr>
            <p:nvPr/>
          </p:nvSpPr>
          <p:spPr bwMode="auto">
            <a:xfrm>
              <a:off x="4546" y="3048"/>
              <a:ext cx="42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function</a:t>
              </a:r>
              <a:endParaRPr lang="en-GB" altLang="en-US">
                <a:latin typeface="Times" panose="02020603050405020304" pitchFamily="18" charset="0"/>
              </a:endParaRPr>
            </a:p>
          </p:txBody>
        </p:sp>
        <p:sp>
          <p:nvSpPr>
            <p:cNvPr id="25661" name="Arc 1082"/>
            <p:cNvSpPr>
              <a:spLocks/>
            </p:cNvSpPr>
            <p:nvPr/>
          </p:nvSpPr>
          <p:spPr bwMode="auto">
            <a:xfrm>
              <a:off x="4536" y="3212"/>
              <a:ext cx="88" cy="81"/>
            </a:xfrm>
            <a:custGeom>
              <a:avLst/>
              <a:gdLst>
                <a:gd name="T0" fmla="*/ 88 w 19850"/>
                <a:gd name="T1" fmla="*/ 35 h 19952"/>
                <a:gd name="T2" fmla="*/ 37 w 19850"/>
                <a:gd name="T3" fmla="*/ 81 h 19952"/>
                <a:gd name="T4" fmla="*/ 0 w 19850"/>
                <a:gd name="T5" fmla="*/ 0 h 19952"/>
                <a:gd name="T6" fmla="*/ 0 60000 65536"/>
                <a:gd name="T7" fmla="*/ 0 60000 65536"/>
                <a:gd name="T8" fmla="*/ 0 60000 65536"/>
                <a:gd name="T9" fmla="*/ 0 w 19850"/>
                <a:gd name="T10" fmla="*/ 0 h 19952"/>
                <a:gd name="T11" fmla="*/ 19850 w 19850"/>
                <a:gd name="T12" fmla="*/ 19952 h 19952"/>
              </a:gdLst>
              <a:ahLst/>
              <a:cxnLst>
                <a:cxn ang="T6">
                  <a:pos x="T0" y="T1"/>
                </a:cxn>
                <a:cxn ang="T7">
                  <a:pos x="T2" y="T3"/>
                </a:cxn>
                <a:cxn ang="T8">
                  <a:pos x="T4" y="T5"/>
                </a:cxn>
              </a:cxnLst>
              <a:rect l="T9" t="T10" r="T11" b="T12"/>
              <a:pathLst>
                <a:path w="19850" h="19952" fill="none" extrusionOk="0">
                  <a:moveTo>
                    <a:pt x="19850" y="8516"/>
                  </a:moveTo>
                  <a:cubicBezTo>
                    <a:pt x="17629" y="13691"/>
                    <a:pt x="13475" y="17795"/>
                    <a:pt x="8273" y="19952"/>
                  </a:cubicBezTo>
                </a:path>
                <a:path w="19850" h="19952" stroke="0" extrusionOk="0">
                  <a:moveTo>
                    <a:pt x="19850" y="8516"/>
                  </a:moveTo>
                  <a:cubicBezTo>
                    <a:pt x="17629" y="13691"/>
                    <a:pt x="13475" y="17795"/>
                    <a:pt x="8273" y="19952"/>
                  </a:cubicBezTo>
                  <a:lnTo>
                    <a:pt x="0" y="0"/>
                  </a:lnTo>
                  <a:close/>
                </a:path>
              </a:pathLst>
            </a:custGeom>
            <a:solidFill>
              <a:srgbClr val="000000"/>
            </a:solidFill>
            <a:ln w="23813">
              <a:solidFill>
                <a:srgbClr val="000000"/>
              </a:solidFill>
              <a:round/>
              <a:headEnd/>
              <a:tailEnd/>
            </a:ln>
          </p:spPr>
          <p:txBody>
            <a:bodyPr/>
            <a:lstStyle/>
            <a:p>
              <a:endParaRPr lang="en-US"/>
            </a:p>
          </p:txBody>
        </p:sp>
        <p:sp>
          <p:nvSpPr>
            <p:cNvPr id="25662" name="Arc 1083"/>
            <p:cNvSpPr>
              <a:spLocks/>
            </p:cNvSpPr>
            <p:nvPr/>
          </p:nvSpPr>
          <p:spPr bwMode="auto">
            <a:xfrm>
              <a:off x="4499" y="2815"/>
              <a:ext cx="514" cy="529"/>
            </a:xfrm>
            <a:custGeom>
              <a:avLst/>
              <a:gdLst>
                <a:gd name="T0" fmla="*/ 0 w 43199"/>
                <a:gd name="T1" fmla="*/ 264 h 43200"/>
                <a:gd name="T2" fmla="*/ 75 w 43199"/>
                <a:gd name="T3" fmla="*/ 451 h 43200"/>
                <a:gd name="T4" fmla="*/ 257 w 43199"/>
                <a:gd name="T5" fmla="*/ 265 h 43200"/>
                <a:gd name="T6" fmla="*/ 0 60000 65536"/>
                <a:gd name="T7" fmla="*/ 0 60000 65536"/>
                <a:gd name="T8" fmla="*/ 0 60000 65536"/>
                <a:gd name="T9" fmla="*/ 0 w 43199"/>
                <a:gd name="T10" fmla="*/ 0 h 43200"/>
                <a:gd name="T11" fmla="*/ 43199 w 43199"/>
                <a:gd name="T12" fmla="*/ 43200 h 43200"/>
              </a:gdLst>
              <a:ahLst/>
              <a:cxnLst>
                <a:cxn ang="T6">
                  <a:pos x="T0" y="T1"/>
                </a:cxn>
                <a:cxn ang="T7">
                  <a:pos x="T2" y="T3"/>
                </a:cxn>
                <a:cxn ang="T8">
                  <a:pos x="T4" y="T5"/>
                </a:cxn>
              </a:cxnLst>
              <a:rect l="T9" t="T10" r="T11" b="T12"/>
              <a:pathLst>
                <a:path w="43199" h="43200" fill="none" extrusionOk="0">
                  <a:moveTo>
                    <a:pt x="-1" y="21518"/>
                  </a:moveTo>
                  <a:cubicBezTo>
                    <a:pt x="43" y="9621"/>
                    <a:pt x="9701" y="-1"/>
                    <a:pt x="21599" y="0"/>
                  </a:cubicBezTo>
                  <a:cubicBezTo>
                    <a:pt x="33528" y="0"/>
                    <a:pt x="43199" y="9670"/>
                    <a:pt x="43199" y="21600"/>
                  </a:cubicBezTo>
                  <a:cubicBezTo>
                    <a:pt x="43199" y="33529"/>
                    <a:pt x="33528" y="43200"/>
                    <a:pt x="21599" y="43200"/>
                  </a:cubicBezTo>
                  <a:cubicBezTo>
                    <a:pt x="15844" y="43200"/>
                    <a:pt x="10327" y="40903"/>
                    <a:pt x="6272" y="36820"/>
                  </a:cubicBezTo>
                </a:path>
                <a:path w="43199" h="43200" stroke="0" extrusionOk="0">
                  <a:moveTo>
                    <a:pt x="-1" y="21518"/>
                  </a:moveTo>
                  <a:cubicBezTo>
                    <a:pt x="43" y="9621"/>
                    <a:pt x="9701" y="-1"/>
                    <a:pt x="21599" y="0"/>
                  </a:cubicBezTo>
                  <a:cubicBezTo>
                    <a:pt x="33528" y="0"/>
                    <a:pt x="43199" y="9670"/>
                    <a:pt x="43199" y="21600"/>
                  </a:cubicBezTo>
                  <a:cubicBezTo>
                    <a:pt x="43199" y="33529"/>
                    <a:pt x="33528" y="43200"/>
                    <a:pt x="21599" y="43200"/>
                  </a:cubicBezTo>
                  <a:cubicBezTo>
                    <a:pt x="15844" y="43200"/>
                    <a:pt x="10327" y="40903"/>
                    <a:pt x="6272" y="36820"/>
                  </a:cubicBezTo>
                  <a:lnTo>
                    <a:pt x="21599" y="21600"/>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63" name="Arc 1084"/>
            <p:cNvSpPr>
              <a:spLocks/>
            </p:cNvSpPr>
            <p:nvPr/>
          </p:nvSpPr>
          <p:spPr bwMode="auto">
            <a:xfrm>
              <a:off x="3711" y="1697"/>
              <a:ext cx="88" cy="88"/>
            </a:xfrm>
            <a:custGeom>
              <a:avLst/>
              <a:gdLst>
                <a:gd name="T0" fmla="*/ 88 w 19924"/>
                <a:gd name="T1" fmla="*/ 37 h 19924"/>
                <a:gd name="T2" fmla="*/ 37 w 19924"/>
                <a:gd name="T3" fmla="*/ 88 h 19924"/>
                <a:gd name="T4" fmla="*/ 0 w 19924"/>
                <a:gd name="T5" fmla="*/ 0 h 19924"/>
                <a:gd name="T6" fmla="*/ 0 60000 65536"/>
                <a:gd name="T7" fmla="*/ 0 60000 65536"/>
                <a:gd name="T8" fmla="*/ 0 60000 65536"/>
                <a:gd name="T9" fmla="*/ 0 w 19924"/>
                <a:gd name="T10" fmla="*/ 0 h 19924"/>
                <a:gd name="T11" fmla="*/ 19924 w 19924"/>
                <a:gd name="T12" fmla="*/ 19924 h 19924"/>
              </a:gdLst>
              <a:ahLst/>
              <a:cxnLst>
                <a:cxn ang="T6">
                  <a:pos x="T0" y="T1"/>
                </a:cxn>
                <a:cxn ang="T7">
                  <a:pos x="T2" y="T3"/>
                </a:cxn>
                <a:cxn ang="T8">
                  <a:pos x="T4" y="T5"/>
                </a:cxn>
              </a:cxnLst>
              <a:rect l="T9" t="T10" r="T11" b="T12"/>
              <a:pathLst>
                <a:path w="19924" h="19924" fill="none" extrusionOk="0">
                  <a:moveTo>
                    <a:pt x="19924" y="8340"/>
                  </a:moveTo>
                  <a:cubicBezTo>
                    <a:pt x="17734" y="13573"/>
                    <a:pt x="13573" y="17734"/>
                    <a:pt x="8340" y="19924"/>
                  </a:cubicBezTo>
                </a:path>
                <a:path w="19924" h="19924" stroke="0" extrusionOk="0">
                  <a:moveTo>
                    <a:pt x="19924" y="8340"/>
                  </a:moveTo>
                  <a:cubicBezTo>
                    <a:pt x="17734" y="13573"/>
                    <a:pt x="13573" y="17734"/>
                    <a:pt x="8340" y="19924"/>
                  </a:cubicBezTo>
                  <a:lnTo>
                    <a:pt x="0" y="0"/>
                  </a:lnTo>
                  <a:close/>
                </a:path>
              </a:pathLst>
            </a:custGeom>
            <a:solidFill>
              <a:srgbClr val="000000"/>
            </a:solidFill>
            <a:ln w="23813">
              <a:solidFill>
                <a:srgbClr val="000000"/>
              </a:solidFill>
              <a:round/>
              <a:headEnd/>
              <a:tailEnd/>
            </a:ln>
          </p:spPr>
          <p:txBody>
            <a:bodyPr/>
            <a:lstStyle/>
            <a:p>
              <a:endParaRPr lang="en-US"/>
            </a:p>
          </p:txBody>
        </p:sp>
        <p:sp>
          <p:nvSpPr>
            <p:cNvPr id="25664" name="Arc 1085"/>
            <p:cNvSpPr>
              <a:spLocks/>
            </p:cNvSpPr>
            <p:nvPr/>
          </p:nvSpPr>
          <p:spPr bwMode="auto">
            <a:xfrm>
              <a:off x="3706" y="1298"/>
              <a:ext cx="547" cy="562"/>
            </a:xfrm>
            <a:custGeom>
              <a:avLst/>
              <a:gdLst>
                <a:gd name="T0" fmla="*/ 0 w 43199"/>
                <a:gd name="T1" fmla="*/ 280 h 43200"/>
                <a:gd name="T2" fmla="*/ 79 w 43199"/>
                <a:gd name="T3" fmla="*/ 479 h 43200"/>
                <a:gd name="T4" fmla="*/ 273 w 43199"/>
                <a:gd name="T5" fmla="*/ 281 h 43200"/>
                <a:gd name="T6" fmla="*/ 0 60000 65536"/>
                <a:gd name="T7" fmla="*/ 0 60000 65536"/>
                <a:gd name="T8" fmla="*/ 0 60000 65536"/>
                <a:gd name="T9" fmla="*/ 0 w 43199"/>
                <a:gd name="T10" fmla="*/ 0 h 43200"/>
                <a:gd name="T11" fmla="*/ 43199 w 43199"/>
                <a:gd name="T12" fmla="*/ 43200 h 43200"/>
              </a:gdLst>
              <a:ahLst/>
              <a:cxnLst>
                <a:cxn ang="T6">
                  <a:pos x="T0" y="T1"/>
                </a:cxn>
                <a:cxn ang="T7">
                  <a:pos x="T2" y="T3"/>
                </a:cxn>
                <a:cxn ang="T8">
                  <a:pos x="T4" y="T5"/>
                </a:cxn>
              </a:cxnLst>
              <a:rect l="T9" t="T10" r="T11" b="T12"/>
              <a:pathLst>
                <a:path w="43199" h="43200" fill="none" extrusionOk="0">
                  <a:moveTo>
                    <a:pt x="-1" y="21518"/>
                  </a:moveTo>
                  <a:cubicBezTo>
                    <a:pt x="43" y="9621"/>
                    <a:pt x="9701" y="-1"/>
                    <a:pt x="21599" y="0"/>
                  </a:cubicBezTo>
                  <a:cubicBezTo>
                    <a:pt x="33528" y="0"/>
                    <a:pt x="43199" y="9670"/>
                    <a:pt x="43199" y="21600"/>
                  </a:cubicBezTo>
                  <a:cubicBezTo>
                    <a:pt x="43199" y="33529"/>
                    <a:pt x="33528" y="43200"/>
                    <a:pt x="21599" y="43200"/>
                  </a:cubicBezTo>
                  <a:cubicBezTo>
                    <a:pt x="15831" y="43200"/>
                    <a:pt x="10302" y="40893"/>
                    <a:pt x="6245" y="36793"/>
                  </a:cubicBezTo>
                </a:path>
                <a:path w="43199" h="43200" stroke="0" extrusionOk="0">
                  <a:moveTo>
                    <a:pt x="-1" y="21518"/>
                  </a:moveTo>
                  <a:cubicBezTo>
                    <a:pt x="43" y="9621"/>
                    <a:pt x="9701" y="-1"/>
                    <a:pt x="21599" y="0"/>
                  </a:cubicBezTo>
                  <a:cubicBezTo>
                    <a:pt x="33528" y="0"/>
                    <a:pt x="43199" y="9670"/>
                    <a:pt x="43199" y="21600"/>
                  </a:cubicBezTo>
                  <a:cubicBezTo>
                    <a:pt x="43199" y="33529"/>
                    <a:pt x="33528" y="43200"/>
                    <a:pt x="21599" y="43200"/>
                  </a:cubicBezTo>
                  <a:cubicBezTo>
                    <a:pt x="15831" y="43200"/>
                    <a:pt x="10302" y="40893"/>
                    <a:pt x="6245" y="36793"/>
                  </a:cubicBezTo>
                  <a:lnTo>
                    <a:pt x="21599" y="21600"/>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65" name="Arc 1086"/>
            <p:cNvSpPr>
              <a:spLocks/>
            </p:cNvSpPr>
            <p:nvPr/>
          </p:nvSpPr>
          <p:spPr bwMode="auto">
            <a:xfrm>
              <a:off x="2097" y="1721"/>
              <a:ext cx="88" cy="88"/>
            </a:xfrm>
            <a:custGeom>
              <a:avLst/>
              <a:gdLst>
                <a:gd name="T0" fmla="*/ 88 w 19924"/>
                <a:gd name="T1" fmla="*/ 37 h 19924"/>
                <a:gd name="T2" fmla="*/ 37 w 19924"/>
                <a:gd name="T3" fmla="*/ 88 h 19924"/>
                <a:gd name="T4" fmla="*/ 0 w 19924"/>
                <a:gd name="T5" fmla="*/ 0 h 19924"/>
                <a:gd name="T6" fmla="*/ 0 60000 65536"/>
                <a:gd name="T7" fmla="*/ 0 60000 65536"/>
                <a:gd name="T8" fmla="*/ 0 60000 65536"/>
                <a:gd name="T9" fmla="*/ 0 w 19924"/>
                <a:gd name="T10" fmla="*/ 0 h 19924"/>
                <a:gd name="T11" fmla="*/ 19924 w 19924"/>
                <a:gd name="T12" fmla="*/ 19924 h 19924"/>
              </a:gdLst>
              <a:ahLst/>
              <a:cxnLst>
                <a:cxn ang="T6">
                  <a:pos x="T0" y="T1"/>
                </a:cxn>
                <a:cxn ang="T7">
                  <a:pos x="T2" y="T3"/>
                </a:cxn>
                <a:cxn ang="T8">
                  <a:pos x="T4" y="T5"/>
                </a:cxn>
              </a:cxnLst>
              <a:rect l="T9" t="T10" r="T11" b="T12"/>
              <a:pathLst>
                <a:path w="19924" h="19924" fill="none" extrusionOk="0">
                  <a:moveTo>
                    <a:pt x="19924" y="8340"/>
                  </a:moveTo>
                  <a:cubicBezTo>
                    <a:pt x="17734" y="13573"/>
                    <a:pt x="13573" y="17734"/>
                    <a:pt x="8340" y="19924"/>
                  </a:cubicBezTo>
                </a:path>
                <a:path w="19924" h="19924" stroke="0" extrusionOk="0">
                  <a:moveTo>
                    <a:pt x="19924" y="8340"/>
                  </a:moveTo>
                  <a:cubicBezTo>
                    <a:pt x="17734" y="13573"/>
                    <a:pt x="13573" y="17734"/>
                    <a:pt x="8340" y="19924"/>
                  </a:cubicBezTo>
                  <a:lnTo>
                    <a:pt x="0" y="0"/>
                  </a:lnTo>
                  <a:close/>
                </a:path>
              </a:pathLst>
            </a:custGeom>
            <a:solidFill>
              <a:srgbClr val="000000"/>
            </a:solidFill>
            <a:ln w="23813">
              <a:solidFill>
                <a:srgbClr val="000000"/>
              </a:solidFill>
              <a:round/>
              <a:headEnd/>
              <a:tailEnd/>
            </a:ln>
          </p:spPr>
          <p:txBody>
            <a:bodyPr/>
            <a:lstStyle/>
            <a:p>
              <a:endParaRPr lang="en-US"/>
            </a:p>
          </p:txBody>
        </p:sp>
        <p:sp>
          <p:nvSpPr>
            <p:cNvPr id="25666" name="Arc 1087"/>
            <p:cNvSpPr>
              <a:spLocks/>
            </p:cNvSpPr>
            <p:nvPr/>
          </p:nvSpPr>
          <p:spPr bwMode="auto">
            <a:xfrm>
              <a:off x="2074" y="1331"/>
              <a:ext cx="500" cy="529"/>
            </a:xfrm>
            <a:custGeom>
              <a:avLst/>
              <a:gdLst>
                <a:gd name="T0" fmla="*/ 0 w 43199"/>
                <a:gd name="T1" fmla="*/ 264 h 43200"/>
                <a:gd name="T2" fmla="*/ 73 w 43199"/>
                <a:gd name="T3" fmla="*/ 451 h 43200"/>
                <a:gd name="T4" fmla="*/ 250 w 43199"/>
                <a:gd name="T5" fmla="*/ 265 h 43200"/>
                <a:gd name="T6" fmla="*/ 0 60000 65536"/>
                <a:gd name="T7" fmla="*/ 0 60000 65536"/>
                <a:gd name="T8" fmla="*/ 0 60000 65536"/>
                <a:gd name="T9" fmla="*/ 0 w 43199"/>
                <a:gd name="T10" fmla="*/ 0 h 43200"/>
                <a:gd name="T11" fmla="*/ 43199 w 43199"/>
                <a:gd name="T12" fmla="*/ 43200 h 43200"/>
              </a:gdLst>
              <a:ahLst/>
              <a:cxnLst>
                <a:cxn ang="T6">
                  <a:pos x="T0" y="T1"/>
                </a:cxn>
                <a:cxn ang="T7">
                  <a:pos x="T2" y="T3"/>
                </a:cxn>
                <a:cxn ang="T8">
                  <a:pos x="T4" y="T5"/>
                </a:cxn>
              </a:cxnLst>
              <a:rect l="T9" t="T10" r="T11" b="T12"/>
              <a:pathLst>
                <a:path w="43199" h="43200" fill="none" extrusionOk="0">
                  <a:moveTo>
                    <a:pt x="-1" y="21518"/>
                  </a:moveTo>
                  <a:cubicBezTo>
                    <a:pt x="43" y="9621"/>
                    <a:pt x="9701" y="-1"/>
                    <a:pt x="21599" y="0"/>
                  </a:cubicBezTo>
                  <a:cubicBezTo>
                    <a:pt x="33528" y="0"/>
                    <a:pt x="43199" y="9670"/>
                    <a:pt x="43199" y="21600"/>
                  </a:cubicBezTo>
                  <a:cubicBezTo>
                    <a:pt x="43199" y="33529"/>
                    <a:pt x="33528" y="43200"/>
                    <a:pt x="21599" y="43200"/>
                  </a:cubicBezTo>
                  <a:cubicBezTo>
                    <a:pt x="15845" y="43200"/>
                    <a:pt x="10330" y="40904"/>
                    <a:pt x="6275" y="36823"/>
                  </a:cubicBezTo>
                </a:path>
                <a:path w="43199" h="43200" stroke="0" extrusionOk="0">
                  <a:moveTo>
                    <a:pt x="-1" y="21518"/>
                  </a:moveTo>
                  <a:cubicBezTo>
                    <a:pt x="43" y="9621"/>
                    <a:pt x="9701" y="-1"/>
                    <a:pt x="21599" y="0"/>
                  </a:cubicBezTo>
                  <a:cubicBezTo>
                    <a:pt x="33528" y="0"/>
                    <a:pt x="43199" y="9670"/>
                    <a:pt x="43199" y="21600"/>
                  </a:cubicBezTo>
                  <a:cubicBezTo>
                    <a:pt x="43199" y="33529"/>
                    <a:pt x="33528" y="43200"/>
                    <a:pt x="21599" y="43200"/>
                  </a:cubicBezTo>
                  <a:cubicBezTo>
                    <a:pt x="15845" y="43200"/>
                    <a:pt x="10330" y="40904"/>
                    <a:pt x="6275" y="36823"/>
                  </a:cubicBezTo>
                  <a:lnTo>
                    <a:pt x="21599" y="21600"/>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67" name="Arc 1088"/>
            <p:cNvSpPr>
              <a:spLocks/>
            </p:cNvSpPr>
            <p:nvPr/>
          </p:nvSpPr>
          <p:spPr bwMode="auto">
            <a:xfrm>
              <a:off x="1869" y="1600"/>
              <a:ext cx="118" cy="78"/>
            </a:xfrm>
            <a:custGeom>
              <a:avLst/>
              <a:gdLst>
                <a:gd name="T0" fmla="*/ 13 w 21600"/>
                <a:gd name="T1" fmla="*/ 78 h 14395"/>
                <a:gd name="T2" fmla="*/ 3 w 21600"/>
                <a:gd name="T3" fmla="*/ 0 h 14395"/>
                <a:gd name="T4" fmla="*/ 118 w 21600"/>
                <a:gd name="T5" fmla="*/ 25 h 14395"/>
                <a:gd name="T6" fmla="*/ 0 60000 65536"/>
                <a:gd name="T7" fmla="*/ 0 60000 65536"/>
                <a:gd name="T8" fmla="*/ 0 60000 65536"/>
                <a:gd name="T9" fmla="*/ 0 w 21600"/>
                <a:gd name="T10" fmla="*/ 0 h 14395"/>
                <a:gd name="T11" fmla="*/ 21600 w 21600"/>
                <a:gd name="T12" fmla="*/ 14395 h 14395"/>
              </a:gdLst>
              <a:ahLst/>
              <a:cxnLst>
                <a:cxn ang="T6">
                  <a:pos x="T0" y="T1"/>
                </a:cxn>
                <a:cxn ang="T7">
                  <a:pos x="T2" y="T3"/>
                </a:cxn>
                <a:cxn ang="T8">
                  <a:pos x="T4" y="T5"/>
                </a:cxn>
              </a:cxnLst>
              <a:rect l="T9" t="T10" r="T11" b="T12"/>
              <a:pathLst>
                <a:path w="21600" h="14395" fill="none" extrusionOk="0">
                  <a:moveTo>
                    <a:pt x="2354" y="14395"/>
                  </a:moveTo>
                  <a:cubicBezTo>
                    <a:pt x="806" y="11357"/>
                    <a:pt x="0" y="7997"/>
                    <a:pt x="0" y="4588"/>
                  </a:cubicBezTo>
                  <a:cubicBezTo>
                    <a:pt x="-1" y="3045"/>
                    <a:pt x="165" y="1507"/>
                    <a:pt x="492" y="-1"/>
                  </a:cubicBezTo>
                </a:path>
                <a:path w="21600" h="14395" stroke="0" extrusionOk="0">
                  <a:moveTo>
                    <a:pt x="2354" y="14395"/>
                  </a:moveTo>
                  <a:cubicBezTo>
                    <a:pt x="806" y="11357"/>
                    <a:pt x="0" y="7997"/>
                    <a:pt x="0" y="4588"/>
                  </a:cubicBezTo>
                  <a:cubicBezTo>
                    <a:pt x="-1" y="3045"/>
                    <a:pt x="165" y="1507"/>
                    <a:pt x="492" y="-1"/>
                  </a:cubicBezTo>
                  <a:lnTo>
                    <a:pt x="21600" y="4588"/>
                  </a:lnTo>
                  <a:close/>
                </a:path>
              </a:pathLst>
            </a:custGeom>
            <a:solidFill>
              <a:srgbClr val="000000"/>
            </a:solidFill>
            <a:ln w="23813">
              <a:solidFill>
                <a:srgbClr val="000000"/>
              </a:solidFill>
              <a:round/>
              <a:headEnd/>
              <a:tailEnd/>
            </a:ln>
          </p:spPr>
          <p:txBody>
            <a:bodyPr/>
            <a:lstStyle/>
            <a:p>
              <a:endParaRPr lang="en-US"/>
            </a:p>
          </p:txBody>
        </p:sp>
        <p:sp>
          <p:nvSpPr>
            <p:cNvPr id="25668" name="Arc 1089"/>
            <p:cNvSpPr>
              <a:spLocks/>
            </p:cNvSpPr>
            <p:nvPr/>
          </p:nvSpPr>
          <p:spPr bwMode="auto">
            <a:xfrm>
              <a:off x="1370" y="1634"/>
              <a:ext cx="624" cy="851"/>
            </a:xfrm>
            <a:custGeom>
              <a:avLst/>
              <a:gdLst>
                <a:gd name="T0" fmla="*/ 0 w 21599"/>
                <a:gd name="T1" fmla="*/ 850 h 21388"/>
                <a:gd name="T2" fmla="*/ 537 w 21599"/>
                <a:gd name="T3" fmla="*/ 0 h 21388"/>
                <a:gd name="T4" fmla="*/ 624 w 21599"/>
                <a:gd name="T5" fmla="*/ 851 h 21388"/>
                <a:gd name="T6" fmla="*/ 0 60000 65536"/>
                <a:gd name="T7" fmla="*/ 0 60000 65536"/>
                <a:gd name="T8" fmla="*/ 0 60000 65536"/>
                <a:gd name="T9" fmla="*/ 0 w 21599"/>
                <a:gd name="T10" fmla="*/ 0 h 21388"/>
                <a:gd name="T11" fmla="*/ 21599 w 21599"/>
                <a:gd name="T12" fmla="*/ 21388 h 21388"/>
              </a:gdLst>
              <a:ahLst/>
              <a:cxnLst>
                <a:cxn ang="T6">
                  <a:pos x="T0" y="T1"/>
                </a:cxn>
                <a:cxn ang="T7">
                  <a:pos x="T2" y="T3"/>
                </a:cxn>
                <a:cxn ang="T8">
                  <a:pos x="T4" y="T5"/>
                </a:cxn>
              </a:cxnLst>
              <a:rect l="T9" t="T10" r="T11" b="T12"/>
              <a:pathLst>
                <a:path w="21599" h="21388" fill="none" extrusionOk="0">
                  <a:moveTo>
                    <a:pt x="-1" y="21362"/>
                  </a:moveTo>
                  <a:cubicBezTo>
                    <a:pt x="11" y="10607"/>
                    <a:pt x="7935" y="1499"/>
                    <a:pt x="18585" y="-1"/>
                  </a:cubicBezTo>
                </a:path>
                <a:path w="21599" h="21388" stroke="0" extrusionOk="0">
                  <a:moveTo>
                    <a:pt x="-1" y="21362"/>
                  </a:moveTo>
                  <a:cubicBezTo>
                    <a:pt x="11" y="10607"/>
                    <a:pt x="7935" y="1499"/>
                    <a:pt x="18585" y="-1"/>
                  </a:cubicBezTo>
                  <a:lnTo>
                    <a:pt x="21599" y="21388"/>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69" name="Arc 1090"/>
            <p:cNvSpPr>
              <a:spLocks/>
            </p:cNvSpPr>
            <p:nvPr/>
          </p:nvSpPr>
          <p:spPr bwMode="auto">
            <a:xfrm>
              <a:off x="1487" y="2459"/>
              <a:ext cx="118" cy="85"/>
            </a:xfrm>
            <a:custGeom>
              <a:avLst/>
              <a:gdLst>
                <a:gd name="T0" fmla="*/ 106 w 21600"/>
                <a:gd name="T1" fmla="*/ 0 h 14747"/>
                <a:gd name="T2" fmla="*/ 114 w 21600"/>
                <a:gd name="T3" fmla="*/ 85 h 14747"/>
                <a:gd name="T4" fmla="*/ 0 w 21600"/>
                <a:gd name="T5" fmla="*/ 55 h 14747"/>
                <a:gd name="T6" fmla="*/ 0 60000 65536"/>
                <a:gd name="T7" fmla="*/ 0 60000 65536"/>
                <a:gd name="T8" fmla="*/ 0 60000 65536"/>
                <a:gd name="T9" fmla="*/ 0 w 21600"/>
                <a:gd name="T10" fmla="*/ 0 h 14747"/>
                <a:gd name="T11" fmla="*/ 21600 w 21600"/>
                <a:gd name="T12" fmla="*/ 14747 h 14747"/>
              </a:gdLst>
              <a:ahLst/>
              <a:cxnLst>
                <a:cxn ang="T6">
                  <a:pos x="T0" y="T1"/>
                </a:cxn>
                <a:cxn ang="T7">
                  <a:pos x="T2" y="T3"/>
                </a:cxn>
                <a:cxn ang="T8">
                  <a:pos x="T4" y="T5"/>
                </a:cxn>
              </a:cxnLst>
              <a:rect l="T9" t="T10" r="T11" b="T12"/>
              <a:pathLst>
                <a:path w="21600" h="14747" fill="none" extrusionOk="0">
                  <a:moveTo>
                    <a:pt x="19411" y="-1"/>
                  </a:moveTo>
                  <a:cubicBezTo>
                    <a:pt x="20851" y="2950"/>
                    <a:pt x="21600" y="6190"/>
                    <a:pt x="21600" y="9474"/>
                  </a:cubicBezTo>
                  <a:cubicBezTo>
                    <a:pt x="21600" y="11251"/>
                    <a:pt x="21380" y="13023"/>
                    <a:pt x="20946" y="14747"/>
                  </a:cubicBezTo>
                </a:path>
                <a:path w="21600" h="14747" stroke="0" extrusionOk="0">
                  <a:moveTo>
                    <a:pt x="19411" y="-1"/>
                  </a:moveTo>
                  <a:cubicBezTo>
                    <a:pt x="20851" y="2950"/>
                    <a:pt x="21600" y="6190"/>
                    <a:pt x="21600" y="9474"/>
                  </a:cubicBezTo>
                  <a:cubicBezTo>
                    <a:pt x="21600" y="11251"/>
                    <a:pt x="21380" y="13023"/>
                    <a:pt x="20946" y="14747"/>
                  </a:cubicBezTo>
                  <a:lnTo>
                    <a:pt x="0" y="9474"/>
                  </a:lnTo>
                  <a:close/>
                </a:path>
              </a:pathLst>
            </a:custGeom>
            <a:solidFill>
              <a:srgbClr val="000000"/>
            </a:solidFill>
            <a:ln w="23813">
              <a:solidFill>
                <a:srgbClr val="000000"/>
              </a:solidFill>
              <a:round/>
              <a:headEnd/>
              <a:tailEnd/>
            </a:ln>
          </p:spPr>
          <p:txBody>
            <a:bodyPr/>
            <a:lstStyle/>
            <a:p>
              <a:endParaRPr lang="en-US"/>
            </a:p>
          </p:txBody>
        </p:sp>
        <p:sp>
          <p:nvSpPr>
            <p:cNvPr id="25670" name="Arc 1091"/>
            <p:cNvSpPr>
              <a:spLocks/>
            </p:cNvSpPr>
            <p:nvPr/>
          </p:nvSpPr>
          <p:spPr bwMode="auto">
            <a:xfrm>
              <a:off x="1487" y="1727"/>
              <a:ext cx="544" cy="783"/>
            </a:xfrm>
            <a:custGeom>
              <a:avLst/>
              <a:gdLst>
                <a:gd name="T0" fmla="*/ 544 w 21600"/>
                <a:gd name="T1" fmla="*/ 0 h 21306"/>
                <a:gd name="T2" fmla="*/ 93 w 21600"/>
                <a:gd name="T3" fmla="*/ 783 h 21306"/>
                <a:gd name="T4" fmla="*/ 0 w 21600"/>
                <a:gd name="T5" fmla="*/ 1 h 21306"/>
                <a:gd name="T6" fmla="*/ 0 60000 65536"/>
                <a:gd name="T7" fmla="*/ 0 60000 65536"/>
                <a:gd name="T8" fmla="*/ 0 60000 65536"/>
                <a:gd name="T9" fmla="*/ 0 w 21600"/>
                <a:gd name="T10" fmla="*/ 0 h 21306"/>
                <a:gd name="T11" fmla="*/ 21600 w 21600"/>
                <a:gd name="T12" fmla="*/ 21306 h 21306"/>
              </a:gdLst>
              <a:ahLst/>
              <a:cxnLst>
                <a:cxn ang="T6">
                  <a:pos x="T0" y="T1"/>
                </a:cxn>
                <a:cxn ang="T7">
                  <a:pos x="T2" y="T3"/>
                </a:cxn>
                <a:cxn ang="T8">
                  <a:pos x="T4" y="T5"/>
                </a:cxn>
              </a:cxnLst>
              <a:rect l="T9" t="T10" r="T11" b="T12"/>
              <a:pathLst>
                <a:path w="21600" h="21306" fill="none" extrusionOk="0">
                  <a:moveTo>
                    <a:pt x="21599" y="-1"/>
                  </a:moveTo>
                  <a:cubicBezTo>
                    <a:pt x="21599" y="8"/>
                    <a:pt x="21600" y="17"/>
                    <a:pt x="21600" y="27"/>
                  </a:cubicBezTo>
                  <a:cubicBezTo>
                    <a:pt x="21600" y="10525"/>
                    <a:pt x="14050" y="19504"/>
                    <a:pt x="3708" y="21306"/>
                  </a:cubicBezTo>
                </a:path>
                <a:path w="21600" h="21306" stroke="0" extrusionOk="0">
                  <a:moveTo>
                    <a:pt x="21599" y="-1"/>
                  </a:moveTo>
                  <a:cubicBezTo>
                    <a:pt x="21599" y="8"/>
                    <a:pt x="21600" y="17"/>
                    <a:pt x="21600" y="27"/>
                  </a:cubicBezTo>
                  <a:cubicBezTo>
                    <a:pt x="21600" y="10525"/>
                    <a:pt x="14050" y="19504"/>
                    <a:pt x="3708" y="21306"/>
                  </a:cubicBezTo>
                  <a:lnTo>
                    <a:pt x="0" y="27"/>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71" name="Arc 1092"/>
            <p:cNvSpPr>
              <a:spLocks/>
            </p:cNvSpPr>
            <p:nvPr/>
          </p:nvSpPr>
          <p:spPr bwMode="auto">
            <a:xfrm>
              <a:off x="1781" y="2920"/>
              <a:ext cx="118" cy="82"/>
            </a:xfrm>
            <a:custGeom>
              <a:avLst/>
              <a:gdLst>
                <a:gd name="T0" fmla="*/ 110 w 21600"/>
                <a:gd name="T1" fmla="*/ 0 h 15002"/>
                <a:gd name="T2" fmla="*/ 111 w 21600"/>
                <a:gd name="T3" fmla="*/ 82 h 15002"/>
                <a:gd name="T4" fmla="*/ 0 w 21600"/>
                <a:gd name="T5" fmla="*/ 42 h 15002"/>
                <a:gd name="T6" fmla="*/ 0 60000 65536"/>
                <a:gd name="T7" fmla="*/ 0 60000 65536"/>
                <a:gd name="T8" fmla="*/ 0 60000 65536"/>
                <a:gd name="T9" fmla="*/ 0 w 21600"/>
                <a:gd name="T10" fmla="*/ 0 h 15002"/>
                <a:gd name="T11" fmla="*/ 21600 w 21600"/>
                <a:gd name="T12" fmla="*/ 15002 h 15002"/>
              </a:gdLst>
              <a:ahLst/>
              <a:cxnLst>
                <a:cxn ang="T6">
                  <a:pos x="T0" y="T1"/>
                </a:cxn>
                <a:cxn ang="T7">
                  <a:pos x="T2" y="T3"/>
                </a:cxn>
                <a:cxn ang="T8">
                  <a:pos x="T4" y="T5"/>
                </a:cxn>
              </a:cxnLst>
              <a:rect l="T9" t="T10" r="T11" b="T12"/>
              <a:pathLst>
                <a:path w="21600" h="15002" fill="none" extrusionOk="0">
                  <a:moveTo>
                    <a:pt x="20193" y="-1"/>
                  </a:moveTo>
                  <a:cubicBezTo>
                    <a:pt x="21123" y="2448"/>
                    <a:pt x="21600" y="5046"/>
                    <a:pt x="21600" y="7666"/>
                  </a:cubicBezTo>
                  <a:cubicBezTo>
                    <a:pt x="21600" y="10167"/>
                    <a:pt x="21165" y="12649"/>
                    <a:pt x="20315" y="15002"/>
                  </a:cubicBezTo>
                </a:path>
                <a:path w="21600" h="15002" stroke="0" extrusionOk="0">
                  <a:moveTo>
                    <a:pt x="20193" y="-1"/>
                  </a:moveTo>
                  <a:cubicBezTo>
                    <a:pt x="21123" y="2448"/>
                    <a:pt x="21600" y="5046"/>
                    <a:pt x="21600" y="7666"/>
                  </a:cubicBezTo>
                  <a:cubicBezTo>
                    <a:pt x="21600" y="10167"/>
                    <a:pt x="21165" y="12649"/>
                    <a:pt x="20315" y="15002"/>
                  </a:cubicBezTo>
                  <a:lnTo>
                    <a:pt x="0" y="7666"/>
                  </a:lnTo>
                  <a:close/>
                </a:path>
              </a:pathLst>
            </a:custGeom>
            <a:solidFill>
              <a:srgbClr val="000000"/>
            </a:solidFill>
            <a:ln w="23813">
              <a:solidFill>
                <a:srgbClr val="000000"/>
              </a:solidFill>
              <a:round/>
              <a:headEnd/>
              <a:tailEnd/>
            </a:ln>
          </p:spPr>
          <p:txBody>
            <a:bodyPr/>
            <a:lstStyle/>
            <a:p>
              <a:endParaRPr lang="en-US"/>
            </a:p>
          </p:txBody>
        </p:sp>
        <p:sp>
          <p:nvSpPr>
            <p:cNvPr id="25672" name="Arc 1093"/>
            <p:cNvSpPr>
              <a:spLocks/>
            </p:cNvSpPr>
            <p:nvPr/>
          </p:nvSpPr>
          <p:spPr bwMode="auto">
            <a:xfrm>
              <a:off x="1766" y="1735"/>
              <a:ext cx="1955" cy="1226"/>
            </a:xfrm>
            <a:custGeom>
              <a:avLst/>
              <a:gdLst>
                <a:gd name="T0" fmla="*/ 1955 w 21600"/>
                <a:gd name="T1" fmla="*/ 0 h 21587"/>
                <a:gd name="T2" fmla="*/ 67 w 21600"/>
                <a:gd name="T3" fmla="*/ 1226 h 21587"/>
                <a:gd name="T4" fmla="*/ 0 w 21600"/>
                <a:gd name="T5" fmla="*/ 0 h 21587"/>
                <a:gd name="T6" fmla="*/ 0 60000 65536"/>
                <a:gd name="T7" fmla="*/ 0 60000 65536"/>
                <a:gd name="T8" fmla="*/ 0 60000 65536"/>
                <a:gd name="T9" fmla="*/ 0 w 21600"/>
                <a:gd name="T10" fmla="*/ 0 h 21587"/>
                <a:gd name="T11" fmla="*/ 21600 w 21600"/>
                <a:gd name="T12" fmla="*/ 21587 h 21587"/>
              </a:gdLst>
              <a:ahLst/>
              <a:cxnLst>
                <a:cxn ang="T6">
                  <a:pos x="T0" y="T1"/>
                </a:cxn>
                <a:cxn ang="T7">
                  <a:pos x="T2" y="T3"/>
                </a:cxn>
                <a:cxn ang="T8">
                  <a:pos x="T4" y="T5"/>
                </a:cxn>
              </a:cxnLst>
              <a:rect l="T9" t="T10" r="T11" b="T12"/>
              <a:pathLst>
                <a:path w="21600" h="21587" fill="none" extrusionOk="0">
                  <a:moveTo>
                    <a:pt x="21600" y="0"/>
                  </a:moveTo>
                  <a:cubicBezTo>
                    <a:pt x="21600" y="11640"/>
                    <a:pt x="12375" y="21187"/>
                    <a:pt x="741" y="21587"/>
                  </a:cubicBezTo>
                </a:path>
                <a:path w="21600" h="21587" stroke="0" extrusionOk="0">
                  <a:moveTo>
                    <a:pt x="21600" y="0"/>
                  </a:moveTo>
                  <a:cubicBezTo>
                    <a:pt x="21600" y="11640"/>
                    <a:pt x="12375" y="21187"/>
                    <a:pt x="741" y="21587"/>
                  </a:cubicBezTo>
                  <a:lnTo>
                    <a:pt x="0" y="0"/>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73" name="Arc 1094"/>
            <p:cNvSpPr>
              <a:spLocks/>
            </p:cNvSpPr>
            <p:nvPr/>
          </p:nvSpPr>
          <p:spPr bwMode="auto">
            <a:xfrm>
              <a:off x="3573" y="1629"/>
              <a:ext cx="125" cy="79"/>
            </a:xfrm>
            <a:custGeom>
              <a:avLst/>
              <a:gdLst>
                <a:gd name="T0" fmla="*/ 7 w 21600"/>
                <a:gd name="T1" fmla="*/ 79 h 14435"/>
                <a:gd name="T2" fmla="*/ 8 w 21600"/>
                <a:gd name="T3" fmla="*/ 0 h 14435"/>
                <a:gd name="T4" fmla="*/ 125 w 21600"/>
                <a:gd name="T5" fmla="*/ 40 h 14435"/>
                <a:gd name="T6" fmla="*/ 0 60000 65536"/>
                <a:gd name="T7" fmla="*/ 0 60000 65536"/>
                <a:gd name="T8" fmla="*/ 0 60000 65536"/>
                <a:gd name="T9" fmla="*/ 0 w 21600"/>
                <a:gd name="T10" fmla="*/ 0 h 14435"/>
                <a:gd name="T11" fmla="*/ 21600 w 21600"/>
                <a:gd name="T12" fmla="*/ 14435 h 14435"/>
              </a:gdLst>
              <a:ahLst/>
              <a:cxnLst>
                <a:cxn ang="T6">
                  <a:pos x="T0" y="T1"/>
                </a:cxn>
                <a:cxn ang="T7">
                  <a:pos x="T2" y="T3"/>
                </a:cxn>
                <a:cxn ang="T8">
                  <a:pos x="T4" y="T5"/>
                </a:cxn>
              </a:cxnLst>
              <a:rect l="T9" t="T10" r="T11" b="T12"/>
              <a:pathLst>
                <a:path w="21600" h="14435" fill="none" extrusionOk="0">
                  <a:moveTo>
                    <a:pt x="1184" y="14435"/>
                  </a:moveTo>
                  <a:cubicBezTo>
                    <a:pt x="400" y="12166"/>
                    <a:pt x="0" y="9782"/>
                    <a:pt x="0" y="7382"/>
                  </a:cubicBezTo>
                  <a:cubicBezTo>
                    <a:pt x="-1" y="4864"/>
                    <a:pt x="440" y="2365"/>
                    <a:pt x="1300" y="-1"/>
                  </a:cubicBezTo>
                </a:path>
                <a:path w="21600" h="14435" stroke="0" extrusionOk="0">
                  <a:moveTo>
                    <a:pt x="1184" y="14435"/>
                  </a:moveTo>
                  <a:cubicBezTo>
                    <a:pt x="400" y="12166"/>
                    <a:pt x="0" y="9782"/>
                    <a:pt x="0" y="7382"/>
                  </a:cubicBezTo>
                  <a:cubicBezTo>
                    <a:pt x="-1" y="4864"/>
                    <a:pt x="440" y="2365"/>
                    <a:pt x="1300" y="-1"/>
                  </a:cubicBezTo>
                  <a:lnTo>
                    <a:pt x="21600" y="7382"/>
                  </a:lnTo>
                  <a:close/>
                </a:path>
              </a:pathLst>
            </a:custGeom>
            <a:solidFill>
              <a:srgbClr val="000000"/>
            </a:solidFill>
            <a:ln w="23813">
              <a:solidFill>
                <a:srgbClr val="000000"/>
              </a:solidFill>
              <a:round/>
              <a:headEnd/>
              <a:tailEnd/>
            </a:ln>
          </p:spPr>
          <p:txBody>
            <a:bodyPr/>
            <a:lstStyle/>
            <a:p>
              <a:endParaRPr lang="en-US"/>
            </a:p>
          </p:txBody>
        </p:sp>
        <p:sp>
          <p:nvSpPr>
            <p:cNvPr id="25674" name="Arc 1095"/>
            <p:cNvSpPr>
              <a:spLocks/>
            </p:cNvSpPr>
            <p:nvPr/>
          </p:nvSpPr>
          <p:spPr bwMode="auto">
            <a:xfrm>
              <a:off x="1780" y="1670"/>
              <a:ext cx="1918" cy="1226"/>
            </a:xfrm>
            <a:custGeom>
              <a:avLst/>
              <a:gdLst>
                <a:gd name="T0" fmla="*/ 0 w 21600"/>
                <a:gd name="T1" fmla="*/ 1226 h 21587"/>
                <a:gd name="T2" fmla="*/ 1852 w 21600"/>
                <a:gd name="T3" fmla="*/ 0 h 21587"/>
                <a:gd name="T4" fmla="*/ 1918 w 21600"/>
                <a:gd name="T5" fmla="*/ 1226 h 21587"/>
                <a:gd name="T6" fmla="*/ 0 60000 65536"/>
                <a:gd name="T7" fmla="*/ 0 60000 65536"/>
                <a:gd name="T8" fmla="*/ 0 60000 65536"/>
                <a:gd name="T9" fmla="*/ 0 w 21600"/>
                <a:gd name="T10" fmla="*/ 0 h 21587"/>
                <a:gd name="T11" fmla="*/ 21600 w 21600"/>
                <a:gd name="T12" fmla="*/ 21587 h 21587"/>
              </a:gdLst>
              <a:ahLst/>
              <a:cxnLst>
                <a:cxn ang="T6">
                  <a:pos x="T0" y="T1"/>
                </a:cxn>
                <a:cxn ang="T7">
                  <a:pos x="T2" y="T3"/>
                </a:cxn>
                <a:cxn ang="T8">
                  <a:pos x="T4" y="T5"/>
                </a:cxn>
              </a:cxnLst>
              <a:rect l="T9" t="T10" r="T11" b="T12"/>
              <a:pathLst>
                <a:path w="21600" h="21587" fill="none" extrusionOk="0">
                  <a:moveTo>
                    <a:pt x="0" y="21587"/>
                  </a:moveTo>
                  <a:cubicBezTo>
                    <a:pt x="0" y="9946"/>
                    <a:pt x="9223" y="400"/>
                    <a:pt x="20856" y="-1"/>
                  </a:cubicBezTo>
                </a:path>
                <a:path w="21600" h="21587" stroke="0" extrusionOk="0">
                  <a:moveTo>
                    <a:pt x="0" y="21587"/>
                  </a:moveTo>
                  <a:cubicBezTo>
                    <a:pt x="0" y="9946"/>
                    <a:pt x="9223" y="400"/>
                    <a:pt x="20856" y="-1"/>
                  </a:cubicBezTo>
                  <a:lnTo>
                    <a:pt x="21600" y="21587"/>
                  </a:lnTo>
                  <a:close/>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75" name="Line 1096"/>
            <p:cNvSpPr>
              <a:spLocks noChangeShapeType="1"/>
            </p:cNvSpPr>
            <p:nvPr/>
          </p:nvSpPr>
          <p:spPr bwMode="auto">
            <a:xfrm flipH="1" flipV="1">
              <a:off x="1163" y="1963"/>
              <a:ext cx="720" cy="22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6" name="Line 1097"/>
            <p:cNvSpPr>
              <a:spLocks noChangeShapeType="1"/>
            </p:cNvSpPr>
            <p:nvPr/>
          </p:nvSpPr>
          <p:spPr bwMode="auto">
            <a:xfrm flipH="1">
              <a:off x="2868" y="2653"/>
              <a:ext cx="132"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7" name="AutoShape 1098"/>
            <p:cNvSpPr>
              <a:spLocks noChangeArrowheads="1"/>
            </p:cNvSpPr>
            <p:nvPr/>
          </p:nvSpPr>
          <p:spPr bwMode="auto">
            <a:xfrm>
              <a:off x="3206" y="2991"/>
              <a:ext cx="73" cy="74"/>
            </a:xfrm>
            <a:prstGeom prst="roundRect">
              <a:avLst>
                <a:gd name="adj" fmla="val 40412"/>
              </a:avLst>
            </a:pr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78" name="AutoShape 1099"/>
            <p:cNvSpPr>
              <a:spLocks noChangeArrowheads="1"/>
            </p:cNvSpPr>
            <p:nvPr/>
          </p:nvSpPr>
          <p:spPr bwMode="auto">
            <a:xfrm>
              <a:off x="3000" y="2624"/>
              <a:ext cx="74" cy="73"/>
            </a:xfrm>
            <a:prstGeom prst="roundRect">
              <a:avLst>
                <a:gd name="adj" fmla="val 40412"/>
              </a:avLst>
            </a:pr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79" name="Line 1100"/>
            <p:cNvSpPr>
              <a:spLocks noChangeShapeType="1"/>
            </p:cNvSpPr>
            <p:nvPr/>
          </p:nvSpPr>
          <p:spPr bwMode="auto">
            <a:xfrm>
              <a:off x="2016" y="2359"/>
              <a:ext cx="235" cy="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80" name="AutoShape 1101"/>
            <p:cNvSpPr>
              <a:spLocks noChangeArrowheads="1"/>
            </p:cNvSpPr>
            <p:nvPr/>
          </p:nvSpPr>
          <p:spPr bwMode="auto">
            <a:xfrm>
              <a:off x="1957" y="2330"/>
              <a:ext cx="73" cy="74"/>
            </a:xfrm>
            <a:prstGeom prst="roundRect">
              <a:avLst>
                <a:gd name="adj" fmla="val 40412"/>
              </a:avLst>
            </a:pr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81" name="AutoShape 1102"/>
            <p:cNvSpPr>
              <a:spLocks noChangeArrowheads="1"/>
            </p:cNvSpPr>
            <p:nvPr/>
          </p:nvSpPr>
          <p:spPr bwMode="auto">
            <a:xfrm>
              <a:off x="1457" y="1919"/>
              <a:ext cx="74" cy="73"/>
            </a:xfrm>
            <a:prstGeom prst="roundRect">
              <a:avLst>
                <a:gd name="adj" fmla="val 40412"/>
              </a:avLst>
            </a:pr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82" name="AutoShape 1103"/>
            <p:cNvSpPr>
              <a:spLocks noChangeArrowheads="1"/>
            </p:cNvSpPr>
            <p:nvPr/>
          </p:nvSpPr>
          <p:spPr bwMode="auto">
            <a:xfrm>
              <a:off x="1883" y="2154"/>
              <a:ext cx="74" cy="73"/>
            </a:xfrm>
            <a:prstGeom prst="roundRect">
              <a:avLst>
                <a:gd name="adj" fmla="val 40412"/>
              </a:avLst>
            </a:pr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83" name="Rectangle 1104"/>
            <p:cNvSpPr>
              <a:spLocks noChangeArrowheads="1"/>
            </p:cNvSpPr>
            <p:nvPr/>
          </p:nvSpPr>
          <p:spPr bwMode="auto">
            <a:xfrm>
              <a:off x="2285" y="2175"/>
              <a:ext cx="36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Step B</a:t>
              </a:r>
              <a:endParaRPr lang="en-GB" altLang="en-US">
                <a:latin typeface="Times" panose="02020603050405020304" pitchFamily="18" charset="0"/>
              </a:endParaRPr>
            </a:p>
          </p:txBody>
        </p:sp>
        <p:sp>
          <p:nvSpPr>
            <p:cNvPr id="25684" name="Rectangle 1105"/>
            <p:cNvSpPr>
              <a:spLocks noChangeArrowheads="1"/>
            </p:cNvSpPr>
            <p:nvPr/>
          </p:nvSpPr>
          <p:spPr bwMode="auto">
            <a:xfrm>
              <a:off x="736" y="1338"/>
              <a:ext cx="36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Step A</a:t>
              </a:r>
              <a:endParaRPr lang="en-GB" altLang="en-US">
                <a:latin typeface="Times" panose="02020603050405020304" pitchFamily="18" charset="0"/>
              </a:endParaRPr>
            </a:p>
          </p:txBody>
        </p:sp>
        <p:sp>
          <p:nvSpPr>
            <p:cNvPr id="25685" name="Rectangle 1106"/>
            <p:cNvSpPr>
              <a:spLocks noChangeArrowheads="1"/>
            </p:cNvSpPr>
            <p:nvPr/>
          </p:nvSpPr>
          <p:spPr bwMode="auto">
            <a:xfrm>
              <a:off x="3424" y="2587"/>
              <a:ext cx="3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Step C</a:t>
              </a:r>
              <a:endParaRPr lang="en-GB" altLang="en-US">
                <a:latin typeface="Times" panose="02020603050405020304" pitchFamily="18" charset="0"/>
              </a:endParaRPr>
            </a:p>
          </p:txBody>
        </p:sp>
        <p:sp>
          <p:nvSpPr>
            <p:cNvPr id="25686" name="Rectangle 1107"/>
            <p:cNvSpPr>
              <a:spLocks noChangeArrowheads="1"/>
            </p:cNvSpPr>
            <p:nvPr/>
          </p:nvSpPr>
          <p:spPr bwMode="auto">
            <a:xfrm>
              <a:off x="582" y="3086"/>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C</a:t>
              </a:r>
              <a:endParaRPr lang="en-GB" altLang="en-US">
                <a:latin typeface="Times" panose="02020603050405020304" pitchFamily="18" charset="0"/>
              </a:endParaRPr>
            </a:p>
          </p:txBody>
        </p:sp>
        <p:sp>
          <p:nvSpPr>
            <p:cNvPr id="25687" name="Rectangle 1108"/>
            <p:cNvSpPr>
              <a:spLocks noChangeArrowheads="1"/>
            </p:cNvSpPr>
            <p:nvPr/>
          </p:nvSpPr>
          <p:spPr bwMode="auto">
            <a:xfrm>
              <a:off x="5583" y="3116"/>
              <a:ext cx="8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500">
                  <a:solidFill>
                    <a:srgbClr val="000000"/>
                  </a:solidFill>
                  <a:latin typeface="Arial" panose="020B0604020202020204" pitchFamily="34" charset="0"/>
                </a:rPr>
                <a:t>S</a:t>
              </a:r>
              <a:endParaRPr lang="en-GB" altLang="en-US">
                <a:latin typeface="Times" panose="02020603050405020304" pitchFamily="18" charset="0"/>
              </a:endParaRPr>
            </a:p>
          </p:txBody>
        </p:sp>
        <p:sp>
          <p:nvSpPr>
            <p:cNvPr id="25688" name="Oval 1109"/>
            <p:cNvSpPr>
              <a:spLocks noChangeArrowheads="1"/>
            </p:cNvSpPr>
            <p:nvPr/>
          </p:nvSpPr>
          <p:spPr bwMode="auto">
            <a:xfrm>
              <a:off x="1384" y="3414"/>
              <a:ext cx="47" cy="47"/>
            </a:xfrm>
            <a:prstGeom prst="ellipse">
              <a:avLst/>
            </a:prstGeom>
            <a:solidFill>
              <a:schemeClr val="tx1"/>
            </a:solidFill>
            <a:ln w="9525">
              <a:solidFill>
                <a:schemeClr val="tx1"/>
              </a:solidFill>
              <a:round/>
              <a:headEnd/>
              <a:tailEnd/>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5689" name="Oval 1110"/>
            <p:cNvSpPr>
              <a:spLocks noChangeArrowheads="1"/>
            </p:cNvSpPr>
            <p:nvPr/>
          </p:nvSpPr>
          <p:spPr bwMode="auto">
            <a:xfrm>
              <a:off x="1381" y="3532"/>
              <a:ext cx="47" cy="47"/>
            </a:xfrm>
            <a:prstGeom prst="ellipse">
              <a:avLst/>
            </a:prstGeom>
            <a:solidFill>
              <a:schemeClr val="tx1"/>
            </a:solidFill>
            <a:ln w="9525">
              <a:solidFill>
                <a:schemeClr val="tx1"/>
              </a:solidFill>
              <a:round/>
              <a:headEnd/>
              <a:tailEnd/>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C75D1B5D-3B60-4001-AD15-34E6E2CCEC87}" type="datetime1">
              <a:rPr lang="en-US" altLang="en-US" sz="1400"/>
              <a:pPr eaLnBrk="1" hangingPunct="1"/>
              <a:t>10/24/2018</a:t>
            </a:fld>
            <a:endParaRPr lang="en-US" altLang="en-US" sz="1400"/>
          </a:p>
        </p:txBody>
      </p:sp>
      <p:sp>
        <p:nvSpPr>
          <p:cNvPr id="2662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662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EA4CDD52-CD40-440C-949E-D5A4A553943D}" type="slidenum">
              <a:rPr lang="en-US" altLang="en-US" sz="1400"/>
              <a:pPr eaLnBrk="1" hangingPunct="1"/>
              <a:t>24</a:t>
            </a:fld>
            <a:endParaRPr lang="en-US" altLang="en-US" sz="1400"/>
          </a:p>
        </p:txBody>
      </p:sp>
      <p:sp>
        <p:nvSpPr>
          <p:cNvPr id="26629" name="Rectangle 2"/>
          <p:cNvSpPr>
            <a:spLocks noGrp="1" noChangeArrowheads="1"/>
          </p:cNvSpPr>
          <p:nvPr>
            <p:ph type="title"/>
          </p:nvPr>
        </p:nvSpPr>
        <p:spPr/>
        <p:txBody>
          <a:bodyPr/>
          <a:lstStyle/>
          <a:p>
            <a:pPr eaLnBrk="1" hangingPunct="1"/>
            <a:r>
              <a:rPr lang="en-GB" altLang="en-US" sz="3600" smtClean="0"/>
              <a:t>SSL protocol stack</a:t>
            </a:r>
          </a:p>
        </p:txBody>
      </p:sp>
      <p:grpSp>
        <p:nvGrpSpPr>
          <p:cNvPr id="26630" name="Group 3"/>
          <p:cNvGrpSpPr>
            <a:grpSpLocks/>
          </p:cNvGrpSpPr>
          <p:nvPr/>
        </p:nvGrpSpPr>
        <p:grpSpPr bwMode="auto">
          <a:xfrm>
            <a:off x="1190625" y="1817688"/>
            <a:ext cx="6859588" cy="3657600"/>
            <a:chOff x="813" y="1145"/>
            <a:chExt cx="4681" cy="2304"/>
          </a:xfrm>
        </p:grpSpPr>
        <p:sp>
          <p:nvSpPr>
            <p:cNvPr id="26631" name="Rectangle 4"/>
            <p:cNvSpPr>
              <a:spLocks noChangeArrowheads="1"/>
            </p:cNvSpPr>
            <p:nvPr/>
          </p:nvSpPr>
          <p:spPr bwMode="auto">
            <a:xfrm>
              <a:off x="4204" y="1145"/>
              <a:ext cx="534" cy="572"/>
            </a:xfrm>
            <a:prstGeom prst="rect">
              <a:avLst/>
            </a:prstGeom>
            <a:solidFill>
              <a:srgbClr val="D9AA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32" name="Rectangle 5"/>
            <p:cNvSpPr>
              <a:spLocks noChangeArrowheads="1"/>
            </p:cNvSpPr>
            <p:nvPr/>
          </p:nvSpPr>
          <p:spPr bwMode="auto">
            <a:xfrm>
              <a:off x="4204" y="1145"/>
              <a:ext cx="553" cy="590"/>
            </a:xfrm>
            <a:prstGeom prst="rect">
              <a:avLst/>
            </a:prstGeom>
            <a:noFill/>
            <a:ln w="28575">
              <a:solidFill>
                <a:srgbClr val="D9AA7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33" name="Rectangle 6"/>
            <p:cNvSpPr>
              <a:spLocks noChangeArrowheads="1"/>
            </p:cNvSpPr>
            <p:nvPr/>
          </p:nvSpPr>
          <p:spPr bwMode="auto">
            <a:xfrm>
              <a:off x="3596" y="1145"/>
              <a:ext cx="534" cy="572"/>
            </a:xfrm>
            <a:prstGeom prst="rect">
              <a:avLst/>
            </a:prstGeom>
            <a:solidFill>
              <a:srgbClr val="D9AA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34" name="Rectangle 7"/>
            <p:cNvSpPr>
              <a:spLocks noChangeArrowheads="1"/>
            </p:cNvSpPr>
            <p:nvPr/>
          </p:nvSpPr>
          <p:spPr bwMode="auto">
            <a:xfrm>
              <a:off x="3596" y="1145"/>
              <a:ext cx="552" cy="590"/>
            </a:xfrm>
            <a:prstGeom prst="rect">
              <a:avLst/>
            </a:prstGeom>
            <a:noFill/>
            <a:ln w="28575">
              <a:solidFill>
                <a:srgbClr val="D9AA7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35" name="Rectangle 8"/>
            <p:cNvSpPr>
              <a:spLocks noChangeArrowheads="1"/>
            </p:cNvSpPr>
            <p:nvPr/>
          </p:nvSpPr>
          <p:spPr bwMode="auto">
            <a:xfrm>
              <a:off x="2674" y="1145"/>
              <a:ext cx="848" cy="572"/>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36" name="Rectangle 9"/>
            <p:cNvSpPr>
              <a:spLocks noChangeArrowheads="1"/>
            </p:cNvSpPr>
            <p:nvPr/>
          </p:nvSpPr>
          <p:spPr bwMode="auto">
            <a:xfrm>
              <a:off x="2674" y="1145"/>
              <a:ext cx="866" cy="590"/>
            </a:xfrm>
            <a:prstGeom prst="rect">
              <a:avLst/>
            </a:prstGeom>
            <a:noFill/>
            <a:ln w="28575">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37" name="Rectangle 10"/>
            <p:cNvSpPr>
              <a:spLocks noChangeArrowheads="1"/>
            </p:cNvSpPr>
            <p:nvPr/>
          </p:nvSpPr>
          <p:spPr bwMode="auto">
            <a:xfrm>
              <a:off x="1735" y="1145"/>
              <a:ext cx="847" cy="572"/>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38" name="Rectangle 11"/>
            <p:cNvSpPr>
              <a:spLocks noChangeArrowheads="1"/>
            </p:cNvSpPr>
            <p:nvPr/>
          </p:nvSpPr>
          <p:spPr bwMode="auto">
            <a:xfrm>
              <a:off x="1735" y="1145"/>
              <a:ext cx="866" cy="590"/>
            </a:xfrm>
            <a:prstGeom prst="rect">
              <a:avLst/>
            </a:prstGeom>
            <a:noFill/>
            <a:ln w="28575">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39" name="Rectangle 12"/>
            <p:cNvSpPr>
              <a:spLocks noChangeArrowheads="1"/>
            </p:cNvSpPr>
            <p:nvPr/>
          </p:nvSpPr>
          <p:spPr bwMode="auto">
            <a:xfrm>
              <a:off x="813" y="2214"/>
              <a:ext cx="4662" cy="350"/>
            </a:xfrm>
            <a:prstGeom prst="rect">
              <a:avLst/>
            </a:prstGeom>
            <a:solidFill>
              <a:srgbClr val="D9AA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40" name="Rectangle 13"/>
            <p:cNvSpPr>
              <a:spLocks noChangeArrowheads="1"/>
            </p:cNvSpPr>
            <p:nvPr/>
          </p:nvSpPr>
          <p:spPr bwMode="auto">
            <a:xfrm>
              <a:off x="813" y="2214"/>
              <a:ext cx="4681" cy="369"/>
            </a:xfrm>
            <a:prstGeom prst="rect">
              <a:avLst/>
            </a:prstGeom>
            <a:noFill/>
            <a:ln w="28575">
              <a:solidFill>
                <a:srgbClr val="D9AA7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41" name="Rectangle 14"/>
            <p:cNvSpPr>
              <a:spLocks noChangeArrowheads="1"/>
            </p:cNvSpPr>
            <p:nvPr/>
          </p:nvSpPr>
          <p:spPr bwMode="auto">
            <a:xfrm>
              <a:off x="813" y="2656"/>
              <a:ext cx="4662" cy="350"/>
            </a:xfrm>
            <a:prstGeom prst="rect">
              <a:avLst/>
            </a:prstGeom>
            <a:solidFill>
              <a:srgbClr val="D9AA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42" name="Rectangle 15"/>
            <p:cNvSpPr>
              <a:spLocks noChangeArrowheads="1"/>
            </p:cNvSpPr>
            <p:nvPr/>
          </p:nvSpPr>
          <p:spPr bwMode="auto">
            <a:xfrm>
              <a:off x="813" y="2656"/>
              <a:ext cx="4681" cy="369"/>
            </a:xfrm>
            <a:prstGeom prst="rect">
              <a:avLst/>
            </a:prstGeom>
            <a:noFill/>
            <a:ln w="28575">
              <a:solidFill>
                <a:srgbClr val="D9AA7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43" name="Rectangle 16"/>
            <p:cNvSpPr>
              <a:spLocks noChangeArrowheads="1"/>
            </p:cNvSpPr>
            <p:nvPr/>
          </p:nvSpPr>
          <p:spPr bwMode="auto">
            <a:xfrm>
              <a:off x="813" y="1809"/>
              <a:ext cx="4662" cy="331"/>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44" name="Rectangle 17"/>
            <p:cNvSpPr>
              <a:spLocks noChangeArrowheads="1"/>
            </p:cNvSpPr>
            <p:nvPr/>
          </p:nvSpPr>
          <p:spPr bwMode="auto">
            <a:xfrm>
              <a:off x="813" y="1809"/>
              <a:ext cx="4681" cy="350"/>
            </a:xfrm>
            <a:prstGeom prst="rect">
              <a:avLst/>
            </a:prstGeom>
            <a:noFill/>
            <a:ln w="28575">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45" name="Rectangle 18"/>
            <p:cNvSpPr>
              <a:spLocks noChangeArrowheads="1"/>
            </p:cNvSpPr>
            <p:nvPr/>
          </p:nvSpPr>
          <p:spPr bwMode="auto">
            <a:xfrm>
              <a:off x="813" y="1145"/>
              <a:ext cx="848" cy="572"/>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46" name="Rectangle 19"/>
            <p:cNvSpPr>
              <a:spLocks noChangeArrowheads="1"/>
            </p:cNvSpPr>
            <p:nvPr/>
          </p:nvSpPr>
          <p:spPr bwMode="auto">
            <a:xfrm>
              <a:off x="813" y="1145"/>
              <a:ext cx="866" cy="590"/>
            </a:xfrm>
            <a:prstGeom prst="rect">
              <a:avLst/>
            </a:prstGeom>
            <a:noFill/>
            <a:ln w="28575">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47" name="Rectangle 20"/>
            <p:cNvSpPr>
              <a:spLocks noChangeArrowheads="1"/>
            </p:cNvSpPr>
            <p:nvPr/>
          </p:nvSpPr>
          <p:spPr bwMode="auto">
            <a:xfrm>
              <a:off x="1111" y="1176"/>
              <a:ext cx="28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SSL</a:t>
              </a:r>
              <a:endParaRPr lang="en-GB" altLang="en-US">
                <a:latin typeface="Times" panose="02020603050405020304" pitchFamily="18" charset="0"/>
              </a:endParaRPr>
            </a:p>
          </p:txBody>
        </p:sp>
        <p:sp>
          <p:nvSpPr>
            <p:cNvPr id="26648" name="Rectangle 21"/>
            <p:cNvSpPr>
              <a:spLocks noChangeArrowheads="1"/>
            </p:cNvSpPr>
            <p:nvPr/>
          </p:nvSpPr>
          <p:spPr bwMode="auto">
            <a:xfrm>
              <a:off x="885" y="1361"/>
              <a:ext cx="77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Handshake</a:t>
              </a:r>
              <a:endParaRPr lang="en-GB" altLang="en-US">
                <a:latin typeface="Times" panose="02020603050405020304" pitchFamily="18" charset="0"/>
              </a:endParaRPr>
            </a:p>
          </p:txBody>
        </p:sp>
        <p:sp>
          <p:nvSpPr>
            <p:cNvPr id="26649" name="Rectangle 22"/>
            <p:cNvSpPr>
              <a:spLocks noChangeArrowheads="1"/>
            </p:cNvSpPr>
            <p:nvPr/>
          </p:nvSpPr>
          <p:spPr bwMode="auto">
            <a:xfrm>
              <a:off x="973" y="1545"/>
              <a:ext cx="54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protocol</a:t>
              </a:r>
              <a:endParaRPr lang="en-GB" altLang="en-US">
                <a:latin typeface="Times" panose="02020603050405020304" pitchFamily="18" charset="0"/>
              </a:endParaRPr>
            </a:p>
          </p:txBody>
        </p:sp>
        <p:sp>
          <p:nvSpPr>
            <p:cNvPr id="26650" name="Rectangle 23"/>
            <p:cNvSpPr>
              <a:spLocks noChangeArrowheads="1"/>
            </p:cNvSpPr>
            <p:nvPr/>
          </p:nvSpPr>
          <p:spPr bwMode="auto">
            <a:xfrm>
              <a:off x="1783" y="1302"/>
              <a:ext cx="903"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SSL Change</a:t>
              </a:r>
              <a:endParaRPr lang="en-GB" altLang="en-US">
                <a:latin typeface="Times" panose="02020603050405020304" pitchFamily="18" charset="0"/>
              </a:endParaRPr>
            </a:p>
          </p:txBody>
        </p:sp>
        <p:sp>
          <p:nvSpPr>
            <p:cNvPr id="26651" name="Rectangle 24"/>
            <p:cNvSpPr>
              <a:spLocks noChangeArrowheads="1"/>
            </p:cNvSpPr>
            <p:nvPr/>
          </p:nvSpPr>
          <p:spPr bwMode="auto">
            <a:xfrm>
              <a:off x="1783" y="1467"/>
              <a:ext cx="885"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Cipher Spec</a:t>
              </a:r>
              <a:endParaRPr lang="en-GB" altLang="en-US">
                <a:latin typeface="Times" panose="02020603050405020304" pitchFamily="18" charset="0"/>
              </a:endParaRPr>
            </a:p>
          </p:txBody>
        </p:sp>
        <p:sp>
          <p:nvSpPr>
            <p:cNvPr id="26652" name="Rectangle 25"/>
            <p:cNvSpPr>
              <a:spLocks noChangeArrowheads="1"/>
            </p:cNvSpPr>
            <p:nvPr/>
          </p:nvSpPr>
          <p:spPr bwMode="auto">
            <a:xfrm>
              <a:off x="2778" y="1302"/>
              <a:ext cx="68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SSL Alert</a:t>
              </a:r>
              <a:endParaRPr lang="en-GB" altLang="en-US">
                <a:latin typeface="Times" panose="02020603050405020304" pitchFamily="18" charset="0"/>
              </a:endParaRPr>
            </a:p>
          </p:txBody>
        </p:sp>
        <p:sp>
          <p:nvSpPr>
            <p:cNvPr id="26653" name="Rectangle 26"/>
            <p:cNvSpPr>
              <a:spLocks noChangeArrowheads="1"/>
            </p:cNvSpPr>
            <p:nvPr/>
          </p:nvSpPr>
          <p:spPr bwMode="auto">
            <a:xfrm>
              <a:off x="2778" y="1467"/>
              <a:ext cx="608"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Protocol</a:t>
              </a:r>
              <a:endParaRPr lang="en-GB" altLang="en-US">
                <a:latin typeface="Times" panose="02020603050405020304" pitchFamily="18" charset="0"/>
              </a:endParaRPr>
            </a:p>
          </p:txBody>
        </p:sp>
        <p:sp>
          <p:nvSpPr>
            <p:cNvPr id="26654" name="Rectangle 27"/>
            <p:cNvSpPr>
              <a:spLocks noChangeArrowheads="1"/>
            </p:cNvSpPr>
            <p:nvPr/>
          </p:nvSpPr>
          <p:spPr bwMode="auto">
            <a:xfrm>
              <a:off x="2963" y="2352"/>
              <a:ext cx="1990"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Transport layer (usually TCP)</a:t>
              </a:r>
              <a:endParaRPr lang="en-GB" altLang="en-US">
                <a:latin typeface="Times" panose="02020603050405020304" pitchFamily="18" charset="0"/>
              </a:endParaRPr>
            </a:p>
          </p:txBody>
        </p:sp>
        <p:sp>
          <p:nvSpPr>
            <p:cNvPr id="26655" name="Rectangle 28"/>
            <p:cNvSpPr>
              <a:spLocks noChangeArrowheads="1"/>
            </p:cNvSpPr>
            <p:nvPr/>
          </p:nvSpPr>
          <p:spPr bwMode="auto">
            <a:xfrm>
              <a:off x="3027" y="2776"/>
              <a:ext cx="1751"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Network layer (usually IP)</a:t>
              </a:r>
              <a:endParaRPr lang="en-GB" altLang="en-US">
                <a:latin typeface="Times" panose="02020603050405020304" pitchFamily="18" charset="0"/>
              </a:endParaRPr>
            </a:p>
          </p:txBody>
        </p:sp>
        <p:sp>
          <p:nvSpPr>
            <p:cNvPr id="26656" name="Rectangle 29"/>
            <p:cNvSpPr>
              <a:spLocks noChangeArrowheads="1"/>
            </p:cNvSpPr>
            <p:nvPr/>
          </p:nvSpPr>
          <p:spPr bwMode="auto">
            <a:xfrm>
              <a:off x="2419" y="1910"/>
              <a:ext cx="1438"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SSL Record Protocol</a:t>
              </a:r>
              <a:endParaRPr lang="en-GB" altLang="en-US">
                <a:latin typeface="Times" panose="02020603050405020304" pitchFamily="18" charset="0"/>
              </a:endParaRPr>
            </a:p>
          </p:txBody>
        </p:sp>
        <p:sp>
          <p:nvSpPr>
            <p:cNvPr id="26657" name="Rectangle 30"/>
            <p:cNvSpPr>
              <a:spLocks noChangeArrowheads="1"/>
            </p:cNvSpPr>
            <p:nvPr/>
          </p:nvSpPr>
          <p:spPr bwMode="auto">
            <a:xfrm>
              <a:off x="3681" y="1394"/>
              <a:ext cx="443"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HTTP</a:t>
              </a:r>
              <a:endParaRPr lang="en-GB" altLang="en-US">
                <a:latin typeface="Times" panose="02020603050405020304" pitchFamily="18" charset="0"/>
              </a:endParaRPr>
            </a:p>
          </p:txBody>
        </p:sp>
        <p:sp>
          <p:nvSpPr>
            <p:cNvPr id="26658" name="Rectangle 31"/>
            <p:cNvSpPr>
              <a:spLocks noChangeArrowheads="1"/>
            </p:cNvSpPr>
            <p:nvPr/>
          </p:nvSpPr>
          <p:spPr bwMode="auto">
            <a:xfrm>
              <a:off x="4274" y="1394"/>
              <a:ext cx="479"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Telnet</a:t>
              </a:r>
              <a:endParaRPr lang="en-GB" altLang="en-US">
                <a:latin typeface="Times" panose="02020603050405020304" pitchFamily="18" charset="0"/>
              </a:endParaRPr>
            </a:p>
          </p:txBody>
        </p:sp>
        <p:sp>
          <p:nvSpPr>
            <p:cNvPr id="26659" name="Rectangle 32"/>
            <p:cNvSpPr>
              <a:spLocks noChangeArrowheads="1"/>
            </p:cNvSpPr>
            <p:nvPr/>
          </p:nvSpPr>
          <p:spPr bwMode="auto">
            <a:xfrm>
              <a:off x="1956" y="3209"/>
              <a:ext cx="239" cy="221"/>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60" name="Rectangle 33"/>
            <p:cNvSpPr>
              <a:spLocks noChangeArrowheads="1"/>
            </p:cNvSpPr>
            <p:nvPr/>
          </p:nvSpPr>
          <p:spPr bwMode="auto">
            <a:xfrm>
              <a:off x="1956" y="3209"/>
              <a:ext cx="258" cy="240"/>
            </a:xfrm>
            <a:prstGeom prst="rect">
              <a:avLst/>
            </a:prstGeom>
            <a:noFill/>
            <a:ln w="28575">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61" name="Rectangle 34"/>
            <p:cNvSpPr>
              <a:spLocks noChangeArrowheads="1"/>
            </p:cNvSpPr>
            <p:nvPr/>
          </p:nvSpPr>
          <p:spPr bwMode="auto">
            <a:xfrm>
              <a:off x="933" y="3273"/>
              <a:ext cx="103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SSL protocols:</a:t>
              </a:r>
              <a:endParaRPr lang="en-GB" altLang="en-US">
                <a:latin typeface="Times" panose="02020603050405020304" pitchFamily="18" charset="0"/>
              </a:endParaRPr>
            </a:p>
          </p:txBody>
        </p:sp>
        <p:sp>
          <p:nvSpPr>
            <p:cNvPr id="26662" name="Rectangle 35"/>
            <p:cNvSpPr>
              <a:spLocks noChangeArrowheads="1"/>
            </p:cNvSpPr>
            <p:nvPr/>
          </p:nvSpPr>
          <p:spPr bwMode="auto">
            <a:xfrm>
              <a:off x="4664" y="3209"/>
              <a:ext cx="240" cy="221"/>
            </a:xfrm>
            <a:prstGeom prst="rect">
              <a:avLst/>
            </a:prstGeom>
            <a:solidFill>
              <a:srgbClr val="D9AA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63" name="Rectangle 36"/>
            <p:cNvSpPr>
              <a:spLocks noChangeArrowheads="1"/>
            </p:cNvSpPr>
            <p:nvPr/>
          </p:nvSpPr>
          <p:spPr bwMode="auto">
            <a:xfrm>
              <a:off x="4664" y="3209"/>
              <a:ext cx="258" cy="240"/>
            </a:xfrm>
            <a:prstGeom prst="rect">
              <a:avLst/>
            </a:prstGeom>
            <a:noFill/>
            <a:ln w="28575">
              <a:solidFill>
                <a:srgbClr val="D9AA7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64" name="Rectangle 37"/>
            <p:cNvSpPr>
              <a:spLocks noChangeArrowheads="1"/>
            </p:cNvSpPr>
            <p:nvPr/>
          </p:nvSpPr>
          <p:spPr bwMode="auto">
            <a:xfrm>
              <a:off x="3525" y="3273"/>
              <a:ext cx="1106"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900">
                  <a:solidFill>
                    <a:srgbClr val="000000"/>
                  </a:solidFill>
                  <a:latin typeface="Arial" panose="020B0604020202020204" pitchFamily="34" charset="0"/>
                </a:rPr>
                <a:t>Other protocols:</a:t>
              </a:r>
              <a:endParaRPr lang="en-GB" altLang="en-US">
                <a:latin typeface="Times" panose="02020603050405020304" pitchFamily="18" charset="0"/>
              </a:endParaRPr>
            </a:p>
          </p:txBody>
        </p:sp>
        <p:sp>
          <p:nvSpPr>
            <p:cNvPr id="26665" name="Oval 38"/>
            <p:cNvSpPr>
              <a:spLocks noChangeArrowheads="1"/>
            </p:cNvSpPr>
            <p:nvPr/>
          </p:nvSpPr>
          <p:spPr bwMode="auto">
            <a:xfrm>
              <a:off x="4919" y="1482"/>
              <a:ext cx="47" cy="47"/>
            </a:xfrm>
            <a:prstGeom prst="ellipse">
              <a:avLst/>
            </a:prstGeom>
            <a:solidFill>
              <a:schemeClr val="tx1"/>
            </a:solidFill>
            <a:ln w="9525">
              <a:solidFill>
                <a:schemeClr val="tx1"/>
              </a:solidFill>
              <a:round/>
              <a:headEnd/>
              <a:tailEnd/>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66" name="Oval 39"/>
            <p:cNvSpPr>
              <a:spLocks noChangeArrowheads="1"/>
            </p:cNvSpPr>
            <p:nvPr/>
          </p:nvSpPr>
          <p:spPr bwMode="auto">
            <a:xfrm>
              <a:off x="5037" y="1482"/>
              <a:ext cx="47" cy="47"/>
            </a:xfrm>
            <a:prstGeom prst="ellipse">
              <a:avLst/>
            </a:prstGeom>
            <a:solidFill>
              <a:schemeClr val="tx1"/>
            </a:solidFill>
            <a:ln w="9525">
              <a:solidFill>
                <a:schemeClr val="tx1"/>
              </a:solidFill>
              <a:round/>
              <a:headEnd/>
              <a:tailEnd/>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6667" name="Oval 40"/>
            <p:cNvSpPr>
              <a:spLocks noChangeArrowheads="1"/>
            </p:cNvSpPr>
            <p:nvPr/>
          </p:nvSpPr>
          <p:spPr bwMode="auto">
            <a:xfrm>
              <a:off x="5155" y="1482"/>
              <a:ext cx="47" cy="47"/>
            </a:xfrm>
            <a:prstGeom prst="ellipse">
              <a:avLst/>
            </a:prstGeom>
            <a:solidFill>
              <a:schemeClr val="tx1"/>
            </a:solidFill>
            <a:ln w="9525">
              <a:solidFill>
                <a:schemeClr val="tx1"/>
              </a:solidFill>
              <a:round/>
              <a:headEnd/>
              <a:tailEnd/>
            </a:ln>
          </p:spPr>
          <p:txBody>
            <a:bodyPr wrap="none" anchor="ct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8622C337-FDDE-4F81-BB72-22A21CDB7C5E}" type="datetime1">
              <a:rPr lang="en-US" altLang="en-US" sz="1400"/>
              <a:pPr eaLnBrk="1" hangingPunct="1"/>
              <a:t>10/24/2018</a:t>
            </a:fld>
            <a:endParaRPr lang="en-US" altLang="en-US" sz="1400"/>
          </a:p>
        </p:txBody>
      </p:sp>
      <p:sp>
        <p:nvSpPr>
          <p:cNvPr id="2765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765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EA76357-D288-4E9E-972F-A0A91438DE4F}" type="slidenum">
              <a:rPr lang="en-US" altLang="en-US" sz="1400"/>
              <a:pPr eaLnBrk="1" hangingPunct="1"/>
              <a:t>25</a:t>
            </a:fld>
            <a:endParaRPr lang="en-US" altLang="en-US" sz="1400"/>
          </a:p>
        </p:txBody>
      </p:sp>
      <p:sp>
        <p:nvSpPr>
          <p:cNvPr id="27653" name="Rectangle 2"/>
          <p:cNvSpPr>
            <a:spLocks noGrp="1" noChangeArrowheads="1"/>
          </p:cNvSpPr>
          <p:nvPr>
            <p:ph type="title"/>
          </p:nvPr>
        </p:nvSpPr>
        <p:spPr/>
        <p:txBody>
          <a:bodyPr/>
          <a:lstStyle/>
          <a:p>
            <a:pPr eaLnBrk="1" hangingPunct="1"/>
            <a:r>
              <a:rPr lang="en-GB" altLang="en-US" smtClean="0"/>
              <a:t/>
            </a:r>
            <a:br>
              <a:rPr lang="en-GB" altLang="en-US" smtClean="0"/>
            </a:br>
            <a:r>
              <a:rPr lang="en-GB" altLang="en-US" sz="3600" smtClean="0"/>
              <a:t>SSL handshake protocol</a:t>
            </a:r>
          </a:p>
        </p:txBody>
      </p:sp>
      <p:pic>
        <p:nvPicPr>
          <p:cNvPr id="2765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500" y="1462088"/>
            <a:ext cx="6608763"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7846EAC3-7631-4943-9FD3-41A6A5A6BD7A}" type="datetime1">
              <a:rPr lang="en-US" altLang="en-US" sz="1400"/>
              <a:pPr eaLnBrk="1" hangingPunct="1"/>
              <a:t>10/24/2018</a:t>
            </a:fld>
            <a:endParaRPr lang="en-US" altLang="en-US" sz="1400"/>
          </a:p>
        </p:txBody>
      </p:sp>
      <p:sp>
        <p:nvSpPr>
          <p:cNvPr id="28675"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867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ABB3307D-8D92-4723-8773-CBB4CC8452FA}" type="slidenum">
              <a:rPr lang="en-US" altLang="en-US" sz="1400"/>
              <a:pPr eaLnBrk="1" hangingPunct="1"/>
              <a:t>26</a:t>
            </a:fld>
            <a:endParaRPr lang="en-US" altLang="en-US" sz="1400"/>
          </a:p>
        </p:txBody>
      </p:sp>
      <p:sp>
        <p:nvSpPr>
          <p:cNvPr id="28677" name="Rectangle 2"/>
          <p:cNvSpPr>
            <a:spLocks noGrp="1" noChangeArrowheads="1"/>
          </p:cNvSpPr>
          <p:nvPr>
            <p:ph type="title"/>
          </p:nvPr>
        </p:nvSpPr>
        <p:spPr/>
        <p:txBody>
          <a:bodyPr/>
          <a:lstStyle/>
          <a:p>
            <a:pPr eaLnBrk="1" hangingPunct="1"/>
            <a:r>
              <a:rPr lang="en-GB" altLang="en-US" sz="3600" smtClean="0"/>
              <a:t>SSL handshake configuration options</a:t>
            </a:r>
          </a:p>
        </p:txBody>
      </p:sp>
      <p:sp>
        <p:nvSpPr>
          <p:cNvPr id="28678" name="Rectangle 3"/>
          <p:cNvSpPr>
            <a:spLocks noChangeArrowheads="1"/>
          </p:cNvSpPr>
          <p:nvPr/>
        </p:nvSpPr>
        <p:spPr bwMode="auto">
          <a:xfrm>
            <a:off x="2613025" y="1884363"/>
            <a:ext cx="23813"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79" name="Rectangle 4"/>
          <p:cNvSpPr>
            <a:spLocks noChangeArrowheads="1"/>
          </p:cNvSpPr>
          <p:nvPr/>
        </p:nvSpPr>
        <p:spPr bwMode="auto">
          <a:xfrm>
            <a:off x="5729288" y="1884363"/>
            <a:ext cx="23812"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0" name="Rectangle 5"/>
          <p:cNvSpPr>
            <a:spLocks noChangeArrowheads="1"/>
          </p:cNvSpPr>
          <p:nvPr/>
        </p:nvSpPr>
        <p:spPr bwMode="auto">
          <a:xfrm>
            <a:off x="2613025" y="2273300"/>
            <a:ext cx="23813"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1" name="Rectangle 6"/>
          <p:cNvSpPr>
            <a:spLocks noChangeArrowheads="1"/>
          </p:cNvSpPr>
          <p:nvPr/>
        </p:nvSpPr>
        <p:spPr bwMode="auto">
          <a:xfrm>
            <a:off x="5729288" y="2273300"/>
            <a:ext cx="23812"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2" name="Rectangle 7"/>
          <p:cNvSpPr>
            <a:spLocks noChangeArrowheads="1"/>
          </p:cNvSpPr>
          <p:nvPr/>
        </p:nvSpPr>
        <p:spPr bwMode="auto">
          <a:xfrm>
            <a:off x="2613025" y="5575300"/>
            <a:ext cx="23813"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3" name="Rectangle 8"/>
          <p:cNvSpPr>
            <a:spLocks noChangeArrowheads="1"/>
          </p:cNvSpPr>
          <p:nvPr/>
        </p:nvSpPr>
        <p:spPr bwMode="auto">
          <a:xfrm>
            <a:off x="5729288" y="5575300"/>
            <a:ext cx="23812"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4" name="Rectangle 9"/>
          <p:cNvSpPr>
            <a:spLocks noChangeArrowheads="1"/>
          </p:cNvSpPr>
          <p:nvPr/>
        </p:nvSpPr>
        <p:spPr bwMode="auto">
          <a:xfrm>
            <a:off x="2466975" y="2176463"/>
            <a:ext cx="23813"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5" name="Rectangle 10"/>
          <p:cNvSpPr>
            <a:spLocks noChangeArrowheads="1"/>
          </p:cNvSpPr>
          <p:nvPr/>
        </p:nvSpPr>
        <p:spPr bwMode="auto">
          <a:xfrm>
            <a:off x="5835650" y="2176463"/>
            <a:ext cx="22225"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6" name="Rectangle 11"/>
          <p:cNvSpPr>
            <a:spLocks noChangeArrowheads="1"/>
          </p:cNvSpPr>
          <p:nvPr/>
        </p:nvSpPr>
        <p:spPr bwMode="auto">
          <a:xfrm>
            <a:off x="2466975" y="2622550"/>
            <a:ext cx="23813"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7" name="Rectangle 12"/>
          <p:cNvSpPr>
            <a:spLocks noChangeArrowheads="1"/>
          </p:cNvSpPr>
          <p:nvPr/>
        </p:nvSpPr>
        <p:spPr bwMode="auto">
          <a:xfrm>
            <a:off x="5835650" y="2622550"/>
            <a:ext cx="22225"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8" name="Rectangle 13"/>
          <p:cNvSpPr>
            <a:spLocks noChangeArrowheads="1"/>
          </p:cNvSpPr>
          <p:nvPr/>
        </p:nvSpPr>
        <p:spPr bwMode="auto">
          <a:xfrm>
            <a:off x="2466975" y="4775200"/>
            <a:ext cx="23813"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689" name="Rectangle 14"/>
          <p:cNvSpPr>
            <a:spLocks noChangeArrowheads="1"/>
          </p:cNvSpPr>
          <p:nvPr/>
        </p:nvSpPr>
        <p:spPr bwMode="auto">
          <a:xfrm>
            <a:off x="5835650" y="4775200"/>
            <a:ext cx="22225"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nvGrpSpPr>
          <p:cNvPr id="28690" name="Group 15"/>
          <p:cNvGrpSpPr>
            <a:grpSpLocks/>
          </p:cNvGrpSpPr>
          <p:nvPr/>
        </p:nvGrpSpPr>
        <p:grpSpPr bwMode="auto">
          <a:xfrm>
            <a:off x="623888" y="2151063"/>
            <a:ext cx="7924800" cy="2641600"/>
            <a:chOff x="426" y="1355"/>
            <a:chExt cx="5408" cy="1664"/>
          </a:xfrm>
        </p:grpSpPr>
        <p:sp>
          <p:nvSpPr>
            <p:cNvPr id="28691" name="Rectangle 16"/>
            <p:cNvSpPr>
              <a:spLocks noChangeArrowheads="1"/>
            </p:cNvSpPr>
            <p:nvPr/>
          </p:nvSpPr>
          <p:spPr bwMode="auto">
            <a:xfrm>
              <a:off x="451" y="1461"/>
              <a:ext cx="861"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i="1">
                  <a:solidFill>
                    <a:srgbClr val="000000"/>
                  </a:solidFill>
                  <a:latin typeface="Times" panose="02020603050405020304" pitchFamily="18" charset="0"/>
                </a:rPr>
                <a:t>Component</a:t>
              </a:r>
              <a:endParaRPr lang="en-GB" altLang="en-US">
                <a:latin typeface="Times" panose="02020603050405020304" pitchFamily="18" charset="0"/>
              </a:endParaRPr>
            </a:p>
          </p:txBody>
        </p:sp>
        <p:sp>
          <p:nvSpPr>
            <p:cNvPr id="28692" name="Rectangle 17"/>
            <p:cNvSpPr>
              <a:spLocks noChangeArrowheads="1"/>
            </p:cNvSpPr>
            <p:nvPr/>
          </p:nvSpPr>
          <p:spPr bwMode="auto">
            <a:xfrm>
              <a:off x="1707" y="1461"/>
              <a:ext cx="84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i="1">
                  <a:solidFill>
                    <a:srgbClr val="000000"/>
                  </a:solidFill>
                  <a:latin typeface="Times" panose="02020603050405020304" pitchFamily="18" charset="0"/>
                </a:rPr>
                <a:t>Description</a:t>
              </a:r>
              <a:endParaRPr lang="en-GB" altLang="en-US">
                <a:latin typeface="Times" panose="02020603050405020304" pitchFamily="18" charset="0"/>
              </a:endParaRPr>
            </a:p>
          </p:txBody>
        </p:sp>
        <p:sp>
          <p:nvSpPr>
            <p:cNvPr id="28693" name="Rectangle 18"/>
            <p:cNvSpPr>
              <a:spLocks noChangeArrowheads="1"/>
            </p:cNvSpPr>
            <p:nvPr/>
          </p:nvSpPr>
          <p:spPr bwMode="auto">
            <a:xfrm>
              <a:off x="4006" y="1461"/>
              <a:ext cx="662"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i="1">
                  <a:solidFill>
                    <a:srgbClr val="000000"/>
                  </a:solidFill>
                  <a:latin typeface="Times" panose="02020603050405020304" pitchFamily="18" charset="0"/>
                </a:rPr>
                <a:t>Example</a:t>
              </a:r>
              <a:endParaRPr lang="en-GB" altLang="en-US">
                <a:latin typeface="Times" panose="02020603050405020304" pitchFamily="18" charset="0"/>
              </a:endParaRPr>
            </a:p>
          </p:txBody>
        </p:sp>
        <p:sp>
          <p:nvSpPr>
            <p:cNvPr id="28694" name="Line 19"/>
            <p:cNvSpPr>
              <a:spLocks noChangeShapeType="1"/>
            </p:cNvSpPr>
            <p:nvPr/>
          </p:nvSpPr>
          <p:spPr bwMode="auto">
            <a:xfrm>
              <a:off x="426" y="1355"/>
              <a:ext cx="124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5" name="Line 20"/>
            <p:cNvSpPr>
              <a:spLocks noChangeShapeType="1"/>
            </p:cNvSpPr>
            <p:nvPr/>
          </p:nvSpPr>
          <p:spPr bwMode="auto">
            <a:xfrm>
              <a:off x="1683" y="1355"/>
              <a:ext cx="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6" name="Line 21"/>
            <p:cNvSpPr>
              <a:spLocks noChangeShapeType="1"/>
            </p:cNvSpPr>
            <p:nvPr/>
          </p:nvSpPr>
          <p:spPr bwMode="auto">
            <a:xfrm>
              <a:off x="1700" y="1355"/>
              <a:ext cx="2265"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7" name="Line 22"/>
            <p:cNvSpPr>
              <a:spLocks noChangeShapeType="1"/>
            </p:cNvSpPr>
            <p:nvPr/>
          </p:nvSpPr>
          <p:spPr bwMode="auto">
            <a:xfrm>
              <a:off x="3982" y="1355"/>
              <a:ext cx="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8" name="Line 23"/>
            <p:cNvSpPr>
              <a:spLocks noChangeShapeType="1"/>
            </p:cNvSpPr>
            <p:nvPr/>
          </p:nvSpPr>
          <p:spPr bwMode="auto">
            <a:xfrm>
              <a:off x="3998" y="1355"/>
              <a:ext cx="1836"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9" name="Rectangle 24"/>
            <p:cNvSpPr>
              <a:spLocks noChangeArrowheads="1"/>
            </p:cNvSpPr>
            <p:nvPr/>
          </p:nvSpPr>
          <p:spPr bwMode="auto">
            <a:xfrm>
              <a:off x="1683" y="1371"/>
              <a:ext cx="17" cy="26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700" name="Rectangle 25"/>
            <p:cNvSpPr>
              <a:spLocks noChangeArrowheads="1"/>
            </p:cNvSpPr>
            <p:nvPr/>
          </p:nvSpPr>
          <p:spPr bwMode="auto">
            <a:xfrm>
              <a:off x="3982" y="1371"/>
              <a:ext cx="16" cy="26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701" name="Rectangle 26"/>
            <p:cNvSpPr>
              <a:spLocks noChangeArrowheads="1"/>
            </p:cNvSpPr>
            <p:nvPr/>
          </p:nvSpPr>
          <p:spPr bwMode="auto">
            <a:xfrm>
              <a:off x="451" y="1742"/>
              <a:ext cx="993"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Key exchange</a:t>
              </a:r>
              <a:endParaRPr lang="en-GB" altLang="en-US">
                <a:latin typeface="Times" panose="02020603050405020304" pitchFamily="18" charset="0"/>
              </a:endParaRPr>
            </a:p>
          </p:txBody>
        </p:sp>
        <p:sp>
          <p:nvSpPr>
            <p:cNvPr id="28702" name="Rectangle 27"/>
            <p:cNvSpPr>
              <a:spLocks noChangeArrowheads="1"/>
            </p:cNvSpPr>
            <p:nvPr/>
          </p:nvSpPr>
          <p:spPr bwMode="auto">
            <a:xfrm>
              <a:off x="451" y="1924"/>
              <a:ext cx="563"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method</a:t>
              </a:r>
              <a:endParaRPr lang="en-GB" altLang="en-US">
                <a:latin typeface="Times" panose="02020603050405020304" pitchFamily="18" charset="0"/>
              </a:endParaRPr>
            </a:p>
          </p:txBody>
        </p:sp>
        <p:sp>
          <p:nvSpPr>
            <p:cNvPr id="28703" name="Rectangle 28"/>
            <p:cNvSpPr>
              <a:spLocks noChangeArrowheads="1"/>
            </p:cNvSpPr>
            <p:nvPr/>
          </p:nvSpPr>
          <p:spPr bwMode="auto">
            <a:xfrm>
              <a:off x="1707" y="1742"/>
              <a:ext cx="175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the method to be used for</a:t>
              </a:r>
              <a:endParaRPr lang="en-GB" altLang="en-US">
                <a:latin typeface="Times" panose="02020603050405020304" pitchFamily="18" charset="0"/>
              </a:endParaRPr>
            </a:p>
          </p:txBody>
        </p:sp>
        <p:sp>
          <p:nvSpPr>
            <p:cNvPr id="28704" name="Rectangle 29"/>
            <p:cNvSpPr>
              <a:spLocks noChangeArrowheads="1"/>
            </p:cNvSpPr>
            <p:nvPr/>
          </p:nvSpPr>
          <p:spPr bwMode="auto">
            <a:xfrm>
              <a:off x="1707" y="1924"/>
              <a:ext cx="1787"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exchange of a session key</a:t>
              </a:r>
              <a:endParaRPr lang="en-GB" altLang="en-US">
                <a:latin typeface="Times" panose="02020603050405020304" pitchFamily="18" charset="0"/>
              </a:endParaRPr>
            </a:p>
          </p:txBody>
        </p:sp>
        <p:sp>
          <p:nvSpPr>
            <p:cNvPr id="28705" name="Rectangle 30"/>
            <p:cNvSpPr>
              <a:spLocks noChangeArrowheads="1"/>
            </p:cNvSpPr>
            <p:nvPr/>
          </p:nvSpPr>
          <p:spPr bwMode="auto">
            <a:xfrm>
              <a:off x="4006" y="1742"/>
              <a:ext cx="1506"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RSA with public-key</a:t>
              </a:r>
              <a:endParaRPr lang="en-GB" altLang="en-US">
                <a:latin typeface="Times" panose="02020603050405020304" pitchFamily="18" charset="0"/>
              </a:endParaRPr>
            </a:p>
          </p:txBody>
        </p:sp>
        <p:sp>
          <p:nvSpPr>
            <p:cNvPr id="28706" name="Rectangle 31"/>
            <p:cNvSpPr>
              <a:spLocks noChangeArrowheads="1"/>
            </p:cNvSpPr>
            <p:nvPr/>
          </p:nvSpPr>
          <p:spPr bwMode="auto">
            <a:xfrm>
              <a:off x="4006" y="1924"/>
              <a:ext cx="778"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certificates</a:t>
              </a:r>
              <a:endParaRPr lang="en-GB" altLang="en-US">
                <a:latin typeface="Times" panose="02020603050405020304" pitchFamily="18" charset="0"/>
              </a:endParaRPr>
            </a:p>
          </p:txBody>
        </p:sp>
        <p:sp>
          <p:nvSpPr>
            <p:cNvPr id="28707" name="Line 32"/>
            <p:cNvSpPr>
              <a:spLocks noChangeShapeType="1"/>
            </p:cNvSpPr>
            <p:nvPr/>
          </p:nvSpPr>
          <p:spPr bwMode="auto">
            <a:xfrm>
              <a:off x="426" y="1668"/>
              <a:ext cx="124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8" name="Line 33"/>
            <p:cNvSpPr>
              <a:spLocks noChangeShapeType="1"/>
            </p:cNvSpPr>
            <p:nvPr/>
          </p:nvSpPr>
          <p:spPr bwMode="auto">
            <a:xfrm>
              <a:off x="1700" y="1668"/>
              <a:ext cx="2265"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9" name="Line 34"/>
            <p:cNvSpPr>
              <a:spLocks noChangeShapeType="1"/>
            </p:cNvSpPr>
            <p:nvPr/>
          </p:nvSpPr>
          <p:spPr bwMode="auto">
            <a:xfrm>
              <a:off x="3998" y="1668"/>
              <a:ext cx="1836"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10" name="Rectangle 35"/>
            <p:cNvSpPr>
              <a:spLocks noChangeArrowheads="1"/>
            </p:cNvSpPr>
            <p:nvPr/>
          </p:nvSpPr>
          <p:spPr bwMode="auto">
            <a:xfrm>
              <a:off x="1683" y="1652"/>
              <a:ext cx="17" cy="44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711" name="Rectangle 36"/>
            <p:cNvSpPr>
              <a:spLocks noChangeArrowheads="1"/>
            </p:cNvSpPr>
            <p:nvPr/>
          </p:nvSpPr>
          <p:spPr bwMode="auto">
            <a:xfrm>
              <a:off x="3982" y="1652"/>
              <a:ext cx="16" cy="44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712" name="Rectangle 37"/>
            <p:cNvSpPr>
              <a:spLocks noChangeArrowheads="1"/>
            </p:cNvSpPr>
            <p:nvPr/>
          </p:nvSpPr>
          <p:spPr bwMode="auto">
            <a:xfrm>
              <a:off x="451" y="2189"/>
              <a:ext cx="1059"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Cipher for data</a:t>
              </a:r>
              <a:endParaRPr lang="en-GB" altLang="en-US">
                <a:latin typeface="Times" panose="02020603050405020304" pitchFamily="18" charset="0"/>
              </a:endParaRPr>
            </a:p>
          </p:txBody>
        </p:sp>
        <p:sp>
          <p:nvSpPr>
            <p:cNvPr id="28713" name="Rectangle 38"/>
            <p:cNvSpPr>
              <a:spLocks noChangeArrowheads="1"/>
            </p:cNvSpPr>
            <p:nvPr/>
          </p:nvSpPr>
          <p:spPr bwMode="auto">
            <a:xfrm>
              <a:off x="451" y="2371"/>
              <a:ext cx="563"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transfer</a:t>
              </a:r>
              <a:endParaRPr lang="en-GB" altLang="en-US">
                <a:latin typeface="Times" panose="02020603050405020304" pitchFamily="18" charset="0"/>
              </a:endParaRPr>
            </a:p>
          </p:txBody>
        </p:sp>
        <p:sp>
          <p:nvSpPr>
            <p:cNvPr id="28714" name="Rectangle 39"/>
            <p:cNvSpPr>
              <a:spLocks noChangeArrowheads="1"/>
            </p:cNvSpPr>
            <p:nvPr/>
          </p:nvSpPr>
          <p:spPr bwMode="auto">
            <a:xfrm>
              <a:off x="1707" y="2189"/>
              <a:ext cx="218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the block or stream cipher to be</a:t>
              </a:r>
              <a:endParaRPr lang="en-GB" altLang="en-US">
                <a:latin typeface="Times" panose="02020603050405020304" pitchFamily="18" charset="0"/>
              </a:endParaRPr>
            </a:p>
          </p:txBody>
        </p:sp>
        <p:sp>
          <p:nvSpPr>
            <p:cNvPr id="28715" name="Rectangle 40"/>
            <p:cNvSpPr>
              <a:spLocks noChangeArrowheads="1"/>
            </p:cNvSpPr>
            <p:nvPr/>
          </p:nvSpPr>
          <p:spPr bwMode="auto">
            <a:xfrm>
              <a:off x="1707" y="2371"/>
              <a:ext cx="89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used for data</a:t>
              </a:r>
              <a:endParaRPr lang="en-GB" altLang="en-US">
                <a:latin typeface="Times" panose="02020603050405020304" pitchFamily="18" charset="0"/>
              </a:endParaRPr>
            </a:p>
          </p:txBody>
        </p:sp>
        <p:sp>
          <p:nvSpPr>
            <p:cNvPr id="28716" name="Rectangle 41"/>
            <p:cNvSpPr>
              <a:spLocks noChangeArrowheads="1"/>
            </p:cNvSpPr>
            <p:nvPr/>
          </p:nvSpPr>
          <p:spPr bwMode="auto">
            <a:xfrm>
              <a:off x="4006" y="2189"/>
              <a:ext cx="46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IDEA</a:t>
              </a:r>
              <a:endParaRPr lang="en-GB" altLang="en-US">
                <a:latin typeface="Times" panose="02020603050405020304" pitchFamily="18" charset="0"/>
              </a:endParaRPr>
            </a:p>
          </p:txBody>
        </p:sp>
        <p:sp>
          <p:nvSpPr>
            <p:cNvPr id="28717" name="Rectangle 42"/>
            <p:cNvSpPr>
              <a:spLocks noChangeArrowheads="1"/>
            </p:cNvSpPr>
            <p:nvPr/>
          </p:nvSpPr>
          <p:spPr bwMode="auto">
            <a:xfrm>
              <a:off x="1683" y="2099"/>
              <a:ext cx="17" cy="44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718" name="Rectangle 43"/>
            <p:cNvSpPr>
              <a:spLocks noChangeArrowheads="1"/>
            </p:cNvSpPr>
            <p:nvPr/>
          </p:nvSpPr>
          <p:spPr bwMode="auto">
            <a:xfrm>
              <a:off x="3982" y="2099"/>
              <a:ext cx="16" cy="44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719" name="Rectangle 44"/>
            <p:cNvSpPr>
              <a:spLocks noChangeArrowheads="1"/>
            </p:cNvSpPr>
            <p:nvPr/>
          </p:nvSpPr>
          <p:spPr bwMode="auto">
            <a:xfrm>
              <a:off x="451" y="2635"/>
              <a:ext cx="1076"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Message digest</a:t>
              </a:r>
              <a:endParaRPr lang="en-GB" altLang="en-US">
                <a:latin typeface="Times" panose="02020603050405020304" pitchFamily="18" charset="0"/>
              </a:endParaRPr>
            </a:p>
          </p:txBody>
        </p:sp>
        <p:sp>
          <p:nvSpPr>
            <p:cNvPr id="28720" name="Rectangle 45"/>
            <p:cNvSpPr>
              <a:spLocks noChangeArrowheads="1"/>
            </p:cNvSpPr>
            <p:nvPr/>
          </p:nvSpPr>
          <p:spPr bwMode="auto">
            <a:xfrm>
              <a:off x="451" y="2817"/>
              <a:ext cx="629"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function</a:t>
              </a:r>
              <a:endParaRPr lang="en-GB" altLang="en-US">
                <a:latin typeface="Times" panose="02020603050405020304" pitchFamily="18" charset="0"/>
              </a:endParaRPr>
            </a:p>
          </p:txBody>
        </p:sp>
        <p:sp>
          <p:nvSpPr>
            <p:cNvPr id="28721" name="Rectangle 46"/>
            <p:cNvSpPr>
              <a:spLocks noChangeArrowheads="1"/>
            </p:cNvSpPr>
            <p:nvPr/>
          </p:nvSpPr>
          <p:spPr bwMode="auto">
            <a:xfrm>
              <a:off x="1707" y="2635"/>
              <a:ext cx="1423"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for creating message</a:t>
              </a:r>
              <a:endParaRPr lang="en-GB" altLang="en-US">
                <a:latin typeface="Times" panose="02020603050405020304" pitchFamily="18" charset="0"/>
              </a:endParaRPr>
            </a:p>
          </p:txBody>
        </p:sp>
        <p:sp>
          <p:nvSpPr>
            <p:cNvPr id="28722" name="Rectangle 47"/>
            <p:cNvSpPr>
              <a:spLocks noChangeArrowheads="1"/>
            </p:cNvSpPr>
            <p:nvPr/>
          </p:nvSpPr>
          <p:spPr bwMode="auto">
            <a:xfrm>
              <a:off x="1707" y="2817"/>
              <a:ext cx="1981"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authentication codes (MACs)</a:t>
              </a:r>
              <a:endParaRPr lang="en-GB" altLang="en-US">
                <a:latin typeface="Times" panose="02020603050405020304" pitchFamily="18" charset="0"/>
              </a:endParaRPr>
            </a:p>
          </p:txBody>
        </p:sp>
        <p:sp>
          <p:nvSpPr>
            <p:cNvPr id="28723" name="Rectangle 48"/>
            <p:cNvSpPr>
              <a:spLocks noChangeArrowheads="1"/>
            </p:cNvSpPr>
            <p:nvPr/>
          </p:nvSpPr>
          <p:spPr bwMode="auto">
            <a:xfrm>
              <a:off x="4006" y="2635"/>
              <a:ext cx="41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2100">
                  <a:solidFill>
                    <a:srgbClr val="000000"/>
                  </a:solidFill>
                  <a:latin typeface="Times" panose="02020603050405020304" pitchFamily="18" charset="0"/>
                </a:rPr>
                <a:t>SHA</a:t>
              </a:r>
              <a:endParaRPr lang="en-GB" altLang="en-US">
                <a:latin typeface="Times" panose="02020603050405020304" pitchFamily="18" charset="0"/>
              </a:endParaRPr>
            </a:p>
          </p:txBody>
        </p:sp>
        <p:sp>
          <p:nvSpPr>
            <p:cNvPr id="28724" name="Line 49"/>
            <p:cNvSpPr>
              <a:spLocks noChangeShapeType="1"/>
            </p:cNvSpPr>
            <p:nvPr/>
          </p:nvSpPr>
          <p:spPr bwMode="auto">
            <a:xfrm>
              <a:off x="426" y="3007"/>
              <a:ext cx="124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5" name="Rectangle 50"/>
            <p:cNvSpPr>
              <a:spLocks noChangeArrowheads="1"/>
            </p:cNvSpPr>
            <p:nvPr/>
          </p:nvSpPr>
          <p:spPr bwMode="auto">
            <a:xfrm>
              <a:off x="1683" y="2545"/>
              <a:ext cx="17" cy="44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726" name="Line 51"/>
            <p:cNvSpPr>
              <a:spLocks noChangeShapeType="1"/>
            </p:cNvSpPr>
            <p:nvPr/>
          </p:nvSpPr>
          <p:spPr bwMode="auto">
            <a:xfrm>
              <a:off x="1683" y="3007"/>
              <a:ext cx="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7" name="Line 52"/>
            <p:cNvSpPr>
              <a:spLocks noChangeShapeType="1"/>
            </p:cNvSpPr>
            <p:nvPr/>
          </p:nvSpPr>
          <p:spPr bwMode="auto">
            <a:xfrm>
              <a:off x="1700" y="3007"/>
              <a:ext cx="2265"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8" name="Rectangle 53"/>
            <p:cNvSpPr>
              <a:spLocks noChangeArrowheads="1"/>
            </p:cNvSpPr>
            <p:nvPr/>
          </p:nvSpPr>
          <p:spPr bwMode="auto">
            <a:xfrm>
              <a:off x="3982" y="2545"/>
              <a:ext cx="16" cy="44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8729" name="Line 54"/>
            <p:cNvSpPr>
              <a:spLocks noChangeShapeType="1"/>
            </p:cNvSpPr>
            <p:nvPr/>
          </p:nvSpPr>
          <p:spPr bwMode="auto">
            <a:xfrm>
              <a:off x="3982" y="3007"/>
              <a:ext cx="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30" name="Line 55"/>
            <p:cNvSpPr>
              <a:spLocks noChangeShapeType="1"/>
            </p:cNvSpPr>
            <p:nvPr/>
          </p:nvSpPr>
          <p:spPr bwMode="auto">
            <a:xfrm>
              <a:off x="3998" y="3007"/>
              <a:ext cx="1836"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5B93EDAB-63EF-462D-890C-AB96B9FCC96B}" type="datetime1">
              <a:rPr lang="en-US" altLang="en-US" sz="1400"/>
              <a:pPr eaLnBrk="1" hangingPunct="1"/>
              <a:t>10/24/2018</a:t>
            </a:fld>
            <a:endParaRPr lang="en-US" altLang="en-US" sz="1400"/>
          </a:p>
        </p:txBody>
      </p:sp>
      <p:sp>
        <p:nvSpPr>
          <p:cNvPr id="29699"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2970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992BCDE-DE8D-4415-9CED-4DF99BAE6FD9}" type="slidenum">
              <a:rPr lang="en-US" altLang="en-US" sz="1400"/>
              <a:pPr eaLnBrk="1" hangingPunct="1"/>
              <a:t>27</a:t>
            </a:fld>
            <a:endParaRPr lang="en-US" altLang="en-US" sz="1400"/>
          </a:p>
        </p:txBody>
      </p:sp>
      <p:sp>
        <p:nvSpPr>
          <p:cNvPr id="29701" name="Rectangle 2"/>
          <p:cNvSpPr>
            <a:spLocks noGrp="1" noChangeArrowheads="1"/>
          </p:cNvSpPr>
          <p:nvPr>
            <p:ph type="title"/>
          </p:nvPr>
        </p:nvSpPr>
        <p:spPr>
          <a:xfrm>
            <a:off x="609600" y="152400"/>
            <a:ext cx="7772400" cy="1143000"/>
          </a:xfrm>
        </p:spPr>
        <p:txBody>
          <a:bodyPr/>
          <a:lstStyle/>
          <a:p>
            <a:pPr eaLnBrk="1" hangingPunct="1"/>
            <a:r>
              <a:rPr lang="en-GB" altLang="en-US" sz="3600" smtClean="0"/>
              <a:t>SSL record protocol</a:t>
            </a:r>
          </a:p>
        </p:txBody>
      </p:sp>
      <p:grpSp>
        <p:nvGrpSpPr>
          <p:cNvPr id="29702" name="Group 3"/>
          <p:cNvGrpSpPr>
            <a:grpSpLocks/>
          </p:cNvGrpSpPr>
          <p:nvPr/>
        </p:nvGrpSpPr>
        <p:grpSpPr bwMode="auto">
          <a:xfrm>
            <a:off x="1703388" y="1414463"/>
            <a:ext cx="5872162" cy="4776787"/>
            <a:chOff x="1162" y="891"/>
            <a:chExt cx="4008" cy="3009"/>
          </a:xfrm>
        </p:grpSpPr>
        <p:sp>
          <p:nvSpPr>
            <p:cNvPr id="29703" name="Rectangle 4"/>
            <p:cNvSpPr>
              <a:spLocks noChangeArrowheads="1"/>
            </p:cNvSpPr>
            <p:nvPr/>
          </p:nvSpPr>
          <p:spPr bwMode="auto">
            <a:xfrm>
              <a:off x="1162" y="945"/>
              <a:ext cx="1170"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b="1">
                  <a:solidFill>
                    <a:srgbClr val="000000"/>
                  </a:solidFill>
                  <a:latin typeface="Arial" panose="020B0604020202020204" pitchFamily="34" charset="0"/>
                </a:rPr>
                <a:t>Application data</a:t>
              </a:r>
              <a:endParaRPr lang="en-GB" altLang="en-US">
                <a:latin typeface="Times" panose="02020603050405020304" pitchFamily="18" charset="0"/>
              </a:endParaRPr>
            </a:p>
          </p:txBody>
        </p:sp>
        <p:sp>
          <p:nvSpPr>
            <p:cNvPr id="29704" name="Rectangle 5"/>
            <p:cNvSpPr>
              <a:spLocks noChangeArrowheads="1"/>
            </p:cNvSpPr>
            <p:nvPr/>
          </p:nvSpPr>
          <p:spPr bwMode="auto">
            <a:xfrm>
              <a:off x="3315" y="891"/>
              <a:ext cx="1544" cy="218"/>
            </a:xfrm>
            <a:prstGeom prst="rect">
              <a:avLst/>
            </a:prstGeom>
            <a:noFill/>
            <a:ln w="365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05" name="Rectangle 6"/>
            <p:cNvSpPr>
              <a:spLocks noChangeArrowheads="1"/>
            </p:cNvSpPr>
            <p:nvPr/>
          </p:nvSpPr>
          <p:spPr bwMode="auto">
            <a:xfrm>
              <a:off x="3822" y="937"/>
              <a:ext cx="55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abcdefghi</a:t>
              </a:r>
              <a:endParaRPr lang="en-GB" altLang="en-US">
                <a:latin typeface="Times" panose="02020603050405020304" pitchFamily="18" charset="0"/>
              </a:endParaRPr>
            </a:p>
          </p:txBody>
        </p:sp>
        <p:sp>
          <p:nvSpPr>
            <p:cNvPr id="29706" name="Rectangle 7"/>
            <p:cNvSpPr>
              <a:spLocks noChangeArrowheads="1"/>
            </p:cNvSpPr>
            <p:nvPr/>
          </p:nvSpPr>
          <p:spPr bwMode="auto">
            <a:xfrm>
              <a:off x="3128" y="1452"/>
              <a:ext cx="530" cy="219"/>
            </a:xfrm>
            <a:prstGeom prst="rect">
              <a:avLst/>
            </a:prstGeom>
            <a:noFill/>
            <a:ln w="365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07" name="Rectangle 8"/>
            <p:cNvSpPr>
              <a:spLocks noChangeArrowheads="1"/>
            </p:cNvSpPr>
            <p:nvPr/>
          </p:nvSpPr>
          <p:spPr bwMode="auto">
            <a:xfrm>
              <a:off x="3297" y="1483"/>
              <a:ext cx="20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abc</a:t>
              </a:r>
              <a:endParaRPr lang="en-GB" altLang="en-US">
                <a:latin typeface="Times" panose="02020603050405020304" pitchFamily="18" charset="0"/>
              </a:endParaRPr>
            </a:p>
          </p:txBody>
        </p:sp>
        <p:sp>
          <p:nvSpPr>
            <p:cNvPr id="29708" name="Rectangle 9"/>
            <p:cNvSpPr>
              <a:spLocks noChangeArrowheads="1"/>
            </p:cNvSpPr>
            <p:nvPr/>
          </p:nvSpPr>
          <p:spPr bwMode="auto">
            <a:xfrm>
              <a:off x="3892" y="1452"/>
              <a:ext cx="530" cy="219"/>
            </a:xfrm>
            <a:prstGeom prst="rect">
              <a:avLst/>
            </a:prstGeom>
            <a:noFill/>
            <a:ln w="365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09" name="Rectangle 10"/>
            <p:cNvSpPr>
              <a:spLocks noChangeArrowheads="1"/>
            </p:cNvSpPr>
            <p:nvPr/>
          </p:nvSpPr>
          <p:spPr bwMode="auto">
            <a:xfrm>
              <a:off x="4078" y="1483"/>
              <a:ext cx="19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def</a:t>
              </a:r>
              <a:endParaRPr lang="en-GB" altLang="en-US">
                <a:latin typeface="Times" panose="02020603050405020304" pitchFamily="18" charset="0"/>
              </a:endParaRPr>
            </a:p>
          </p:txBody>
        </p:sp>
        <p:sp>
          <p:nvSpPr>
            <p:cNvPr id="29710" name="Rectangle 11"/>
            <p:cNvSpPr>
              <a:spLocks noChangeArrowheads="1"/>
            </p:cNvSpPr>
            <p:nvPr/>
          </p:nvSpPr>
          <p:spPr bwMode="auto">
            <a:xfrm>
              <a:off x="4640" y="1452"/>
              <a:ext cx="530" cy="219"/>
            </a:xfrm>
            <a:prstGeom prst="rect">
              <a:avLst/>
            </a:prstGeom>
            <a:noFill/>
            <a:ln w="365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11" name="Rectangle 12"/>
            <p:cNvSpPr>
              <a:spLocks noChangeArrowheads="1"/>
            </p:cNvSpPr>
            <p:nvPr/>
          </p:nvSpPr>
          <p:spPr bwMode="auto">
            <a:xfrm>
              <a:off x="4827" y="1483"/>
              <a:ext cx="17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ghi</a:t>
              </a:r>
              <a:endParaRPr lang="en-GB" altLang="en-US">
                <a:latin typeface="Times" panose="02020603050405020304" pitchFamily="18" charset="0"/>
              </a:endParaRPr>
            </a:p>
          </p:txBody>
        </p:sp>
        <p:sp>
          <p:nvSpPr>
            <p:cNvPr id="29712" name="Rectangle 13"/>
            <p:cNvSpPr>
              <a:spLocks noChangeArrowheads="1"/>
            </p:cNvSpPr>
            <p:nvPr/>
          </p:nvSpPr>
          <p:spPr bwMode="auto">
            <a:xfrm>
              <a:off x="3221" y="2029"/>
              <a:ext cx="328" cy="156"/>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13" name="Rectangle 14"/>
            <p:cNvSpPr>
              <a:spLocks noChangeArrowheads="1"/>
            </p:cNvSpPr>
            <p:nvPr/>
          </p:nvSpPr>
          <p:spPr bwMode="auto">
            <a:xfrm>
              <a:off x="3221" y="2029"/>
              <a:ext cx="343" cy="172"/>
            </a:xfrm>
            <a:prstGeom prst="rect">
              <a:avLst/>
            </a:prstGeom>
            <a:noFill/>
            <a:ln w="365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14" name="Rectangle 15"/>
            <p:cNvSpPr>
              <a:spLocks noChangeArrowheads="1"/>
            </p:cNvSpPr>
            <p:nvPr/>
          </p:nvSpPr>
          <p:spPr bwMode="auto">
            <a:xfrm>
              <a:off x="1162" y="1506"/>
              <a:ext cx="152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b="1">
                  <a:solidFill>
                    <a:srgbClr val="000000"/>
                  </a:solidFill>
                  <a:latin typeface="Arial" panose="020B0604020202020204" pitchFamily="34" charset="0"/>
                </a:rPr>
                <a:t>Record protocol units</a:t>
              </a:r>
              <a:endParaRPr lang="en-GB" altLang="en-US">
                <a:latin typeface="Times" panose="02020603050405020304" pitchFamily="18" charset="0"/>
              </a:endParaRPr>
            </a:p>
          </p:txBody>
        </p:sp>
        <p:sp>
          <p:nvSpPr>
            <p:cNvPr id="29715" name="Rectangle 16"/>
            <p:cNvSpPr>
              <a:spLocks noChangeArrowheads="1"/>
            </p:cNvSpPr>
            <p:nvPr/>
          </p:nvSpPr>
          <p:spPr bwMode="auto">
            <a:xfrm>
              <a:off x="1162" y="2052"/>
              <a:ext cx="1294"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b="1">
                  <a:solidFill>
                    <a:srgbClr val="000000"/>
                  </a:solidFill>
                  <a:latin typeface="Arial" panose="020B0604020202020204" pitchFamily="34" charset="0"/>
                </a:rPr>
                <a:t>Compressed units</a:t>
              </a:r>
              <a:endParaRPr lang="en-GB" altLang="en-US">
                <a:latin typeface="Times" panose="02020603050405020304" pitchFamily="18" charset="0"/>
              </a:endParaRPr>
            </a:p>
          </p:txBody>
        </p:sp>
        <p:sp>
          <p:nvSpPr>
            <p:cNvPr id="29716" name="Freeform 17"/>
            <p:cNvSpPr>
              <a:spLocks/>
            </p:cNvSpPr>
            <p:nvPr/>
          </p:nvSpPr>
          <p:spPr bwMode="auto">
            <a:xfrm>
              <a:off x="3673" y="2575"/>
              <a:ext cx="297" cy="156"/>
            </a:xfrm>
            <a:custGeom>
              <a:avLst/>
              <a:gdLst>
                <a:gd name="T0" fmla="*/ 0 w 297"/>
                <a:gd name="T1" fmla="*/ 156 h 156"/>
                <a:gd name="T2" fmla="*/ 156 w 297"/>
                <a:gd name="T3" fmla="*/ 0 h 156"/>
                <a:gd name="T4" fmla="*/ 297 w 297"/>
                <a:gd name="T5" fmla="*/ 156 h 156"/>
                <a:gd name="T6" fmla="*/ 0 w 297"/>
                <a:gd name="T7" fmla="*/ 156 h 156"/>
                <a:gd name="T8" fmla="*/ 0 60000 65536"/>
                <a:gd name="T9" fmla="*/ 0 60000 65536"/>
                <a:gd name="T10" fmla="*/ 0 60000 65536"/>
                <a:gd name="T11" fmla="*/ 0 60000 65536"/>
                <a:gd name="T12" fmla="*/ 0 w 297"/>
                <a:gd name="T13" fmla="*/ 0 h 156"/>
                <a:gd name="T14" fmla="*/ 297 w 297"/>
                <a:gd name="T15" fmla="*/ 156 h 156"/>
              </a:gdLst>
              <a:ahLst/>
              <a:cxnLst>
                <a:cxn ang="T8">
                  <a:pos x="T0" y="T1"/>
                </a:cxn>
                <a:cxn ang="T9">
                  <a:pos x="T2" y="T3"/>
                </a:cxn>
                <a:cxn ang="T10">
                  <a:pos x="T4" y="T5"/>
                </a:cxn>
                <a:cxn ang="T11">
                  <a:pos x="T6" y="T7"/>
                </a:cxn>
              </a:cxnLst>
              <a:rect l="T12" t="T13" r="T14" b="T15"/>
              <a:pathLst>
                <a:path w="297" h="156">
                  <a:moveTo>
                    <a:pt x="0" y="156"/>
                  </a:moveTo>
                  <a:lnTo>
                    <a:pt x="156" y="0"/>
                  </a:lnTo>
                  <a:lnTo>
                    <a:pt x="297" y="156"/>
                  </a:lnTo>
                  <a:lnTo>
                    <a:pt x="0" y="156"/>
                  </a:lnTo>
                  <a:close/>
                </a:path>
              </a:pathLst>
            </a:custGeom>
            <a:solidFill>
              <a:srgbClr val="FFFFFF"/>
            </a:solidFill>
            <a:ln w="36513">
              <a:solidFill>
                <a:srgbClr val="000000"/>
              </a:solidFill>
              <a:prstDash val="solid"/>
              <a:round/>
              <a:headEnd/>
              <a:tailEnd/>
            </a:ln>
          </p:spPr>
          <p:txBody>
            <a:bodyPr/>
            <a:lstStyle/>
            <a:p>
              <a:endParaRPr lang="en-US"/>
            </a:p>
          </p:txBody>
        </p:sp>
        <p:sp>
          <p:nvSpPr>
            <p:cNvPr id="29717" name="Rectangle 18"/>
            <p:cNvSpPr>
              <a:spLocks noChangeArrowheads="1"/>
            </p:cNvSpPr>
            <p:nvPr/>
          </p:nvSpPr>
          <p:spPr bwMode="auto">
            <a:xfrm>
              <a:off x="1162" y="2598"/>
              <a:ext cx="390"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b="1">
                  <a:solidFill>
                    <a:srgbClr val="000000"/>
                  </a:solidFill>
                  <a:latin typeface="Arial" panose="020B0604020202020204" pitchFamily="34" charset="0"/>
                </a:rPr>
                <a:t>MAC</a:t>
              </a:r>
              <a:endParaRPr lang="en-GB" altLang="en-US">
                <a:latin typeface="Times" panose="02020603050405020304" pitchFamily="18" charset="0"/>
              </a:endParaRPr>
            </a:p>
          </p:txBody>
        </p:sp>
        <p:sp>
          <p:nvSpPr>
            <p:cNvPr id="29718" name="Rectangle 19"/>
            <p:cNvSpPr>
              <a:spLocks noChangeArrowheads="1"/>
            </p:cNvSpPr>
            <p:nvPr/>
          </p:nvSpPr>
          <p:spPr bwMode="auto">
            <a:xfrm>
              <a:off x="1162" y="3159"/>
              <a:ext cx="764"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b="1">
                  <a:solidFill>
                    <a:srgbClr val="000000"/>
                  </a:solidFill>
                  <a:latin typeface="Arial" panose="020B0604020202020204" pitchFamily="34" charset="0"/>
                </a:rPr>
                <a:t>Encrypted</a:t>
              </a:r>
              <a:endParaRPr lang="en-GB" altLang="en-US">
                <a:latin typeface="Times" panose="02020603050405020304" pitchFamily="18" charset="0"/>
              </a:endParaRPr>
            </a:p>
          </p:txBody>
        </p:sp>
        <p:sp>
          <p:nvSpPr>
            <p:cNvPr id="29719" name="Rectangle 20"/>
            <p:cNvSpPr>
              <a:spLocks noChangeArrowheads="1"/>
            </p:cNvSpPr>
            <p:nvPr/>
          </p:nvSpPr>
          <p:spPr bwMode="auto">
            <a:xfrm>
              <a:off x="1162" y="3705"/>
              <a:ext cx="842"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b="1">
                  <a:solidFill>
                    <a:srgbClr val="000000"/>
                  </a:solidFill>
                  <a:latin typeface="Arial" panose="020B0604020202020204" pitchFamily="34" charset="0"/>
                </a:rPr>
                <a:t>TCP packet</a:t>
              </a:r>
              <a:endParaRPr lang="en-GB" altLang="en-US">
                <a:latin typeface="Times" panose="02020603050405020304" pitchFamily="18" charset="0"/>
              </a:endParaRPr>
            </a:p>
          </p:txBody>
        </p:sp>
        <p:sp>
          <p:nvSpPr>
            <p:cNvPr id="29720" name="Rectangle 21"/>
            <p:cNvSpPr>
              <a:spLocks noChangeArrowheads="1"/>
            </p:cNvSpPr>
            <p:nvPr/>
          </p:nvSpPr>
          <p:spPr bwMode="auto">
            <a:xfrm>
              <a:off x="3299" y="3121"/>
              <a:ext cx="328" cy="156"/>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21" name="Rectangle 22"/>
            <p:cNvSpPr>
              <a:spLocks noChangeArrowheads="1"/>
            </p:cNvSpPr>
            <p:nvPr/>
          </p:nvSpPr>
          <p:spPr bwMode="auto">
            <a:xfrm>
              <a:off x="3299" y="3121"/>
              <a:ext cx="343" cy="171"/>
            </a:xfrm>
            <a:prstGeom prst="rect">
              <a:avLst/>
            </a:prstGeom>
            <a:noFill/>
            <a:ln w="365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22" name="Freeform 23"/>
            <p:cNvSpPr>
              <a:spLocks/>
            </p:cNvSpPr>
            <p:nvPr/>
          </p:nvSpPr>
          <p:spPr bwMode="auto">
            <a:xfrm>
              <a:off x="3720" y="3121"/>
              <a:ext cx="281" cy="140"/>
            </a:xfrm>
            <a:custGeom>
              <a:avLst/>
              <a:gdLst>
                <a:gd name="T0" fmla="*/ 0 w 281"/>
                <a:gd name="T1" fmla="*/ 140 h 140"/>
                <a:gd name="T2" fmla="*/ 140 w 281"/>
                <a:gd name="T3" fmla="*/ 0 h 140"/>
                <a:gd name="T4" fmla="*/ 281 w 281"/>
                <a:gd name="T5" fmla="*/ 140 h 140"/>
                <a:gd name="T6" fmla="*/ 0 w 281"/>
                <a:gd name="T7" fmla="*/ 140 h 140"/>
                <a:gd name="T8" fmla="*/ 0 60000 65536"/>
                <a:gd name="T9" fmla="*/ 0 60000 65536"/>
                <a:gd name="T10" fmla="*/ 0 60000 65536"/>
                <a:gd name="T11" fmla="*/ 0 60000 65536"/>
                <a:gd name="T12" fmla="*/ 0 w 281"/>
                <a:gd name="T13" fmla="*/ 0 h 140"/>
                <a:gd name="T14" fmla="*/ 281 w 281"/>
                <a:gd name="T15" fmla="*/ 140 h 140"/>
              </a:gdLst>
              <a:ahLst/>
              <a:cxnLst>
                <a:cxn ang="T8">
                  <a:pos x="T0" y="T1"/>
                </a:cxn>
                <a:cxn ang="T9">
                  <a:pos x="T2" y="T3"/>
                </a:cxn>
                <a:cxn ang="T10">
                  <a:pos x="T4" y="T5"/>
                </a:cxn>
                <a:cxn ang="T11">
                  <a:pos x="T6" y="T7"/>
                </a:cxn>
              </a:cxnLst>
              <a:rect l="T12" t="T13" r="T14" b="T15"/>
              <a:pathLst>
                <a:path w="281" h="140">
                  <a:moveTo>
                    <a:pt x="0" y="140"/>
                  </a:moveTo>
                  <a:lnTo>
                    <a:pt x="140" y="0"/>
                  </a:lnTo>
                  <a:lnTo>
                    <a:pt x="281" y="140"/>
                  </a:lnTo>
                  <a:lnTo>
                    <a:pt x="0" y="140"/>
                  </a:lnTo>
                  <a:close/>
                </a:path>
              </a:pathLst>
            </a:custGeom>
            <a:solidFill>
              <a:srgbClr val="FFFFFF"/>
            </a:solidFill>
            <a:ln w="36513">
              <a:solidFill>
                <a:srgbClr val="000000"/>
              </a:solidFill>
              <a:prstDash val="solid"/>
              <a:round/>
              <a:headEnd/>
              <a:tailEnd/>
            </a:ln>
          </p:spPr>
          <p:txBody>
            <a:bodyPr/>
            <a:lstStyle/>
            <a:p>
              <a:endParaRPr lang="en-US"/>
            </a:p>
          </p:txBody>
        </p:sp>
        <p:sp>
          <p:nvSpPr>
            <p:cNvPr id="29723" name="Rectangle 24"/>
            <p:cNvSpPr>
              <a:spLocks noChangeArrowheads="1"/>
            </p:cNvSpPr>
            <p:nvPr/>
          </p:nvSpPr>
          <p:spPr bwMode="auto">
            <a:xfrm>
              <a:off x="3221" y="3074"/>
              <a:ext cx="889" cy="281"/>
            </a:xfrm>
            <a:prstGeom prst="rect">
              <a:avLst/>
            </a:prstGeom>
            <a:noFill/>
            <a:ln w="365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24" name="Rectangle 25"/>
            <p:cNvSpPr>
              <a:spLocks noChangeArrowheads="1"/>
            </p:cNvSpPr>
            <p:nvPr/>
          </p:nvSpPr>
          <p:spPr bwMode="auto">
            <a:xfrm>
              <a:off x="3221" y="3635"/>
              <a:ext cx="873" cy="2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25" name="Rectangle 26"/>
            <p:cNvSpPr>
              <a:spLocks noChangeArrowheads="1"/>
            </p:cNvSpPr>
            <p:nvPr/>
          </p:nvSpPr>
          <p:spPr bwMode="auto">
            <a:xfrm>
              <a:off x="3221" y="3635"/>
              <a:ext cx="889" cy="265"/>
            </a:xfrm>
            <a:prstGeom prst="rect">
              <a:avLst/>
            </a:prstGeom>
            <a:noFill/>
            <a:ln w="365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9726" name="Freeform 27"/>
            <p:cNvSpPr>
              <a:spLocks/>
            </p:cNvSpPr>
            <p:nvPr/>
          </p:nvSpPr>
          <p:spPr bwMode="auto">
            <a:xfrm>
              <a:off x="4110" y="1374"/>
              <a:ext cx="62" cy="63"/>
            </a:xfrm>
            <a:custGeom>
              <a:avLst/>
              <a:gdLst>
                <a:gd name="T0" fmla="*/ 31 w 62"/>
                <a:gd name="T1" fmla="*/ 0 h 63"/>
                <a:gd name="T2" fmla="*/ 62 w 62"/>
                <a:gd name="T3" fmla="*/ 0 h 63"/>
                <a:gd name="T4" fmla="*/ 31 w 62"/>
                <a:gd name="T5" fmla="*/ 63 h 63"/>
                <a:gd name="T6" fmla="*/ 0 w 62"/>
                <a:gd name="T7" fmla="*/ 0 h 63"/>
                <a:gd name="T8" fmla="*/ 31 w 62"/>
                <a:gd name="T9" fmla="*/ 0 h 63"/>
                <a:gd name="T10" fmla="*/ 0 60000 65536"/>
                <a:gd name="T11" fmla="*/ 0 60000 65536"/>
                <a:gd name="T12" fmla="*/ 0 60000 65536"/>
                <a:gd name="T13" fmla="*/ 0 60000 65536"/>
                <a:gd name="T14" fmla="*/ 0 60000 65536"/>
                <a:gd name="T15" fmla="*/ 0 w 62"/>
                <a:gd name="T16" fmla="*/ 0 h 63"/>
                <a:gd name="T17" fmla="*/ 62 w 62"/>
                <a:gd name="T18" fmla="*/ 63 h 63"/>
              </a:gdLst>
              <a:ahLst/>
              <a:cxnLst>
                <a:cxn ang="T10">
                  <a:pos x="T0" y="T1"/>
                </a:cxn>
                <a:cxn ang="T11">
                  <a:pos x="T2" y="T3"/>
                </a:cxn>
                <a:cxn ang="T12">
                  <a:pos x="T4" y="T5"/>
                </a:cxn>
                <a:cxn ang="T13">
                  <a:pos x="T6" y="T7"/>
                </a:cxn>
                <a:cxn ang="T14">
                  <a:pos x="T8" y="T9"/>
                </a:cxn>
              </a:cxnLst>
              <a:rect l="T15" t="T16" r="T17" b="T18"/>
              <a:pathLst>
                <a:path w="62" h="63">
                  <a:moveTo>
                    <a:pt x="31" y="0"/>
                  </a:moveTo>
                  <a:lnTo>
                    <a:pt x="62" y="0"/>
                  </a:lnTo>
                  <a:lnTo>
                    <a:pt x="31" y="63"/>
                  </a:lnTo>
                  <a:lnTo>
                    <a:pt x="0" y="0"/>
                  </a:lnTo>
                  <a:lnTo>
                    <a:pt x="31" y="0"/>
                  </a:lnTo>
                  <a:close/>
                </a:path>
              </a:pathLst>
            </a:custGeom>
            <a:solidFill>
              <a:srgbClr val="000000"/>
            </a:solidFill>
            <a:ln w="36513">
              <a:solidFill>
                <a:srgbClr val="000000"/>
              </a:solidFill>
              <a:prstDash val="solid"/>
              <a:round/>
              <a:headEnd/>
              <a:tailEnd/>
            </a:ln>
          </p:spPr>
          <p:txBody>
            <a:bodyPr/>
            <a:lstStyle/>
            <a:p>
              <a:endParaRPr lang="en-US"/>
            </a:p>
          </p:txBody>
        </p:sp>
        <p:sp>
          <p:nvSpPr>
            <p:cNvPr id="29727" name="Line 28"/>
            <p:cNvSpPr>
              <a:spLocks noChangeShapeType="1"/>
            </p:cNvSpPr>
            <p:nvPr/>
          </p:nvSpPr>
          <p:spPr bwMode="auto">
            <a:xfrm>
              <a:off x="4141" y="1094"/>
              <a:ext cx="1" cy="265"/>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Freeform 29"/>
            <p:cNvSpPr>
              <a:spLocks/>
            </p:cNvSpPr>
            <p:nvPr/>
          </p:nvSpPr>
          <p:spPr bwMode="auto">
            <a:xfrm>
              <a:off x="4812" y="1374"/>
              <a:ext cx="62" cy="63"/>
            </a:xfrm>
            <a:custGeom>
              <a:avLst/>
              <a:gdLst>
                <a:gd name="T0" fmla="*/ 15 w 62"/>
                <a:gd name="T1" fmla="*/ 32 h 63"/>
                <a:gd name="T2" fmla="*/ 31 w 62"/>
                <a:gd name="T3" fmla="*/ 0 h 63"/>
                <a:gd name="T4" fmla="*/ 62 w 62"/>
                <a:gd name="T5" fmla="*/ 63 h 63"/>
                <a:gd name="T6" fmla="*/ 0 w 62"/>
                <a:gd name="T7" fmla="*/ 63 h 63"/>
                <a:gd name="T8" fmla="*/ 15 w 62"/>
                <a:gd name="T9" fmla="*/ 32 h 63"/>
                <a:gd name="T10" fmla="*/ 0 60000 65536"/>
                <a:gd name="T11" fmla="*/ 0 60000 65536"/>
                <a:gd name="T12" fmla="*/ 0 60000 65536"/>
                <a:gd name="T13" fmla="*/ 0 60000 65536"/>
                <a:gd name="T14" fmla="*/ 0 60000 65536"/>
                <a:gd name="T15" fmla="*/ 0 w 62"/>
                <a:gd name="T16" fmla="*/ 0 h 63"/>
                <a:gd name="T17" fmla="*/ 62 w 62"/>
                <a:gd name="T18" fmla="*/ 63 h 63"/>
              </a:gdLst>
              <a:ahLst/>
              <a:cxnLst>
                <a:cxn ang="T10">
                  <a:pos x="T0" y="T1"/>
                </a:cxn>
                <a:cxn ang="T11">
                  <a:pos x="T2" y="T3"/>
                </a:cxn>
                <a:cxn ang="T12">
                  <a:pos x="T4" y="T5"/>
                </a:cxn>
                <a:cxn ang="T13">
                  <a:pos x="T6" y="T7"/>
                </a:cxn>
                <a:cxn ang="T14">
                  <a:pos x="T8" y="T9"/>
                </a:cxn>
              </a:cxnLst>
              <a:rect l="T15" t="T16" r="T17" b="T18"/>
              <a:pathLst>
                <a:path w="62" h="63">
                  <a:moveTo>
                    <a:pt x="15" y="32"/>
                  </a:moveTo>
                  <a:lnTo>
                    <a:pt x="31" y="0"/>
                  </a:lnTo>
                  <a:lnTo>
                    <a:pt x="62" y="63"/>
                  </a:lnTo>
                  <a:lnTo>
                    <a:pt x="0" y="63"/>
                  </a:lnTo>
                  <a:lnTo>
                    <a:pt x="15" y="32"/>
                  </a:lnTo>
                  <a:close/>
                </a:path>
              </a:pathLst>
            </a:custGeom>
            <a:solidFill>
              <a:srgbClr val="000000"/>
            </a:solidFill>
            <a:ln w="36513">
              <a:solidFill>
                <a:srgbClr val="000000"/>
              </a:solidFill>
              <a:prstDash val="solid"/>
              <a:round/>
              <a:headEnd/>
              <a:tailEnd/>
            </a:ln>
          </p:spPr>
          <p:txBody>
            <a:bodyPr/>
            <a:lstStyle/>
            <a:p>
              <a:endParaRPr lang="en-US"/>
            </a:p>
          </p:txBody>
        </p:sp>
        <p:sp>
          <p:nvSpPr>
            <p:cNvPr id="29729" name="Line 30"/>
            <p:cNvSpPr>
              <a:spLocks noChangeShapeType="1"/>
            </p:cNvSpPr>
            <p:nvPr/>
          </p:nvSpPr>
          <p:spPr bwMode="auto">
            <a:xfrm>
              <a:off x="4141" y="1094"/>
              <a:ext cx="686" cy="312"/>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0" name="Freeform 31"/>
            <p:cNvSpPr>
              <a:spLocks/>
            </p:cNvSpPr>
            <p:nvPr/>
          </p:nvSpPr>
          <p:spPr bwMode="auto">
            <a:xfrm>
              <a:off x="3408" y="1359"/>
              <a:ext cx="63" cy="62"/>
            </a:xfrm>
            <a:custGeom>
              <a:avLst/>
              <a:gdLst>
                <a:gd name="T0" fmla="*/ 47 w 63"/>
                <a:gd name="T1" fmla="*/ 31 h 62"/>
                <a:gd name="T2" fmla="*/ 63 w 63"/>
                <a:gd name="T3" fmla="*/ 62 h 62"/>
                <a:gd name="T4" fmla="*/ 0 w 63"/>
                <a:gd name="T5" fmla="*/ 62 h 62"/>
                <a:gd name="T6" fmla="*/ 31 w 63"/>
                <a:gd name="T7" fmla="*/ 0 h 62"/>
                <a:gd name="T8" fmla="*/ 47 w 63"/>
                <a:gd name="T9" fmla="*/ 31 h 62"/>
                <a:gd name="T10" fmla="*/ 0 60000 65536"/>
                <a:gd name="T11" fmla="*/ 0 60000 65536"/>
                <a:gd name="T12" fmla="*/ 0 60000 65536"/>
                <a:gd name="T13" fmla="*/ 0 60000 65536"/>
                <a:gd name="T14" fmla="*/ 0 60000 65536"/>
                <a:gd name="T15" fmla="*/ 0 w 63"/>
                <a:gd name="T16" fmla="*/ 0 h 62"/>
                <a:gd name="T17" fmla="*/ 63 w 63"/>
                <a:gd name="T18" fmla="*/ 62 h 62"/>
              </a:gdLst>
              <a:ahLst/>
              <a:cxnLst>
                <a:cxn ang="T10">
                  <a:pos x="T0" y="T1"/>
                </a:cxn>
                <a:cxn ang="T11">
                  <a:pos x="T2" y="T3"/>
                </a:cxn>
                <a:cxn ang="T12">
                  <a:pos x="T4" y="T5"/>
                </a:cxn>
                <a:cxn ang="T13">
                  <a:pos x="T6" y="T7"/>
                </a:cxn>
                <a:cxn ang="T14">
                  <a:pos x="T8" y="T9"/>
                </a:cxn>
              </a:cxnLst>
              <a:rect l="T15" t="T16" r="T17" b="T18"/>
              <a:pathLst>
                <a:path w="63" h="62">
                  <a:moveTo>
                    <a:pt x="47" y="31"/>
                  </a:moveTo>
                  <a:lnTo>
                    <a:pt x="63" y="62"/>
                  </a:lnTo>
                  <a:lnTo>
                    <a:pt x="0" y="62"/>
                  </a:lnTo>
                  <a:lnTo>
                    <a:pt x="31" y="0"/>
                  </a:lnTo>
                  <a:lnTo>
                    <a:pt x="47" y="31"/>
                  </a:lnTo>
                  <a:close/>
                </a:path>
              </a:pathLst>
            </a:custGeom>
            <a:solidFill>
              <a:srgbClr val="000000"/>
            </a:solidFill>
            <a:ln w="36513">
              <a:solidFill>
                <a:srgbClr val="000000"/>
              </a:solidFill>
              <a:prstDash val="solid"/>
              <a:round/>
              <a:headEnd/>
              <a:tailEnd/>
            </a:ln>
          </p:spPr>
          <p:txBody>
            <a:bodyPr/>
            <a:lstStyle/>
            <a:p>
              <a:endParaRPr lang="en-US"/>
            </a:p>
          </p:txBody>
        </p:sp>
        <p:sp>
          <p:nvSpPr>
            <p:cNvPr id="29731" name="Line 32"/>
            <p:cNvSpPr>
              <a:spLocks noChangeShapeType="1"/>
            </p:cNvSpPr>
            <p:nvPr/>
          </p:nvSpPr>
          <p:spPr bwMode="auto">
            <a:xfrm flipH="1">
              <a:off x="3455" y="1094"/>
              <a:ext cx="686" cy="296"/>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2" name="Rectangle 33"/>
            <p:cNvSpPr>
              <a:spLocks noChangeArrowheads="1"/>
            </p:cNvSpPr>
            <p:nvPr/>
          </p:nvSpPr>
          <p:spPr bwMode="auto">
            <a:xfrm>
              <a:off x="2222" y="1210"/>
              <a:ext cx="1232"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Arial" panose="020B0604020202020204" pitchFamily="34" charset="0"/>
                </a:rPr>
                <a:t>Fragment/combine</a:t>
              </a:r>
              <a:endParaRPr lang="en-GB" altLang="en-US">
                <a:latin typeface="Times" panose="02020603050405020304" pitchFamily="18" charset="0"/>
              </a:endParaRPr>
            </a:p>
          </p:txBody>
        </p:sp>
        <p:sp>
          <p:nvSpPr>
            <p:cNvPr id="29733" name="Rectangle 34"/>
            <p:cNvSpPr>
              <a:spLocks noChangeArrowheads="1"/>
            </p:cNvSpPr>
            <p:nvPr/>
          </p:nvSpPr>
          <p:spPr bwMode="auto">
            <a:xfrm>
              <a:off x="2232" y="1787"/>
              <a:ext cx="701"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Arial" panose="020B0604020202020204" pitchFamily="34" charset="0"/>
                </a:rPr>
                <a:t>Compress</a:t>
              </a:r>
              <a:endParaRPr lang="en-GB" altLang="en-US">
                <a:latin typeface="Times" panose="02020603050405020304" pitchFamily="18" charset="0"/>
              </a:endParaRPr>
            </a:p>
          </p:txBody>
        </p:sp>
        <p:sp>
          <p:nvSpPr>
            <p:cNvPr id="29734" name="Freeform 35"/>
            <p:cNvSpPr>
              <a:spLocks/>
            </p:cNvSpPr>
            <p:nvPr/>
          </p:nvSpPr>
          <p:spPr bwMode="auto">
            <a:xfrm>
              <a:off x="3330" y="1951"/>
              <a:ext cx="63" cy="47"/>
            </a:xfrm>
            <a:custGeom>
              <a:avLst/>
              <a:gdLst>
                <a:gd name="T0" fmla="*/ 31 w 63"/>
                <a:gd name="T1" fmla="*/ 0 h 47"/>
                <a:gd name="T2" fmla="*/ 63 w 63"/>
                <a:gd name="T3" fmla="*/ 0 h 47"/>
                <a:gd name="T4" fmla="*/ 31 w 63"/>
                <a:gd name="T5" fmla="*/ 47 h 47"/>
                <a:gd name="T6" fmla="*/ 0 w 63"/>
                <a:gd name="T7" fmla="*/ 0 h 47"/>
                <a:gd name="T8" fmla="*/ 31 w 63"/>
                <a:gd name="T9" fmla="*/ 0 h 47"/>
                <a:gd name="T10" fmla="*/ 0 60000 65536"/>
                <a:gd name="T11" fmla="*/ 0 60000 65536"/>
                <a:gd name="T12" fmla="*/ 0 60000 65536"/>
                <a:gd name="T13" fmla="*/ 0 60000 65536"/>
                <a:gd name="T14" fmla="*/ 0 60000 65536"/>
                <a:gd name="T15" fmla="*/ 0 w 63"/>
                <a:gd name="T16" fmla="*/ 0 h 47"/>
                <a:gd name="T17" fmla="*/ 63 w 63"/>
                <a:gd name="T18" fmla="*/ 47 h 47"/>
              </a:gdLst>
              <a:ahLst/>
              <a:cxnLst>
                <a:cxn ang="T10">
                  <a:pos x="T0" y="T1"/>
                </a:cxn>
                <a:cxn ang="T11">
                  <a:pos x="T2" y="T3"/>
                </a:cxn>
                <a:cxn ang="T12">
                  <a:pos x="T4" y="T5"/>
                </a:cxn>
                <a:cxn ang="T13">
                  <a:pos x="T6" y="T7"/>
                </a:cxn>
                <a:cxn ang="T14">
                  <a:pos x="T8" y="T9"/>
                </a:cxn>
              </a:cxnLst>
              <a:rect l="T15" t="T16" r="T17" b="T18"/>
              <a:pathLst>
                <a:path w="63" h="47">
                  <a:moveTo>
                    <a:pt x="31" y="0"/>
                  </a:moveTo>
                  <a:lnTo>
                    <a:pt x="63" y="0"/>
                  </a:lnTo>
                  <a:lnTo>
                    <a:pt x="31" y="47"/>
                  </a:lnTo>
                  <a:lnTo>
                    <a:pt x="0" y="0"/>
                  </a:lnTo>
                  <a:lnTo>
                    <a:pt x="31" y="0"/>
                  </a:lnTo>
                  <a:close/>
                </a:path>
              </a:pathLst>
            </a:custGeom>
            <a:solidFill>
              <a:srgbClr val="000000"/>
            </a:solidFill>
            <a:ln w="36513">
              <a:solidFill>
                <a:srgbClr val="000000"/>
              </a:solidFill>
              <a:prstDash val="solid"/>
              <a:round/>
              <a:headEnd/>
              <a:tailEnd/>
            </a:ln>
          </p:spPr>
          <p:txBody>
            <a:bodyPr/>
            <a:lstStyle/>
            <a:p>
              <a:endParaRPr lang="en-US"/>
            </a:p>
          </p:txBody>
        </p:sp>
        <p:sp>
          <p:nvSpPr>
            <p:cNvPr id="29735" name="Line 36"/>
            <p:cNvSpPr>
              <a:spLocks noChangeShapeType="1"/>
            </p:cNvSpPr>
            <p:nvPr/>
          </p:nvSpPr>
          <p:spPr bwMode="auto">
            <a:xfrm>
              <a:off x="3361" y="1671"/>
              <a:ext cx="1" cy="265"/>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6" name="Freeform 37"/>
            <p:cNvSpPr>
              <a:spLocks/>
            </p:cNvSpPr>
            <p:nvPr/>
          </p:nvSpPr>
          <p:spPr bwMode="auto">
            <a:xfrm>
              <a:off x="3346" y="2996"/>
              <a:ext cx="62" cy="62"/>
            </a:xfrm>
            <a:custGeom>
              <a:avLst/>
              <a:gdLst>
                <a:gd name="T0" fmla="*/ 31 w 62"/>
                <a:gd name="T1" fmla="*/ 0 h 62"/>
                <a:gd name="T2" fmla="*/ 62 w 62"/>
                <a:gd name="T3" fmla="*/ 0 h 62"/>
                <a:gd name="T4" fmla="*/ 31 w 62"/>
                <a:gd name="T5" fmla="*/ 62 h 62"/>
                <a:gd name="T6" fmla="*/ 0 w 62"/>
                <a:gd name="T7" fmla="*/ 0 h 62"/>
                <a:gd name="T8" fmla="*/ 31 w 62"/>
                <a:gd name="T9" fmla="*/ 0 h 62"/>
                <a:gd name="T10" fmla="*/ 0 60000 65536"/>
                <a:gd name="T11" fmla="*/ 0 60000 65536"/>
                <a:gd name="T12" fmla="*/ 0 60000 65536"/>
                <a:gd name="T13" fmla="*/ 0 60000 65536"/>
                <a:gd name="T14" fmla="*/ 0 60000 65536"/>
                <a:gd name="T15" fmla="*/ 0 w 62"/>
                <a:gd name="T16" fmla="*/ 0 h 62"/>
                <a:gd name="T17" fmla="*/ 62 w 62"/>
                <a:gd name="T18" fmla="*/ 62 h 62"/>
              </a:gdLst>
              <a:ahLst/>
              <a:cxnLst>
                <a:cxn ang="T10">
                  <a:pos x="T0" y="T1"/>
                </a:cxn>
                <a:cxn ang="T11">
                  <a:pos x="T2" y="T3"/>
                </a:cxn>
                <a:cxn ang="T12">
                  <a:pos x="T4" y="T5"/>
                </a:cxn>
                <a:cxn ang="T13">
                  <a:pos x="T6" y="T7"/>
                </a:cxn>
                <a:cxn ang="T14">
                  <a:pos x="T8" y="T9"/>
                </a:cxn>
              </a:cxnLst>
              <a:rect l="T15" t="T16" r="T17" b="T18"/>
              <a:pathLst>
                <a:path w="62" h="62">
                  <a:moveTo>
                    <a:pt x="31" y="0"/>
                  </a:moveTo>
                  <a:lnTo>
                    <a:pt x="62" y="0"/>
                  </a:lnTo>
                  <a:lnTo>
                    <a:pt x="31" y="62"/>
                  </a:lnTo>
                  <a:lnTo>
                    <a:pt x="0" y="0"/>
                  </a:lnTo>
                  <a:lnTo>
                    <a:pt x="31" y="0"/>
                  </a:lnTo>
                  <a:close/>
                </a:path>
              </a:pathLst>
            </a:custGeom>
            <a:solidFill>
              <a:srgbClr val="000000"/>
            </a:solidFill>
            <a:ln w="36513">
              <a:solidFill>
                <a:srgbClr val="000000"/>
              </a:solidFill>
              <a:prstDash val="solid"/>
              <a:round/>
              <a:headEnd/>
              <a:tailEnd/>
            </a:ln>
          </p:spPr>
          <p:txBody>
            <a:bodyPr/>
            <a:lstStyle/>
            <a:p>
              <a:endParaRPr lang="en-US"/>
            </a:p>
          </p:txBody>
        </p:sp>
        <p:sp>
          <p:nvSpPr>
            <p:cNvPr id="29737" name="Line 38"/>
            <p:cNvSpPr>
              <a:spLocks noChangeShapeType="1"/>
            </p:cNvSpPr>
            <p:nvPr/>
          </p:nvSpPr>
          <p:spPr bwMode="auto">
            <a:xfrm>
              <a:off x="3377" y="2201"/>
              <a:ext cx="1" cy="779"/>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8" name="Freeform 39"/>
            <p:cNvSpPr>
              <a:spLocks/>
            </p:cNvSpPr>
            <p:nvPr/>
          </p:nvSpPr>
          <p:spPr bwMode="auto">
            <a:xfrm>
              <a:off x="3673" y="2591"/>
              <a:ext cx="63" cy="62"/>
            </a:xfrm>
            <a:custGeom>
              <a:avLst/>
              <a:gdLst>
                <a:gd name="T0" fmla="*/ 32 w 63"/>
                <a:gd name="T1" fmla="*/ 15 h 62"/>
                <a:gd name="T2" fmla="*/ 47 w 63"/>
                <a:gd name="T3" fmla="*/ 0 h 62"/>
                <a:gd name="T4" fmla="*/ 63 w 63"/>
                <a:gd name="T5" fmla="*/ 62 h 62"/>
                <a:gd name="T6" fmla="*/ 0 w 63"/>
                <a:gd name="T7" fmla="*/ 31 h 62"/>
                <a:gd name="T8" fmla="*/ 32 w 63"/>
                <a:gd name="T9" fmla="*/ 15 h 62"/>
                <a:gd name="T10" fmla="*/ 0 60000 65536"/>
                <a:gd name="T11" fmla="*/ 0 60000 65536"/>
                <a:gd name="T12" fmla="*/ 0 60000 65536"/>
                <a:gd name="T13" fmla="*/ 0 60000 65536"/>
                <a:gd name="T14" fmla="*/ 0 60000 65536"/>
                <a:gd name="T15" fmla="*/ 0 w 63"/>
                <a:gd name="T16" fmla="*/ 0 h 62"/>
                <a:gd name="T17" fmla="*/ 63 w 63"/>
                <a:gd name="T18" fmla="*/ 62 h 62"/>
              </a:gdLst>
              <a:ahLst/>
              <a:cxnLst>
                <a:cxn ang="T10">
                  <a:pos x="T0" y="T1"/>
                </a:cxn>
                <a:cxn ang="T11">
                  <a:pos x="T2" y="T3"/>
                </a:cxn>
                <a:cxn ang="T12">
                  <a:pos x="T4" y="T5"/>
                </a:cxn>
                <a:cxn ang="T13">
                  <a:pos x="T6" y="T7"/>
                </a:cxn>
                <a:cxn ang="T14">
                  <a:pos x="T8" y="T9"/>
                </a:cxn>
              </a:cxnLst>
              <a:rect l="T15" t="T16" r="T17" b="T18"/>
              <a:pathLst>
                <a:path w="63" h="62">
                  <a:moveTo>
                    <a:pt x="32" y="15"/>
                  </a:moveTo>
                  <a:lnTo>
                    <a:pt x="47" y="0"/>
                  </a:lnTo>
                  <a:lnTo>
                    <a:pt x="63" y="62"/>
                  </a:lnTo>
                  <a:lnTo>
                    <a:pt x="0" y="31"/>
                  </a:lnTo>
                  <a:lnTo>
                    <a:pt x="32" y="15"/>
                  </a:lnTo>
                  <a:close/>
                </a:path>
              </a:pathLst>
            </a:custGeom>
            <a:solidFill>
              <a:srgbClr val="000000"/>
            </a:solidFill>
            <a:ln w="36513">
              <a:solidFill>
                <a:srgbClr val="000000"/>
              </a:solidFill>
              <a:prstDash val="solid"/>
              <a:round/>
              <a:headEnd/>
              <a:tailEnd/>
            </a:ln>
          </p:spPr>
          <p:txBody>
            <a:bodyPr/>
            <a:lstStyle/>
            <a:p>
              <a:endParaRPr lang="en-US"/>
            </a:p>
          </p:txBody>
        </p:sp>
        <p:sp>
          <p:nvSpPr>
            <p:cNvPr id="29739" name="Line 40"/>
            <p:cNvSpPr>
              <a:spLocks noChangeShapeType="1"/>
            </p:cNvSpPr>
            <p:nvPr/>
          </p:nvSpPr>
          <p:spPr bwMode="auto">
            <a:xfrm>
              <a:off x="3393" y="2185"/>
              <a:ext cx="296" cy="406"/>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0" name="Rectangle 41"/>
            <p:cNvSpPr>
              <a:spLocks noChangeArrowheads="1"/>
            </p:cNvSpPr>
            <p:nvPr/>
          </p:nvSpPr>
          <p:spPr bwMode="auto">
            <a:xfrm>
              <a:off x="2232" y="2395"/>
              <a:ext cx="389"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Arial" panose="020B0604020202020204" pitchFamily="34" charset="0"/>
                </a:rPr>
                <a:t>Hash</a:t>
              </a:r>
              <a:endParaRPr lang="en-GB" altLang="en-US">
                <a:latin typeface="Times" panose="02020603050405020304" pitchFamily="18" charset="0"/>
              </a:endParaRPr>
            </a:p>
          </p:txBody>
        </p:sp>
        <p:sp>
          <p:nvSpPr>
            <p:cNvPr id="29741" name="Rectangle 42"/>
            <p:cNvSpPr>
              <a:spLocks noChangeArrowheads="1"/>
            </p:cNvSpPr>
            <p:nvPr/>
          </p:nvSpPr>
          <p:spPr bwMode="auto">
            <a:xfrm>
              <a:off x="2232" y="2847"/>
              <a:ext cx="530"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Arial" panose="020B0604020202020204" pitchFamily="34" charset="0"/>
                </a:rPr>
                <a:t>Encrypt</a:t>
              </a:r>
              <a:endParaRPr lang="en-GB" altLang="en-US">
                <a:latin typeface="Times" panose="02020603050405020304" pitchFamily="18" charset="0"/>
              </a:endParaRPr>
            </a:p>
          </p:txBody>
        </p:sp>
        <p:sp>
          <p:nvSpPr>
            <p:cNvPr id="29742" name="Rectangle 43"/>
            <p:cNvSpPr>
              <a:spLocks noChangeArrowheads="1"/>
            </p:cNvSpPr>
            <p:nvPr/>
          </p:nvSpPr>
          <p:spPr bwMode="auto">
            <a:xfrm>
              <a:off x="2232" y="3408"/>
              <a:ext cx="608"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i="1">
                  <a:solidFill>
                    <a:srgbClr val="000000"/>
                  </a:solidFill>
                  <a:latin typeface="Arial" panose="020B0604020202020204" pitchFamily="34" charset="0"/>
                </a:rPr>
                <a:t>Transmit</a:t>
              </a:r>
              <a:endParaRPr lang="en-GB" altLang="en-US">
                <a:latin typeface="Times" panose="02020603050405020304" pitchFamily="18" charset="0"/>
              </a:endParaRPr>
            </a:p>
          </p:txBody>
        </p:sp>
        <p:sp>
          <p:nvSpPr>
            <p:cNvPr id="29743" name="Freeform 44"/>
            <p:cNvSpPr>
              <a:spLocks/>
            </p:cNvSpPr>
            <p:nvPr/>
          </p:nvSpPr>
          <p:spPr bwMode="auto">
            <a:xfrm>
              <a:off x="3798" y="3012"/>
              <a:ext cx="62" cy="62"/>
            </a:xfrm>
            <a:custGeom>
              <a:avLst/>
              <a:gdLst>
                <a:gd name="T0" fmla="*/ 31 w 62"/>
                <a:gd name="T1" fmla="*/ 0 h 62"/>
                <a:gd name="T2" fmla="*/ 62 w 62"/>
                <a:gd name="T3" fmla="*/ 0 h 62"/>
                <a:gd name="T4" fmla="*/ 31 w 62"/>
                <a:gd name="T5" fmla="*/ 62 h 62"/>
                <a:gd name="T6" fmla="*/ 0 w 62"/>
                <a:gd name="T7" fmla="*/ 0 h 62"/>
                <a:gd name="T8" fmla="*/ 31 w 62"/>
                <a:gd name="T9" fmla="*/ 0 h 62"/>
                <a:gd name="T10" fmla="*/ 0 60000 65536"/>
                <a:gd name="T11" fmla="*/ 0 60000 65536"/>
                <a:gd name="T12" fmla="*/ 0 60000 65536"/>
                <a:gd name="T13" fmla="*/ 0 60000 65536"/>
                <a:gd name="T14" fmla="*/ 0 60000 65536"/>
                <a:gd name="T15" fmla="*/ 0 w 62"/>
                <a:gd name="T16" fmla="*/ 0 h 62"/>
                <a:gd name="T17" fmla="*/ 62 w 62"/>
                <a:gd name="T18" fmla="*/ 62 h 62"/>
              </a:gdLst>
              <a:ahLst/>
              <a:cxnLst>
                <a:cxn ang="T10">
                  <a:pos x="T0" y="T1"/>
                </a:cxn>
                <a:cxn ang="T11">
                  <a:pos x="T2" y="T3"/>
                </a:cxn>
                <a:cxn ang="T12">
                  <a:pos x="T4" y="T5"/>
                </a:cxn>
                <a:cxn ang="T13">
                  <a:pos x="T6" y="T7"/>
                </a:cxn>
                <a:cxn ang="T14">
                  <a:pos x="T8" y="T9"/>
                </a:cxn>
              </a:cxnLst>
              <a:rect l="T15" t="T16" r="T17" b="T18"/>
              <a:pathLst>
                <a:path w="62" h="62">
                  <a:moveTo>
                    <a:pt x="31" y="0"/>
                  </a:moveTo>
                  <a:lnTo>
                    <a:pt x="62" y="0"/>
                  </a:lnTo>
                  <a:lnTo>
                    <a:pt x="31" y="62"/>
                  </a:lnTo>
                  <a:lnTo>
                    <a:pt x="0" y="0"/>
                  </a:lnTo>
                  <a:lnTo>
                    <a:pt x="31" y="0"/>
                  </a:lnTo>
                  <a:close/>
                </a:path>
              </a:pathLst>
            </a:custGeom>
            <a:solidFill>
              <a:srgbClr val="000000"/>
            </a:solidFill>
            <a:ln w="36513">
              <a:solidFill>
                <a:srgbClr val="000000"/>
              </a:solidFill>
              <a:prstDash val="solid"/>
              <a:round/>
              <a:headEnd/>
              <a:tailEnd/>
            </a:ln>
          </p:spPr>
          <p:txBody>
            <a:bodyPr/>
            <a:lstStyle/>
            <a:p>
              <a:endParaRPr lang="en-US"/>
            </a:p>
          </p:txBody>
        </p:sp>
        <p:sp>
          <p:nvSpPr>
            <p:cNvPr id="29744" name="Line 45"/>
            <p:cNvSpPr>
              <a:spLocks noChangeShapeType="1"/>
            </p:cNvSpPr>
            <p:nvPr/>
          </p:nvSpPr>
          <p:spPr bwMode="auto">
            <a:xfrm>
              <a:off x="3829" y="2731"/>
              <a:ext cx="1" cy="28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5" name="Freeform 46"/>
            <p:cNvSpPr>
              <a:spLocks/>
            </p:cNvSpPr>
            <p:nvPr/>
          </p:nvSpPr>
          <p:spPr bwMode="auto">
            <a:xfrm>
              <a:off x="3627" y="3557"/>
              <a:ext cx="62" cy="63"/>
            </a:xfrm>
            <a:custGeom>
              <a:avLst/>
              <a:gdLst>
                <a:gd name="T0" fmla="*/ 31 w 62"/>
                <a:gd name="T1" fmla="*/ 0 h 63"/>
                <a:gd name="T2" fmla="*/ 62 w 62"/>
                <a:gd name="T3" fmla="*/ 0 h 63"/>
                <a:gd name="T4" fmla="*/ 31 w 62"/>
                <a:gd name="T5" fmla="*/ 63 h 63"/>
                <a:gd name="T6" fmla="*/ 0 w 62"/>
                <a:gd name="T7" fmla="*/ 0 h 63"/>
                <a:gd name="T8" fmla="*/ 31 w 62"/>
                <a:gd name="T9" fmla="*/ 0 h 63"/>
                <a:gd name="T10" fmla="*/ 0 60000 65536"/>
                <a:gd name="T11" fmla="*/ 0 60000 65536"/>
                <a:gd name="T12" fmla="*/ 0 60000 65536"/>
                <a:gd name="T13" fmla="*/ 0 60000 65536"/>
                <a:gd name="T14" fmla="*/ 0 60000 65536"/>
                <a:gd name="T15" fmla="*/ 0 w 62"/>
                <a:gd name="T16" fmla="*/ 0 h 63"/>
                <a:gd name="T17" fmla="*/ 62 w 62"/>
                <a:gd name="T18" fmla="*/ 63 h 63"/>
              </a:gdLst>
              <a:ahLst/>
              <a:cxnLst>
                <a:cxn ang="T10">
                  <a:pos x="T0" y="T1"/>
                </a:cxn>
                <a:cxn ang="T11">
                  <a:pos x="T2" y="T3"/>
                </a:cxn>
                <a:cxn ang="T12">
                  <a:pos x="T4" y="T5"/>
                </a:cxn>
                <a:cxn ang="T13">
                  <a:pos x="T6" y="T7"/>
                </a:cxn>
                <a:cxn ang="T14">
                  <a:pos x="T8" y="T9"/>
                </a:cxn>
              </a:cxnLst>
              <a:rect l="T15" t="T16" r="T17" b="T18"/>
              <a:pathLst>
                <a:path w="62" h="63">
                  <a:moveTo>
                    <a:pt x="31" y="0"/>
                  </a:moveTo>
                  <a:lnTo>
                    <a:pt x="62" y="0"/>
                  </a:lnTo>
                  <a:lnTo>
                    <a:pt x="31" y="63"/>
                  </a:lnTo>
                  <a:lnTo>
                    <a:pt x="0" y="0"/>
                  </a:lnTo>
                  <a:lnTo>
                    <a:pt x="31" y="0"/>
                  </a:lnTo>
                  <a:close/>
                </a:path>
              </a:pathLst>
            </a:custGeom>
            <a:solidFill>
              <a:srgbClr val="000000"/>
            </a:solidFill>
            <a:ln w="36513">
              <a:solidFill>
                <a:srgbClr val="000000"/>
              </a:solidFill>
              <a:prstDash val="solid"/>
              <a:round/>
              <a:headEnd/>
              <a:tailEnd/>
            </a:ln>
          </p:spPr>
          <p:txBody>
            <a:bodyPr/>
            <a:lstStyle/>
            <a:p>
              <a:endParaRPr lang="en-US"/>
            </a:p>
          </p:txBody>
        </p:sp>
        <p:sp>
          <p:nvSpPr>
            <p:cNvPr id="29746" name="Line 47"/>
            <p:cNvSpPr>
              <a:spLocks noChangeShapeType="1"/>
            </p:cNvSpPr>
            <p:nvPr/>
          </p:nvSpPr>
          <p:spPr bwMode="auto">
            <a:xfrm>
              <a:off x="3658" y="3355"/>
              <a:ext cx="1" cy="187"/>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5B02A7A3-7DFB-4B22-99A1-512DE966F647}" type="datetime1">
              <a:rPr lang="en-US" altLang="en-US" sz="1400"/>
              <a:pPr eaLnBrk="1" hangingPunct="1"/>
              <a:t>10/24/2018</a:t>
            </a:fld>
            <a:endParaRPr lang="en-US" altLang="en-US" sz="1400"/>
          </a:p>
        </p:txBody>
      </p:sp>
      <p:sp>
        <p:nvSpPr>
          <p:cNvPr id="3072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3072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411184CF-3FB8-4703-B1CB-F1FBB3B51CBC}" type="slidenum">
              <a:rPr lang="en-US" altLang="en-US" sz="1400"/>
              <a:pPr eaLnBrk="1" hangingPunct="1"/>
              <a:t>28</a:t>
            </a:fld>
            <a:endParaRPr lang="en-US" altLang="en-US" sz="1400"/>
          </a:p>
        </p:txBody>
      </p:sp>
      <p:sp>
        <p:nvSpPr>
          <p:cNvPr id="30725" name="Rectangle 2"/>
          <p:cNvSpPr>
            <a:spLocks noGrp="1" noChangeArrowheads="1"/>
          </p:cNvSpPr>
          <p:nvPr>
            <p:ph type="title"/>
          </p:nvPr>
        </p:nvSpPr>
        <p:spPr>
          <a:xfrm>
            <a:off x="609600" y="304800"/>
            <a:ext cx="7772400" cy="990600"/>
          </a:xfrm>
        </p:spPr>
        <p:txBody>
          <a:bodyPr/>
          <a:lstStyle/>
          <a:p>
            <a:pPr eaLnBrk="1" hangingPunct="1"/>
            <a:r>
              <a:rPr lang="en-GB" altLang="en-US" smtClean="0"/>
              <a:t/>
            </a:r>
            <a:br>
              <a:rPr lang="en-GB" altLang="en-US" smtClean="0"/>
            </a:br>
            <a:r>
              <a:rPr lang="en-GB" altLang="en-US" sz="3600" smtClean="0"/>
              <a:t>Millicent architecture</a:t>
            </a:r>
          </a:p>
        </p:txBody>
      </p:sp>
      <p:pic>
        <p:nvPicPr>
          <p:cNvPr id="3072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9988" y="1436688"/>
            <a:ext cx="6950075" cy="349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7" name="Rectangle 4"/>
          <p:cNvSpPr>
            <a:spLocks noChangeArrowheads="1"/>
          </p:cNvSpPr>
          <p:nvPr/>
        </p:nvSpPr>
        <p:spPr bwMode="auto">
          <a:xfrm>
            <a:off x="1270000" y="5667375"/>
            <a:ext cx="74771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Vendor</a:t>
            </a:r>
            <a:endParaRPr lang="en-GB" altLang="en-US">
              <a:latin typeface="Times" panose="02020603050405020304" pitchFamily="18" charset="0"/>
            </a:endParaRPr>
          </a:p>
        </p:txBody>
      </p:sp>
      <p:sp>
        <p:nvSpPr>
          <p:cNvPr id="30728" name="Rectangle 5"/>
          <p:cNvSpPr>
            <a:spLocks noChangeArrowheads="1"/>
          </p:cNvSpPr>
          <p:nvPr/>
        </p:nvSpPr>
        <p:spPr bwMode="auto">
          <a:xfrm>
            <a:off x="2005013" y="5675313"/>
            <a:ext cx="2127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V</a:t>
            </a:r>
            <a:endParaRPr lang="en-GB" altLang="en-US">
              <a:latin typeface="Times" panose="02020603050405020304" pitchFamily="18" charset="0"/>
            </a:endParaRPr>
          </a:p>
        </p:txBody>
      </p:sp>
      <p:sp>
        <p:nvSpPr>
          <p:cNvPr id="30729" name="Rectangle 6"/>
          <p:cNvSpPr>
            <a:spLocks noChangeArrowheads="1"/>
          </p:cNvSpPr>
          <p:nvPr/>
        </p:nvSpPr>
        <p:spPr bwMode="auto">
          <a:xfrm>
            <a:off x="2128838" y="5675313"/>
            <a:ext cx="19843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a</a:t>
            </a:r>
            <a:endParaRPr lang="en-GB" altLang="en-US">
              <a:latin typeface="Times" panose="02020603050405020304" pitchFamily="18" charset="0"/>
            </a:endParaRPr>
          </a:p>
        </p:txBody>
      </p:sp>
      <p:sp>
        <p:nvSpPr>
          <p:cNvPr id="30730" name="Rectangle 7"/>
          <p:cNvSpPr>
            <a:spLocks noChangeArrowheads="1"/>
          </p:cNvSpPr>
          <p:nvPr/>
        </p:nvSpPr>
        <p:spPr bwMode="auto">
          <a:xfrm>
            <a:off x="2236788" y="5675313"/>
            <a:ext cx="12858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l</a:t>
            </a:r>
            <a:endParaRPr lang="en-GB" altLang="en-US">
              <a:latin typeface="Times" panose="02020603050405020304" pitchFamily="18" charset="0"/>
            </a:endParaRPr>
          </a:p>
        </p:txBody>
      </p:sp>
      <p:sp>
        <p:nvSpPr>
          <p:cNvPr id="30731" name="Rectangle 8"/>
          <p:cNvSpPr>
            <a:spLocks noChangeArrowheads="1"/>
          </p:cNvSpPr>
          <p:nvPr/>
        </p:nvSpPr>
        <p:spPr bwMode="auto">
          <a:xfrm>
            <a:off x="2278063" y="5675313"/>
            <a:ext cx="223837"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ue</a:t>
            </a:r>
            <a:endParaRPr lang="en-GB" altLang="en-US">
              <a:latin typeface="Times" panose="02020603050405020304" pitchFamily="18" charset="0"/>
            </a:endParaRPr>
          </a:p>
        </p:txBody>
      </p:sp>
      <p:sp>
        <p:nvSpPr>
          <p:cNvPr id="30732" name="Rectangle 9"/>
          <p:cNvSpPr>
            <a:spLocks noChangeArrowheads="1"/>
          </p:cNvSpPr>
          <p:nvPr/>
        </p:nvSpPr>
        <p:spPr bwMode="auto">
          <a:xfrm>
            <a:off x="2562225" y="5675313"/>
            <a:ext cx="233363"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Sc</a:t>
            </a:r>
            <a:endParaRPr lang="en-GB" altLang="en-US">
              <a:latin typeface="Times" panose="02020603050405020304" pitchFamily="18" charset="0"/>
            </a:endParaRPr>
          </a:p>
        </p:txBody>
      </p:sp>
      <p:sp>
        <p:nvSpPr>
          <p:cNvPr id="30733" name="Rectangle 10"/>
          <p:cNvSpPr>
            <a:spLocks noChangeArrowheads="1"/>
          </p:cNvSpPr>
          <p:nvPr/>
        </p:nvSpPr>
        <p:spPr bwMode="auto">
          <a:xfrm>
            <a:off x="2784475" y="5675313"/>
            <a:ext cx="15557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r</a:t>
            </a:r>
            <a:endParaRPr lang="en-GB" altLang="en-US">
              <a:latin typeface="Times" panose="02020603050405020304" pitchFamily="18" charset="0"/>
            </a:endParaRPr>
          </a:p>
        </p:txBody>
      </p:sp>
      <p:sp>
        <p:nvSpPr>
          <p:cNvPr id="30734" name="Rectangle 11"/>
          <p:cNvSpPr>
            <a:spLocks noChangeArrowheads="1"/>
          </p:cNvSpPr>
          <p:nvPr/>
        </p:nvSpPr>
        <p:spPr bwMode="auto">
          <a:xfrm>
            <a:off x="2847975" y="5675313"/>
            <a:ext cx="13017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i</a:t>
            </a:r>
            <a:endParaRPr lang="en-GB" altLang="en-US">
              <a:latin typeface="Times" panose="02020603050405020304" pitchFamily="18" charset="0"/>
            </a:endParaRPr>
          </a:p>
        </p:txBody>
      </p:sp>
      <p:sp>
        <p:nvSpPr>
          <p:cNvPr id="30735" name="Rectangle 12"/>
          <p:cNvSpPr>
            <a:spLocks noChangeArrowheads="1"/>
          </p:cNvSpPr>
          <p:nvPr/>
        </p:nvSpPr>
        <p:spPr bwMode="auto">
          <a:xfrm>
            <a:off x="2889250" y="5675313"/>
            <a:ext cx="30797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p I</a:t>
            </a:r>
            <a:endParaRPr lang="en-GB" altLang="en-US">
              <a:latin typeface="Times" panose="02020603050405020304" pitchFamily="18" charset="0"/>
            </a:endParaRPr>
          </a:p>
        </p:txBody>
      </p:sp>
      <p:sp>
        <p:nvSpPr>
          <p:cNvPr id="30736" name="Rectangle 13"/>
          <p:cNvSpPr>
            <a:spLocks noChangeArrowheads="1"/>
          </p:cNvSpPr>
          <p:nvPr/>
        </p:nvSpPr>
        <p:spPr bwMode="auto">
          <a:xfrm>
            <a:off x="3101975" y="5675313"/>
            <a:ext cx="223838"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D</a:t>
            </a:r>
            <a:endParaRPr lang="en-GB" altLang="en-US">
              <a:latin typeface="Times" panose="02020603050405020304" pitchFamily="18" charset="0"/>
            </a:endParaRPr>
          </a:p>
        </p:txBody>
      </p:sp>
      <p:sp>
        <p:nvSpPr>
          <p:cNvPr id="30737" name="Rectangle 14"/>
          <p:cNvSpPr>
            <a:spLocks noChangeArrowheads="1"/>
          </p:cNvSpPr>
          <p:nvPr/>
        </p:nvSpPr>
        <p:spPr bwMode="auto">
          <a:xfrm>
            <a:off x="3338513" y="5675313"/>
            <a:ext cx="22383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C</a:t>
            </a:r>
            <a:endParaRPr lang="en-GB" altLang="en-US">
              <a:latin typeface="Times" panose="02020603050405020304" pitchFamily="18" charset="0"/>
            </a:endParaRPr>
          </a:p>
        </p:txBody>
      </p:sp>
      <p:sp>
        <p:nvSpPr>
          <p:cNvPr id="30738" name="Rectangle 15"/>
          <p:cNvSpPr>
            <a:spLocks noChangeArrowheads="1"/>
          </p:cNvSpPr>
          <p:nvPr/>
        </p:nvSpPr>
        <p:spPr bwMode="auto">
          <a:xfrm>
            <a:off x="3476625" y="5675313"/>
            <a:ext cx="196850"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u</a:t>
            </a:r>
            <a:endParaRPr lang="en-GB" altLang="en-US">
              <a:latin typeface="Times" panose="02020603050405020304" pitchFamily="18" charset="0"/>
            </a:endParaRPr>
          </a:p>
        </p:txBody>
      </p:sp>
      <p:sp>
        <p:nvSpPr>
          <p:cNvPr id="30739" name="Rectangle 16"/>
          <p:cNvSpPr>
            <a:spLocks noChangeArrowheads="1"/>
          </p:cNvSpPr>
          <p:nvPr/>
        </p:nvSpPr>
        <p:spPr bwMode="auto">
          <a:xfrm>
            <a:off x="3581400" y="5675313"/>
            <a:ext cx="190500"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s</a:t>
            </a:r>
            <a:endParaRPr lang="en-GB" altLang="en-US">
              <a:latin typeface="Times" panose="02020603050405020304" pitchFamily="18" charset="0"/>
            </a:endParaRPr>
          </a:p>
        </p:txBody>
      </p:sp>
      <p:sp>
        <p:nvSpPr>
          <p:cNvPr id="30740" name="Rectangle 17"/>
          <p:cNvSpPr>
            <a:spLocks noChangeArrowheads="1"/>
          </p:cNvSpPr>
          <p:nvPr/>
        </p:nvSpPr>
        <p:spPr bwMode="auto">
          <a:xfrm>
            <a:off x="3676650" y="5675313"/>
            <a:ext cx="25082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to</a:t>
            </a:r>
            <a:endParaRPr lang="en-GB" altLang="en-US">
              <a:latin typeface="Times" panose="02020603050405020304" pitchFamily="18" charset="0"/>
            </a:endParaRPr>
          </a:p>
        </p:txBody>
      </p:sp>
      <p:sp>
        <p:nvSpPr>
          <p:cNvPr id="30741" name="Rectangle 18"/>
          <p:cNvSpPr>
            <a:spLocks noChangeArrowheads="1"/>
          </p:cNvSpPr>
          <p:nvPr/>
        </p:nvSpPr>
        <p:spPr bwMode="auto">
          <a:xfrm>
            <a:off x="3836988" y="5675313"/>
            <a:ext cx="24288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m</a:t>
            </a:r>
            <a:endParaRPr lang="en-GB" altLang="en-US">
              <a:latin typeface="Times" panose="02020603050405020304" pitchFamily="18" charset="0"/>
            </a:endParaRPr>
          </a:p>
        </p:txBody>
      </p:sp>
      <p:sp>
        <p:nvSpPr>
          <p:cNvPr id="30742" name="Rectangle 19"/>
          <p:cNvSpPr>
            <a:spLocks noChangeArrowheads="1"/>
          </p:cNvSpPr>
          <p:nvPr/>
        </p:nvSpPr>
        <p:spPr bwMode="auto">
          <a:xfrm>
            <a:off x="3990975" y="5675313"/>
            <a:ext cx="288925"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er I</a:t>
            </a:r>
            <a:endParaRPr lang="en-GB" altLang="en-US">
              <a:latin typeface="Times" panose="02020603050405020304" pitchFamily="18" charset="0"/>
            </a:endParaRPr>
          </a:p>
        </p:txBody>
      </p:sp>
      <p:sp>
        <p:nvSpPr>
          <p:cNvPr id="30743" name="Rectangle 20"/>
          <p:cNvSpPr>
            <a:spLocks noChangeArrowheads="1"/>
          </p:cNvSpPr>
          <p:nvPr/>
        </p:nvSpPr>
        <p:spPr bwMode="auto">
          <a:xfrm>
            <a:off x="4270375" y="5675313"/>
            <a:ext cx="223838"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D</a:t>
            </a:r>
            <a:endParaRPr lang="en-GB" altLang="en-US">
              <a:latin typeface="Times" panose="02020603050405020304" pitchFamily="18" charset="0"/>
            </a:endParaRPr>
          </a:p>
        </p:txBody>
      </p:sp>
      <p:sp>
        <p:nvSpPr>
          <p:cNvPr id="30744" name="Rectangle 21"/>
          <p:cNvSpPr>
            <a:spLocks noChangeArrowheads="1"/>
          </p:cNvSpPr>
          <p:nvPr/>
        </p:nvSpPr>
        <p:spPr bwMode="auto">
          <a:xfrm>
            <a:off x="4616450" y="5675313"/>
            <a:ext cx="30797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Ex</a:t>
            </a:r>
            <a:endParaRPr lang="en-GB" altLang="en-US">
              <a:latin typeface="Times" panose="02020603050405020304" pitchFamily="18" charset="0"/>
            </a:endParaRPr>
          </a:p>
        </p:txBody>
      </p:sp>
      <p:sp>
        <p:nvSpPr>
          <p:cNvPr id="30745" name="Rectangle 22"/>
          <p:cNvSpPr>
            <a:spLocks noChangeArrowheads="1"/>
          </p:cNvSpPr>
          <p:nvPr/>
        </p:nvSpPr>
        <p:spPr bwMode="auto">
          <a:xfrm>
            <a:off x="4835525" y="5675313"/>
            <a:ext cx="198438"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p</a:t>
            </a:r>
            <a:endParaRPr lang="en-GB" altLang="en-US">
              <a:latin typeface="Times" panose="02020603050405020304" pitchFamily="18" charset="0"/>
            </a:endParaRPr>
          </a:p>
        </p:txBody>
      </p:sp>
      <p:sp>
        <p:nvSpPr>
          <p:cNvPr id="30746" name="Rectangle 23"/>
          <p:cNvSpPr>
            <a:spLocks noChangeArrowheads="1"/>
          </p:cNvSpPr>
          <p:nvPr/>
        </p:nvSpPr>
        <p:spPr bwMode="auto">
          <a:xfrm>
            <a:off x="4943475" y="5675313"/>
            <a:ext cx="128588"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i</a:t>
            </a:r>
            <a:endParaRPr lang="en-GB" altLang="en-US">
              <a:latin typeface="Times" panose="02020603050405020304" pitchFamily="18" charset="0"/>
            </a:endParaRPr>
          </a:p>
        </p:txBody>
      </p:sp>
      <p:sp>
        <p:nvSpPr>
          <p:cNvPr id="30747" name="Rectangle 24"/>
          <p:cNvSpPr>
            <a:spLocks noChangeArrowheads="1"/>
          </p:cNvSpPr>
          <p:nvPr/>
        </p:nvSpPr>
        <p:spPr bwMode="auto">
          <a:xfrm>
            <a:off x="4983163" y="5675313"/>
            <a:ext cx="15557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r</a:t>
            </a:r>
            <a:endParaRPr lang="en-GB" altLang="en-US">
              <a:latin typeface="Times" panose="02020603050405020304" pitchFamily="18" charset="0"/>
            </a:endParaRPr>
          </a:p>
        </p:txBody>
      </p:sp>
      <p:sp>
        <p:nvSpPr>
          <p:cNvPr id="30748" name="Rectangle 25"/>
          <p:cNvSpPr>
            <a:spLocks noChangeArrowheads="1"/>
          </p:cNvSpPr>
          <p:nvPr/>
        </p:nvSpPr>
        <p:spPr bwMode="auto">
          <a:xfrm>
            <a:off x="5048250" y="5675313"/>
            <a:ext cx="236538"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y </a:t>
            </a:r>
            <a:endParaRPr lang="en-GB" altLang="en-US">
              <a:latin typeface="Times" panose="02020603050405020304" pitchFamily="18" charset="0"/>
            </a:endParaRPr>
          </a:p>
        </p:txBody>
      </p:sp>
      <p:sp>
        <p:nvSpPr>
          <p:cNvPr id="30749" name="Rectangle 26"/>
          <p:cNvSpPr>
            <a:spLocks noChangeArrowheads="1"/>
          </p:cNvSpPr>
          <p:nvPr/>
        </p:nvSpPr>
        <p:spPr bwMode="auto">
          <a:xfrm>
            <a:off x="5197475" y="5675313"/>
            <a:ext cx="198438"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d</a:t>
            </a:r>
            <a:endParaRPr lang="en-GB" altLang="en-US">
              <a:latin typeface="Times" panose="02020603050405020304" pitchFamily="18" charset="0"/>
            </a:endParaRPr>
          </a:p>
        </p:txBody>
      </p:sp>
      <p:sp>
        <p:nvSpPr>
          <p:cNvPr id="30750" name="Rectangle 27"/>
          <p:cNvSpPr>
            <a:spLocks noChangeArrowheads="1"/>
          </p:cNvSpPr>
          <p:nvPr/>
        </p:nvSpPr>
        <p:spPr bwMode="auto">
          <a:xfrm>
            <a:off x="5303838" y="5675313"/>
            <a:ext cx="188912"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a</a:t>
            </a:r>
            <a:endParaRPr lang="en-GB" altLang="en-US">
              <a:latin typeface="Times" panose="02020603050405020304" pitchFamily="18" charset="0"/>
            </a:endParaRPr>
          </a:p>
        </p:txBody>
      </p:sp>
      <p:sp>
        <p:nvSpPr>
          <p:cNvPr id="30751" name="Rectangle 28"/>
          <p:cNvSpPr>
            <a:spLocks noChangeArrowheads="1"/>
          </p:cNvSpPr>
          <p:nvPr/>
        </p:nvSpPr>
        <p:spPr bwMode="auto">
          <a:xfrm>
            <a:off x="5405438" y="5675313"/>
            <a:ext cx="166687"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te</a:t>
            </a:r>
            <a:endParaRPr lang="en-GB" altLang="en-US">
              <a:latin typeface="Times" panose="02020603050405020304" pitchFamily="18" charset="0"/>
            </a:endParaRPr>
          </a:p>
        </p:txBody>
      </p:sp>
      <p:sp>
        <p:nvSpPr>
          <p:cNvPr id="30752" name="Rectangle 29"/>
          <p:cNvSpPr>
            <a:spLocks noChangeArrowheads="1"/>
          </p:cNvSpPr>
          <p:nvPr/>
        </p:nvSpPr>
        <p:spPr bwMode="auto">
          <a:xfrm>
            <a:off x="5665788" y="5675313"/>
            <a:ext cx="21113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P</a:t>
            </a:r>
            <a:endParaRPr lang="en-GB" altLang="en-US">
              <a:latin typeface="Times" panose="02020603050405020304" pitchFamily="18" charset="0"/>
            </a:endParaRPr>
          </a:p>
        </p:txBody>
      </p:sp>
      <p:sp>
        <p:nvSpPr>
          <p:cNvPr id="30753" name="Rectangle 30"/>
          <p:cNvSpPr>
            <a:spLocks noChangeArrowheads="1"/>
          </p:cNvSpPr>
          <p:nvPr/>
        </p:nvSpPr>
        <p:spPr bwMode="auto">
          <a:xfrm>
            <a:off x="5789613" y="5675313"/>
            <a:ext cx="288925"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rop</a:t>
            </a:r>
            <a:endParaRPr lang="en-GB" altLang="en-US">
              <a:latin typeface="Times" panose="02020603050405020304" pitchFamily="18" charset="0"/>
            </a:endParaRPr>
          </a:p>
        </p:txBody>
      </p:sp>
      <p:sp>
        <p:nvSpPr>
          <p:cNvPr id="30754" name="Rectangle 31"/>
          <p:cNvSpPr>
            <a:spLocks noChangeArrowheads="1"/>
          </p:cNvSpPr>
          <p:nvPr/>
        </p:nvSpPr>
        <p:spPr bwMode="auto">
          <a:xfrm>
            <a:off x="6067425" y="5675313"/>
            <a:ext cx="18891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e</a:t>
            </a:r>
            <a:endParaRPr lang="en-GB" altLang="en-US">
              <a:latin typeface="Times" panose="02020603050405020304" pitchFamily="18" charset="0"/>
            </a:endParaRPr>
          </a:p>
        </p:txBody>
      </p:sp>
      <p:sp>
        <p:nvSpPr>
          <p:cNvPr id="30755" name="Rectangle 32"/>
          <p:cNvSpPr>
            <a:spLocks noChangeArrowheads="1"/>
          </p:cNvSpPr>
          <p:nvPr/>
        </p:nvSpPr>
        <p:spPr bwMode="auto">
          <a:xfrm>
            <a:off x="6169025" y="5675313"/>
            <a:ext cx="122238"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rt</a:t>
            </a:r>
            <a:endParaRPr lang="en-GB" altLang="en-US">
              <a:latin typeface="Times" panose="02020603050405020304" pitchFamily="18" charset="0"/>
            </a:endParaRPr>
          </a:p>
        </p:txBody>
      </p:sp>
      <p:sp>
        <p:nvSpPr>
          <p:cNvPr id="30756" name="Rectangle 33"/>
          <p:cNvSpPr>
            <a:spLocks noChangeArrowheads="1"/>
          </p:cNvSpPr>
          <p:nvPr/>
        </p:nvSpPr>
        <p:spPr bwMode="auto">
          <a:xfrm>
            <a:off x="6288088" y="5675313"/>
            <a:ext cx="12858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i</a:t>
            </a:r>
            <a:endParaRPr lang="en-GB" altLang="en-US">
              <a:latin typeface="Times" panose="02020603050405020304" pitchFamily="18" charset="0"/>
            </a:endParaRPr>
          </a:p>
        </p:txBody>
      </p:sp>
      <p:sp>
        <p:nvSpPr>
          <p:cNvPr id="30757" name="Rectangle 34"/>
          <p:cNvSpPr>
            <a:spLocks noChangeArrowheads="1"/>
          </p:cNvSpPr>
          <p:nvPr/>
        </p:nvSpPr>
        <p:spPr bwMode="auto">
          <a:xfrm>
            <a:off x="6329363" y="5675313"/>
            <a:ext cx="196850"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e</a:t>
            </a:r>
            <a:endParaRPr lang="en-GB" altLang="en-US">
              <a:latin typeface="Times" panose="02020603050405020304" pitchFamily="18" charset="0"/>
            </a:endParaRPr>
          </a:p>
        </p:txBody>
      </p:sp>
      <p:sp>
        <p:nvSpPr>
          <p:cNvPr id="30758" name="Rectangle 35"/>
          <p:cNvSpPr>
            <a:spLocks noChangeArrowheads="1"/>
          </p:cNvSpPr>
          <p:nvPr/>
        </p:nvSpPr>
        <p:spPr bwMode="auto">
          <a:xfrm>
            <a:off x="6435725" y="5675313"/>
            <a:ext cx="190500"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s</a:t>
            </a:r>
            <a:endParaRPr lang="en-GB" altLang="en-US">
              <a:latin typeface="Times" panose="02020603050405020304" pitchFamily="18" charset="0"/>
            </a:endParaRPr>
          </a:p>
        </p:txBody>
      </p:sp>
      <p:sp>
        <p:nvSpPr>
          <p:cNvPr id="30759" name="Rectangle 36"/>
          <p:cNvSpPr>
            <a:spLocks noChangeArrowheads="1"/>
          </p:cNvSpPr>
          <p:nvPr/>
        </p:nvSpPr>
        <p:spPr bwMode="auto">
          <a:xfrm>
            <a:off x="6923088" y="5675313"/>
            <a:ext cx="22383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C</a:t>
            </a:r>
            <a:endParaRPr lang="en-GB" altLang="en-US">
              <a:latin typeface="Times" panose="02020603050405020304" pitchFamily="18" charset="0"/>
            </a:endParaRPr>
          </a:p>
        </p:txBody>
      </p:sp>
      <p:sp>
        <p:nvSpPr>
          <p:cNvPr id="30760" name="Rectangle 37"/>
          <p:cNvSpPr>
            <a:spLocks noChangeArrowheads="1"/>
          </p:cNvSpPr>
          <p:nvPr/>
        </p:nvSpPr>
        <p:spPr bwMode="auto">
          <a:xfrm>
            <a:off x="7058025" y="5675313"/>
            <a:ext cx="177800"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er</a:t>
            </a:r>
            <a:endParaRPr lang="en-GB" altLang="en-US">
              <a:latin typeface="Times" panose="02020603050405020304" pitchFamily="18" charset="0"/>
            </a:endParaRPr>
          </a:p>
        </p:txBody>
      </p:sp>
      <p:sp>
        <p:nvSpPr>
          <p:cNvPr id="30761" name="Rectangle 38"/>
          <p:cNvSpPr>
            <a:spLocks noChangeArrowheads="1"/>
          </p:cNvSpPr>
          <p:nvPr/>
        </p:nvSpPr>
        <p:spPr bwMode="auto">
          <a:xfrm>
            <a:off x="7229475" y="5675313"/>
            <a:ext cx="141288"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t</a:t>
            </a:r>
            <a:endParaRPr lang="en-GB" altLang="en-US">
              <a:latin typeface="Times" panose="02020603050405020304" pitchFamily="18" charset="0"/>
            </a:endParaRPr>
          </a:p>
        </p:txBody>
      </p:sp>
      <p:sp>
        <p:nvSpPr>
          <p:cNvPr id="30762" name="Rectangle 39"/>
          <p:cNvSpPr>
            <a:spLocks noChangeArrowheads="1"/>
          </p:cNvSpPr>
          <p:nvPr/>
        </p:nvSpPr>
        <p:spPr bwMode="auto">
          <a:xfrm>
            <a:off x="7280275" y="5675313"/>
            <a:ext cx="13811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i</a:t>
            </a:r>
            <a:endParaRPr lang="en-GB" altLang="en-US">
              <a:latin typeface="Times" panose="02020603050405020304" pitchFamily="18" charset="0"/>
            </a:endParaRPr>
          </a:p>
        </p:txBody>
      </p:sp>
      <p:sp>
        <p:nvSpPr>
          <p:cNvPr id="30763" name="Rectangle 40"/>
          <p:cNvSpPr>
            <a:spLocks noChangeArrowheads="1"/>
          </p:cNvSpPr>
          <p:nvPr/>
        </p:nvSpPr>
        <p:spPr bwMode="auto">
          <a:xfrm>
            <a:off x="7324725" y="5675313"/>
            <a:ext cx="141288"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f</a:t>
            </a:r>
            <a:endParaRPr lang="en-GB" altLang="en-US">
              <a:latin typeface="Times" panose="02020603050405020304" pitchFamily="18" charset="0"/>
            </a:endParaRPr>
          </a:p>
        </p:txBody>
      </p:sp>
      <p:sp>
        <p:nvSpPr>
          <p:cNvPr id="30764" name="Rectangle 41"/>
          <p:cNvSpPr>
            <a:spLocks noChangeArrowheads="1"/>
          </p:cNvSpPr>
          <p:nvPr/>
        </p:nvSpPr>
        <p:spPr bwMode="auto">
          <a:xfrm>
            <a:off x="7375525" y="5675313"/>
            <a:ext cx="13811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i</a:t>
            </a:r>
            <a:endParaRPr lang="en-GB" altLang="en-US">
              <a:latin typeface="Times" panose="02020603050405020304" pitchFamily="18" charset="0"/>
            </a:endParaRPr>
          </a:p>
        </p:txBody>
      </p:sp>
      <p:sp>
        <p:nvSpPr>
          <p:cNvPr id="30765" name="Rectangle 42"/>
          <p:cNvSpPr>
            <a:spLocks noChangeArrowheads="1"/>
          </p:cNvSpPr>
          <p:nvPr/>
        </p:nvSpPr>
        <p:spPr bwMode="auto">
          <a:xfrm>
            <a:off x="7419975" y="5675313"/>
            <a:ext cx="285750"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ca</a:t>
            </a:r>
            <a:endParaRPr lang="en-GB" altLang="en-US">
              <a:latin typeface="Times" panose="02020603050405020304" pitchFamily="18" charset="0"/>
            </a:endParaRPr>
          </a:p>
        </p:txBody>
      </p:sp>
      <p:sp>
        <p:nvSpPr>
          <p:cNvPr id="30766" name="Rectangle 43"/>
          <p:cNvSpPr>
            <a:spLocks noChangeArrowheads="1"/>
          </p:cNvSpPr>
          <p:nvPr/>
        </p:nvSpPr>
        <p:spPr bwMode="auto">
          <a:xfrm>
            <a:off x="7618413" y="5675313"/>
            <a:ext cx="166687"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700">
                <a:solidFill>
                  <a:srgbClr val="000000"/>
                </a:solidFill>
                <a:latin typeface="Arial" panose="020B0604020202020204" pitchFamily="34" charset="0"/>
              </a:rPr>
              <a:t>te</a:t>
            </a:r>
            <a:endParaRPr lang="en-GB" altLang="en-US">
              <a:latin typeface="Times" panose="02020603050405020304" pitchFamily="18" charset="0"/>
            </a:endParaRPr>
          </a:p>
        </p:txBody>
      </p:sp>
      <p:sp>
        <p:nvSpPr>
          <p:cNvPr id="30767" name="Rectangle 44"/>
          <p:cNvSpPr>
            <a:spLocks noChangeArrowheads="1"/>
          </p:cNvSpPr>
          <p:nvPr/>
        </p:nvSpPr>
        <p:spPr bwMode="auto">
          <a:xfrm>
            <a:off x="1190625" y="5518150"/>
            <a:ext cx="11113"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68" name="Rectangle 45"/>
          <p:cNvSpPr>
            <a:spLocks noChangeArrowheads="1"/>
          </p:cNvSpPr>
          <p:nvPr/>
        </p:nvSpPr>
        <p:spPr bwMode="auto">
          <a:xfrm>
            <a:off x="1190625" y="5518150"/>
            <a:ext cx="11113"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69" name="Rectangle 46"/>
          <p:cNvSpPr>
            <a:spLocks noChangeArrowheads="1"/>
          </p:cNvSpPr>
          <p:nvPr/>
        </p:nvSpPr>
        <p:spPr bwMode="auto">
          <a:xfrm>
            <a:off x="1201738" y="5518150"/>
            <a:ext cx="788987"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0" name="Rectangle 47"/>
          <p:cNvSpPr>
            <a:spLocks noChangeArrowheads="1"/>
          </p:cNvSpPr>
          <p:nvPr/>
        </p:nvSpPr>
        <p:spPr bwMode="auto">
          <a:xfrm>
            <a:off x="1990725" y="5518150"/>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1" name="Rectangle 48"/>
          <p:cNvSpPr>
            <a:spLocks noChangeArrowheads="1"/>
          </p:cNvSpPr>
          <p:nvPr/>
        </p:nvSpPr>
        <p:spPr bwMode="auto">
          <a:xfrm>
            <a:off x="2003425" y="5518150"/>
            <a:ext cx="54768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2" name="Rectangle 49"/>
          <p:cNvSpPr>
            <a:spLocks noChangeArrowheads="1"/>
          </p:cNvSpPr>
          <p:nvPr/>
        </p:nvSpPr>
        <p:spPr bwMode="auto">
          <a:xfrm>
            <a:off x="2551113" y="5518150"/>
            <a:ext cx="11112"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3" name="Rectangle 50"/>
          <p:cNvSpPr>
            <a:spLocks noChangeArrowheads="1"/>
          </p:cNvSpPr>
          <p:nvPr/>
        </p:nvSpPr>
        <p:spPr bwMode="auto">
          <a:xfrm>
            <a:off x="2562225" y="5518150"/>
            <a:ext cx="76358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4" name="Rectangle 51"/>
          <p:cNvSpPr>
            <a:spLocks noChangeArrowheads="1"/>
          </p:cNvSpPr>
          <p:nvPr/>
        </p:nvSpPr>
        <p:spPr bwMode="auto">
          <a:xfrm>
            <a:off x="3325813" y="5518150"/>
            <a:ext cx="11112"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5" name="Rectangle 52"/>
          <p:cNvSpPr>
            <a:spLocks noChangeArrowheads="1"/>
          </p:cNvSpPr>
          <p:nvPr/>
        </p:nvSpPr>
        <p:spPr bwMode="auto">
          <a:xfrm>
            <a:off x="3336925" y="5518150"/>
            <a:ext cx="126523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6" name="Rectangle 53"/>
          <p:cNvSpPr>
            <a:spLocks noChangeArrowheads="1"/>
          </p:cNvSpPr>
          <p:nvPr/>
        </p:nvSpPr>
        <p:spPr bwMode="auto">
          <a:xfrm>
            <a:off x="4602163" y="5518150"/>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7" name="Rectangle 54"/>
          <p:cNvSpPr>
            <a:spLocks noChangeArrowheads="1"/>
          </p:cNvSpPr>
          <p:nvPr/>
        </p:nvSpPr>
        <p:spPr bwMode="auto">
          <a:xfrm>
            <a:off x="4614863" y="5518150"/>
            <a:ext cx="1036637"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8" name="Rectangle 55"/>
          <p:cNvSpPr>
            <a:spLocks noChangeArrowheads="1"/>
          </p:cNvSpPr>
          <p:nvPr/>
        </p:nvSpPr>
        <p:spPr bwMode="auto">
          <a:xfrm>
            <a:off x="5651500" y="5518150"/>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79" name="Rectangle 56"/>
          <p:cNvSpPr>
            <a:spLocks noChangeArrowheads="1"/>
          </p:cNvSpPr>
          <p:nvPr/>
        </p:nvSpPr>
        <p:spPr bwMode="auto">
          <a:xfrm>
            <a:off x="5664200" y="5518150"/>
            <a:ext cx="105568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0" name="Rectangle 57"/>
          <p:cNvSpPr>
            <a:spLocks noChangeArrowheads="1"/>
          </p:cNvSpPr>
          <p:nvPr/>
        </p:nvSpPr>
        <p:spPr bwMode="auto">
          <a:xfrm>
            <a:off x="6719888" y="5518150"/>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1" name="Rectangle 58"/>
          <p:cNvSpPr>
            <a:spLocks noChangeArrowheads="1"/>
          </p:cNvSpPr>
          <p:nvPr/>
        </p:nvSpPr>
        <p:spPr bwMode="auto">
          <a:xfrm>
            <a:off x="6719888" y="5518150"/>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2" name="Rectangle 59"/>
          <p:cNvSpPr>
            <a:spLocks noChangeArrowheads="1"/>
          </p:cNvSpPr>
          <p:nvPr/>
        </p:nvSpPr>
        <p:spPr bwMode="auto">
          <a:xfrm>
            <a:off x="6908800" y="5518150"/>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3" name="Rectangle 60"/>
          <p:cNvSpPr>
            <a:spLocks noChangeArrowheads="1"/>
          </p:cNvSpPr>
          <p:nvPr/>
        </p:nvSpPr>
        <p:spPr bwMode="auto">
          <a:xfrm>
            <a:off x="6908800" y="5518150"/>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4" name="Rectangle 61"/>
          <p:cNvSpPr>
            <a:spLocks noChangeArrowheads="1"/>
          </p:cNvSpPr>
          <p:nvPr/>
        </p:nvSpPr>
        <p:spPr bwMode="auto">
          <a:xfrm>
            <a:off x="6921500" y="5518150"/>
            <a:ext cx="98425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5" name="Rectangle 62"/>
          <p:cNvSpPr>
            <a:spLocks noChangeArrowheads="1"/>
          </p:cNvSpPr>
          <p:nvPr/>
        </p:nvSpPr>
        <p:spPr bwMode="auto">
          <a:xfrm>
            <a:off x="7905750" y="5518150"/>
            <a:ext cx="11113"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6" name="Rectangle 63"/>
          <p:cNvSpPr>
            <a:spLocks noChangeArrowheads="1"/>
          </p:cNvSpPr>
          <p:nvPr/>
        </p:nvSpPr>
        <p:spPr bwMode="auto">
          <a:xfrm>
            <a:off x="7905750" y="5518150"/>
            <a:ext cx="11113"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7" name="Rectangle 64"/>
          <p:cNvSpPr>
            <a:spLocks noChangeArrowheads="1"/>
          </p:cNvSpPr>
          <p:nvPr/>
        </p:nvSpPr>
        <p:spPr bwMode="auto">
          <a:xfrm>
            <a:off x="1190625" y="5530850"/>
            <a:ext cx="11113"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8" name="Rectangle 65"/>
          <p:cNvSpPr>
            <a:spLocks noChangeArrowheads="1"/>
          </p:cNvSpPr>
          <p:nvPr/>
        </p:nvSpPr>
        <p:spPr bwMode="auto">
          <a:xfrm>
            <a:off x="1190625" y="6040438"/>
            <a:ext cx="11113"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89" name="Rectangle 66"/>
          <p:cNvSpPr>
            <a:spLocks noChangeArrowheads="1"/>
          </p:cNvSpPr>
          <p:nvPr/>
        </p:nvSpPr>
        <p:spPr bwMode="auto">
          <a:xfrm>
            <a:off x="1190625" y="6040438"/>
            <a:ext cx="11113"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0" name="Rectangle 67"/>
          <p:cNvSpPr>
            <a:spLocks noChangeArrowheads="1"/>
          </p:cNvSpPr>
          <p:nvPr/>
        </p:nvSpPr>
        <p:spPr bwMode="auto">
          <a:xfrm>
            <a:off x="1201738" y="6040438"/>
            <a:ext cx="788987"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1" name="Rectangle 68"/>
          <p:cNvSpPr>
            <a:spLocks noChangeArrowheads="1"/>
          </p:cNvSpPr>
          <p:nvPr/>
        </p:nvSpPr>
        <p:spPr bwMode="auto">
          <a:xfrm>
            <a:off x="1990725" y="5530850"/>
            <a:ext cx="12700"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2" name="Rectangle 69"/>
          <p:cNvSpPr>
            <a:spLocks noChangeArrowheads="1"/>
          </p:cNvSpPr>
          <p:nvPr/>
        </p:nvSpPr>
        <p:spPr bwMode="auto">
          <a:xfrm>
            <a:off x="1990725" y="6040438"/>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3" name="Rectangle 70"/>
          <p:cNvSpPr>
            <a:spLocks noChangeArrowheads="1"/>
          </p:cNvSpPr>
          <p:nvPr/>
        </p:nvSpPr>
        <p:spPr bwMode="auto">
          <a:xfrm>
            <a:off x="2003425" y="6040438"/>
            <a:ext cx="54768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4" name="Rectangle 71"/>
          <p:cNvSpPr>
            <a:spLocks noChangeArrowheads="1"/>
          </p:cNvSpPr>
          <p:nvPr/>
        </p:nvSpPr>
        <p:spPr bwMode="auto">
          <a:xfrm>
            <a:off x="2551113" y="5530850"/>
            <a:ext cx="11112"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5" name="Rectangle 72"/>
          <p:cNvSpPr>
            <a:spLocks noChangeArrowheads="1"/>
          </p:cNvSpPr>
          <p:nvPr/>
        </p:nvSpPr>
        <p:spPr bwMode="auto">
          <a:xfrm>
            <a:off x="2551113" y="6040438"/>
            <a:ext cx="11112"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6" name="Rectangle 73"/>
          <p:cNvSpPr>
            <a:spLocks noChangeArrowheads="1"/>
          </p:cNvSpPr>
          <p:nvPr/>
        </p:nvSpPr>
        <p:spPr bwMode="auto">
          <a:xfrm>
            <a:off x="2562225" y="6040438"/>
            <a:ext cx="76358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7" name="Rectangle 74"/>
          <p:cNvSpPr>
            <a:spLocks noChangeArrowheads="1"/>
          </p:cNvSpPr>
          <p:nvPr/>
        </p:nvSpPr>
        <p:spPr bwMode="auto">
          <a:xfrm>
            <a:off x="3325813" y="5530850"/>
            <a:ext cx="11112"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8" name="Rectangle 75"/>
          <p:cNvSpPr>
            <a:spLocks noChangeArrowheads="1"/>
          </p:cNvSpPr>
          <p:nvPr/>
        </p:nvSpPr>
        <p:spPr bwMode="auto">
          <a:xfrm>
            <a:off x="3325813" y="6040438"/>
            <a:ext cx="11112"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799" name="Rectangle 76"/>
          <p:cNvSpPr>
            <a:spLocks noChangeArrowheads="1"/>
          </p:cNvSpPr>
          <p:nvPr/>
        </p:nvSpPr>
        <p:spPr bwMode="auto">
          <a:xfrm>
            <a:off x="3336925" y="6040438"/>
            <a:ext cx="126523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0" name="Rectangle 77"/>
          <p:cNvSpPr>
            <a:spLocks noChangeArrowheads="1"/>
          </p:cNvSpPr>
          <p:nvPr/>
        </p:nvSpPr>
        <p:spPr bwMode="auto">
          <a:xfrm>
            <a:off x="4602163" y="5530850"/>
            <a:ext cx="12700"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1" name="Rectangle 78"/>
          <p:cNvSpPr>
            <a:spLocks noChangeArrowheads="1"/>
          </p:cNvSpPr>
          <p:nvPr/>
        </p:nvSpPr>
        <p:spPr bwMode="auto">
          <a:xfrm>
            <a:off x="4602163" y="6040438"/>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2" name="Rectangle 79"/>
          <p:cNvSpPr>
            <a:spLocks noChangeArrowheads="1"/>
          </p:cNvSpPr>
          <p:nvPr/>
        </p:nvSpPr>
        <p:spPr bwMode="auto">
          <a:xfrm>
            <a:off x="4614863" y="6040438"/>
            <a:ext cx="1036637"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3" name="Rectangle 80"/>
          <p:cNvSpPr>
            <a:spLocks noChangeArrowheads="1"/>
          </p:cNvSpPr>
          <p:nvPr/>
        </p:nvSpPr>
        <p:spPr bwMode="auto">
          <a:xfrm>
            <a:off x="5651500" y="5530850"/>
            <a:ext cx="12700"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4" name="Rectangle 81"/>
          <p:cNvSpPr>
            <a:spLocks noChangeArrowheads="1"/>
          </p:cNvSpPr>
          <p:nvPr/>
        </p:nvSpPr>
        <p:spPr bwMode="auto">
          <a:xfrm>
            <a:off x="5651500" y="6040438"/>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5" name="Rectangle 82"/>
          <p:cNvSpPr>
            <a:spLocks noChangeArrowheads="1"/>
          </p:cNvSpPr>
          <p:nvPr/>
        </p:nvSpPr>
        <p:spPr bwMode="auto">
          <a:xfrm>
            <a:off x="5664200" y="6040438"/>
            <a:ext cx="105568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6" name="Rectangle 83"/>
          <p:cNvSpPr>
            <a:spLocks noChangeArrowheads="1"/>
          </p:cNvSpPr>
          <p:nvPr/>
        </p:nvSpPr>
        <p:spPr bwMode="auto">
          <a:xfrm>
            <a:off x="6719888" y="5530850"/>
            <a:ext cx="12700"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7" name="Rectangle 84"/>
          <p:cNvSpPr>
            <a:spLocks noChangeArrowheads="1"/>
          </p:cNvSpPr>
          <p:nvPr/>
        </p:nvSpPr>
        <p:spPr bwMode="auto">
          <a:xfrm>
            <a:off x="6719888" y="6040438"/>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8" name="Rectangle 85"/>
          <p:cNvSpPr>
            <a:spLocks noChangeArrowheads="1"/>
          </p:cNvSpPr>
          <p:nvPr/>
        </p:nvSpPr>
        <p:spPr bwMode="auto">
          <a:xfrm>
            <a:off x="6719888" y="6040438"/>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09" name="Rectangle 86"/>
          <p:cNvSpPr>
            <a:spLocks noChangeArrowheads="1"/>
          </p:cNvSpPr>
          <p:nvPr/>
        </p:nvSpPr>
        <p:spPr bwMode="auto">
          <a:xfrm>
            <a:off x="6908800" y="5530850"/>
            <a:ext cx="12700"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10" name="Rectangle 87"/>
          <p:cNvSpPr>
            <a:spLocks noChangeArrowheads="1"/>
          </p:cNvSpPr>
          <p:nvPr/>
        </p:nvSpPr>
        <p:spPr bwMode="auto">
          <a:xfrm>
            <a:off x="6908800" y="6040438"/>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11" name="Rectangle 88"/>
          <p:cNvSpPr>
            <a:spLocks noChangeArrowheads="1"/>
          </p:cNvSpPr>
          <p:nvPr/>
        </p:nvSpPr>
        <p:spPr bwMode="auto">
          <a:xfrm>
            <a:off x="6908800" y="6040438"/>
            <a:ext cx="1270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12" name="Rectangle 89"/>
          <p:cNvSpPr>
            <a:spLocks noChangeArrowheads="1"/>
          </p:cNvSpPr>
          <p:nvPr/>
        </p:nvSpPr>
        <p:spPr bwMode="auto">
          <a:xfrm>
            <a:off x="6921500" y="6040438"/>
            <a:ext cx="98425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13" name="Rectangle 90"/>
          <p:cNvSpPr>
            <a:spLocks noChangeArrowheads="1"/>
          </p:cNvSpPr>
          <p:nvPr/>
        </p:nvSpPr>
        <p:spPr bwMode="auto">
          <a:xfrm>
            <a:off x="7905750" y="5530850"/>
            <a:ext cx="11113" cy="509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14" name="Rectangle 91"/>
          <p:cNvSpPr>
            <a:spLocks noChangeArrowheads="1"/>
          </p:cNvSpPr>
          <p:nvPr/>
        </p:nvSpPr>
        <p:spPr bwMode="auto">
          <a:xfrm>
            <a:off x="7905750" y="6040438"/>
            <a:ext cx="11113"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15" name="Rectangle 92"/>
          <p:cNvSpPr>
            <a:spLocks noChangeArrowheads="1"/>
          </p:cNvSpPr>
          <p:nvPr/>
        </p:nvSpPr>
        <p:spPr bwMode="auto">
          <a:xfrm>
            <a:off x="7905750" y="6040438"/>
            <a:ext cx="11113"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30816" name="Rectangle 93"/>
          <p:cNvSpPr>
            <a:spLocks noChangeArrowheads="1"/>
          </p:cNvSpPr>
          <p:nvPr/>
        </p:nvSpPr>
        <p:spPr bwMode="auto">
          <a:xfrm>
            <a:off x="284163" y="5102225"/>
            <a:ext cx="12715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800">
                <a:solidFill>
                  <a:schemeClr val="accent1"/>
                </a:solidFill>
                <a:latin typeface="Arial" panose="020B0604020202020204" pitchFamily="34" charset="0"/>
              </a:rPr>
              <a:t>Scrip layout</a:t>
            </a:r>
            <a:endParaRPr lang="en-GB" altLang="en-US">
              <a:latin typeface="Times"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E06082C5-72B0-4AFD-B35E-E118E2E71C02}" type="datetime1">
              <a:rPr lang="en-US" altLang="en-US" sz="1400"/>
              <a:pPr eaLnBrk="1" hangingPunct="1"/>
              <a:t>10/24/2018</a:t>
            </a:fld>
            <a:endParaRPr lang="en-US" altLang="en-US" sz="1400"/>
          </a:p>
        </p:txBody>
      </p:sp>
      <p:sp>
        <p:nvSpPr>
          <p:cNvPr id="3174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317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4568EEF7-F6E1-4141-BA1D-AB67B81F7A1F}" type="slidenum">
              <a:rPr lang="en-US" altLang="en-US" sz="1400"/>
              <a:pPr eaLnBrk="1" hangingPunct="1"/>
              <a:t>29</a:t>
            </a:fld>
            <a:endParaRPr lang="en-US" altLang="en-US" sz="1400"/>
          </a:p>
        </p:txBody>
      </p:sp>
      <p:sp>
        <p:nvSpPr>
          <p:cNvPr id="31749" name="Rectangle 2"/>
          <p:cNvSpPr>
            <a:spLocks noGrp="1" noChangeArrowheads="1"/>
          </p:cNvSpPr>
          <p:nvPr>
            <p:ph type="title"/>
          </p:nvPr>
        </p:nvSpPr>
        <p:spPr/>
        <p:txBody>
          <a:bodyPr/>
          <a:lstStyle/>
          <a:p>
            <a:pPr eaLnBrk="1" hangingPunct="1"/>
            <a:r>
              <a:rPr lang="en-US" altLang="en-US" smtClean="0"/>
              <a:t>WS-Security</a:t>
            </a:r>
          </a:p>
        </p:txBody>
      </p:sp>
      <p:sp>
        <p:nvSpPr>
          <p:cNvPr id="31750" name="Rectangle 3" descr="Rectangle: Click to edit Master text styles&#10;Second level&#10;Third level&#10;Fourth level&#10;Fifth level"/>
          <p:cNvSpPr>
            <a:spLocks noGrp="1" noChangeArrowheads="1"/>
          </p:cNvSpPr>
          <p:nvPr>
            <p:ph type="body" idx="1"/>
          </p:nvPr>
        </p:nvSpPr>
        <p:spPr/>
        <p:txBody>
          <a:bodyPr/>
          <a:lstStyle/>
          <a:p>
            <a:pPr eaLnBrk="1" hangingPunct="1">
              <a:lnSpc>
                <a:spcPct val="80000"/>
              </a:lnSpc>
            </a:pPr>
            <a:r>
              <a:rPr lang="en-US" altLang="en-US" sz="2400" smtClean="0"/>
              <a:t>Messaging is at the core of WS.</a:t>
            </a:r>
          </a:p>
          <a:p>
            <a:pPr eaLnBrk="1" hangingPunct="1">
              <a:lnSpc>
                <a:spcPct val="80000"/>
              </a:lnSpc>
            </a:pPr>
            <a:r>
              <a:rPr lang="en-US" altLang="en-US" sz="2400" smtClean="0"/>
              <a:t>WS-Security provides enhancements to SOAP messaging to provide quality of protection through</a:t>
            </a:r>
          </a:p>
          <a:p>
            <a:pPr lvl="1" eaLnBrk="1" hangingPunct="1">
              <a:lnSpc>
                <a:spcPct val="80000"/>
              </a:lnSpc>
            </a:pPr>
            <a:r>
              <a:rPr lang="en-US" altLang="en-US" sz="2000" smtClean="0"/>
              <a:t>Message integrity</a:t>
            </a:r>
          </a:p>
          <a:p>
            <a:pPr lvl="1" eaLnBrk="1" hangingPunct="1">
              <a:lnSpc>
                <a:spcPct val="80000"/>
              </a:lnSpc>
            </a:pPr>
            <a:r>
              <a:rPr lang="en-US" altLang="en-US" sz="2000" smtClean="0"/>
              <a:t>Message confidentiality</a:t>
            </a:r>
          </a:p>
          <a:p>
            <a:pPr lvl="1" eaLnBrk="1" hangingPunct="1">
              <a:lnSpc>
                <a:spcPct val="80000"/>
              </a:lnSpc>
            </a:pPr>
            <a:r>
              <a:rPr lang="en-US" altLang="en-US" sz="2000" smtClean="0"/>
              <a:t>Message authentication</a:t>
            </a:r>
          </a:p>
          <a:p>
            <a:pPr eaLnBrk="1" hangingPunct="1">
              <a:lnSpc>
                <a:spcPct val="80000"/>
              </a:lnSpc>
            </a:pPr>
            <a:r>
              <a:rPr lang="en-US" altLang="en-US" sz="2400" smtClean="0"/>
              <a:t>The standard allows for wide variety of security models and encryption technologies.</a:t>
            </a:r>
          </a:p>
          <a:p>
            <a:pPr eaLnBrk="1" hangingPunct="1">
              <a:lnSpc>
                <a:spcPct val="80000"/>
              </a:lnSpc>
            </a:pPr>
            <a:r>
              <a:rPr lang="en-US" altLang="en-US" sz="2400" smtClean="0"/>
              <a:t>A variety of authentication and authorization methods are also supported.</a:t>
            </a:r>
          </a:p>
          <a:p>
            <a:pPr eaLnBrk="1" hangingPunct="1">
              <a:lnSpc>
                <a:spcPct val="80000"/>
              </a:lnSpc>
            </a:pPr>
            <a:r>
              <a:rPr lang="en-US" altLang="en-US" sz="2400" smtClean="0"/>
              <a:t>Binary security tokens can be attached to SOAP messages (Kerberos tokens, X509 tokens, etc.)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1AF9389-B1E2-40C0-B00C-BCACDC4C64F0}" type="datetime1">
              <a:rPr lang="en-US" altLang="en-US" sz="1400"/>
              <a:pPr eaLnBrk="1" hangingPunct="1"/>
              <a:t>10/24/2018</a:t>
            </a:fld>
            <a:endParaRPr lang="en-US" altLang="en-US" sz="1400"/>
          </a:p>
        </p:txBody>
      </p:sp>
      <p:sp>
        <p:nvSpPr>
          <p:cNvPr id="512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512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CE3B7597-9D1E-45DB-9305-CF7746799FC8}" type="slidenum">
              <a:rPr lang="en-US" altLang="en-US" sz="1400"/>
              <a:pPr eaLnBrk="1" hangingPunct="1"/>
              <a:t>3</a:t>
            </a:fld>
            <a:endParaRPr lang="en-US" altLang="en-US" sz="1400"/>
          </a:p>
        </p:txBody>
      </p:sp>
      <p:sp>
        <p:nvSpPr>
          <p:cNvPr id="5125" name="Rectangle 2"/>
          <p:cNvSpPr>
            <a:spLocks noGrp="1" noChangeArrowheads="1"/>
          </p:cNvSpPr>
          <p:nvPr>
            <p:ph type="title"/>
          </p:nvPr>
        </p:nvSpPr>
        <p:spPr/>
        <p:txBody>
          <a:bodyPr/>
          <a:lstStyle/>
          <a:p>
            <a:pPr eaLnBrk="1" hangingPunct="1"/>
            <a:r>
              <a:rPr lang="en-US" altLang="en-US" smtClean="0"/>
              <a:t>Encryption</a:t>
            </a:r>
          </a:p>
        </p:txBody>
      </p:sp>
      <p:sp>
        <p:nvSpPr>
          <p:cNvPr id="5126" name="Rectangle 3" descr="Rectangle: Click to edit Master text styles&#10;Second level&#10;Third level&#10;Fourth level&#10;Fifth level"/>
          <p:cNvSpPr>
            <a:spLocks noGrp="1" noChangeArrowheads="1"/>
          </p:cNvSpPr>
          <p:nvPr>
            <p:ph type="body" idx="1"/>
          </p:nvPr>
        </p:nvSpPr>
        <p:spPr/>
        <p:txBody>
          <a:bodyPr/>
          <a:lstStyle/>
          <a:p>
            <a:pPr eaLnBrk="1" hangingPunct="1">
              <a:lnSpc>
                <a:spcPct val="90000"/>
              </a:lnSpc>
            </a:pPr>
            <a:r>
              <a:rPr lang="en-US" altLang="en-US" smtClean="0"/>
              <a:t>Most schemes include algorithms for encrypting and decrypting messages based on secret codes called keys.</a:t>
            </a:r>
          </a:p>
          <a:p>
            <a:pPr eaLnBrk="1" hangingPunct="1">
              <a:lnSpc>
                <a:spcPct val="90000"/>
              </a:lnSpc>
            </a:pPr>
            <a:r>
              <a:rPr lang="en-US" altLang="en-US" smtClean="0"/>
              <a:t>Two common models: </a:t>
            </a:r>
          </a:p>
          <a:p>
            <a:pPr lvl="1" eaLnBrk="1" hangingPunct="1">
              <a:lnSpc>
                <a:spcPct val="90000"/>
              </a:lnSpc>
            </a:pPr>
            <a:r>
              <a:rPr lang="en-US" altLang="en-US" smtClean="0"/>
              <a:t>Shared secret keys </a:t>
            </a:r>
          </a:p>
          <a:p>
            <a:pPr lvl="1" eaLnBrk="1" hangingPunct="1">
              <a:lnSpc>
                <a:spcPct val="90000"/>
              </a:lnSpc>
            </a:pPr>
            <a:r>
              <a:rPr lang="en-US" altLang="en-US" smtClean="0"/>
              <a:t>Public/private key pairs: A message encrypted with the public key of the receiver can be decrypted only by the private key of the recipient.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40071B1B-39B1-4177-8FA3-093E8DA484C0}" type="datetime1">
              <a:rPr lang="en-US" altLang="en-US" sz="1400"/>
              <a:pPr eaLnBrk="1" hangingPunct="1"/>
              <a:t>10/24/2018</a:t>
            </a:fld>
            <a:endParaRPr lang="en-US" altLang="en-US" sz="1400"/>
          </a:p>
        </p:txBody>
      </p:sp>
      <p:sp>
        <p:nvSpPr>
          <p:cNvPr id="3277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327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CA49D271-557F-40D4-96AB-D1B73BF68CC0}" type="slidenum">
              <a:rPr lang="en-US" altLang="en-US" sz="1400"/>
              <a:pPr eaLnBrk="1" hangingPunct="1"/>
              <a:t>30</a:t>
            </a:fld>
            <a:endParaRPr lang="en-US" altLang="en-US" sz="1400"/>
          </a:p>
        </p:txBody>
      </p:sp>
      <p:sp>
        <p:nvSpPr>
          <p:cNvPr id="32773" name="Rectangle 2"/>
          <p:cNvSpPr>
            <a:spLocks noGrp="1" noChangeArrowheads="1"/>
          </p:cNvSpPr>
          <p:nvPr>
            <p:ph type="title"/>
          </p:nvPr>
        </p:nvSpPr>
        <p:spPr/>
        <p:txBody>
          <a:bodyPr/>
          <a:lstStyle/>
          <a:p>
            <a:pPr eaLnBrk="1" hangingPunct="1"/>
            <a:r>
              <a:rPr lang="en-US" altLang="en-US" smtClean="0"/>
              <a:t>WS-Security (contd.)</a:t>
            </a:r>
          </a:p>
        </p:txBody>
      </p:sp>
      <p:sp>
        <p:nvSpPr>
          <p:cNvPr id="32774"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altLang="en-US" smtClean="0"/>
              <a:t>Authentication: X509 certificate associated with a subject.</a:t>
            </a:r>
          </a:p>
          <a:p>
            <a:pPr eaLnBrk="1" hangingPunct="1"/>
            <a:r>
              <a:rPr lang="en-US" altLang="en-US" smtClean="0"/>
              <a:t>Confidentiality: public key cryptography</a:t>
            </a:r>
          </a:p>
          <a:p>
            <a:pPr eaLnBrk="1" hangingPunct="1"/>
            <a:r>
              <a:rPr lang="en-US" altLang="en-US" smtClean="0"/>
              <a:t>Integrity: digital signatures (XML signatures) and security tokens can be used to ensure message originated from the appropriate sender.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77B02515-0D85-4AC0-B62F-DD6DD38808F0}" type="datetime1">
              <a:rPr lang="en-US" altLang="en-US" sz="1400"/>
              <a:pPr eaLnBrk="1" hangingPunct="1"/>
              <a:t>10/24/2018</a:t>
            </a:fld>
            <a:endParaRPr lang="en-US" altLang="en-US" sz="1400"/>
          </a:p>
        </p:txBody>
      </p:sp>
      <p:sp>
        <p:nvSpPr>
          <p:cNvPr id="337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3379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53B4BC6B-B49B-4908-B5B4-B9A2EB125934}" type="slidenum">
              <a:rPr lang="en-US" altLang="en-US" sz="1400"/>
              <a:pPr eaLnBrk="1" hangingPunct="1"/>
              <a:t>31</a:t>
            </a:fld>
            <a:endParaRPr lang="en-US" altLang="en-US" sz="1400"/>
          </a:p>
        </p:txBody>
      </p:sp>
      <p:sp>
        <p:nvSpPr>
          <p:cNvPr id="33797" name="Rectangle 2"/>
          <p:cNvSpPr>
            <a:spLocks noGrp="1" noChangeArrowheads="1"/>
          </p:cNvSpPr>
          <p:nvPr>
            <p:ph type="title"/>
          </p:nvPr>
        </p:nvSpPr>
        <p:spPr/>
        <p:txBody>
          <a:bodyPr/>
          <a:lstStyle/>
          <a:p>
            <a:pPr eaLnBrk="1" hangingPunct="1"/>
            <a:r>
              <a:rPr lang="en-US" altLang="en-US" smtClean="0"/>
              <a:t>Summary</a:t>
            </a:r>
          </a:p>
        </p:txBody>
      </p:sp>
      <p:sp>
        <p:nvSpPr>
          <p:cNvPr id="33798" name="Rectangle 3" descr="Rectangle: Click to edit Master text styles&#10;Second level&#10;Third level&#10;Fourth level&#10;Fifth level"/>
          <p:cNvSpPr>
            <a:spLocks noGrp="1" noChangeArrowheads="1"/>
          </p:cNvSpPr>
          <p:nvPr>
            <p:ph type="body" idx="1"/>
          </p:nvPr>
        </p:nvSpPr>
        <p:spPr/>
        <p:txBody>
          <a:bodyPr/>
          <a:lstStyle/>
          <a:p>
            <a:pPr eaLnBrk="1" hangingPunct="1">
              <a:lnSpc>
                <a:spcPct val="90000"/>
              </a:lnSpc>
            </a:pPr>
            <a:r>
              <a:rPr lang="en-US" altLang="en-US" sz="2800" smtClean="0"/>
              <a:t>What is your security model?</a:t>
            </a:r>
          </a:p>
          <a:p>
            <a:pPr lvl="1" eaLnBrk="1" hangingPunct="1">
              <a:lnSpc>
                <a:spcPct val="90000"/>
              </a:lnSpc>
            </a:pPr>
            <a:r>
              <a:rPr lang="en-US" altLang="en-US" sz="2400" smtClean="0"/>
              <a:t>User-password-biometrics authentication?</a:t>
            </a:r>
          </a:p>
          <a:p>
            <a:pPr lvl="1" eaLnBrk="1" hangingPunct="1">
              <a:lnSpc>
                <a:spcPct val="90000"/>
              </a:lnSpc>
            </a:pPr>
            <a:r>
              <a:rPr lang="en-US" altLang="en-US" sz="2400" smtClean="0"/>
              <a:t>Association of certificate with user?</a:t>
            </a:r>
          </a:p>
          <a:p>
            <a:pPr lvl="1" eaLnBrk="1" hangingPunct="1">
              <a:lnSpc>
                <a:spcPct val="90000"/>
              </a:lnSpc>
            </a:pPr>
            <a:r>
              <a:rPr lang="en-US" altLang="en-US" sz="2400" smtClean="0"/>
              <a:t>Single-sign on, proxy-certificate for grid computing?</a:t>
            </a:r>
          </a:p>
          <a:p>
            <a:pPr lvl="1" eaLnBrk="1" hangingPunct="1">
              <a:lnSpc>
                <a:spcPct val="90000"/>
              </a:lnSpc>
            </a:pPr>
            <a:r>
              <a:rPr lang="en-US" altLang="en-US" sz="2400" smtClean="0"/>
              <a:t>PKI encryption for keys?</a:t>
            </a:r>
          </a:p>
          <a:p>
            <a:pPr lvl="1" eaLnBrk="1" hangingPunct="1">
              <a:lnSpc>
                <a:spcPct val="90000"/>
              </a:lnSpc>
            </a:pPr>
            <a:r>
              <a:rPr lang="en-US" altLang="en-US" sz="2400" smtClean="0"/>
              <a:t>Kerberos for key distribution?</a:t>
            </a:r>
          </a:p>
          <a:p>
            <a:pPr lvl="1" eaLnBrk="1" hangingPunct="1">
              <a:lnSpc>
                <a:spcPct val="90000"/>
              </a:lnSpc>
            </a:pPr>
            <a:r>
              <a:rPr lang="en-US" altLang="en-US" sz="2400" smtClean="0"/>
              <a:t>Secret-key-symmetric-key encryption of confidentiality and security?</a:t>
            </a:r>
          </a:p>
          <a:p>
            <a:pPr lvl="1" eaLnBrk="1" hangingPunct="1">
              <a:lnSpc>
                <a:spcPct val="90000"/>
              </a:lnSpc>
            </a:pPr>
            <a:r>
              <a:rPr lang="en-US" altLang="en-US" sz="2400" smtClean="0"/>
              <a:t>Digital signatures + certificates for integrity?</a:t>
            </a:r>
          </a:p>
          <a:p>
            <a:pPr eaLnBrk="1" hangingPunct="1">
              <a:lnSpc>
                <a:spcPct val="90000"/>
              </a:lnSpc>
            </a:pPr>
            <a:endParaRPr lang="en-US" altLang="en-US" sz="28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ssh</a:t>
            </a:r>
            <a:endParaRPr lang="en-US" dirty="0"/>
          </a:p>
        </p:txBody>
      </p:sp>
      <p:sp>
        <p:nvSpPr>
          <p:cNvPr id="3" name="Content Placeholder 2"/>
          <p:cNvSpPr>
            <a:spLocks noGrp="1"/>
          </p:cNvSpPr>
          <p:nvPr>
            <p:ph idx="1"/>
          </p:nvPr>
        </p:nvSpPr>
        <p:spPr/>
        <p:txBody>
          <a:bodyPr/>
          <a:lstStyle/>
          <a:p>
            <a:r>
              <a:rPr lang="en-US" sz="2800" dirty="0">
                <a:hlinkClick r:id="rId2"/>
              </a:rPr>
              <a:t>https://www.ssh.com/ssh/keygen/#</a:t>
            </a:r>
            <a:r>
              <a:rPr lang="en-US" sz="2800" dirty="0" smtClean="0">
                <a:hlinkClick r:id="rId2"/>
              </a:rPr>
              <a:t>sec-Creating-an-SSH-Key-Pair-for-User-Authentication</a:t>
            </a:r>
            <a:endParaRPr lang="en-US" sz="2800" dirty="0" smtClean="0"/>
          </a:p>
          <a:p>
            <a:r>
              <a:rPr lang="en-US" sz="2800" dirty="0" smtClean="0"/>
              <a:t>Putty into </a:t>
            </a:r>
            <a:r>
              <a:rPr lang="en-US" sz="2800" dirty="0" err="1" smtClean="0"/>
              <a:t>cse</a:t>
            </a:r>
            <a:r>
              <a:rPr lang="en-US" sz="2800" dirty="0" smtClean="0"/>
              <a:t> machine</a:t>
            </a:r>
          </a:p>
          <a:p>
            <a:r>
              <a:rPr lang="en-US" sz="2800" dirty="0" smtClean="0"/>
              <a:t>man </a:t>
            </a:r>
            <a:r>
              <a:rPr lang="en-US" sz="2800" dirty="0" err="1" smtClean="0"/>
              <a:t>ssh-keygen</a:t>
            </a:r>
            <a:endParaRPr lang="en-US" sz="2800" dirty="0" smtClean="0"/>
          </a:p>
          <a:p>
            <a:r>
              <a:rPr lang="en-US" sz="2800" dirty="0" smtClean="0"/>
              <a:t>Generate </a:t>
            </a:r>
            <a:r>
              <a:rPr lang="en-US" sz="2800" dirty="0" err="1" smtClean="0"/>
              <a:t>keypair</a:t>
            </a:r>
            <a:r>
              <a:rPr lang="en-US" sz="2800" dirty="0" smtClean="0"/>
              <a:t> (</a:t>
            </a:r>
            <a:r>
              <a:rPr lang="en-US" sz="2800" dirty="0" err="1" smtClean="0"/>
              <a:t>rsa</a:t>
            </a:r>
            <a:r>
              <a:rPr lang="en-US" sz="2800" dirty="0" smtClean="0"/>
              <a:t>)</a:t>
            </a:r>
          </a:p>
          <a:p>
            <a:r>
              <a:rPr lang="en-US" sz="2800" dirty="0" smtClean="0"/>
              <a:t>Copy pub key into the machine to which you need </a:t>
            </a:r>
            <a:r>
              <a:rPr lang="en-US" sz="2800" dirty="0" err="1" smtClean="0"/>
              <a:t>passowordless</a:t>
            </a:r>
            <a:r>
              <a:rPr lang="en-US" sz="2800" dirty="0" smtClean="0"/>
              <a:t> entry into the </a:t>
            </a:r>
            <a:r>
              <a:rPr lang="en-US" sz="2800" dirty="0" err="1" smtClean="0"/>
              <a:t>authorized_keys</a:t>
            </a:r>
            <a:r>
              <a:rPr lang="en-US" sz="2800" dirty="0" smtClean="0"/>
              <a:t> file.</a:t>
            </a:r>
          </a:p>
          <a:p>
            <a:r>
              <a:rPr lang="en-US" dirty="0"/>
              <a:t>the server has the public key of the user stored. What happens next is that the server creates a random value (nonce), encrypts it with the public key and sends it to the user. If the user is who is supposed to be, he can decrypt the challenge and send it back to the server, who then confirms the identity of the user. It is the classic challenge-response model.</a:t>
            </a:r>
            <a:endParaRPr lang="en-US" sz="2800" dirty="0" smtClean="0"/>
          </a:p>
          <a:p>
            <a:endParaRPr lang="en-US" dirty="0"/>
          </a:p>
        </p:txBody>
      </p:sp>
      <p:sp>
        <p:nvSpPr>
          <p:cNvPr id="4" name="Date Placeholder 3"/>
          <p:cNvSpPr>
            <a:spLocks noGrp="1"/>
          </p:cNvSpPr>
          <p:nvPr>
            <p:ph type="dt" sz="half" idx="10"/>
          </p:nvPr>
        </p:nvSpPr>
        <p:spPr/>
        <p:txBody>
          <a:bodyPr/>
          <a:lstStyle/>
          <a:p>
            <a:pPr>
              <a:defRPr/>
            </a:pPr>
            <a:fld id="{276EA561-91DB-4502-A0B6-75A95C969557}" type="datetime1">
              <a:rPr lang="en-US" smtClean="0"/>
              <a:pPr>
                <a:defRPr/>
              </a:pPr>
              <a:t>10/24/2018</a:t>
            </a:fld>
            <a:r>
              <a:rPr lang="en-US" dirty="0" smtClean="0"/>
              <a:t>o</a:t>
            </a:r>
            <a:endParaRPr lang="en-US" dirty="0"/>
          </a:p>
        </p:txBody>
      </p:sp>
      <p:sp>
        <p:nvSpPr>
          <p:cNvPr id="5" name="Footer Placeholder 4"/>
          <p:cNvSpPr>
            <a:spLocks noGrp="1"/>
          </p:cNvSpPr>
          <p:nvPr>
            <p:ph type="ftr" sz="quarter" idx="11"/>
          </p:nvPr>
        </p:nvSpPr>
        <p:spPr/>
        <p:txBody>
          <a:bodyPr/>
          <a:lstStyle/>
          <a:p>
            <a:pPr>
              <a:defRPr/>
            </a:pPr>
            <a:r>
              <a:rPr lang="en-US" dirty="0" err="1" smtClean="0"/>
              <a:t>B.Ramamurthy</a:t>
            </a:r>
            <a:endParaRPr lang="en-US" dirty="0"/>
          </a:p>
        </p:txBody>
      </p:sp>
      <p:sp>
        <p:nvSpPr>
          <p:cNvPr id="6" name="Slide Number Placeholder 5"/>
          <p:cNvSpPr>
            <a:spLocks noGrp="1"/>
          </p:cNvSpPr>
          <p:nvPr>
            <p:ph type="sldNum" sz="quarter" idx="12"/>
          </p:nvPr>
        </p:nvSpPr>
        <p:spPr/>
        <p:txBody>
          <a:bodyPr/>
          <a:lstStyle/>
          <a:p>
            <a:fld id="{AD8F347C-007F-4B00-ADA6-A201C7BEBE1F}" type="slidenum">
              <a:rPr lang="en-US" altLang="en-US" smtClean="0"/>
              <a:pPr/>
              <a:t>32</a:t>
            </a:fld>
            <a:endParaRPr lang="en-US" altLang="en-US"/>
          </a:p>
        </p:txBody>
      </p:sp>
    </p:spTree>
    <p:extLst>
      <p:ext uri="{BB962C8B-B14F-4D97-AF65-F5344CB8AC3E}">
        <p14:creationId xmlns:p14="http://schemas.microsoft.com/office/powerpoint/2010/main" val="15662727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Authorized Keys file &amp; nonce exchange</a:t>
            </a:r>
            <a:endParaRPr lang="en-US" dirty="0"/>
          </a:p>
        </p:txBody>
      </p:sp>
      <p:sp>
        <p:nvSpPr>
          <p:cNvPr id="3" name="Content Placeholder 2"/>
          <p:cNvSpPr>
            <a:spLocks noGrp="1"/>
          </p:cNvSpPr>
          <p:nvPr>
            <p:ph idx="1"/>
          </p:nvPr>
        </p:nvSpPr>
        <p:spPr>
          <a:xfrm>
            <a:off x="838200" y="1905000"/>
            <a:ext cx="8077200" cy="4114800"/>
          </a:xfrm>
        </p:spPr>
        <p:txBody>
          <a:bodyPr/>
          <a:lstStyle/>
          <a:p>
            <a:endParaRPr lang="en-US" sz="2000" dirty="0" smtClean="0"/>
          </a:p>
          <a:p>
            <a:r>
              <a:rPr lang="en-US" sz="2000" dirty="0" smtClean="0"/>
              <a:t>You place the public key in the </a:t>
            </a:r>
            <a:r>
              <a:rPr lang="en-US" sz="2000" dirty="0" err="1" smtClean="0"/>
              <a:t>authorized_keys</a:t>
            </a:r>
            <a:r>
              <a:rPr lang="en-US" sz="2000" dirty="0" smtClean="0"/>
              <a:t> file</a:t>
            </a:r>
          </a:p>
          <a:p>
            <a:r>
              <a:rPr lang="en-US" sz="2000" dirty="0" smtClean="0"/>
              <a:t>“The </a:t>
            </a:r>
            <a:r>
              <a:rPr lang="en-US" sz="2000" dirty="0"/>
              <a:t>server has the public key of the user stored. What happens next is that the server creates a random value (nonce), encrypts it with the public key and sends it to the user. If the user is who is supposed to be, he can decrypt the challenge and send it back to the server, who then confirms the identity of the user. It is the classic challenge-response model</a:t>
            </a:r>
            <a:r>
              <a:rPr lang="en-US" sz="2000" dirty="0" smtClean="0"/>
              <a:t>.”—from </a:t>
            </a:r>
            <a:r>
              <a:rPr lang="en-US" sz="2000" dirty="0" err="1" smtClean="0"/>
              <a:t>stackoverflow</a:t>
            </a:r>
            <a:endParaRPr lang="en-US" sz="2000" dirty="0" smtClean="0"/>
          </a:p>
          <a:p>
            <a:r>
              <a:rPr lang="en-US" sz="2000" dirty="0" smtClean="0"/>
              <a:t>This is the </a:t>
            </a:r>
            <a:r>
              <a:rPr lang="en-US" sz="2000" dirty="0" err="1" smtClean="0"/>
              <a:t>passwordless</a:t>
            </a:r>
            <a:r>
              <a:rPr lang="en-US" sz="2000" dirty="0" smtClean="0"/>
              <a:t> handshake before the servers are connected.</a:t>
            </a:r>
          </a:p>
          <a:p>
            <a:r>
              <a:rPr lang="en-US" sz="2000" dirty="0" smtClean="0"/>
              <a:t>A similar one is used in the </a:t>
            </a:r>
            <a:r>
              <a:rPr lang="en-US" sz="2000" dirty="0" err="1" smtClean="0"/>
              <a:t>aws</a:t>
            </a:r>
            <a:r>
              <a:rPr lang="en-US" sz="2000" dirty="0" smtClean="0"/>
              <a:t>, and </a:t>
            </a:r>
            <a:r>
              <a:rPr lang="en-US" sz="2000" smtClean="0"/>
              <a:t>other services.</a:t>
            </a:r>
            <a:endParaRPr lang="en-US" sz="2000" dirty="0" smtClean="0"/>
          </a:p>
          <a:p>
            <a:endParaRPr lang="en-US" sz="2000" dirty="0"/>
          </a:p>
        </p:txBody>
      </p:sp>
      <p:sp>
        <p:nvSpPr>
          <p:cNvPr id="4" name="Date Placeholder 3"/>
          <p:cNvSpPr>
            <a:spLocks noGrp="1"/>
          </p:cNvSpPr>
          <p:nvPr>
            <p:ph type="dt" sz="half" idx="10"/>
          </p:nvPr>
        </p:nvSpPr>
        <p:spPr/>
        <p:txBody>
          <a:bodyPr/>
          <a:lstStyle/>
          <a:p>
            <a:pPr>
              <a:defRPr/>
            </a:pPr>
            <a:fld id="{276EA561-91DB-4502-A0B6-75A95C969557}" type="datetime1">
              <a:rPr lang="en-US" smtClean="0"/>
              <a:pPr>
                <a:defRPr/>
              </a:pPr>
              <a:t>10/24/2018</a:t>
            </a:fld>
            <a:endParaRPr lang="en-US"/>
          </a:p>
        </p:txBody>
      </p:sp>
      <p:sp>
        <p:nvSpPr>
          <p:cNvPr id="5" name="Footer Placeholder 4"/>
          <p:cNvSpPr>
            <a:spLocks noGrp="1"/>
          </p:cNvSpPr>
          <p:nvPr>
            <p:ph type="ftr" sz="quarter" idx="11"/>
          </p:nvPr>
        </p:nvSpPr>
        <p:spPr/>
        <p:txBody>
          <a:bodyPr/>
          <a:lstStyle/>
          <a:p>
            <a:pPr>
              <a:defRPr/>
            </a:pPr>
            <a:r>
              <a:rPr lang="en-US" smtClean="0"/>
              <a:t>B.Ramamurthy</a:t>
            </a:r>
            <a:endParaRPr lang="en-US"/>
          </a:p>
        </p:txBody>
      </p:sp>
      <p:sp>
        <p:nvSpPr>
          <p:cNvPr id="6" name="Slide Number Placeholder 5"/>
          <p:cNvSpPr>
            <a:spLocks noGrp="1"/>
          </p:cNvSpPr>
          <p:nvPr>
            <p:ph type="sldNum" sz="quarter" idx="12"/>
          </p:nvPr>
        </p:nvSpPr>
        <p:spPr/>
        <p:txBody>
          <a:bodyPr/>
          <a:lstStyle/>
          <a:p>
            <a:fld id="{AD8F347C-007F-4B00-ADA6-A201C7BEBE1F}" type="slidenum">
              <a:rPr lang="en-US" altLang="en-US" smtClean="0"/>
              <a:pPr/>
              <a:t>33</a:t>
            </a:fld>
            <a:endParaRPr lang="en-US" altLang="en-US"/>
          </a:p>
        </p:txBody>
      </p:sp>
    </p:spTree>
    <p:extLst>
      <p:ext uri="{BB962C8B-B14F-4D97-AF65-F5344CB8AC3E}">
        <p14:creationId xmlns:p14="http://schemas.microsoft.com/office/powerpoint/2010/main" val="1574517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F8357011-00F2-400D-9695-433C4E48202C}" type="datetime1">
              <a:rPr lang="en-US" altLang="en-US" sz="1400"/>
              <a:pPr eaLnBrk="1" hangingPunct="1"/>
              <a:t>10/24/2018</a:t>
            </a:fld>
            <a:endParaRPr lang="en-US" altLang="en-US" sz="1400"/>
          </a:p>
        </p:txBody>
      </p:sp>
      <p:sp>
        <p:nvSpPr>
          <p:cNvPr id="614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61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D6CDF910-7E48-4E3F-9C87-450637908F25}" type="slidenum">
              <a:rPr lang="en-US" altLang="en-US" sz="1400"/>
              <a:pPr eaLnBrk="1" hangingPunct="1"/>
              <a:t>4</a:t>
            </a:fld>
            <a:endParaRPr lang="en-US" altLang="en-US" sz="1400"/>
          </a:p>
        </p:txBody>
      </p:sp>
      <p:sp>
        <p:nvSpPr>
          <p:cNvPr id="6149" name="Rectangle 2"/>
          <p:cNvSpPr>
            <a:spLocks noGrp="1" noChangeArrowheads="1"/>
          </p:cNvSpPr>
          <p:nvPr>
            <p:ph type="title"/>
          </p:nvPr>
        </p:nvSpPr>
        <p:spPr/>
        <p:txBody>
          <a:bodyPr/>
          <a:lstStyle/>
          <a:p>
            <a:pPr eaLnBrk="1" hangingPunct="1"/>
            <a:r>
              <a:rPr lang="en-US" altLang="en-US" smtClean="0"/>
              <a:t>Cryptographic Algorithms</a:t>
            </a:r>
          </a:p>
        </p:txBody>
      </p:sp>
      <p:sp>
        <p:nvSpPr>
          <p:cNvPr id="6150"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altLang="en-US" sz="2800" smtClean="0"/>
              <a:t>Plain text </a:t>
            </a:r>
            <a:r>
              <a:rPr lang="en-US" altLang="en-US" sz="2800" smtClean="0">
                <a:sym typeface="Wingdings" panose="05000000000000000000" pitchFamily="2" charset="2"/>
              </a:rPr>
              <a:t> cipher text Decipher text</a:t>
            </a:r>
          </a:p>
          <a:p>
            <a:pPr eaLnBrk="1" hangingPunct="1"/>
            <a:r>
              <a:rPr lang="en-US" altLang="en-US" sz="2800" smtClean="0">
                <a:sym typeface="Wingdings" panose="05000000000000000000" pitchFamily="2" charset="2"/>
              </a:rPr>
              <a:t>E(K,M) = {M}</a:t>
            </a:r>
            <a:r>
              <a:rPr lang="en-US" altLang="en-US" sz="2800" baseline="-25000" smtClean="0">
                <a:sym typeface="Wingdings" panose="05000000000000000000" pitchFamily="2" charset="2"/>
              </a:rPr>
              <a:t>K </a:t>
            </a:r>
            <a:r>
              <a:rPr lang="en-US" altLang="en-US" sz="2800" smtClean="0">
                <a:sym typeface="Wingdings" panose="05000000000000000000" pitchFamily="2" charset="2"/>
              </a:rPr>
              <a:t> where E is the encryption function, M is the message and K is the key.</a:t>
            </a:r>
          </a:p>
          <a:p>
            <a:pPr eaLnBrk="1" hangingPunct="1"/>
            <a:r>
              <a:rPr lang="en-US" altLang="en-US" sz="2800" smtClean="0">
                <a:sym typeface="Wingdings" panose="05000000000000000000" pitchFamily="2" charset="2"/>
              </a:rPr>
              <a:t>Decryption:</a:t>
            </a:r>
          </a:p>
          <a:p>
            <a:pPr eaLnBrk="1" hangingPunct="1"/>
            <a:r>
              <a:rPr lang="en-US" altLang="en-US" sz="2800" smtClean="0">
                <a:sym typeface="Wingdings" panose="05000000000000000000" pitchFamily="2" charset="2"/>
              </a:rPr>
              <a:t>D(K,E(K,M)) = M</a:t>
            </a:r>
          </a:p>
          <a:p>
            <a:pPr eaLnBrk="1" hangingPunct="1"/>
            <a:r>
              <a:rPr lang="en-US" altLang="en-US" sz="2800" smtClean="0">
                <a:sym typeface="Wingdings" panose="05000000000000000000" pitchFamily="2" charset="2"/>
              </a:rPr>
              <a:t>When same key is used in encrypting and decrypting, it is called symmetric cryptography.</a:t>
            </a:r>
            <a:endParaRPr lang="en-US" altLang="en-US" sz="2800" baseline="-25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DA8415EB-2233-4D3A-A4B2-A028523A5456}" type="datetime1">
              <a:rPr lang="en-US" altLang="en-US" sz="1400"/>
              <a:pPr eaLnBrk="1" hangingPunct="1"/>
              <a:t>10/24/2018</a:t>
            </a:fld>
            <a:endParaRPr lang="en-US" altLang="en-US" sz="1400"/>
          </a:p>
        </p:txBody>
      </p:sp>
      <p:sp>
        <p:nvSpPr>
          <p:cNvPr id="717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717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4011CA1F-0868-4862-B3C1-D0EEBD64DC40}" type="slidenum">
              <a:rPr lang="en-US" altLang="en-US" sz="1400"/>
              <a:pPr eaLnBrk="1" hangingPunct="1"/>
              <a:t>5</a:t>
            </a:fld>
            <a:endParaRPr lang="en-US" altLang="en-US" sz="1400"/>
          </a:p>
        </p:txBody>
      </p:sp>
      <p:sp>
        <p:nvSpPr>
          <p:cNvPr id="7173" name="Rectangle 2"/>
          <p:cNvSpPr>
            <a:spLocks noGrp="1" noChangeArrowheads="1"/>
          </p:cNvSpPr>
          <p:nvPr>
            <p:ph type="title"/>
          </p:nvPr>
        </p:nvSpPr>
        <p:spPr/>
        <p:txBody>
          <a:bodyPr/>
          <a:lstStyle/>
          <a:p>
            <a:pPr eaLnBrk="1" hangingPunct="1"/>
            <a:r>
              <a:rPr lang="en-GB" altLang="en-US" smtClean="0"/>
              <a:t/>
            </a:r>
            <a:br>
              <a:rPr lang="en-GB" altLang="en-US" smtClean="0"/>
            </a:br>
            <a:r>
              <a:rPr lang="en-GB" altLang="en-US" smtClean="0"/>
              <a:t>Stream cipher </a:t>
            </a:r>
          </a:p>
        </p:txBody>
      </p:sp>
      <p:grpSp>
        <p:nvGrpSpPr>
          <p:cNvPr id="7174" name="Group 3"/>
          <p:cNvGrpSpPr>
            <a:grpSpLocks/>
          </p:cNvGrpSpPr>
          <p:nvPr/>
        </p:nvGrpSpPr>
        <p:grpSpPr bwMode="auto">
          <a:xfrm>
            <a:off x="684213" y="2608263"/>
            <a:ext cx="7932737" cy="1684337"/>
            <a:chOff x="467" y="1643"/>
            <a:chExt cx="5413" cy="1061"/>
          </a:xfrm>
        </p:grpSpPr>
        <p:sp>
          <p:nvSpPr>
            <p:cNvPr id="7175" name="Rectangle 4"/>
            <p:cNvSpPr>
              <a:spLocks noChangeArrowheads="1"/>
            </p:cNvSpPr>
            <p:nvPr/>
          </p:nvSpPr>
          <p:spPr bwMode="auto">
            <a:xfrm>
              <a:off x="4948" y="2077"/>
              <a:ext cx="916" cy="145"/>
            </a:xfrm>
            <a:prstGeom prst="rect">
              <a:avLst/>
            </a:prstGeom>
            <a:solidFill>
              <a:srgbClr val="D9AA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76" name="Rectangle 5"/>
            <p:cNvSpPr>
              <a:spLocks noChangeArrowheads="1"/>
            </p:cNvSpPr>
            <p:nvPr/>
          </p:nvSpPr>
          <p:spPr bwMode="auto">
            <a:xfrm>
              <a:off x="4948" y="2077"/>
              <a:ext cx="932" cy="161"/>
            </a:xfrm>
            <a:prstGeom prst="rect">
              <a:avLst/>
            </a:prstGeom>
            <a:noFill/>
            <a:ln w="38100">
              <a:solidFill>
                <a:srgbClr val="D9AA73"/>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77" name="Oval 6"/>
            <p:cNvSpPr>
              <a:spLocks noChangeArrowheads="1"/>
            </p:cNvSpPr>
            <p:nvPr/>
          </p:nvSpPr>
          <p:spPr bwMode="auto">
            <a:xfrm>
              <a:off x="4354" y="1965"/>
              <a:ext cx="321" cy="337"/>
            </a:xfrm>
            <a:prstGeom prst="ellipse">
              <a:avLst/>
            </a:prstGeom>
            <a:noFill/>
            <a:ln w="381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78" name="Rectangle 7"/>
            <p:cNvSpPr>
              <a:spLocks noChangeArrowheads="1"/>
            </p:cNvSpPr>
            <p:nvPr/>
          </p:nvSpPr>
          <p:spPr bwMode="auto">
            <a:xfrm>
              <a:off x="4394" y="2061"/>
              <a:ext cx="27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XOR</a:t>
              </a:r>
              <a:endParaRPr lang="en-GB" altLang="en-US">
                <a:latin typeface="Times" panose="02020603050405020304" pitchFamily="18" charset="0"/>
              </a:endParaRPr>
            </a:p>
          </p:txBody>
        </p:sp>
        <p:sp>
          <p:nvSpPr>
            <p:cNvPr id="7179" name="Freeform 8"/>
            <p:cNvSpPr>
              <a:spLocks/>
            </p:cNvSpPr>
            <p:nvPr/>
          </p:nvSpPr>
          <p:spPr bwMode="auto">
            <a:xfrm>
              <a:off x="4290" y="2286"/>
              <a:ext cx="96" cy="80"/>
            </a:xfrm>
            <a:custGeom>
              <a:avLst/>
              <a:gdLst>
                <a:gd name="T0" fmla="*/ 32 w 96"/>
                <a:gd name="T1" fmla="*/ 32 h 80"/>
                <a:gd name="T2" fmla="*/ 0 w 96"/>
                <a:gd name="T3" fmla="*/ 0 h 80"/>
                <a:gd name="T4" fmla="*/ 96 w 96"/>
                <a:gd name="T5" fmla="*/ 0 h 80"/>
                <a:gd name="T6" fmla="*/ 48 w 96"/>
                <a:gd name="T7" fmla="*/ 80 h 80"/>
                <a:gd name="T8" fmla="*/ 32 w 96"/>
                <a:gd name="T9" fmla="*/ 32 h 80"/>
                <a:gd name="T10" fmla="*/ 0 60000 65536"/>
                <a:gd name="T11" fmla="*/ 0 60000 65536"/>
                <a:gd name="T12" fmla="*/ 0 60000 65536"/>
                <a:gd name="T13" fmla="*/ 0 60000 65536"/>
                <a:gd name="T14" fmla="*/ 0 60000 65536"/>
                <a:gd name="T15" fmla="*/ 0 w 96"/>
                <a:gd name="T16" fmla="*/ 0 h 80"/>
                <a:gd name="T17" fmla="*/ 96 w 96"/>
                <a:gd name="T18" fmla="*/ 80 h 80"/>
              </a:gdLst>
              <a:ahLst/>
              <a:cxnLst>
                <a:cxn ang="T10">
                  <a:pos x="T0" y="T1"/>
                </a:cxn>
                <a:cxn ang="T11">
                  <a:pos x="T2" y="T3"/>
                </a:cxn>
                <a:cxn ang="T12">
                  <a:pos x="T4" y="T5"/>
                </a:cxn>
                <a:cxn ang="T13">
                  <a:pos x="T6" y="T7"/>
                </a:cxn>
                <a:cxn ang="T14">
                  <a:pos x="T8" y="T9"/>
                </a:cxn>
              </a:cxnLst>
              <a:rect l="T15" t="T16" r="T17" b="T18"/>
              <a:pathLst>
                <a:path w="96" h="80">
                  <a:moveTo>
                    <a:pt x="32" y="32"/>
                  </a:moveTo>
                  <a:lnTo>
                    <a:pt x="0" y="0"/>
                  </a:lnTo>
                  <a:lnTo>
                    <a:pt x="96" y="0"/>
                  </a:lnTo>
                  <a:lnTo>
                    <a:pt x="48" y="80"/>
                  </a:lnTo>
                  <a:lnTo>
                    <a:pt x="32" y="32"/>
                  </a:lnTo>
                  <a:close/>
                </a:path>
              </a:pathLst>
            </a:custGeom>
            <a:solidFill>
              <a:srgbClr val="000000"/>
            </a:solidFill>
            <a:ln w="38100">
              <a:solidFill>
                <a:srgbClr val="000000"/>
              </a:solidFill>
              <a:prstDash val="solid"/>
              <a:round/>
              <a:headEnd/>
              <a:tailEnd/>
            </a:ln>
          </p:spPr>
          <p:txBody>
            <a:bodyPr/>
            <a:lstStyle/>
            <a:p>
              <a:endParaRPr lang="en-US"/>
            </a:p>
          </p:txBody>
        </p:sp>
        <p:sp>
          <p:nvSpPr>
            <p:cNvPr id="7180" name="Line 9"/>
            <p:cNvSpPr>
              <a:spLocks noChangeShapeType="1"/>
            </p:cNvSpPr>
            <p:nvPr/>
          </p:nvSpPr>
          <p:spPr bwMode="auto">
            <a:xfrm flipV="1">
              <a:off x="3969" y="2318"/>
              <a:ext cx="337" cy="209"/>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1" name="Freeform 10"/>
            <p:cNvSpPr>
              <a:spLocks/>
            </p:cNvSpPr>
            <p:nvPr/>
          </p:nvSpPr>
          <p:spPr bwMode="auto">
            <a:xfrm>
              <a:off x="2186" y="2624"/>
              <a:ext cx="80" cy="80"/>
            </a:xfrm>
            <a:custGeom>
              <a:avLst/>
              <a:gdLst>
                <a:gd name="T0" fmla="*/ 0 w 80"/>
                <a:gd name="T1" fmla="*/ 32 h 80"/>
                <a:gd name="T2" fmla="*/ 0 w 80"/>
                <a:gd name="T3" fmla="*/ 0 h 80"/>
                <a:gd name="T4" fmla="*/ 80 w 80"/>
                <a:gd name="T5" fmla="*/ 32 h 80"/>
                <a:gd name="T6" fmla="*/ 0 w 80"/>
                <a:gd name="T7" fmla="*/ 80 h 80"/>
                <a:gd name="T8" fmla="*/ 0 w 80"/>
                <a:gd name="T9" fmla="*/ 32 h 80"/>
                <a:gd name="T10" fmla="*/ 0 60000 65536"/>
                <a:gd name="T11" fmla="*/ 0 60000 65536"/>
                <a:gd name="T12" fmla="*/ 0 60000 65536"/>
                <a:gd name="T13" fmla="*/ 0 60000 65536"/>
                <a:gd name="T14" fmla="*/ 0 60000 65536"/>
                <a:gd name="T15" fmla="*/ 0 w 80"/>
                <a:gd name="T16" fmla="*/ 0 h 80"/>
                <a:gd name="T17" fmla="*/ 80 w 80"/>
                <a:gd name="T18" fmla="*/ 80 h 80"/>
              </a:gdLst>
              <a:ahLst/>
              <a:cxnLst>
                <a:cxn ang="T10">
                  <a:pos x="T0" y="T1"/>
                </a:cxn>
                <a:cxn ang="T11">
                  <a:pos x="T2" y="T3"/>
                </a:cxn>
                <a:cxn ang="T12">
                  <a:pos x="T4" y="T5"/>
                </a:cxn>
                <a:cxn ang="T13">
                  <a:pos x="T6" y="T7"/>
                </a:cxn>
                <a:cxn ang="T14">
                  <a:pos x="T8" y="T9"/>
                </a:cxn>
              </a:cxnLst>
              <a:rect l="T15" t="T16" r="T17" b="T18"/>
              <a:pathLst>
                <a:path w="80" h="80">
                  <a:moveTo>
                    <a:pt x="0" y="32"/>
                  </a:moveTo>
                  <a:lnTo>
                    <a:pt x="0" y="0"/>
                  </a:lnTo>
                  <a:lnTo>
                    <a:pt x="80" y="32"/>
                  </a:lnTo>
                  <a:lnTo>
                    <a:pt x="0" y="80"/>
                  </a:lnTo>
                  <a:lnTo>
                    <a:pt x="0" y="32"/>
                  </a:lnTo>
                  <a:close/>
                </a:path>
              </a:pathLst>
            </a:custGeom>
            <a:solidFill>
              <a:srgbClr val="000000"/>
            </a:solidFill>
            <a:ln w="38100">
              <a:solidFill>
                <a:srgbClr val="000000"/>
              </a:solidFill>
              <a:prstDash val="solid"/>
              <a:round/>
              <a:headEnd/>
              <a:tailEnd/>
            </a:ln>
          </p:spPr>
          <p:txBody>
            <a:bodyPr/>
            <a:lstStyle/>
            <a:p>
              <a:endParaRPr lang="en-US"/>
            </a:p>
          </p:txBody>
        </p:sp>
        <p:sp>
          <p:nvSpPr>
            <p:cNvPr id="7182" name="Line 11"/>
            <p:cNvSpPr>
              <a:spLocks noChangeShapeType="1"/>
            </p:cNvSpPr>
            <p:nvPr/>
          </p:nvSpPr>
          <p:spPr bwMode="auto">
            <a:xfrm>
              <a:off x="1961" y="2656"/>
              <a:ext cx="225"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83" name="Oval 12"/>
            <p:cNvSpPr>
              <a:spLocks noChangeArrowheads="1"/>
            </p:cNvSpPr>
            <p:nvPr/>
          </p:nvSpPr>
          <p:spPr bwMode="auto">
            <a:xfrm>
              <a:off x="2876" y="1643"/>
              <a:ext cx="498" cy="498"/>
            </a:xfrm>
            <a:prstGeom prst="ellipse">
              <a:avLst/>
            </a:prstGeom>
            <a:noFill/>
            <a:ln w="381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84" name="Rectangle 13"/>
            <p:cNvSpPr>
              <a:spLocks noChangeArrowheads="1"/>
            </p:cNvSpPr>
            <p:nvPr/>
          </p:nvSpPr>
          <p:spPr bwMode="auto">
            <a:xfrm>
              <a:off x="2920" y="1812"/>
              <a:ext cx="43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E(K, M)</a:t>
              </a:r>
              <a:endParaRPr lang="en-GB" altLang="en-US">
                <a:latin typeface="Times" panose="02020603050405020304" pitchFamily="18" charset="0"/>
              </a:endParaRPr>
            </a:p>
          </p:txBody>
        </p:sp>
        <p:sp>
          <p:nvSpPr>
            <p:cNvPr id="7185" name="Oval 14"/>
            <p:cNvSpPr>
              <a:spLocks noChangeArrowheads="1"/>
            </p:cNvSpPr>
            <p:nvPr/>
          </p:nvSpPr>
          <p:spPr bwMode="auto">
            <a:xfrm>
              <a:off x="467" y="1643"/>
              <a:ext cx="755" cy="498"/>
            </a:xfrm>
            <a:prstGeom prst="ellipse">
              <a:avLst/>
            </a:prstGeom>
            <a:noFill/>
            <a:ln w="381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86" name="Rectangle 15"/>
            <p:cNvSpPr>
              <a:spLocks noChangeArrowheads="1"/>
            </p:cNvSpPr>
            <p:nvPr/>
          </p:nvSpPr>
          <p:spPr bwMode="auto">
            <a:xfrm>
              <a:off x="599" y="1764"/>
              <a:ext cx="530"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number </a:t>
              </a:r>
              <a:endParaRPr lang="en-GB" altLang="en-US">
                <a:latin typeface="Times" panose="02020603050405020304" pitchFamily="18" charset="0"/>
              </a:endParaRPr>
            </a:p>
          </p:txBody>
        </p:sp>
        <p:sp>
          <p:nvSpPr>
            <p:cNvPr id="7187" name="Rectangle 16"/>
            <p:cNvSpPr>
              <a:spLocks noChangeArrowheads="1"/>
            </p:cNvSpPr>
            <p:nvPr/>
          </p:nvSpPr>
          <p:spPr bwMode="auto">
            <a:xfrm>
              <a:off x="565" y="1884"/>
              <a:ext cx="54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generator</a:t>
              </a:r>
              <a:endParaRPr lang="en-GB" altLang="en-US">
                <a:latin typeface="Times" panose="02020603050405020304" pitchFamily="18" charset="0"/>
              </a:endParaRPr>
            </a:p>
          </p:txBody>
        </p:sp>
        <p:sp>
          <p:nvSpPr>
            <p:cNvPr id="7188" name="Rectangle 17"/>
            <p:cNvSpPr>
              <a:spLocks noChangeArrowheads="1"/>
            </p:cNvSpPr>
            <p:nvPr/>
          </p:nvSpPr>
          <p:spPr bwMode="auto">
            <a:xfrm>
              <a:off x="1399" y="1836"/>
              <a:ext cx="305" cy="129"/>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89" name="Rectangle 18"/>
            <p:cNvSpPr>
              <a:spLocks noChangeArrowheads="1"/>
            </p:cNvSpPr>
            <p:nvPr/>
          </p:nvSpPr>
          <p:spPr bwMode="auto">
            <a:xfrm>
              <a:off x="1399" y="1836"/>
              <a:ext cx="321" cy="145"/>
            </a:xfrm>
            <a:prstGeom prst="rect">
              <a:avLst/>
            </a:prstGeom>
            <a:noFill/>
            <a:ln w="38100">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90" name="Rectangle 19"/>
            <p:cNvSpPr>
              <a:spLocks noChangeArrowheads="1"/>
            </p:cNvSpPr>
            <p:nvPr/>
          </p:nvSpPr>
          <p:spPr bwMode="auto">
            <a:xfrm>
              <a:off x="1445" y="1836"/>
              <a:ext cx="21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n+3</a:t>
              </a:r>
              <a:endParaRPr lang="en-GB" altLang="en-US">
                <a:latin typeface="Times" panose="02020603050405020304" pitchFamily="18" charset="0"/>
              </a:endParaRPr>
            </a:p>
          </p:txBody>
        </p:sp>
        <p:sp>
          <p:nvSpPr>
            <p:cNvPr id="7191" name="Rectangle 20"/>
            <p:cNvSpPr>
              <a:spLocks noChangeArrowheads="1"/>
            </p:cNvSpPr>
            <p:nvPr/>
          </p:nvSpPr>
          <p:spPr bwMode="auto">
            <a:xfrm>
              <a:off x="1816" y="1836"/>
              <a:ext cx="306" cy="129"/>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92" name="Rectangle 21"/>
            <p:cNvSpPr>
              <a:spLocks noChangeArrowheads="1"/>
            </p:cNvSpPr>
            <p:nvPr/>
          </p:nvSpPr>
          <p:spPr bwMode="auto">
            <a:xfrm>
              <a:off x="1816" y="1836"/>
              <a:ext cx="322" cy="145"/>
            </a:xfrm>
            <a:prstGeom prst="rect">
              <a:avLst/>
            </a:prstGeom>
            <a:noFill/>
            <a:ln w="38100">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93" name="Rectangle 22"/>
            <p:cNvSpPr>
              <a:spLocks noChangeArrowheads="1"/>
            </p:cNvSpPr>
            <p:nvPr/>
          </p:nvSpPr>
          <p:spPr bwMode="auto">
            <a:xfrm>
              <a:off x="1862" y="1836"/>
              <a:ext cx="21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n+2</a:t>
              </a:r>
              <a:endParaRPr lang="en-GB" altLang="en-US">
                <a:latin typeface="Times" panose="02020603050405020304" pitchFamily="18" charset="0"/>
              </a:endParaRPr>
            </a:p>
          </p:txBody>
        </p:sp>
        <p:sp>
          <p:nvSpPr>
            <p:cNvPr id="7194" name="Rectangle 23"/>
            <p:cNvSpPr>
              <a:spLocks noChangeArrowheads="1"/>
            </p:cNvSpPr>
            <p:nvPr/>
          </p:nvSpPr>
          <p:spPr bwMode="auto">
            <a:xfrm>
              <a:off x="2234" y="1836"/>
              <a:ext cx="305" cy="129"/>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95" name="Rectangle 24"/>
            <p:cNvSpPr>
              <a:spLocks noChangeArrowheads="1"/>
            </p:cNvSpPr>
            <p:nvPr/>
          </p:nvSpPr>
          <p:spPr bwMode="auto">
            <a:xfrm>
              <a:off x="2234" y="1836"/>
              <a:ext cx="321" cy="145"/>
            </a:xfrm>
            <a:prstGeom prst="rect">
              <a:avLst/>
            </a:prstGeom>
            <a:noFill/>
            <a:ln w="38100">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96" name="Rectangle 25"/>
            <p:cNvSpPr>
              <a:spLocks noChangeArrowheads="1"/>
            </p:cNvSpPr>
            <p:nvPr/>
          </p:nvSpPr>
          <p:spPr bwMode="auto">
            <a:xfrm>
              <a:off x="2278" y="1836"/>
              <a:ext cx="21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n+1</a:t>
              </a:r>
              <a:endParaRPr lang="en-GB" altLang="en-US">
                <a:latin typeface="Times" panose="02020603050405020304" pitchFamily="18" charset="0"/>
              </a:endParaRPr>
            </a:p>
          </p:txBody>
        </p:sp>
        <p:sp>
          <p:nvSpPr>
            <p:cNvPr id="7197" name="Freeform 26"/>
            <p:cNvSpPr>
              <a:spLocks/>
            </p:cNvSpPr>
            <p:nvPr/>
          </p:nvSpPr>
          <p:spPr bwMode="auto">
            <a:xfrm>
              <a:off x="1302" y="1852"/>
              <a:ext cx="81" cy="97"/>
            </a:xfrm>
            <a:custGeom>
              <a:avLst/>
              <a:gdLst>
                <a:gd name="T0" fmla="*/ 0 w 81"/>
                <a:gd name="T1" fmla="*/ 48 h 97"/>
                <a:gd name="T2" fmla="*/ 0 w 81"/>
                <a:gd name="T3" fmla="*/ 0 h 97"/>
                <a:gd name="T4" fmla="*/ 81 w 81"/>
                <a:gd name="T5" fmla="*/ 48 h 97"/>
                <a:gd name="T6" fmla="*/ 0 w 81"/>
                <a:gd name="T7" fmla="*/ 97 h 97"/>
                <a:gd name="T8" fmla="*/ 0 w 81"/>
                <a:gd name="T9" fmla="*/ 48 h 97"/>
                <a:gd name="T10" fmla="*/ 0 60000 65536"/>
                <a:gd name="T11" fmla="*/ 0 60000 65536"/>
                <a:gd name="T12" fmla="*/ 0 60000 65536"/>
                <a:gd name="T13" fmla="*/ 0 60000 65536"/>
                <a:gd name="T14" fmla="*/ 0 60000 65536"/>
                <a:gd name="T15" fmla="*/ 0 w 81"/>
                <a:gd name="T16" fmla="*/ 0 h 97"/>
                <a:gd name="T17" fmla="*/ 81 w 81"/>
                <a:gd name="T18" fmla="*/ 97 h 97"/>
              </a:gdLst>
              <a:ahLst/>
              <a:cxnLst>
                <a:cxn ang="T10">
                  <a:pos x="T0" y="T1"/>
                </a:cxn>
                <a:cxn ang="T11">
                  <a:pos x="T2" y="T3"/>
                </a:cxn>
                <a:cxn ang="T12">
                  <a:pos x="T4" y="T5"/>
                </a:cxn>
                <a:cxn ang="T13">
                  <a:pos x="T6" y="T7"/>
                </a:cxn>
                <a:cxn ang="T14">
                  <a:pos x="T8" y="T9"/>
                </a:cxn>
              </a:cxnLst>
              <a:rect l="T15" t="T16" r="T17" b="T18"/>
              <a:pathLst>
                <a:path w="81" h="97">
                  <a:moveTo>
                    <a:pt x="0" y="48"/>
                  </a:moveTo>
                  <a:lnTo>
                    <a:pt x="0" y="0"/>
                  </a:lnTo>
                  <a:lnTo>
                    <a:pt x="81" y="48"/>
                  </a:lnTo>
                  <a:lnTo>
                    <a:pt x="0" y="97"/>
                  </a:lnTo>
                  <a:lnTo>
                    <a:pt x="0" y="48"/>
                  </a:lnTo>
                  <a:close/>
                </a:path>
              </a:pathLst>
            </a:custGeom>
            <a:solidFill>
              <a:srgbClr val="000000"/>
            </a:solidFill>
            <a:ln w="38100">
              <a:solidFill>
                <a:srgbClr val="000000"/>
              </a:solidFill>
              <a:prstDash val="solid"/>
              <a:round/>
              <a:headEnd/>
              <a:tailEnd/>
            </a:ln>
          </p:spPr>
          <p:txBody>
            <a:bodyPr/>
            <a:lstStyle/>
            <a:p>
              <a:endParaRPr lang="en-US"/>
            </a:p>
          </p:txBody>
        </p:sp>
        <p:sp>
          <p:nvSpPr>
            <p:cNvPr id="7198" name="Line 27"/>
            <p:cNvSpPr>
              <a:spLocks noChangeShapeType="1"/>
            </p:cNvSpPr>
            <p:nvPr/>
          </p:nvSpPr>
          <p:spPr bwMode="auto">
            <a:xfrm>
              <a:off x="1222" y="1900"/>
              <a:ext cx="80"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9" name="Freeform 28"/>
            <p:cNvSpPr>
              <a:spLocks/>
            </p:cNvSpPr>
            <p:nvPr/>
          </p:nvSpPr>
          <p:spPr bwMode="auto">
            <a:xfrm>
              <a:off x="2780" y="1868"/>
              <a:ext cx="80" cy="81"/>
            </a:xfrm>
            <a:custGeom>
              <a:avLst/>
              <a:gdLst>
                <a:gd name="T0" fmla="*/ 0 w 80"/>
                <a:gd name="T1" fmla="*/ 48 h 81"/>
                <a:gd name="T2" fmla="*/ 0 w 80"/>
                <a:gd name="T3" fmla="*/ 0 h 81"/>
                <a:gd name="T4" fmla="*/ 80 w 80"/>
                <a:gd name="T5" fmla="*/ 48 h 81"/>
                <a:gd name="T6" fmla="*/ 0 w 80"/>
                <a:gd name="T7" fmla="*/ 81 h 81"/>
                <a:gd name="T8" fmla="*/ 0 w 80"/>
                <a:gd name="T9" fmla="*/ 48 h 81"/>
                <a:gd name="T10" fmla="*/ 0 60000 65536"/>
                <a:gd name="T11" fmla="*/ 0 60000 65536"/>
                <a:gd name="T12" fmla="*/ 0 60000 65536"/>
                <a:gd name="T13" fmla="*/ 0 60000 65536"/>
                <a:gd name="T14" fmla="*/ 0 60000 65536"/>
                <a:gd name="T15" fmla="*/ 0 w 80"/>
                <a:gd name="T16" fmla="*/ 0 h 81"/>
                <a:gd name="T17" fmla="*/ 80 w 80"/>
                <a:gd name="T18" fmla="*/ 81 h 81"/>
              </a:gdLst>
              <a:ahLst/>
              <a:cxnLst>
                <a:cxn ang="T10">
                  <a:pos x="T0" y="T1"/>
                </a:cxn>
                <a:cxn ang="T11">
                  <a:pos x="T2" y="T3"/>
                </a:cxn>
                <a:cxn ang="T12">
                  <a:pos x="T4" y="T5"/>
                </a:cxn>
                <a:cxn ang="T13">
                  <a:pos x="T6" y="T7"/>
                </a:cxn>
                <a:cxn ang="T14">
                  <a:pos x="T8" y="T9"/>
                </a:cxn>
              </a:cxnLst>
              <a:rect l="T15" t="T16" r="T17" b="T18"/>
              <a:pathLst>
                <a:path w="80" h="81">
                  <a:moveTo>
                    <a:pt x="0" y="48"/>
                  </a:moveTo>
                  <a:lnTo>
                    <a:pt x="0" y="0"/>
                  </a:lnTo>
                  <a:lnTo>
                    <a:pt x="80" y="48"/>
                  </a:lnTo>
                  <a:lnTo>
                    <a:pt x="0" y="81"/>
                  </a:lnTo>
                  <a:lnTo>
                    <a:pt x="0" y="48"/>
                  </a:lnTo>
                  <a:close/>
                </a:path>
              </a:pathLst>
            </a:custGeom>
            <a:solidFill>
              <a:srgbClr val="000000"/>
            </a:solidFill>
            <a:ln w="38100">
              <a:solidFill>
                <a:srgbClr val="000000"/>
              </a:solidFill>
              <a:prstDash val="solid"/>
              <a:round/>
              <a:headEnd/>
              <a:tailEnd/>
            </a:ln>
          </p:spPr>
          <p:txBody>
            <a:bodyPr/>
            <a:lstStyle/>
            <a:p>
              <a:endParaRPr lang="en-US"/>
            </a:p>
          </p:txBody>
        </p:sp>
        <p:sp>
          <p:nvSpPr>
            <p:cNvPr id="7200" name="Line 29"/>
            <p:cNvSpPr>
              <a:spLocks noChangeShapeType="1"/>
            </p:cNvSpPr>
            <p:nvPr/>
          </p:nvSpPr>
          <p:spPr bwMode="auto">
            <a:xfrm>
              <a:off x="2539" y="1916"/>
              <a:ext cx="225"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01" name="Rectangle 30"/>
            <p:cNvSpPr>
              <a:spLocks noChangeArrowheads="1"/>
            </p:cNvSpPr>
            <p:nvPr/>
          </p:nvSpPr>
          <p:spPr bwMode="auto">
            <a:xfrm>
              <a:off x="1383" y="2447"/>
              <a:ext cx="2570" cy="128"/>
            </a:xfrm>
            <a:prstGeom prst="rect">
              <a:avLst/>
            </a:prstGeom>
            <a:solidFill>
              <a:srgbClr val="FFDC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202" name="Rectangle 31"/>
            <p:cNvSpPr>
              <a:spLocks noChangeArrowheads="1"/>
            </p:cNvSpPr>
            <p:nvPr/>
          </p:nvSpPr>
          <p:spPr bwMode="auto">
            <a:xfrm>
              <a:off x="1383" y="2447"/>
              <a:ext cx="2586" cy="144"/>
            </a:xfrm>
            <a:prstGeom prst="rect">
              <a:avLst/>
            </a:prstGeom>
            <a:noFill/>
            <a:ln w="38100">
              <a:solidFill>
                <a:srgbClr val="FFDC99"/>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203" name="Rectangle 32"/>
            <p:cNvSpPr>
              <a:spLocks noChangeArrowheads="1"/>
            </p:cNvSpPr>
            <p:nvPr/>
          </p:nvSpPr>
          <p:spPr bwMode="auto">
            <a:xfrm>
              <a:off x="640" y="2390"/>
              <a:ext cx="51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plaintext </a:t>
              </a:r>
              <a:endParaRPr lang="en-GB" altLang="en-US">
                <a:latin typeface="Times" panose="02020603050405020304" pitchFamily="18" charset="0"/>
              </a:endParaRPr>
            </a:p>
          </p:txBody>
        </p:sp>
        <p:sp>
          <p:nvSpPr>
            <p:cNvPr id="7204" name="Rectangle 33"/>
            <p:cNvSpPr>
              <a:spLocks noChangeArrowheads="1"/>
            </p:cNvSpPr>
            <p:nvPr/>
          </p:nvSpPr>
          <p:spPr bwMode="auto">
            <a:xfrm>
              <a:off x="702" y="2535"/>
              <a:ext cx="44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stream</a:t>
              </a:r>
              <a:endParaRPr lang="en-GB" altLang="en-US">
                <a:latin typeface="Times" panose="02020603050405020304" pitchFamily="18" charset="0"/>
              </a:endParaRPr>
            </a:p>
          </p:txBody>
        </p:sp>
        <p:sp>
          <p:nvSpPr>
            <p:cNvPr id="7205" name="Rectangle 34"/>
            <p:cNvSpPr>
              <a:spLocks noChangeArrowheads="1"/>
            </p:cNvSpPr>
            <p:nvPr/>
          </p:nvSpPr>
          <p:spPr bwMode="auto">
            <a:xfrm>
              <a:off x="5107" y="2326"/>
              <a:ext cx="59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ciphertext </a:t>
              </a:r>
              <a:endParaRPr lang="en-GB" altLang="en-US">
                <a:latin typeface="Times" panose="02020603050405020304" pitchFamily="18" charset="0"/>
              </a:endParaRPr>
            </a:p>
          </p:txBody>
        </p:sp>
        <p:sp>
          <p:nvSpPr>
            <p:cNvPr id="7206" name="Rectangle 35"/>
            <p:cNvSpPr>
              <a:spLocks noChangeArrowheads="1"/>
            </p:cNvSpPr>
            <p:nvPr/>
          </p:nvSpPr>
          <p:spPr bwMode="auto">
            <a:xfrm>
              <a:off x="5209" y="2471"/>
              <a:ext cx="44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stream</a:t>
              </a:r>
              <a:endParaRPr lang="en-GB" altLang="en-US">
                <a:latin typeface="Times" panose="02020603050405020304" pitchFamily="18" charset="0"/>
              </a:endParaRPr>
            </a:p>
          </p:txBody>
        </p:sp>
        <p:sp>
          <p:nvSpPr>
            <p:cNvPr id="7207" name="Freeform 36"/>
            <p:cNvSpPr>
              <a:spLocks/>
            </p:cNvSpPr>
            <p:nvPr/>
          </p:nvSpPr>
          <p:spPr bwMode="auto">
            <a:xfrm>
              <a:off x="5414" y="1932"/>
              <a:ext cx="81" cy="97"/>
            </a:xfrm>
            <a:custGeom>
              <a:avLst/>
              <a:gdLst>
                <a:gd name="T0" fmla="*/ 0 w 81"/>
                <a:gd name="T1" fmla="*/ 49 h 97"/>
                <a:gd name="T2" fmla="*/ 0 w 81"/>
                <a:gd name="T3" fmla="*/ 0 h 97"/>
                <a:gd name="T4" fmla="*/ 81 w 81"/>
                <a:gd name="T5" fmla="*/ 49 h 97"/>
                <a:gd name="T6" fmla="*/ 0 w 81"/>
                <a:gd name="T7" fmla="*/ 97 h 97"/>
                <a:gd name="T8" fmla="*/ 0 w 81"/>
                <a:gd name="T9" fmla="*/ 49 h 97"/>
                <a:gd name="T10" fmla="*/ 0 60000 65536"/>
                <a:gd name="T11" fmla="*/ 0 60000 65536"/>
                <a:gd name="T12" fmla="*/ 0 60000 65536"/>
                <a:gd name="T13" fmla="*/ 0 60000 65536"/>
                <a:gd name="T14" fmla="*/ 0 60000 65536"/>
                <a:gd name="T15" fmla="*/ 0 w 81"/>
                <a:gd name="T16" fmla="*/ 0 h 97"/>
                <a:gd name="T17" fmla="*/ 81 w 81"/>
                <a:gd name="T18" fmla="*/ 97 h 97"/>
              </a:gdLst>
              <a:ahLst/>
              <a:cxnLst>
                <a:cxn ang="T10">
                  <a:pos x="T0" y="T1"/>
                </a:cxn>
                <a:cxn ang="T11">
                  <a:pos x="T2" y="T3"/>
                </a:cxn>
                <a:cxn ang="T12">
                  <a:pos x="T4" y="T5"/>
                </a:cxn>
                <a:cxn ang="T13">
                  <a:pos x="T6" y="T7"/>
                </a:cxn>
                <a:cxn ang="T14">
                  <a:pos x="T8" y="T9"/>
                </a:cxn>
              </a:cxnLst>
              <a:rect l="T15" t="T16" r="T17" b="T18"/>
              <a:pathLst>
                <a:path w="81" h="97">
                  <a:moveTo>
                    <a:pt x="0" y="49"/>
                  </a:moveTo>
                  <a:lnTo>
                    <a:pt x="0" y="0"/>
                  </a:lnTo>
                  <a:lnTo>
                    <a:pt x="81" y="49"/>
                  </a:lnTo>
                  <a:lnTo>
                    <a:pt x="0" y="97"/>
                  </a:lnTo>
                  <a:lnTo>
                    <a:pt x="0" y="49"/>
                  </a:lnTo>
                  <a:close/>
                </a:path>
              </a:pathLst>
            </a:custGeom>
            <a:solidFill>
              <a:srgbClr val="000000"/>
            </a:solidFill>
            <a:ln w="38100">
              <a:solidFill>
                <a:srgbClr val="000000"/>
              </a:solidFill>
              <a:prstDash val="solid"/>
              <a:round/>
              <a:headEnd/>
              <a:tailEnd/>
            </a:ln>
          </p:spPr>
          <p:txBody>
            <a:bodyPr/>
            <a:lstStyle/>
            <a:p>
              <a:endParaRPr lang="en-US"/>
            </a:p>
          </p:txBody>
        </p:sp>
        <p:sp>
          <p:nvSpPr>
            <p:cNvPr id="7208" name="Line 37"/>
            <p:cNvSpPr>
              <a:spLocks noChangeShapeType="1"/>
            </p:cNvSpPr>
            <p:nvPr/>
          </p:nvSpPr>
          <p:spPr bwMode="auto">
            <a:xfrm>
              <a:off x="5173" y="1981"/>
              <a:ext cx="24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09" name="Freeform 38"/>
            <p:cNvSpPr>
              <a:spLocks/>
            </p:cNvSpPr>
            <p:nvPr/>
          </p:nvSpPr>
          <p:spPr bwMode="auto">
            <a:xfrm>
              <a:off x="4836" y="2093"/>
              <a:ext cx="80" cy="97"/>
            </a:xfrm>
            <a:custGeom>
              <a:avLst/>
              <a:gdLst>
                <a:gd name="T0" fmla="*/ 0 w 80"/>
                <a:gd name="T1" fmla="*/ 48 h 97"/>
                <a:gd name="T2" fmla="*/ 0 w 80"/>
                <a:gd name="T3" fmla="*/ 0 h 97"/>
                <a:gd name="T4" fmla="*/ 80 w 80"/>
                <a:gd name="T5" fmla="*/ 48 h 97"/>
                <a:gd name="T6" fmla="*/ 0 w 80"/>
                <a:gd name="T7" fmla="*/ 97 h 97"/>
                <a:gd name="T8" fmla="*/ 0 w 80"/>
                <a:gd name="T9" fmla="*/ 48 h 97"/>
                <a:gd name="T10" fmla="*/ 0 60000 65536"/>
                <a:gd name="T11" fmla="*/ 0 60000 65536"/>
                <a:gd name="T12" fmla="*/ 0 60000 65536"/>
                <a:gd name="T13" fmla="*/ 0 60000 65536"/>
                <a:gd name="T14" fmla="*/ 0 60000 65536"/>
                <a:gd name="T15" fmla="*/ 0 w 80"/>
                <a:gd name="T16" fmla="*/ 0 h 97"/>
                <a:gd name="T17" fmla="*/ 80 w 80"/>
                <a:gd name="T18" fmla="*/ 97 h 97"/>
              </a:gdLst>
              <a:ahLst/>
              <a:cxnLst>
                <a:cxn ang="T10">
                  <a:pos x="T0" y="T1"/>
                </a:cxn>
                <a:cxn ang="T11">
                  <a:pos x="T2" y="T3"/>
                </a:cxn>
                <a:cxn ang="T12">
                  <a:pos x="T4" y="T5"/>
                </a:cxn>
                <a:cxn ang="T13">
                  <a:pos x="T6" y="T7"/>
                </a:cxn>
                <a:cxn ang="T14">
                  <a:pos x="T8" y="T9"/>
                </a:cxn>
              </a:cxnLst>
              <a:rect l="T15" t="T16" r="T17" b="T18"/>
              <a:pathLst>
                <a:path w="80" h="97">
                  <a:moveTo>
                    <a:pt x="0" y="48"/>
                  </a:moveTo>
                  <a:lnTo>
                    <a:pt x="0" y="0"/>
                  </a:lnTo>
                  <a:lnTo>
                    <a:pt x="80" y="48"/>
                  </a:lnTo>
                  <a:lnTo>
                    <a:pt x="0" y="97"/>
                  </a:lnTo>
                  <a:lnTo>
                    <a:pt x="0" y="48"/>
                  </a:lnTo>
                  <a:close/>
                </a:path>
              </a:pathLst>
            </a:custGeom>
            <a:solidFill>
              <a:srgbClr val="000000"/>
            </a:solidFill>
            <a:ln w="38100">
              <a:solidFill>
                <a:srgbClr val="000000"/>
              </a:solidFill>
              <a:prstDash val="solid"/>
              <a:round/>
              <a:headEnd/>
              <a:tailEnd/>
            </a:ln>
          </p:spPr>
          <p:txBody>
            <a:bodyPr/>
            <a:lstStyle/>
            <a:p>
              <a:endParaRPr lang="en-US"/>
            </a:p>
          </p:txBody>
        </p:sp>
        <p:sp>
          <p:nvSpPr>
            <p:cNvPr id="7210" name="Line 39"/>
            <p:cNvSpPr>
              <a:spLocks noChangeShapeType="1"/>
            </p:cNvSpPr>
            <p:nvPr/>
          </p:nvSpPr>
          <p:spPr bwMode="auto">
            <a:xfrm>
              <a:off x="4691" y="2141"/>
              <a:ext cx="145"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11" name="Freeform 40"/>
            <p:cNvSpPr>
              <a:spLocks/>
            </p:cNvSpPr>
            <p:nvPr/>
          </p:nvSpPr>
          <p:spPr bwMode="auto">
            <a:xfrm>
              <a:off x="3535" y="1836"/>
              <a:ext cx="80" cy="96"/>
            </a:xfrm>
            <a:custGeom>
              <a:avLst/>
              <a:gdLst>
                <a:gd name="T0" fmla="*/ 0 w 80"/>
                <a:gd name="T1" fmla="*/ 48 h 96"/>
                <a:gd name="T2" fmla="*/ 0 w 80"/>
                <a:gd name="T3" fmla="*/ 0 h 96"/>
                <a:gd name="T4" fmla="*/ 80 w 80"/>
                <a:gd name="T5" fmla="*/ 48 h 96"/>
                <a:gd name="T6" fmla="*/ 0 w 80"/>
                <a:gd name="T7" fmla="*/ 96 h 96"/>
                <a:gd name="T8" fmla="*/ 0 w 80"/>
                <a:gd name="T9" fmla="*/ 48 h 96"/>
                <a:gd name="T10" fmla="*/ 0 60000 65536"/>
                <a:gd name="T11" fmla="*/ 0 60000 65536"/>
                <a:gd name="T12" fmla="*/ 0 60000 65536"/>
                <a:gd name="T13" fmla="*/ 0 60000 65536"/>
                <a:gd name="T14" fmla="*/ 0 60000 65536"/>
                <a:gd name="T15" fmla="*/ 0 w 80"/>
                <a:gd name="T16" fmla="*/ 0 h 96"/>
                <a:gd name="T17" fmla="*/ 80 w 80"/>
                <a:gd name="T18" fmla="*/ 96 h 96"/>
              </a:gdLst>
              <a:ahLst/>
              <a:cxnLst>
                <a:cxn ang="T10">
                  <a:pos x="T0" y="T1"/>
                </a:cxn>
                <a:cxn ang="T11">
                  <a:pos x="T2" y="T3"/>
                </a:cxn>
                <a:cxn ang="T12">
                  <a:pos x="T4" y="T5"/>
                </a:cxn>
                <a:cxn ang="T13">
                  <a:pos x="T6" y="T7"/>
                </a:cxn>
                <a:cxn ang="T14">
                  <a:pos x="T8" y="T9"/>
                </a:cxn>
              </a:cxnLst>
              <a:rect l="T15" t="T16" r="T17" b="T18"/>
              <a:pathLst>
                <a:path w="80" h="96">
                  <a:moveTo>
                    <a:pt x="0" y="48"/>
                  </a:moveTo>
                  <a:lnTo>
                    <a:pt x="0" y="0"/>
                  </a:lnTo>
                  <a:lnTo>
                    <a:pt x="80" y="48"/>
                  </a:lnTo>
                  <a:lnTo>
                    <a:pt x="0" y="96"/>
                  </a:lnTo>
                  <a:lnTo>
                    <a:pt x="0" y="48"/>
                  </a:lnTo>
                  <a:close/>
                </a:path>
              </a:pathLst>
            </a:custGeom>
            <a:solidFill>
              <a:srgbClr val="000000"/>
            </a:solidFill>
            <a:ln w="38100">
              <a:solidFill>
                <a:srgbClr val="000000"/>
              </a:solidFill>
              <a:prstDash val="solid"/>
              <a:round/>
              <a:headEnd/>
              <a:tailEnd/>
            </a:ln>
          </p:spPr>
          <p:txBody>
            <a:bodyPr/>
            <a:lstStyle/>
            <a:p>
              <a:endParaRPr lang="en-US"/>
            </a:p>
          </p:txBody>
        </p:sp>
        <p:sp>
          <p:nvSpPr>
            <p:cNvPr id="7212" name="Line 41"/>
            <p:cNvSpPr>
              <a:spLocks noChangeShapeType="1"/>
            </p:cNvSpPr>
            <p:nvPr/>
          </p:nvSpPr>
          <p:spPr bwMode="auto">
            <a:xfrm>
              <a:off x="3374" y="1884"/>
              <a:ext cx="161"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13" name="Oval 42"/>
            <p:cNvSpPr>
              <a:spLocks noChangeArrowheads="1"/>
            </p:cNvSpPr>
            <p:nvPr/>
          </p:nvSpPr>
          <p:spPr bwMode="auto">
            <a:xfrm>
              <a:off x="3631" y="1740"/>
              <a:ext cx="386" cy="289"/>
            </a:xfrm>
            <a:prstGeom prst="ellipse">
              <a:avLst/>
            </a:prstGeom>
            <a:noFill/>
            <a:ln w="381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214" name="Rectangle 43"/>
            <p:cNvSpPr>
              <a:spLocks noChangeArrowheads="1"/>
            </p:cNvSpPr>
            <p:nvPr/>
          </p:nvSpPr>
          <p:spPr bwMode="auto">
            <a:xfrm>
              <a:off x="3661" y="1820"/>
              <a:ext cx="3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buffer</a:t>
              </a:r>
              <a:endParaRPr lang="en-GB" altLang="en-US">
                <a:latin typeface="Times" panose="02020603050405020304" pitchFamily="18" charset="0"/>
              </a:endParaRPr>
            </a:p>
          </p:txBody>
        </p:sp>
        <p:sp>
          <p:nvSpPr>
            <p:cNvPr id="7215" name="Freeform 44"/>
            <p:cNvSpPr>
              <a:spLocks/>
            </p:cNvSpPr>
            <p:nvPr/>
          </p:nvSpPr>
          <p:spPr bwMode="auto">
            <a:xfrm>
              <a:off x="4258" y="1981"/>
              <a:ext cx="96" cy="80"/>
            </a:xfrm>
            <a:custGeom>
              <a:avLst/>
              <a:gdLst>
                <a:gd name="T0" fmla="*/ 16 w 96"/>
                <a:gd name="T1" fmla="*/ 32 h 80"/>
                <a:gd name="T2" fmla="*/ 32 w 96"/>
                <a:gd name="T3" fmla="*/ 0 h 80"/>
                <a:gd name="T4" fmla="*/ 96 w 96"/>
                <a:gd name="T5" fmla="*/ 80 h 80"/>
                <a:gd name="T6" fmla="*/ 0 w 96"/>
                <a:gd name="T7" fmla="*/ 80 h 80"/>
                <a:gd name="T8" fmla="*/ 16 w 96"/>
                <a:gd name="T9" fmla="*/ 32 h 80"/>
                <a:gd name="T10" fmla="*/ 0 60000 65536"/>
                <a:gd name="T11" fmla="*/ 0 60000 65536"/>
                <a:gd name="T12" fmla="*/ 0 60000 65536"/>
                <a:gd name="T13" fmla="*/ 0 60000 65536"/>
                <a:gd name="T14" fmla="*/ 0 60000 65536"/>
                <a:gd name="T15" fmla="*/ 0 w 96"/>
                <a:gd name="T16" fmla="*/ 0 h 80"/>
                <a:gd name="T17" fmla="*/ 96 w 96"/>
                <a:gd name="T18" fmla="*/ 80 h 80"/>
              </a:gdLst>
              <a:ahLst/>
              <a:cxnLst>
                <a:cxn ang="T10">
                  <a:pos x="T0" y="T1"/>
                </a:cxn>
                <a:cxn ang="T11">
                  <a:pos x="T2" y="T3"/>
                </a:cxn>
                <a:cxn ang="T12">
                  <a:pos x="T4" y="T5"/>
                </a:cxn>
                <a:cxn ang="T13">
                  <a:pos x="T6" y="T7"/>
                </a:cxn>
                <a:cxn ang="T14">
                  <a:pos x="T8" y="T9"/>
                </a:cxn>
              </a:cxnLst>
              <a:rect l="T15" t="T16" r="T17" b="T18"/>
              <a:pathLst>
                <a:path w="96" h="80">
                  <a:moveTo>
                    <a:pt x="16" y="32"/>
                  </a:moveTo>
                  <a:lnTo>
                    <a:pt x="32" y="0"/>
                  </a:lnTo>
                  <a:lnTo>
                    <a:pt x="96" y="80"/>
                  </a:lnTo>
                  <a:lnTo>
                    <a:pt x="0" y="80"/>
                  </a:lnTo>
                  <a:lnTo>
                    <a:pt x="16" y="32"/>
                  </a:lnTo>
                  <a:close/>
                </a:path>
              </a:pathLst>
            </a:custGeom>
            <a:solidFill>
              <a:srgbClr val="000000"/>
            </a:solidFill>
            <a:ln w="38100">
              <a:solidFill>
                <a:srgbClr val="000000"/>
              </a:solidFill>
              <a:prstDash val="solid"/>
              <a:round/>
              <a:headEnd/>
              <a:tailEnd/>
            </a:ln>
          </p:spPr>
          <p:txBody>
            <a:bodyPr/>
            <a:lstStyle/>
            <a:p>
              <a:endParaRPr lang="en-US"/>
            </a:p>
          </p:txBody>
        </p:sp>
        <p:sp>
          <p:nvSpPr>
            <p:cNvPr id="7216" name="Line 45"/>
            <p:cNvSpPr>
              <a:spLocks noChangeShapeType="1"/>
            </p:cNvSpPr>
            <p:nvPr/>
          </p:nvSpPr>
          <p:spPr bwMode="auto">
            <a:xfrm>
              <a:off x="4033" y="1916"/>
              <a:ext cx="241" cy="97"/>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17" name="Rectangle 46"/>
            <p:cNvSpPr>
              <a:spLocks noChangeArrowheads="1"/>
            </p:cNvSpPr>
            <p:nvPr/>
          </p:nvSpPr>
          <p:spPr bwMode="auto">
            <a:xfrm>
              <a:off x="1605" y="1643"/>
              <a:ext cx="62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GB" altLang="en-US" sz="1600">
                  <a:solidFill>
                    <a:srgbClr val="000000"/>
                  </a:solidFill>
                  <a:latin typeface="Arial" panose="020B0604020202020204" pitchFamily="34" charset="0"/>
                </a:rPr>
                <a:t>keystream </a:t>
              </a:r>
              <a:endParaRPr lang="en-GB" altLang="en-US">
                <a:latin typeface="Times" panose="02020603050405020304" pitchFamily="18" charset="0"/>
              </a:endParaRPr>
            </a:p>
          </p:txBody>
        </p:sp>
        <p:sp>
          <p:nvSpPr>
            <p:cNvPr id="7218" name="Freeform 47"/>
            <p:cNvSpPr>
              <a:spLocks/>
            </p:cNvSpPr>
            <p:nvPr/>
          </p:nvSpPr>
          <p:spPr bwMode="auto">
            <a:xfrm>
              <a:off x="2507" y="1675"/>
              <a:ext cx="80" cy="97"/>
            </a:xfrm>
            <a:custGeom>
              <a:avLst/>
              <a:gdLst>
                <a:gd name="T0" fmla="*/ 0 w 80"/>
                <a:gd name="T1" fmla="*/ 49 h 97"/>
                <a:gd name="T2" fmla="*/ 0 w 80"/>
                <a:gd name="T3" fmla="*/ 0 h 97"/>
                <a:gd name="T4" fmla="*/ 80 w 80"/>
                <a:gd name="T5" fmla="*/ 49 h 97"/>
                <a:gd name="T6" fmla="*/ 0 w 80"/>
                <a:gd name="T7" fmla="*/ 97 h 97"/>
                <a:gd name="T8" fmla="*/ 0 w 80"/>
                <a:gd name="T9" fmla="*/ 49 h 97"/>
                <a:gd name="T10" fmla="*/ 0 60000 65536"/>
                <a:gd name="T11" fmla="*/ 0 60000 65536"/>
                <a:gd name="T12" fmla="*/ 0 60000 65536"/>
                <a:gd name="T13" fmla="*/ 0 60000 65536"/>
                <a:gd name="T14" fmla="*/ 0 60000 65536"/>
                <a:gd name="T15" fmla="*/ 0 w 80"/>
                <a:gd name="T16" fmla="*/ 0 h 97"/>
                <a:gd name="T17" fmla="*/ 80 w 80"/>
                <a:gd name="T18" fmla="*/ 97 h 97"/>
              </a:gdLst>
              <a:ahLst/>
              <a:cxnLst>
                <a:cxn ang="T10">
                  <a:pos x="T0" y="T1"/>
                </a:cxn>
                <a:cxn ang="T11">
                  <a:pos x="T2" y="T3"/>
                </a:cxn>
                <a:cxn ang="T12">
                  <a:pos x="T4" y="T5"/>
                </a:cxn>
                <a:cxn ang="T13">
                  <a:pos x="T6" y="T7"/>
                </a:cxn>
                <a:cxn ang="T14">
                  <a:pos x="T8" y="T9"/>
                </a:cxn>
              </a:cxnLst>
              <a:rect l="T15" t="T16" r="T17" b="T18"/>
              <a:pathLst>
                <a:path w="80" h="97">
                  <a:moveTo>
                    <a:pt x="0" y="49"/>
                  </a:moveTo>
                  <a:lnTo>
                    <a:pt x="0" y="0"/>
                  </a:lnTo>
                  <a:lnTo>
                    <a:pt x="80" y="49"/>
                  </a:lnTo>
                  <a:lnTo>
                    <a:pt x="0" y="97"/>
                  </a:lnTo>
                  <a:lnTo>
                    <a:pt x="0" y="49"/>
                  </a:lnTo>
                  <a:close/>
                </a:path>
              </a:pathLst>
            </a:custGeom>
            <a:solidFill>
              <a:srgbClr val="000000"/>
            </a:solidFill>
            <a:ln w="38100">
              <a:solidFill>
                <a:srgbClr val="000000"/>
              </a:solidFill>
              <a:prstDash val="solid"/>
              <a:round/>
              <a:headEnd/>
              <a:tailEnd/>
            </a:ln>
          </p:spPr>
          <p:txBody>
            <a:bodyPr/>
            <a:lstStyle/>
            <a:p>
              <a:endParaRPr lang="en-US"/>
            </a:p>
          </p:txBody>
        </p:sp>
        <p:sp>
          <p:nvSpPr>
            <p:cNvPr id="7219" name="Line 48"/>
            <p:cNvSpPr>
              <a:spLocks noChangeShapeType="1"/>
            </p:cNvSpPr>
            <p:nvPr/>
          </p:nvSpPr>
          <p:spPr bwMode="auto">
            <a:xfrm>
              <a:off x="2266" y="1724"/>
              <a:ext cx="225"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76EA5C61-84E9-4DD5-BDFF-0C0A01A3AAF7}" type="datetime1">
              <a:rPr lang="en-US" altLang="en-US" sz="1400"/>
              <a:pPr eaLnBrk="1" hangingPunct="1"/>
              <a:t>10/24/2018</a:t>
            </a:fld>
            <a:endParaRPr lang="en-US" altLang="en-US" sz="1400"/>
          </a:p>
        </p:txBody>
      </p:sp>
      <p:sp>
        <p:nvSpPr>
          <p:cNvPr id="81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819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CEC30F2D-A914-4295-A210-B243E6DF1C0A}" type="slidenum">
              <a:rPr lang="en-US" altLang="en-US" sz="1400"/>
              <a:pPr eaLnBrk="1" hangingPunct="1"/>
              <a:t>6</a:t>
            </a:fld>
            <a:endParaRPr lang="en-US" altLang="en-US" sz="1400"/>
          </a:p>
        </p:txBody>
      </p:sp>
      <p:sp>
        <p:nvSpPr>
          <p:cNvPr id="8197" name="Rectangle 2"/>
          <p:cNvSpPr>
            <a:spLocks noGrp="1" noChangeArrowheads="1"/>
          </p:cNvSpPr>
          <p:nvPr>
            <p:ph type="title"/>
          </p:nvPr>
        </p:nvSpPr>
        <p:spPr/>
        <p:txBody>
          <a:bodyPr/>
          <a:lstStyle/>
          <a:p>
            <a:pPr eaLnBrk="1" hangingPunct="1"/>
            <a:r>
              <a:rPr lang="en-US" altLang="en-US" smtClean="0"/>
              <a:t>Cryptographic algorithms</a:t>
            </a:r>
          </a:p>
        </p:txBody>
      </p:sp>
      <p:sp>
        <p:nvSpPr>
          <p:cNvPr id="8198"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altLang="en-US" sz="2800" smtClean="0"/>
              <a:t>Shannon’s principles of cryptography: introduce “confusion” (XORing, bit shifting etc.) and “diffusion”  (adding noise bits to diffuse the information)</a:t>
            </a:r>
          </a:p>
          <a:p>
            <a:pPr eaLnBrk="1" hangingPunct="1"/>
            <a:r>
              <a:rPr lang="en-US" altLang="en-US" sz="2800" smtClean="0"/>
              <a:t>We will look at Tiny Encryption Algorithm (TEA) as an example of symmetric algorithm and Rivest, Shamir and Adelman (RSA) an an example for asymmetric algorithms.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48408E6A-6EA2-4287-9202-550F73966917}" type="datetime1">
              <a:rPr lang="en-US" altLang="en-US" sz="1400"/>
              <a:pPr eaLnBrk="1" hangingPunct="1"/>
              <a:t>10/24/2018</a:t>
            </a:fld>
            <a:endParaRPr lang="en-US" altLang="en-US" sz="1400"/>
          </a:p>
        </p:txBody>
      </p:sp>
      <p:sp>
        <p:nvSpPr>
          <p:cNvPr id="9219"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922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171AB7C4-7E99-4C8B-9BB2-4B853A556B45}" type="slidenum">
              <a:rPr lang="en-US" altLang="en-US" sz="1400"/>
              <a:pPr eaLnBrk="1" hangingPunct="1"/>
              <a:t>7</a:t>
            </a:fld>
            <a:endParaRPr lang="en-US" altLang="en-US" sz="1400"/>
          </a:p>
        </p:txBody>
      </p:sp>
      <p:sp>
        <p:nvSpPr>
          <p:cNvPr id="9221" name="Rectangle 2"/>
          <p:cNvSpPr>
            <a:spLocks noGrp="1" noChangeArrowheads="1"/>
          </p:cNvSpPr>
          <p:nvPr>
            <p:ph type="title"/>
          </p:nvPr>
        </p:nvSpPr>
        <p:spPr/>
        <p:txBody>
          <a:bodyPr/>
          <a:lstStyle/>
          <a:p>
            <a:pPr eaLnBrk="1" hangingPunct="1"/>
            <a:r>
              <a:rPr lang="en-US" altLang="en-US" smtClean="0"/>
              <a:t>TEA Encryption Function</a:t>
            </a:r>
          </a:p>
        </p:txBody>
      </p:sp>
      <p:sp>
        <p:nvSpPr>
          <p:cNvPr id="9222" name="Rectangle 3"/>
          <p:cNvSpPr>
            <a:spLocks noChangeArrowheads="1"/>
          </p:cNvSpPr>
          <p:nvPr/>
        </p:nvSpPr>
        <p:spPr bwMode="auto">
          <a:xfrm>
            <a:off x="0" y="1600200"/>
            <a:ext cx="91440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Bef>
                <a:spcPct val="50000"/>
              </a:spcBef>
            </a:pPr>
            <a:r>
              <a:rPr lang="en-GB" altLang="en-US" i="1">
                <a:latin typeface="Times" panose="02020603050405020304" pitchFamily="18" charset="0"/>
              </a:rPr>
              <a:t>void encrypt(unsigned long k[], unsigned long text[]) {</a:t>
            </a:r>
          </a:p>
          <a:p>
            <a:pPr>
              <a:spcBef>
                <a:spcPct val="50000"/>
              </a:spcBef>
            </a:pPr>
            <a:r>
              <a:rPr lang="en-GB" altLang="en-US" i="1">
                <a:latin typeface="Times" panose="02020603050405020304" pitchFamily="18" charset="0"/>
              </a:rPr>
              <a:t>	unsigned long y = text[0], z = text[1];	</a:t>
            </a:r>
          </a:p>
          <a:p>
            <a:pPr>
              <a:spcBef>
                <a:spcPct val="50000"/>
              </a:spcBef>
            </a:pPr>
            <a:r>
              <a:rPr lang="en-GB" altLang="en-US" i="1">
                <a:latin typeface="Times" panose="02020603050405020304" pitchFamily="18" charset="0"/>
              </a:rPr>
              <a:t>	unsigned long delta = 0x9e3779b9, sum = 0; int n;	</a:t>
            </a:r>
          </a:p>
          <a:p>
            <a:pPr>
              <a:spcBef>
                <a:spcPct val="50000"/>
              </a:spcBef>
            </a:pPr>
            <a:r>
              <a:rPr lang="en-GB" altLang="en-US" i="1">
                <a:latin typeface="Times" panose="02020603050405020304" pitchFamily="18" charset="0"/>
              </a:rPr>
              <a:t>	for (n= 0; n &lt; 32; n++) {	</a:t>
            </a:r>
          </a:p>
          <a:p>
            <a:pPr>
              <a:spcBef>
                <a:spcPct val="50000"/>
              </a:spcBef>
            </a:pPr>
            <a:r>
              <a:rPr lang="en-GB" altLang="en-US" i="1">
                <a:latin typeface="Times" panose="02020603050405020304" pitchFamily="18" charset="0"/>
              </a:rPr>
              <a:t>		sum += delta;	</a:t>
            </a:r>
          </a:p>
          <a:p>
            <a:pPr>
              <a:spcBef>
                <a:spcPct val="50000"/>
              </a:spcBef>
            </a:pPr>
            <a:r>
              <a:rPr lang="en-GB" altLang="en-US" i="1">
                <a:latin typeface="Times" panose="02020603050405020304" pitchFamily="18" charset="0"/>
              </a:rPr>
              <a:t>		y += ((z &lt;&lt; 4) + k[0]) ^ (z+sum) ^ ((z &gt;&gt; 5) + k[1]);		z += ((y &lt;&lt; 4) + k[2]) ^ (y+sum) ^ ((y &gt;&gt; 5) + k[3]); 	}</a:t>
            </a:r>
          </a:p>
          <a:p>
            <a:pPr>
              <a:spcBef>
                <a:spcPct val="50000"/>
              </a:spcBef>
            </a:pPr>
            <a:r>
              <a:rPr lang="en-GB" altLang="en-US" i="1">
                <a:latin typeface="Times" panose="02020603050405020304" pitchFamily="18" charset="0"/>
              </a:rPr>
              <a:t>	text[0] = y;  text[1] = z;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A5E658FE-61FE-4C45-8957-6C87F58B5486}" type="datetime1">
              <a:rPr lang="en-US" altLang="en-US" sz="1400"/>
              <a:pPr eaLnBrk="1" hangingPunct="1"/>
              <a:t>10/24/2018</a:t>
            </a:fld>
            <a:endParaRPr lang="en-US" altLang="en-US" sz="1400"/>
          </a:p>
        </p:txBody>
      </p:sp>
      <p:sp>
        <p:nvSpPr>
          <p:cNvPr id="1024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024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9383A364-B1C4-4A28-B251-22B0111A2056}" type="slidenum">
              <a:rPr lang="en-US" altLang="en-US" sz="1400"/>
              <a:pPr eaLnBrk="1" hangingPunct="1"/>
              <a:t>8</a:t>
            </a:fld>
            <a:endParaRPr lang="en-US" altLang="en-US" sz="1400"/>
          </a:p>
        </p:txBody>
      </p:sp>
      <p:sp>
        <p:nvSpPr>
          <p:cNvPr id="10245" name="Rectangle 2"/>
          <p:cNvSpPr>
            <a:spLocks noGrp="1" noChangeArrowheads="1"/>
          </p:cNvSpPr>
          <p:nvPr>
            <p:ph type="title"/>
          </p:nvPr>
        </p:nvSpPr>
        <p:spPr/>
        <p:txBody>
          <a:bodyPr/>
          <a:lstStyle/>
          <a:p>
            <a:pPr eaLnBrk="1" hangingPunct="1"/>
            <a:r>
              <a:rPr lang="en-GB" altLang="en-US" smtClean="0"/>
              <a:t>TEA decryption function</a:t>
            </a:r>
          </a:p>
        </p:txBody>
      </p:sp>
      <p:sp>
        <p:nvSpPr>
          <p:cNvPr id="10246" name="Text Box 3"/>
          <p:cNvSpPr txBox="1">
            <a:spLocks noChangeArrowheads="1"/>
          </p:cNvSpPr>
          <p:nvPr/>
        </p:nvSpPr>
        <p:spPr bwMode="auto">
          <a:xfrm>
            <a:off x="471488" y="1668463"/>
            <a:ext cx="8183562"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377825" algn="l"/>
                <a:tab pos="766763" algn="l"/>
                <a:tab pos="1144588" algn="l"/>
                <a:tab pos="1520825" algn="l"/>
              </a:tabLst>
              <a:defRPr sz="2400">
                <a:solidFill>
                  <a:schemeClr val="tx1"/>
                </a:solidFill>
                <a:latin typeface="Tahoma" panose="020B0604030504040204" pitchFamily="34" charset="0"/>
              </a:defRPr>
            </a:lvl1pPr>
            <a:lvl2pPr marL="742950" indent="-285750" eaLnBrk="0" hangingPunct="0">
              <a:tabLst>
                <a:tab pos="377825" algn="l"/>
                <a:tab pos="766763" algn="l"/>
                <a:tab pos="1144588" algn="l"/>
                <a:tab pos="1520825" algn="l"/>
              </a:tabLst>
              <a:defRPr sz="2400">
                <a:solidFill>
                  <a:schemeClr val="tx1"/>
                </a:solidFill>
                <a:latin typeface="Tahoma" panose="020B0604030504040204" pitchFamily="34" charset="0"/>
              </a:defRPr>
            </a:lvl2pPr>
            <a:lvl3pPr marL="1143000" indent="-228600" eaLnBrk="0" hangingPunct="0">
              <a:tabLst>
                <a:tab pos="377825" algn="l"/>
                <a:tab pos="766763" algn="l"/>
                <a:tab pos="1144588" algn="l"/>
                <a:tab pos="1520825" algn="l"/>
              </a:tabLst>
              <a:defRPr sz="2400">
                <a:solidFill>
                  <a:schemeClr val="tx1"/>
                </a:solidFill>
                <a:latin typeface="Tahoma" panose="020B0604030504040204" pitchFamily="34" charset="0"/>
              </a:defRPr>
            </a:lvl3pPr>
            <a:lvl4pPr marL="1600200" indent="-228600" eaLnBrk="0" hangingPunct="0">
              <a:tabLst>
                <a:tab pos="377825" algn="l"/>
                <a:tab pos="766763" algn="l"/>
                <a:tab pos="1144588" algn="l"/>
                <a:tab pos="1520825" algn="l"/>
              </a:tabLst>
              <a:defRPr sz="2400">
                <a:solidFill>
                  <a:schemeClr val="tx1"/>
                </a:solidFill>
                <a:latin typeface="Tahoma" panose="020B0604030504040204" pitchFamily="34" charset="0"/>
              </a:defRPr>
            </a:lvl4pPr>
            <a:lvl5pPr marL="2057400" indent="-228600" eaLnBrk="0" hangingPunct="0">
              <a:tabLst>
                <a:tab pos="377825" algn="l"/>
                <a:tab pos="766763" algn="l"/>
                <a:tab pos="1144588" algn="l"/>
                <a:tab pos="1520825" algn="l"/>
              </a:tabLst>
              <a:defRPr sz="2400">
                <a:solidFill>
                  <a:schemeClr val="tx1"/>
                </a:solidFill>
                <a:latin typeface="Tahoma" panose="020B0604030504040204" pitchFamily="34" charset="0"/>
              </a:defRPr>
            </a:lvl5pPr>
            <a:lvl6pPr marL="2514600" indent="-228600" eaLnBrk="0" fontAlgn="base" hangingPunct="0">
              <a:spcBef>
                <a:spcPct val="0"/>
              </a:spcBef>
              <a:spcAft>
                <a:spcPct val="0"/>
              </a:spcAft>
              <a:tabLst>
                <a:tab pos="377825" algn="l"/>
                <a:tab pos="766763" algn="l"/>
                <a:tab pos="1144588" algn="l"/>
                <a:tab pos="1520825" algn="l"/>
              </a:tabLst>
              <a:defRPr sz="2400">
                <a:solidFill>
                  <a:schemeClr val="tx1"/>
                </a:solidFill>
                <a:latin typeface="Tahoma" panose="020B0604030504040204" pitchFamily="34" charset="0"/>
              </a:defRPr>
            </a:lvl6pPr>
            <a:lvl7pPr marL="2971800" indent="-228600" eaLnBrk="0" fontAlgn="base" hangingPunct="0">
              <a:spcBef>
                <a:spcPct val="0"/>
              </a:spcBef>
              <a:spcAft>
                <a:spcPct val="0"/>
              </a:spcAft>
              <a:tabLst>
                <a:tab pos="377825" algn="l"/>
                <a:tab pos="766763" algn="l"/>
                <a:tab pos="1144588" algn="l"/>
                <a:tab pos="1520825" algn="l"/>
              </a:tabLst>
              <a:defRPr sz="2400">
                <a:solidFill>
                  <a:schemeClr val="tx1"/>
                </a:solidFill>
                <a:latin typeface="Tahoma" panose="020B0604030504040204" pitchFamily="34" charset="0"/>
              </a:defRPr>
            </a:lvl7pPr>
            <a:lvl8pPr marL="3429000" indent="-228600" eaLnBrk="0" fontAlgn="base" hangingPunct="0">
              <a:spcBef>
                <a:spcPct val="0"/>
              </a:spcBef>
              <a:spcAft>
                <a:spcPct val="0"/>
              </a:spcAft>
              <a:tabLst>
                <a:tab pos="377825" algn="l"/>
                <a:tab pos="766763" algn="l"/>
                <a:tab pos="1144588" algn="l"/>
                <a:tab pos="1520825" algn="l"/>
              </a:tabLst>
              <a:defRPr sz="2400">
                <a:solidFill>
                  <a:schemeClr val="tx1"/>
                </a:solidFill>
                <a:latin typeface="Tahoma" panose="020B0604030504040204" pitchFamily="34" charset="0"/>
              </a:defRPr>
            </a:lvl8pPr>
            <a:lvl9pPr marL="3886200" indent="-228600" eaLnBrk="0" fontAlgn="base" hangingPunct="0">
              <a:spcBef>
                <a:spcPct val="0"/>
              </a:spcBef>
              <a:spcAft>
                <a:spcPct val="0"/>
              </a:spcAft>
              <a:tabLst>
                <a:tab pos="377825" algn="l"/>
                <a:tab pos="766763" algn="l"/>
                <a:tab pos="1144588" algn="l"/>
                <a:tab pos="1520825" algn="l"/>
              </a:tabLst>
              <a:defRPr sz="2400">
                <a:solidFill>
                  <a:schemeClr val="tx1"/>
                </a:solidFill>
                <a:latin typeface="Tahoma" panose="020B0604030504040204" pitchFamily="34" charset="0"/>
              </a:defRPr>
            </a:lvl9pPr>
          </a:lstStyle>
          <a:p>
            <a:r>
              <a:rPr lang="en-GB" altLang="en-US" i="1">
                <a:latin typeface="Times" panose="02020603050405020304" pitchFamily="18" charset="0"/>
              </a:rPr>
              <a:t>void decrypt(unsigned long k[], unsigned long text[]) {</a:t>
            </a:r>
          </a:p>
          <a:p>
            <a:r>
              <a:rPr lang="en-GB" altLang="en-US" i="1">
                <a:latin typeface="Times" panose="02020603050405020304" pitchFamily="18" charset="0"/>
              </a:rPr>
              <a:t>	unsigned long y = text[0], z = text[1];</a:t>
            </a:r>
          </a:p>
          <a:p>
            <a:r>
              <a:rPr lang="en-GB" altLang="en-US" i="1">
                <a:latin typeface="Times" panose="02020603050405020304" pitchFamily="18" charset="0"/>
              </a:rPr>
              <a:t>	unsigned long delta = 0x9e3779b9, sum = delta &lt;&lt; 5;  int n;</a:t>
            </a:r>
          </a:p>
          <a:p>
            <a:r>
              <a:rPr lang="en-GB" altLang="en-US" i="1">
                <a:latin typeface="Times" panose="02020603050405020304" pitchFamily="18" charset="0"/>
              </a:rPr>
              <a:t>	for (n= 0; n &lt; 32; n++) {</a:t>
            </a:r>
          </a:p>
          <a:p>
            <a:r>
              <a:rPr lang="en-GB" altLang="en-US" i="1">
                <a:latin typeface="Times" panose="02020603050405020304" pitchFamily="18" charset="0"/>
              </a:rPr>
              <a:t>		z -= ((y &lt;&lt; 4) + k[2]) ^ (y + sum) ^ ((y &gt;&gt; 5) + k[3]);</a:t>
            </a:r>
          </a:p>
          <a:p>
            <a:r>
              <a:rPr lang="en-GB" altLang="en-US" i="1">
                <a:latin typeface="Times" panose="02020603050405020304" pitchFamily="18" charset="0"/>
              </a:rPr>
              <a:t>		y -= ((z &lt;&lt; 4) + k[0]) ^ (z + sum) ^ ((z &gt;&gt; 5) + k[1]);</a:t>
            </a:r>
          </a:p>
          <a:p>
            <a:r>
              <a:rPr lang="en-GB" altLang="en-US" i="1">
                <a:latin typeface="Times" panose="02020603050405020304" pitchFamily="18" charset="0"/>
              </a:rPr>
              <a:t>		sum -= delta;</a:t>
            </a:r>
          </a:p>
          <a:p>
            <a:r>
              <a:rPr lang="en-GB" altLang="en-US" i="1">
                <a:latin typeface="Times" panose="02020603050405020304" pitchFamily="18" charset="0"/>
              </a:rPr>
              <a:t>	}</a:t>
            </a:r>
          </a:p>
          <a:p>
            <a:r>
              <a:rPr lang="en-GB" altLang="en-US" i="1">
                <a:latin typeface="Times" panose="02020603050405020304" pitchFamily="18" charset="0"/>
              </a:rPr>
              <a:t>	text[0] = y; text[1] = z; </a:t>
            </a:r>
          </a:p>
          <a:p>
            <a:r>
              <a:rPr lang="en-GB" altLang="en-US" i="1">
                <a:latin typeface="Times" panose="02020603050405020304"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2B9ED881-9B86-4505-9E29-782758E98BF8}" type="datetime1">
              <a:rPr lang="en-US" altLang="en-US" sz="1400"/>
              <a:pPr eaLnBrk="1" hangingPunct="1"/>
              <a:t>10/24/2018</a:t>
            </a:fld>
            <a:endParaRPr lang="en-US" altLang="en-US" sz="1400"/>
          </a:p>
        </p:txBody>
      </p:sp>
      <p:sp>
        <p:nvSpPr>
          <p:cNvPr id="1126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400"/>
              <a:t>B.Ramamurthy</a:t>
            </a:r>
          </a:p>
        </p:txBody>
      </p:sp>
      <p:sp>
        <p:nvSpPr>
          <p:cNvPr id="1126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fld id="{30AFA7D2-6862-4116-AC9E-ABF6895F303F}" type="slidenum">
              <a:rPr lang="en-US" altLang="en-US" sz="1400"/>
              <a:pPr eaLnBrk="1" hangingPunct="1"/>
              <a:t>9</a:t>
            </a:fld>
            <a:endParaRPr lang="en-US" altLang="en-US" sz="1400"/>
          </a:p>
        </p:txBody>
      </p:sp>
      <p:sp>
        <p:nvSpPr>
          <p:cNvPr id="11269" name="Rectangle 2"/>
          <p:cNvSpPr>
            <a:spLocks noGrp="1" noChangeArrowheads="1"/>
          </p:cNvSpPr>
          <p:nvPr>
            <p:ph type="title"/>
          </p:nvPr>
        </p:nvSpPr>
        <p:spPr>
          <a:xfrm>
            <a:off x="609600" y="0"/>
            <a:ext cx="7772400" cy="1143000"/>
          </a:xfrm>
        </p:spPr>
        <p:txBody>
          <a:bodyPr/>
          <a:lstStyle/>
          <a:p>
            <a:pPr eaLnBrk="1" hangingPunct="1"/>
            <a:r>
              <a:rPr lang="en-GB" altLang="en-US" smtClean="0"/>
              <a:t/>
            </a:r>
            <a:br>
              <a:rPr lang="en-GB" altLang="en-US" smtClean="0"/>
            </a:br>
            <a:r>
              <a:rPr lang="en-GB" altLang="en-US" sz="3600" smtClean="0"/>
              <a:t>TEA in use</a:t>
            </a:r>
          </a:p>
        </p:txBody>
      </p:sp>
      <p:sp>
        <p:nvSpPr>
          <p:cNvPr id="11270" name="Text Box 3"/>
          <p:cNvSpPr txBox="1">
            <a:spLocks noChangeArrowheads="1"/>
          </p:cNvSpPr>
          <p:nvPr/>
        </p:nvSpPr>
        <p:spPr bwMode="auto">
          <a:xfrm>
            <a:off x="838200" y="1295400"/>
            <a:ext cx="7810500" cy="557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377825" algn="l"/>
                <a:tab pos="766763" algn="l"/>
                <a:tab pos="1144588" algn="l"/>
                <a:tab pos="1520825" algn="l"/>
                <a:tab pos="4287838" algn="l"/>
              </a:tabLst>
              <a:defRPr sz="2400">
                <a:solidFill>
                  <a:schemeClr val="tx1"/>
                </a:solidFill>
                <a:latin typeface="Tahoma" panose="020B0604030504040204" pitchFamily="34" charset="0"/>
              </a:defRPr>
            </a:lvl1pPr>
            <a:lvl2pPr marL="742950" indent="-285750" eaLnBrk="0" hangingPunct="0">
              <a:tabLst>
                <a:tab pos="377825" algn="l"/>
                <a:tab pos="766763" algn="l"/>
                <a:tab pos="1144588" algn="l"/>
                <a:tab pos="1520825" algn="l"/>
                <a:tab pos="4287838" algn="l"/>
              </a:tabLst>
              <a:defRPr sz="2400">
                <a:solidFill>
                  <a:schemeClr val="tx1"/>
                </a:solidFill>
                <a:latin typeface="Tahoma" panose="020B0604030504040204" pitchFamily="34" charset="0"/>
              </a:defRPr>
            </a:lvl2pPr>
            <a:lvl3pPr marL="1143000" indent="-228600" eaLnBrk="0" hangingPunct="0">
              <a:tabLst>
                <a:tab pos="377825" algn="l"/>
                <a:tab pos="766763" algn="l"/>
                <a:tab pos="1144588" algn="l"/>
                <a:tab pos="1520825" algn="l"/>
                <a:tab pos="4287838" algn="l"/>
              </a:tabLst>
              <a:defRPr sz="2400">
                <a:solidFill>
                  <a:schemeClr val="tx1"/>
                </a:solidFill>
                <a:latin typeface="Tahoma" panose="020B0604030504040204" pitchFamily="34" charset="0"/>
              </a:defRPr>
            </a:lvl3pPr>
            <a:lvl4pPr marL="1600200" indent="-228600" eaLnBrk="0" hangingPunct="0">
              <a:tabLst>
                <a:tab pos="377825" algn="l"/>
                <a:tab pos="766763" algn="l"/>
                <a:tab pos="1144588" algn="l"/>
                <a:tab pos="1520825" algn="l"/>
                <a:tab pos="4287838" algn="l"/>
              </a:tabLst>
              <a:defRPr sz="2400">
                <a:solidFill>
                  <a:schemeClr val="tx1"/>
                </a:solidFill>
                <a:latin typeface="Tahoma" panose="020B0604030504040204" pitchFamily="34" charset="0"/>
              </a:defRPr>
            </a:lvl4pPr>
            <a:lvl5pPr marL="2057400" indent="-228600" eaLnBrk="0" hangingPunct="0">
              <a:tabLst>
                <a:tab pos="377825" algn="l"/>
                <a:tab pos="766763" algn="l"/>
                <a:tab pos="1144588" algn="l"/>
                <a:tab pos="1520825" algn="l"/>
                <a:tab pos="4287838" algn="l"/>
              </a:tabLst>
              <a:defRPr sz="2400">
                <a:solidFill>
                  <a:schemeClr val="tx1"/>
                </a:solidFill>
                <a:latin typeface="Tahoma" panose="020B0604030504040204" pitchFamily="34" charset="0"/>
              </a:defRPr>
            </a:lvl5pPr>
            <a:lvl6pPr marL="2514600" indent="-228600" eaLnBrk="0" fontAlgn="base" hangingPunct="0">
              <a:spcBef>
                <a:spcPct val="0"/>
              </a:spcBef>
              <a:spcAft>
                <a:spcPct val="0"/>
              </a:spcAft>
              <a:tabLst>
                <a:tab pos="377825" algn="l"/>
                <a:tab pos="766763" algn="l"/>
                <a:tab pos="1144588" algn="l"/>
                <a:tab pos="1520825" algn="l"/>
                <a:tab pos="4287838" algn="l"/>
              </a:tabLst>
              <a:defRPr sz="2400">
                <a:solidFill>
                  <a:schemeClr val="tx1"/>
                </a:solidFill>
                <a:latin typeface="Tahoma" panose="020B0604030504040204" pitchFamily="34" charset="0"/>
              </a:defRPr>
            </a:lvl6pPr>
            <a:lvl7pPr marL="2971800" indent="-228600" eaLnBrk="0" fontAlgn="base" hangingPunct="0">
              <a:spcBef>
                <a:spcPct val="0"/>
              </a:spcBef>
              <a:spcAft>
                <a:spcPct val="0"/>
              </a:spcAft>
              <a:tabLst>
                <a:tab pos="377825" algn="l"/>
                <a:tab pos="766763" algn="l"/>
                <a:tab pos="1144588" algn="l"/>
                <a:tab pos="1520825" algn="l"/>
                <a:tab pos="4287838" algn="l"/>
              </a:tabLst>
              <a:defRPr sz="2400">
                <a:solidFill>
                  <a:schemeClr val="tx1"/>
                </a:solidFill>
                <a:latin typeface="Tahoma" panose="020B0604030504040204" pitchFamily="34" charset="0"/>
              </a:defRPr>
            </a:lvl7pPr>
            <a:lvl8pPr marL="3429000" indent="-228600" eaLnBrk="0" fontAlgn="base" hangingPunct="0">
              <a:spcBef>
                <a:spcPct val="0"/>
              </a:spcBef>
              <a:spcAft>
                <a:spcPct val="0"/>
              </a:spcAft>
              <a:tabLst>
                <a:tab pos="377825" algn="l"/>
                <a:tab pos="766763" algn="l"/>
                <a:tab pos="1144588" algn="l"/>
                <a:tab pos="1520825" algn="l"/>
                <a:tab pos="4287838" algn="l"/>
              </a:tabLst>
              <a:defRPr sz="2400">
                <a:solidFill>
                  <a:schemeClr val="tx1"/>
                </a:solidFill>
                <a:latin typeface="Tahoma" panose="020B0604030504040204" pitchFamily="34" charset="0"/>
              </a:defRPr>
            </a:lvl8pPr>
            <a:lvl9pPr marL="3886200" indent="-228600" eaLnBrk="0" fontAlgn="base" hangingPunct="0">
              <a:spcBef>
                <a:spcPct val="0"/>
              </a:spcBef>
              <a:spcAft>
                <a:spcPct val="0"/>
              </a:spcAft>
              <a:tabLst>
                <a:tab pos="377825" algn="l"/>
                <a:tab pos="766763" algn="l"/>
                <a:tab pos="1144588" algn="l"/>
                <a:tab pos="1520825" algn="l"/>
                <a:tab pos="4287838" algn="l"/>
              </a:tabLst>
              <a:defRPr sz="2400">
                <a:solidFill>
                  <a:schemeClr val="tx1"/>
                </a:solidFill>
                <a:latin typeface="Tahoma" panose="020B0604030504040204" pitchFamily="34" charset="0"/>
              </a:defRPr>
            </a:lvl9pPr>
          </a:lstStyle>
          <a:p>
            <a:r>
              <a:rPr lang="en-GB" altLang="en-US" sz="2000" i="1">
                <a:latin typeface="Times" panose="02020603050405020304" pitchFamily="18" charset="0"/>
              </a:rPr>
              <a:t>void tea(char mode, FILE *infile, FILE *outfile, unsigned long k[]) {</a:t>
            </a:r>
          </a:p>
          <a:p>
            <a:r>
              <a:rPr lang="en-GB" altLang="en-US" sz="2000" i="1">
                <a:latin typeface="Times" panose="02020603050405020304" pitchFamily="18" charset="0"/>
              </a:rPr>
              <a:t>/* mode is ’e’ for encrypt, ’d’ for decrypt, k[] is the key.*/</a:t>
            </a:r>
          </a:p>
          <a:p>
            <a:r>
              <a:rPr lang="en-GB" altLang="en-US" sz="2000" i="1">
                <a:latin typeface="Times" panose="02020603050405020304" pitchFamily="18" charset="0"/>
              </a:rPr>
              <a:t>	char ch, Text[8]; int i;</a:t>
            </a:r>
          </a:p>
          <a:p>
            <a:r>
              <a:rPr lang="en-GB" altLang="en-US" sz="2000" i="1">
                <a:latin typeface="Times" panose="02020603050405020304" pitchFamily="18" charset="0"/>
              </a:rPr>
              <a:t>	while(!feof(infile)) {</a:t>
            </a:r>
          </a:p>
          <a:p>
            <a:r>
              <a:rPr lang="en-GB" altLang="en-US" sz="2000" i="1">
                <a:latin typeface="Times" panose="02020603050405020304" pitchFamily="18" charset="0"/>
              </a:rPr>
              <a:t>		i = fread(Text, 1, 8, infile);	/* read 8 bytes from infile into Text */</a:t>
            </a:r>
          </a:p>
          <a:p>
            <a:r>
              <a:rPr lang="en-GB" altLang="en-US" sz="2000" i="1">
                <a:latin typeface="Times" panose="02020603050405020304" pitchFamily="18" charset="0"/>
              </a:rPr>
              <a:t>		if (i &lt;= 0) break;</a:t>
            </a:r>
          </a:p>
          <a:p>
            <a:r>
              <a:rPr lang="en-GB" altLang="en-US" sz="2000" i="1">
                <a:latin typeface="Times" panose="02020603050405020304" pitchFamily="18" charset="0"/>
              </a:rPr>
              <a:t>		while (i &lt; 8) { Text[i++] = ' ';}	/* pad last block with spaces */</a:t>
            </a:r>
          </a:p>
          <a:p>
            <a:r>
              <a:rPr lang="en-GB" altLang="en-US" sz="2000" i="1">
                <a:latin typeface="Times" panose="02020603050405020304" pitchFamily="18" charset="0"/>
              </a:rPr>
              <a:t>		switch (mode) {</a:t>
            </a:r>
          </a:p>
          <a:p>
            <a:r>
              <a:rPr lang="en-GB" altLang="en-US" sz="2000" i="1">
                <a:latin typeface="Times" panose="02020603050405020304" pitchFamily="18" charset="0"/>
              </a:rPr>
              <a:t>		case 'e':</a:t>
            </a:r>
          </a:p>
          <a:p>
            <a:r>
              <a:rPr lang="en-GB" altLang="en-US" sz="2000" i="1">
                <a:latin typeface="Times" panose="02020603050405020304" pitchFamily="18" charset="0"/>
              </a:rPr>
              <a:t>			encrypt(k, (unsigned long*) Text); break;</a:t>
            </a:r>
          </a:p>
          <a:p>
            <a:r>
              <a:rPr lang="en-GB" altLang="en-US" sz="2000" i="1">
                <a:latin typeface="Times" panose="02020603050405020304" pitchFamily="18" charset="0"/>
              </a:rPr>
              <a:t>		case 'd':</a:t>
            </a:r>
          </a:p>
          <a:p>
            <a:r>
              <a:rPr lang="en-GB" altLang="en-US" sz="2000" i="1">
                <a:latin typeface="Times" panose="02020603050405020304" pitchFamily="18" charset="0"/>
              </a:rPr>
              <a:t>			decrypt(k, (unsigned long*) Text); break;</a:t>
            </a:r>
          </a:p>
          <a:p>
            <a:r>
              <a:rPr lang="en-GB" altLang="en-US" sz="2000" i="1">
                <a:latin typeface="Times" panose="02020603050405020304" pitchFamily="18" charset="0"/>
              </a:rPr>
              <a:t>		}</a:t>
            </a:r>
          </a:p>
          <a:p>
            <a:r>
              <a:rPr lang="en-GB" altLang="en-US" sz="2000" i="1">
                <a:latin typeface="Times" panose="02020603050405020304" pitchFamily="18" charset="0"/>
              </a:rPr>
              <a:t>		fwrite(Text, 1, 8, outfile);	/* write 8 bytes from Text to outfile */</a:t>
            </a:r>
          </a:p>
          <a:p>
            <a:r>
              <a:rPr lang="en-GB" altLang="en-US" sz="2000" i="1">
                <a:latin typeface="Times" panose="02020603050405020304" pitchFamily="18" charset="0"/>
              </a:rPr>
              <a:t>	}</a:t>
            </a:r>
          </a:p>
          <a:p>
            <a:r>
              <a:rPr lang="en-GB" altLang="en-US" sz="2000" i="1">
                <a:latin typeface="Times" panose="02020603050405020304" pitchFamily="18" charset="0"/>
              </a:rPr>
              <a:t>}</a:t>
            </a:r>
          </a:p>
        </p:txBody>
      </p:sp>
    </p:spTree>
  </p:cSld>
  <p:clrMapOvr>
    <a:masterClrMapping/>
  </p:clrMapOvr>
</p:sld>
</file>

<file path=ppt/theme/theme1.xml><?xml version="1.0" encoding="utf-8"?>
<a:theme xmlns:a="http://schemas.openxmlformats.org/drawingml/2006/main" name="Blueprint">
  <a:themeElements>
    <a:clrScheme name="">
      <a:dk1>
        <a:srgbClr val="40458C"/>
      </a:dk1>
      <a:lt1>
        <a:srgbClr val="FFFFFF"/>
      </a:lt1>
      <a:dk2>
        <a:srgbClr val="660066"/>
      </a:dk2>
      <a:lt2>
        <a:srgbClr val="B7C1EB"/>
      </a:lt2>
      <a:accent1>
        <a:srgbClr val="9678F6"/>
      </a:accent1>
      <a:accent2>
        <a:srgbClr val="B2B2B2"/>
      </a:accent2>
      <a:accent3>
        <a:srgbClr val="FFFFFF"/>
      </a:accent3>
      <a:accent4>
        <a:srgbClr val="353A77"/>
      </a:accent4>
      <a:accent5>
        <a:srgbClr val="C9BEFA"/>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4652</TotalTime>
  <Words>2006</Words>
  <Application>Microsoft Office PowerPoint</Application>
  <PresentationFormat>On-screen Show (4:3)</PresentationFormat>
  <Paragraphs>610</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Tahoma</vt:lpstr>
      <vt:lpstr>Times</vt:lpstr>
      <vt:lpstr>Times New Roman</vt:lpstr>
      <vt:lpstr>Wingdings</vt:lpstr>
      <vt:lpstr>Blueprint</vt:lpstr>
      <vt:lpstr>Security</vt:lpstr>
      <vt:lpstr>Introduction</vt:lpstr>
      <vt:lpstr>Encryption</vt:lpstr>
      <vt:lpstr>Cryptographic Algorithms</vt:lpstr>
      <vt:lpstr> Stream cipher </vt:lpstr>
      <vt:lpstr>Cryptographic algorithms</vt:lpstr>
      <vt:lpstr>TEA Encryption Function</vt:lpstr>
      <vt:lpstr>TEA decryption function</vt:lpstr>
      <vt:lpstr> TEA in use</vt:lpstr>
      <vt:lpstr>Cryptography</vt:lpstr>
      <vt:lpstr>Lets look at a use of ssh-keygen</vt:lpstr>
      <vt:lpstr>RSA Encryption </vt:lpstr>
      <vt:lpstr>RSA Encryption (contd.)</vt:lpstr>
      <vt:lpstr>Application of RSA</vt:lpstr>
      <vt:lpstr>How can you authenticate “sender”?</vt:lpstr>
      <vt:lpstr>Digital Signatures</vt:lpstr>
      <vt:lpstr>Digest Functions</vt:lpstr>
      <vt:lpstr>Alice’s bank account certificate</vt:lpstr>
      <vt:lpstr>Digital signatures with public keys</vt:lpstr>
      <vt:lpstr>Low-cost signatures with a shared secret key</vt:lpstr>
      <vt:lpstr>X509 Certificate format</vt:lpstr>
      <vt:lpstr>The Needham–Schroeder secret-key authentication protocol</vt:lpstr>
      <vt:lpstr>System architecture of Kerberos</vt:lpstr>
      <vt:lpstr>SSL protocol stack</vt:lpstr>
      <vt:lpstr> SSL handshake protocol</vt:lpstr>
      <vt:lpstr>SSL handshake configuration options</vt:lpstr>
      <vt:lpstr>SSL record protocol</vt:lpstr>
      <vt:lpstr> Millicent architecture</vt:lpstr>
      <vt:lpstr>WS-Security</vt:lpstr>
      <vt:lpstr>WS-Security (contd.)</vt:lpstr>
      <vt:lpstr>Summary</vt:lpstr>
      <vt:lpstr>ssh</vt:lpstr>
      <vt:lpstr>Authorized Keys file &amp; nonce exchange</vt:lpstr>
    </vt:vector>
  </TitlesOfParts>
  <Company>State University of New York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Security</dc:title>
  <dc:creator>bina</dc:creator>
  <cp:lastModifiedBy>Bina Ramamurthy</cp:lastModifiedBy>
  <cp:revision>28</cp:revision>
  <dcterms:created xsi:type="dcterms:W3CDTF">2001-03-22T14:59:14Z</dcterms:created>
  <dcterms:modified xsi:type="dcterms:W3CDTF">2018-10-24T14:07:53Z</dcterms:modified>
</cp:coreProperties>
</file>