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80" r:id="rId2"/>
    <p:sldId id="281" r:id="rId3"/>
    <p:sldId id="282" r:id="rId4"/>
    <p:sldId id="293" r:id="rId5"/>
    <p:sldId id="294" r:id="rId6"/>
    <p:sldId id="295" r:id="rId7"/>
    <p:sldId id="283" r:id="rId8"/>
    <p:sldId id="285" r:id="rId9"/>
    <p:sldId id="284" r:id="rId10"/>
    <p:sldId id="289" r:id="rId11"/>
    <p:sldId id="296" r:id="rId12"/>
    <p:sldId id="300" r:id="rId13"/>
    <p:sldId id="298" r:id="rId14"/>
    <p:sldId id="299" r:id="rId15"/>
    <p:sldId id="301" r:id="rId16"/>
    <p:sldId id="297" r:id="rId17"/>
    <p:sldId id="30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8595E7F1-0615-4F64-97BF-EA693FA97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ED1753B9-5D53-4639-9FAC-750FE8AC4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DD706D-5623-4DA9-AECE-CC85BA56B0D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34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F1B12-2BF5-42B9-B279-687A9CF1629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9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F88F69-0C28-421C-8320-4AA70A1C7BB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413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CE1FF-6BB2-46FC-A220-887FC6FFF24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552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9" name="Rectangle 7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E94E-2CFF-4BE0-A4C7-2B2BDA3C2D61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70" name="Rectangle 7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1" name="Rectangle 7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B9337-B54D-452C-B99F-E619F9E18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13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21D46-FA6C-4DD2-9736-3D9A28DF8124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754B6-364A-49C8-9460-5D0C6EDFDF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07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A85B2-866B-49B9-80C9-BC390D566606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AD4AD-69E9-4522-9EF3-DFEAEFB920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2125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BAD59-7817-4382-A450-7CA517B92369}" type="datetime1">
              <a:rPr lang="en-US"/>
              <a:pPr>
                <a:defRPr/>
              </a:pPr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BF1113-23A8-4F15-8B1F-741DA85AF2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48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86611-502E-4F6E-9EBC-EFEB38B1EA5F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21425-779E-4A1A-A240-09DA28DC2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63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75C77-E279-4245-BA13-28DAB1FB0F39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04A4-87D5-4941-868F-49902D826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4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E23A0-6900-4E60-9E4E-51F361B9F872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131F7-9E59-476C-8A40-3EE28B515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00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6BB97-7951-4276-972E-1E31EB1E966B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A2F4E-2666-46EE-9BDC-2AD7B0FFAB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57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0C8F9-4319-4E05-935B-5C28A90D75A2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B9676-3727-49F6-B1D6-727A1B3D76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24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2248E-A27C-4EB8-BABF-3D69D0D5CC84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ADBA3-71CA-4DB0-938C-ED827E5F5F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02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1BDAB-34FF-439D-A286-6E3AF021CB73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F566B-6C0D-4EA4-B2BB-DB12C0D4B5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13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6D3C1-CA0C-43BD-88B8-98F44E5EDFA3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7C107-571A-4BA3-AFE4-6711399A78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89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F6B4B352-E78B-4E08-AE78-A8D559C336CF}" type="datetime1">
              <a:rPr lang="en-US" altLang="en-US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0F01D42-E55F-4F24-9142-A3AF35D423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E47189-C919-431D-A270-239522CAC54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10/1/2018</a:t>
            </a:fld>
            <a:endParaRPr lang="en-US" altLang="en-US" sz="1400" smtClean="0"/>
          </a:p>
        </p:txBody>
      </p:sp>
      <p:sp>
        <p:nvSpPr>
          <p:cNvPr id="5123" name="Rectangle 72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F02F17-6886-44C6-8329-D890975FAA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Distributed Systems through Web Services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Ch. </a:t>
            </a:r>
            <a:r>
              <a:rPr lang="en-US" altLang="en-US" dirty="0"/>
              <a:t>9</a:t>
            </a:r>
            <a:r>
              <a:rPr lang="en-US" altLang="en-US" dirty="0" smtClean="0"/>
              <a:t> and extra notes</a:t>
            </a:r>
          </a:p>
          <a:p>
            <a:pPr eaLnBrk="1" hangingPunct="1"/>
            <a:r>
              <a:rPr lang="en-US" altLang="en-US" dirty="0" err="1" smtClean="0"/>
              <a:t>B.Ramamurthy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67C6C4-6269-42F2-A1DF-7005A8FE4835}" type="datetime1">
              <a:rPr lang="en-U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10/1/2018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fld id="{5E8B03EF-167B-4BBB-91E2-3821F284C5CD}" type="slidenum">
              <a:rPr lang="en-US" altLang="en-US">
                <a:solidFill>
                  <a:srgbClr val="7B9899"/>
                </a:solidFill>
              </a:rPr>
              <a:pPr/>
              <a:t>10</a:t>
            </a:fld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7B9899"/>
                </a:solidFill>
              </a:rPr>
              <a:t>Web Services and the </a:t>
            </a:r>
            <a:r>
              <a:rPr lang="en-US" altLang="en-US" smtClean="0">
                <a:solidFill>
                  <a:srgbClr val="7B9899"/>
                </a:solidFill>
                <a:sym typeface="Wingdings" panose="05000000000000000000" pitchFamily="2" charset="2"/>
              </a:rPr>
              <a:t>Cloud</a:t>
            </a:r>
            <a:endParaRPr lang="en-US" altLang="en-US" smtClean="0">
              <a:solidFill>
                <a:srgbClr val="7B9899"/>
              </a:solidFill>
            </a:endParaRPr>
          </a:p>
        </p:txBody>
      </p:sp>
      <p:sp>
        <p:nvSpPr>
          <p:cNvPr id="1946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i="1" dirty="0" smtClean="0"/>
              <a:t>Web Service</a:t>
            </a:r>
            <a:r>
              <a:rPr lang="en-US" altLang="en-US" sz="2400" dirty="0" smtClean="0"/>
              <a:t> is a technology that allows for applications to communicate with each other in a standard format.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A </a:t>
            </a:r>
            <a:r>
              <a:rPr lang="en-US" altLang="en-US" sz="2400" i="1" dirty="0" smtClean="0"/>
              <a:t>Web Service </a:t>
            </a:r>
            <a:r>
              <a:rPr lang="en-US" altLang="en-US" sz="2400" dirty="0" smtClean="0"/>
              <a:t>exposes an interface that can be accessed through XML messaging.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A Web service uses XML based protocol to describe an operation or the data exchange with another web service. Ex: SOAP, REST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A group of web services collaborating accomplish the tasks of an application. The architecture of such an application is called Service-Oriented Architecture (SOA).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Web service is an important enabling technology of cloud computing: software-as-a-service (SaaS), platform-as-a-service(PaaS), infrastructure-as-a-service (IaaS), now Blockchain as a service (</a:t>
            </a:r>
            <a:r>
              <a:rPr lang="en-US" altLang="en-US" sz="2400" dirty="0" err="1" smtClean="0"/>
              <a:t>BaaS</a:t>
            </a:r>
            <a:r>
              <a:rPr lang="en-US" altLang="en-US" sz="2400" dirty="0" smtClean="0"/>
              <a:t>)</a:t>
            </a:r>
          </a:p>
          <a:p>
            <a:pPr>
              <a:lnSpc>
                <a:spcPct val="80000"/>
              </a:lnSpc>
            </a:pPr>
            <a:endParaRPr lang="en-US" altLang="en-US" sz="2400" i="1" dirty="0" smtClean="0"/>
          </a:p>
          <a:p>
            <a:pPr>
              <a:lnSpc>
                <a:spcPct val="80000"/>
              </a:lnSpc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59797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6815505" y="3459774"/>
            <a:ext cx="1554773" cy="67700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2" name="Rectangle 2"/>
          <p:cNvSpPr>
            <a:spLocks/>
          </p:cNvSpPr>
          <p:nvPr/>
        </p:nvSpPr>
        <p:spPr bwMode="auto">
          <a:xfrm>
            <a:off x="6815505" y="3459774"/>
            <a:ext cx="1573823" cy="697523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3" name="Oval 3"/>
          <p:cNvSpPr>
            <a:spLocks/>
          </p:cNvSpPr>
          <p:nvPr/>
        </p:nvSpPr>
        <p:spPr bwMode="auto">
          <a:xfrm>
            <a:off x="6881446" y="3534508"/>
            <a:ext cx="1535723" cy="48064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4" name="Rectangle 4"/>
          <p:cNvSpPr>
            <a:spLocks/>
          </p:cNvSpPr>
          <p:nvPr/>
        </p:nvSpPr>
        <p:spPr bwMode="auto">
          <a:xfrm>
            <a:off x="6940061" y="3651739"/>
            <a:ext cx="1173398" cy="1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92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hire car booking</a:t>
            </a:r>
          </a:p>
        </p:txBody>
      </p:sp>
      <p:sp>
        <p:nvSpPr>
          <p:cNvPr id="5125" name="Rectangle 5"/>
          <p:cNvSpPr>
            <a:spLocks/>
          </p:cNvSpPr>
          <p:nvPr/>
        </p:nvSpPr>
        <p:spPr bwMode="auto">
          <a:xfrm>
            <a:off x="6836020" y="1946031"/>
            <a:ext cx="1573823" cy="67700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6" name="Rectangle 6"/>
          <p:cNvSpPr>
            <a:spLocks/>
          </p:cNvSpPr>
          <p:nvPr/>
        </p:nvSpPr>
        <p:spPr bwMode="auto">
          <a:xfrm>
            <a:off x="6836020" y="1946031"/>
            <a:ext cx="1592873" cy="697523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7" name="Oval 7"/>
          <p:cNvSpPr>
            <a:spLocks/>
          </p:cNvSpPr>
          <p:nvPr/>
        </p:nvSpPr>
        <p:spPr bwMode="auto">
          <a:xfrm>
            <a:off x="6940062" y="2069123"/>
            <a:ext cx="1395046" cy="457200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28" name="Rectangle 8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The ‘travel agent service’ combines other web services</a:t>
            </a:r>
          </a:p>
        </p:txBody>
      </p:sp>
      <p:sp>
        <p:nvSpPr>
          <p:cNvPr id="5131" name="Rectangle 11"/>
          <p:cNvSpPr>
            <a:spLocks/>
          </p:cNvSpPr>
          <p:nvPr/>
        </p:nvSpPr>
        <p:spPr bwMode="auto">
          <a:xfrm>
            <a:off x="4942743" y="3698631"/>
            <a:ext cx="1573823" cy="67700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2" name="Rectangle 12"/>
          <p:cNvSpPr>
            <a:spLocks/>
          </p:cNvSpPr>
          <p:nvPr/>
        </p:nvSpPr>
        <p:spPr bwMode="auto">
          <a:xfrm>
            <a:off x="4942743" y="3698631"/>
            <a:ext cx="1594338" cy="697523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3" name="Oval 13"/>
          <p:cNvSpPr>
            <a:spLocks/>
          </p:cNvSpPr>
          <p:nvPr/>
        </p:nvSpPr>
        <p:spPr bwMode="auto">
          <a:xfrm>
            <a:off x="5023339" y="3798277"/>
            <a:ext cx="1393581" cy="45866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4" name="Rectangle 14"/>
          <p:cNvSpPr>
            <a:spLocks/>
          </p:cNvSpPr>
          <p:nvPr/>
        </p:nvSpPr>
        <p:spPr bwMode="auto">
          <a:xfrm>
            <a:off x="3069982" y="3638550"/>
            <a:ext cx="1573823" cy="678473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5" name="Rectangle 15"/>
          <p:cNvSpPr>
            <a:spLocks/>
          </p:cNvSpPr>
          <p:nvPr/>
        </p:nvSpPr>
        <p:spPr bwMode="auto">
          <a:xfrm>
            <a:off x="3069981" y="3638551"/>
            <a:ext cx="1594338" cy="697523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6" name="Oval 16"/>
          <p:cNvSpPr>
            <a:spLocks/>
          </p:cNvSpPr>
          <p:nvPr/>
        </p:nvSpPr>
        <p:spPr bwMode="auto">
          <a:xfrm>
            <a:off x="3150578" y="3758712"/>
            <a:ext cx="1393581" cy="458665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7" name="Rectangle 17"/>
          <p:cNvSpPr>
            <a:spLocks/>
          </p:cNvSpPr>
          <p:nvPr/>
        </p:nvSpPr>
        <p:spPr bwMode="auto">
          <a:xfrm>
            <a:off x="4445977" y="1767254"/>
            <a:ext cx="1572358" cy="67700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8" name="Rectangle 18"/>
          <p:cNvSpPr>
            <a:spLocks/>
          </p:cNvSpPr>
          <p:nvPr/>
        </p:nvSpPr>
        <p:spPr bwMode="auto">
          <a:xfrm>
            <a:off x="4445977" y="1767254"/>
            <a:ext cx="1592874" cy="696058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39" name="Oval 19"/>
          <p:cNvSpPr>
            <a:spLocks/>
          </p:cNvSpPr>
          <p:nvPr/>
        </p:nvSpPr>
        <p:spPr bwMode="auto">
          <a:xfrm>
            <a:off x="4525108" y="1866900"/>
            <a:ext cx="1395046" cy="457200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0" name="Rectangle 20"/>
          <p:cNvSpPr>
            <a:spLocks/>
          </p:cNvSpPr>
          <p:nvPr/>
        </p:nvSpPr>
        <p:spPr bwMode="auto">
          <a:xfrm>
            <a:off x="3276600" y="3867151"/>
            <a:ext cx="981038" cy="1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92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hotel booking</a:t>
            </a:r>
          </a:p>
        </p:txBody>
      </p:sp>
      <p:sp>
        <p:nvSpPr>
          <p:cNvPr id="5141" name="Rectangle 21"/>
          <p:cNvSpPr>
            <a:spLocks/>
          </p:cNvSpPr>
          <p:nvPr/>
        </p:nvSpPr>
        <p:spPr bwMode="auto">
          <a:xfrm>
            <a:off x="4388827" y="3921369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0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a</a:t>
            </a:r>
          </a:p>
        </p:txBody>
      </p:sp>
      <p:sp>
        <p:nvSpPr>
          <p:cNvPr id="5142" name="Rectangle 22"/>
          <p:cNvSpPr>
            <a:spLocks/>
          </p:cNvSpPr>
          <p:nvPr/>
        </p:nvSpPr>
        <p:spPr bwMode="auto">
          <a:xfrm>
            <a:off x="5779477" y="2702169"/>
            <a:ext cx="1688123" cy="67993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3" name="Rectangle 23"/>
          <p:cNvSpPr>
            <a:spLocks/>
          </p:cNvSpPr>
          <p:nvPr/>
        </p:nvSpPr>
        <p:spPr bwMode="auto">
          <a:xfrm>
            <a:off x="5779477" y="2705100"/>
            <a:ext cx="1699846" cy="691662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4" name="Oval 24"/>
          <p:cNvSpPr>
            <a:spLocks/>
          </p:cNvSpPr>
          <p:nvPr/>
        </p:nvSpPr>
        <p:spPr bwMode="auto">
          <a:xfrm>
            <a:off x="5879123" y="2800351"/>
            <a:ext cx="1535723" cy="48064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5" name="Rectangle 25"/>
          <p:cNvSpPr>
            <a:spLocks/>
          </p:cNvSpPr>
          <p:nvPr/>
        </p:nvSpPr>
        <p:spPr bwMode="auto">
          <a:xfrm>
            <a:off x="2313843" y="2045678"/>
            <a:ext cx="1773115" cy="1493227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6" name="Rectangle 26"/>
          <p:cNvSpPr>
            <a:spLocks/>
          </p:cNvSpPr>
          <p:nvPr/>
        </p:nvSpPr>
        <p:spPr bwMode="auto">
          <a:xfrm>
            <a:off x="2313843" y="2045677"/>
            <a:ext cx="1792165" cy="1513743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7" name="Oval 27"/>
          <p:cNvSpPr>
            <a:spLocks/>
          </p:cNvSpPr>
          <p:nvPr/>
        </p:nvSpPr>
        <p:spPr bwMode="auto">
          <a:xfrm>
            <a:off x="2529254" y="2344616"/>
            <a:ext cx="1277815" cy="949569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48" name="Rectangle 28"/>
          <p:cNvSpPr>
            <a:spLocks/>
          </p:cNvSpPr>
          <p:nvPr/>
        </p:nvSpPr>
        <p:spPr bwMode="auto">
          <a:xfrm>
            <a:off x="2608385" y="2555631"/>
            <a:ext cx="1058110" cy="22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477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Travel Agent</a:t>
            </a:r>
          </a:p>
        </p:txBody>
      </p:sp>
      <p:sp>
        <p:nvSpPr>
          <p:cNvPr id="5149" name="Rectangle 29"/>
          <p:cNvSpPr>
            <a:spLocks/>
          </p:cNvSpPr>
          <p:nvPr/>
        </p:nvSpPr>
        <p:spPr bwMode="auto">
          <a:xfrm>
            <a:off x="4636477" y="1956289"/>
            <a:ext cx="1289538" cy="19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altLang="en-US" sz="1292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flight booking</a:t>
            </a:r>
          </a:p>
        </p:txBody>
      </p:sp>
      <p:sp>
        <p:nvSpPr>
          <p:cNvPr id="5150" name="Rectangle 30"/>
          <p:cNvSpPr>
            <a:spLocks/>
          </p:cNvSpPr>
          <p:nvPr/>
        </p:nvSpPr>
        <p:spPr bwMode="auto">
          <a:xfrm>
            <a:off x="5739912" y="2033954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0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a</a:t>
            </a:r>
          </a:p>
        </p:txBody>
      </p:sp>
      <p:sp>
        <p:nvSpPr>
          <p:cNvPr id="5151" name="Rectangle 31"/>
          <p:cNvSpPr>
            <a:spLocks/>
          </p:cNvSpPr>
          <p:nvPr/>
        </p:nvSpPr>
        <p:spPr bwMode="auto">
          <a:xfrm>
            <a:off x="5936273" y="2914651"/>
            <a:ext cx="1173398" cy="1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92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hire car booking</a:t>
            </a:r>
          </a:p>
        </p:txBody>
      </p:sp>
      <p:sp>
        <p:nvSpPr>
          <p:cNvPr id="5152" name="Rectangle 32"/>
          <p:cNvSpPr>
            <a:spLocks/>
          </p:cNvSpPr>
          <p:nvPr/>
        </p:nvSpPr>
        <p:spPr bwMode="auto">
          <a:xfrm>
            <a:off x="7231673" y="3001108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0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a</a:t>
            </a:r>
          </a:p>
        </p:txBody>
      </p:sp>
      <p:sp>
        <p:nvSpPr>
          <p:cNvPr id="5153" name="Rectangle 33"/>
          <p:cNvSpPr>
            <a:spLocks/>
          </p:cNvSpPr>
          <p:nvPr/>
        </p:nvSpPr>
        <p:spPr bwMode="auto">
          <a:xfrm>
            <a:off x="2867758" y="2812074"/>
            <a:ext cx="631583" cy="22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477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Service</a:t>
            </a:r>
          </a:p>
        </p:txBody>
      </p:sp>
      <p:sp>
        <p:nvSpPr>
          <p:cNvPr id="5154" name="Rectangle 34"/>
          <p:cNvSpPr>
            <a:spLocks/>
          </p:cNvSpPr>
          <p:nvPr/>
        </p:nvSpPr>
        <p:spPr bwMode="auto">
          <a:xfrm>
            <a:off x="561243" y="2205404"/>
            <a:ext cx="1134208" cy="1154723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55" name="Rectangle 35"/>
          <p:cNvSpPr>
            <a:spLocks/>
          </p:cNvSpPr>
          <p:nvPr/>
        </p:nvSpPr>
        <p:spPr bwMode="auto">
          <a:xfrm>
            <a:off x="561243" y="2205405"/>
            <a:ext cx="1154723" cy="1175238"/>
          </a:xfrm>
          <a:prstGeom prst="rect">
            <a:avLst/>
          </a:prstGeom>
          <a:noFill/>
          <a:ln w="22225">
            <a:solidFill>
              <a:srgbClr val="FFDC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56" name="Oval 36"/>
          <p:cNvSpPr>
            <a:spLocks/>
          </p:cNvSpPr>
          <p:nvPr/>
        </p:nvSpPr>
        <p:spPr bwMode="auto">
          <a:xfrm>
            <a:off x="719504" y="2384181"/>
            <a:ext cx="797169" cy="797169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57" name="Rectangle 37"/>
          <p:cNvSpPr>
            <a:spLocks/>
          </p:cNvSpPr>
          <p:nvPr/>
        </p:nvSpPr>
        <p:spPr bwMode="auto">
          <a:xfrm>
            <a:off x="816220" y="2672862"/>
            <a:ext cx="484107" cy="22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477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Client</a:t>
            </a:r>
          </a:p>
        </p:txBody>
      </p:sp>
      <p:sp>
        <p:nvSpPr>
          <p:cNvPr id="5158" name="Freeform 38"/>
          <p:cNvSpPr>
            <a:spLocks/>
          </p:cNvSpPr>
          <p:nvPr/>
        </p:nvSpPr>
        <p:spPr bwMode="auto">
          <a:xfrm>
            <a:off x="2413489" y="2743200"/>
            <a:ext cx="128954" cy="93785"/>
          </a:xfrm>
          <a:custGeom>
            <a:avLst/>
            <a:gdLst>
              <a:gd name="T0" fmla="*/ 0 w 21600"/>
              <a:gd name="T1" fmla="*/ 8576 h 21600"/>
              <a:gd name="T2" fmla="*/ 0 w 21600"/>
              <a:gd name="T3" fmla="*/ 0 h 21600"/>
              <a:gd name="T4" fmla="*/ 21600 w 21600"/>
              <a:gd name="T5" fmla="*/ 8576 h 21600"/>
              <a:gd name="T6" fmla="*/ 0 w 21600"/>
              <a:gd name="T7" fmla="*/ 21600 h 21600"/>
              <a:gd name="T8" fmla="*/ 0 w 21600"/>
              <a:gd name="T9" fmla="*/ 8576 h 21600"/>
              <a:gd name="T10" fmla="*/ 0 w 21600"/>
              <a:gd name="T11" fmla="*/ 8576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0" y="8576"/>
                </a:moveTo>
                <a:lnTo>
                  <a:pt x="0" y="0"/>
                </a:lnTo>
                <a:lnTo>
                  <a:pt x="21600" y="8576"/>
                </a:lnTo>
                <a:lnTo>
                  <a:pt x="0" y="21600"/>
                </a:lnTo>
                <a:lnTo>
                  <a:pt x="0" y="8576"/>
                </a:lnTo>
                <a:close/>
                <a:moveTo>
                  <a:pt x="0" y="8576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59" name="Line 39"/>
          <p:cNvSpPr>
            <a:spLocks noChangeShapeType="1"/>
          </p:cNvSpPr>
          <p:nvPr/>
        </p:nvSpPr>
        <p:spPr bwMode="auto">
          <a:xfrm>
            <a:off x="1377462" y="2782766"/>
            <a:ext cx="1015512" cy="146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0" name="Freeform 40"/>
          <p:cNvSpPr>
            <a:spLocks/>
          </p:cNvSpPr>
          <p:nvPr/>
        </p:nvSpPr>
        <p:spPr bwMode="auto">
          <a:xfrm>
            <a:off x="4385897" y="2184889"/>
            <a:ext cx="199292" cy="99646"/>
          </a:xfrm>
          <a:custGeom>
            <a:avLst/>
            <a:gdLst>
              <a:gd name="T0" fmla="*/ 2065 w 21600"/>
              <a:gd name="T1" fmla="*/ 13024 h 21600"/>
              <a:gd name="T2" fmla="*/ 0 w 21600"/>
              <a:gd name="T3" fmla="*/ 0 h 21600"/>
              <a:gd name="T4" fmla="*/ 21600 w 21600"/>
              <a:gd name="T5" fmla="*/ 0 h 21600"/>
              <a:gd name="T6" fmla="*/ 4288 w 21600"/>
              <a:gd name="T7" fmla="*/ 21600 h 21600"/>
              <a:gd name="T8" fmla="*/ 2065 w 21600"/>
              <a:gd name="T9" fmla="*/ 13024 h 21600"/>
              <a:gd name="T10" fmla="*/ 2065 w 21600"/>
              <a:gd name="T11" fmla="*/ 1302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2065" y="13024"/>
                </a:moveTo>
                <a:lnTo>
                  <a:pt x="0" y="0"/>
                </a:lnTo>
                <a:lnTo>
                  <a:pt x="21600" y="0"/>
                </a:lnTo>
                <a:lnTo>
                  <a:pt x="4288" y="21600"/>
                </a:lnTo>
                <a:lnTo>
                  <a:pt x="2065" y="13024"/>
                </a:lnTo>
                <a:close/>
                <a:moveTo>
                  <a:pt x="2065" y="13024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 rot="10800000" flipH="1">
            <a:off x="3493478" y="2244970"/>
            <a:ext cx="911469" cy="225669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2" name="Freeform 42"/>
          <p:cNvSpPr>
            <a:spLocks/>
          </p:cNvSpPr>
          <p:nvPr/>
        </p:nvSpPr>
        <p:spPr bwMode="auto">
          <a:xfrm>
            <a:off x="5660782" y="2942492"/>
            <a:ext cx="178777" cy="118697"/>
          </a:xfrm>
          <a:custGeom>
            <a:avLst/>
            <a:gdLst>
              <a:gd name="T0" fmla="*/ 0 w 21600"/>
              <a:gd name="T1" fmla="*/ 10667 h 21600"/>
              <a:gd name="T2" fmla="*/ 0 w 21600"/>
              <a:gd name="T3" fmla="*/ 0 h 21600"/>
              <a:gd name="T4" fmla="*/ 21600 w 21600"/>
              <a:gd name="T5" fmla="*/ 14400 h 21600"/>
              <a:gd name="T6" fmla="*/ 0 w 21600"/>
              <a:gd name="T7" fmla="*/ 21600 h 21600"/>
              <a:gd name="T8" fmla="*/ 0 w 21600"/>
              <a:gd name="T9" fmla="*/ 10667 h 21600"/>
              <a:gd name="T10" fmla="*/ 0 w 21600"/>
              <a:gd name="T11" fmla="*/ 106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0" y="10667"/>
                </a:moveTo>
                <a:lnTo>
                  <a:pt x="0" y="0"/>
                </a:lnTo>
                <a:lnTo>
                  <a:pt x="21600" y="14400"/>
                </a:lnTo>
                <a:lnTo>
                  <a:pt x="0" y="21600"/>
                </a:lnTo>
                <a:lnTo>
                  <a:pt x="0" y="10667"/>
                </a:lnTo>
                <a:close/>
                <a:moveTo>
                  <a:pt x="0" y="10667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>
            <a:off x="3667858" y="2861897"/>
            <a:ext cx="1972408" cy="139211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4" name="Rectangle 44"/>
          <p:cNvSpPr>
            <a:spLocks/>
          </p:cNvSpPr>
          <p:nvPr/>
        </p:nvSpPr>
        <p:spPr bwMode="auto">
          <a:xfrm>
            <a:off x="7016262" y="2170235"/>
            <a:ext cx="973023" cy="1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92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flight booking</a:t>
            </a:r>
          </a:p>
        </p:txBody>
      </p:sp>
      <p:sp>
        <p:nvSpPr>
          <p:cNvPr id="5165" name="Rectangle 45"/>
          <p:cNvSpPr>
            <a:spLocks/>
          </p:cNvSpPr>
          <p:nvPr/>
        </p:nvSpPr>
        <p:spPr bwMode="auto">
          <a:xfrm>
            <a:off x="8113835" y="2274277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0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b</a:t>
            </a:r>
          </a:p>
        </p:txBody>
      </p:sp>
      <p:sp>
        <p:nvSpPr>
          <p:cNvPr id="5166" name="Freeform 46"/>
          <p:cNvSpPr>
            <a:spLocks/>
          </p:cNvSpPr>
          <p:nvPr/>
        </p:nvSpPr>
        <p:spPr bwMode="auto">
          <a:xfrm>
            <a:off x="6796454" y="2344615"/>
            <a:ext cx="178777" cy="118697"/>
          </a:xfrm>
          <a:custGeom>
            <a:avLst/>
            <a:gdLst>
              <a:gd name="T0" fmla="*/ 0 w 21600"/>
              <a:gd name="T1" fmla="*/ 10933 h 21600"/>
              <a:gd name="T2" fmla="*/ 0 w 21600"/>
              <a:gd name="T3" fmla="*/ 0 h 21600"/>
              <a:gd name="T4" fmla="*/ 21600 w 21600"/>
              <a:gd name="T5" fmla="*/ 7200 h 21600"/>
              <a:gd name="T6" fmla="*/ 0 w 21600"/>
              <a:gd name="T7" fmla="*/ 21600 h 21600"/>
              <a:gd name="T8" fmla="*/ 0 w 21600"/>
              <a:gd name="T9" fmla="*/ 10933 h 21600"/>
              <a:gd name="T10" fmla="*/ 0 w 21600"/>
              <a:gd name="T11" fmla="*/ 1093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0" y="10933"/>
                </a:moveTo>
                <a:lnTo>
                  <a:pt x="0" y="0"/>
                </a:lnTo>
                <a:lnTo>
                  <a:pt x="21600" y="7200"/>
                </a:lnTo>
                <a:lnTo>
                  <a:pt x="0" y="21600"/>
                </a:lnTo>
                <a:lnTo>
                  <a:pt x="0" y="10933"/>
                </a:lnTo>
                <a:close/>
                <a:moveTo>
                  <a:pt x="0" y="10933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7" name="Line 47"/>
          <p:cNvSpPr>
            <a:spLocks noChangeShapeType="1"/>
          </p:cNvSpPr>
          <p:nvPr/>
        </p:nvSpPr>
        <p:spPr bwMode="auto">
          <a:xfrm rot="10800000" flipH="1">
            <a:off x="3667858" y="2404697"/>
            <a:ext cx="3128596" cy="35755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68" name="Rectangle 48"/>
          <p:cNvSpPr>
            <a:spLocks/>
          </p:cNvSpPr>
          <p:nvPr/>
        </p:nvSpPr>
        <p:spPr bwMode="auto">
          <a:xfrm>
            <a:off x="5125915" y="3911112"/>
            <a:ext cx="981038" cy="1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92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hotel booking</a:t>
            </a:r>
          </a:p>
        </p:txBody>
      </p:sp>
      <p:sp>
        <p:nvSpPr>
          <p:cNvPr id="5169" name="Rectangle 49"/>
          <p:cNvSpPr>
            <a:spLocks/>
          </p:cNvSpPr>
          <p:nvPr/>
        </p:nvSpPr>
        <p:spPr bwMode="auto">
          <a:xfrm>
            <a:off x="6238143" y="3965331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0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b</a:t>
            </a:r>
          </a:p>
        </p:txBody>
      </p:sp>
      <p:sp>
        <p:nvSpPr>
          <p:cNvPr id="5170" name="Freeform 50"/>
          <p:cNvSpPr>
            <a:spLocks/>
          </p:cNvSpPr>
          <p:nvPr/>
        </p:nvSpPr>
        <p:spPr bwMode="auto">
          <a:xfrm>
            <a:off x="3449515" y="3559420"/>
            <a:ext cx="99646" cy="199292"/>
          </a:xfrm>
          <a:custGeom>
            <a:avLst/>
            <a:gdLst>
              <a:gd name="T0" fmla="*/ 13024 w 21600"/>
              <a:gd name="T1" fmla="*/ 2224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224 h 21600"/>
              <a:gd name="T8" fmla="*/ 13024 w 21600"/>
              <a:gd name="T9" fmla="*/ 2224 h 21600"/>
              <a:gd name="T10" fmla="*/ 13024 w 21600"/>
              <a:gd name="T11" fmla="*/ 222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13024" y="2224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224"/>
                </a:lnTo>
                <a:lnTo>
                  <a:pt x="13024" y="2224"/>
                </a:lnTo>
                <a:close/>
                <a:moveTo>
                  <a:pt x="13024" y="2224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71" name="Line 51"/>
          <p:cNvSpPr>
            <a:spLocks noChangeShapeType="1"/>
          </p:cNvSpPr>
          <p:nvPr/>
        </p:nvSpPr>
        <p:spPr bwMode="auto">
          <a:xfrm>
            <a:off x="3389435" y="3141785"/>
            <a:ext cx="120162" cy="41763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72" name="Freeform 52"/>
          <p:cNvSpPr>
            <a:spLocks/>
          </p:cNvSpPr>
          <p:nvPr/>
        </p:nvSpPr>
        <p:spPr bwMode="auto">
          <a:xfrm>
            <a:off x="6696808" y="3638551"/>
            <a:ext cx="199292" cy="99646"/>
          </a:xfrm>
          <a:custGeom>
            <a:avLst/>
            <a:gdLst>
              <a:gd name="T0" fmla="*/ 2065 w 21600"/>
              <a:gd name="T1" fmla="*/ 13024 h 21600"/>
              <a:gd name="T2" fmla="*/ 4288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2065 w 21600"/>
              <a:gd name="T9" fmla="*/ 13024 h 21600"/>
              <a:gd name="T10" fmla="*/ 2065 w 21600"/>
              <a:gd name="T11" fmla="*/ 1302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2065" y="13024"/>
                </a:moveTo>
                <a:lnTo>
                  <a:pt x="4288" y="0"/>
                </a:lnTo>
                <a:lnTo>
                  <a:pt x="21600" y="21600"/>
                </a:lnTo>
                <a:lnTo>
                  <a:pt x="0" y="21600"/>
                </a:lnTo>
                <a:lnTo>
                  <a:pt x="2065" y="13024"/>
                </a:lnTo>
                <a:close/>
                <a:moveTo>
                  <a:pt x="2065" y="13024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73" name="Line 53"/>
          <p:cNvSpPr>
            <a:spLocks noChangeShapeType="1"/>
          </p:cNvSpPr>
          <p:nvPr/>
        </p:nvSpPr>
        <p:spPr bwMode="auto">
          <a:xfrm>
            <a:off x="3628293" y="2961543"/>
            <a:ext cx="3068515" cy="7370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74" name="Freeform 54"/>
          <p:cNvSpPr>
            <a:spLocks/>
          </p:cNvSpPr>
          <p:nvPr/>
        </p:nvSpPr>
        <p:spPr bwMode="auto">
          <a:xfrm>
            <a:off x="5102470" y="3719146"/>
            <a:ext cx="178777" cy="118697"/>
          </a:xfrm>
          <a:custGeom>
            <a:avLst/>
            <a:gdLst>
              <a:gd name="T0" fmla="*/ 2479 w 21600"/>
              <a:gd name="T1" fmla="*/ 10933 h 21600"/>
              <a:gd name="T2" fmla="*/ 4780 w 21600"/>
              <a:gd name="T3" fmla="*/ 0 h 21600"/>
              <a:gd name="T4" fmla="*/ 21600 w 21600"/>
              <a:gd name="T5" fmla="*/ 21600 h 21600"/>
              <a:gd name="T6" fmla="*/ 0 w 21600"/>
              <a:gd name="T7" fmla="*/ 18133 h 21600"/>
              <a:gd name="T8" fmla="*/ 2479 w 21600"/>
              <a:gd name="T9" fmla="*/ 10933 h 21600"/>
              <a:gd name="T10" fmla="*/ 2479 w 21600"/>
              <a:gd name="T11" fmla="*/ 1093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600" h="21600">
                <a:moveTo>
                  <a:pt x="2479" y="10933"/>
                </a:moveTo>
                <a:lnTo>
                  <a:pt x="4780" y="0"/>
                </a:lnTo>
                <a:lnTo>
                  <a:pt x="21600" y="21600"/>
                </a:lnTo>
                <a:lnTo>
                  <a:pt x="0" y="18133"/>
                </a:lnTo>
                <a:lnTo>
                  <a:pt x="2479" y="10933"/>
                </a:lnTo>
                <a:close/>
                <a:moveTo>
                  <a:pt x="2479" y="10933"/>
                </a:moveTo>
              </a:path>
            </a:pathLst>
          </a:custGeom>
          <a:solidFill>
            <a:srgbClr val="000000"/>
          </a:solidFill>
          <a:ln w="222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75" name="Line 55"/>
          <p:cNvSpPr>
            <a:spLocks noChangeShapeType="1"/>
          </p:cNvSpPr>
          <p:nvPr/>
        </p:nvSpPr>
        <p:spPr bwMode="auto">
          <a:xfrm>
            <a:off x="3509596" y="3042138"/>
            <a:ext cx="1592873" cy="71657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5176" name="Rectangle 56"/>
          <p:cNvSpPr>
            <a:spLocks/>
          </p:cNvSpPr>
          <p:nvPr/>
        </p:nvSpPr>
        <p:spPr bwMode="auto">
          <a:xfrm>
            <a:off x="8228135" y="3722077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20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35760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21506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14400"/>
          </a:xfrm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Travel agent scenario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430823" y="1518138"/>
            <a:ext cx="8053754" cy="343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/>
          <a:lstStyle>
            <a:lvl1pPr marL="327025" indent="-287338"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  <a:tab pos="1384300" algn="l"/>
                <a:tab pos="1866900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 dirty="0">
                <a:cs typeface="Times" panose="02020603050405020304" pitchFamily="18" charset="0"/>
              </a:rPr>
              <a:t>1. The client asks the travel agent service for information about a set of services; for example, flights, car hire and hotel bookings.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2. The travel agent service collects prices and availability information and sends it to the client, which chooses one of the following on behalf of the user: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(a) refine the query, possibly involving more providers to get more information, then repeat step 2;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(b) make reservations;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(c) quit.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3. The client requests a reservation and the travel agent service checks availability. 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4. Either all are available; 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     or for services that are not available; 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	either alternatives are offered to the client who goes back to step 3; 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	or the client goes back to step 1.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5. Take deposit.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6. Give the client a reservation number as a confirmation.</a:t>
            </a:r>
          </a:p>
          <a:p>
            <a:r>
              <a:rPr lang="en-US" altLang="en-US" sz="1800" dirty="0">
                <a:cs typeface="Times" panose="02020603050405020304" pitchFamily="18" charset="0"/>
              </a:rPr>
              <a:t>7. During the period until the final payment, the client may modify or cancel reservations</a:t>
            </a:r>
          </a:p>
        </p:txBody>
      </p:sp>
    </p:spTree>
    <p:extLst>
      <p:ext uri="{BB962C8B-B14F-4D97-AF65-F5344CB8AC3E}">
        <p14:creationId xmlns:p14="http://schemas.microsoft.com/office/powerpoint/2010/main" val="132208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2400" dirty="0" smtClean="0"/>
              <a:t>Combination of web services</a:t>
            </a:r>
          </a:p>
          <a:p>
            <a:r>
              <a:rPr lang="en-US" sz="2400" dirty="0" smtClean="0"/>
              <a:t>Communication patterns for better response</a:t>
            </a:r>
          </a:p>
          <a:p>
            <a:r>
              <a:rPr lang="en-US" sz="2400" dirty="0" smtClean="0"/>
              <a:t>Loose coupling</a:t>
            </a:r>
          </a:p>
          <a:p>
            <a:r>
              <a:rPr lang="en-US" sz="2400" dirty="0" smtClean="0"/>
              <a:t>Representation of messages (XML, JSON etc.)</a:t>
            </a:r>
          </a:p>
          <a:p>
            <a:r>
              <a:rPr lang="en-US" sz="2400" dirty="0" smtClean="0"/>
              <a:t>Service references (URI)</a:t>
            </a:r>
          </a:p>
          <a:p>
            <a:r>
              <a:rPr lang="en-US" sz="2400" dirty="0" smtClean="0"/>
              <a:t>Activation of services</a:t>
            </a:r>
          </a:p>
          <a:p>
            <a:r>
              <a:rPr lang="en-US" sz="2400" dirty="0" smtClean="0"/>
              <a:t>Transparency (users don’t have to worry about marshaling details)</a:t>
            </a:r>
          </a:p>
          <a:p>
            <a:r>
              <a:rPr lang="en-US" sz="2400" dirty="0" smtClean="0"/>
              <a:t>WS orchestration (tools)</a:t>
            </a:r>
          </a:p>
          <a:p>
            <a:r>
              <a:rPr lang="en-US" sz="2400" dirty="0" smtClean="0"/>
              <a:t>WS coordination using </a:t>
            </a:r>
            <a:r>
              <a:rPr lang="en-US" sz="2400" dirty="0" err="1" smtClean="0"/>
              <a:t>chereography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30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grid</a:t>
            </a:r>
          </a:p>
          <a:p>
            <a:r>
              <a:rPr lang="en-US"/>
              <a:t>A</a:t>
            </a:r>
            <a:r>
              <a:rPr lang="en-US" smtClean="0"/>
              <a:t>mazon </a:t>
            </a:r>
            <a:r>
              <a:rPr lang="en-US" dirty="0" smtClean="0"/>
              <a:t>web services</a:t>
            </a:r>
          </a:p>
          <a:p>
            <a:r>
              <a:rPr lang="en-US" dirty="0" smtClean="0"/>
              <a:t>Google App Engine</a:t>
            </a:r>
          </a:p>
          <a:p>
            <a:pPr marL="0" indent="0">
              <a:buNone/>
            </a:pPr>
            <a:r>
              <a:rPr lang="en-US" dirty="0" smtClean="0"/>
              <a:t>Compare these services with how you use the Google APIs to understand the difference between APIs and WS.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217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1984131" y="6107723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A selection of Amazon Web Services</a:t>
            </a: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5" y="1365738"/>
            <a:ext cx="8827477" cy="4829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852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businesses are moving towards APIs and micro services for agility and independent development and monitoring and management capabilities.</a:t>
            </a:r>
          </a:p>
          <a:p>
            <a:r>
              <a:rPr lang="en-US" dirty="0" smtClean="0"/>
              <a:t>Yet, web services do play an important role in the cloud hosting of computing.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877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explore amazon </a:t>
            </a:r>
            <a:r>
              <a:rPr lang="en-US" dirty="0" err="1" smtClean="0"/>
              <a:t>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do so, compare your Project 1 API access to AWS services.</a:t>
            </a:r>
          </a:p>
          <a:p>
            <a:r>
              <a:rPr lang="en-US" dirty="0" smtClean="0"/>
              <a:t>Now, do you understand the </a:t>
            </a:r>
            <a:r>
              <a:rPr lang="en-US" smtClean="0"/>
              <a:t>difference between API and WS?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276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Preamble</a:t>
            </a:r>
          </a:p>
        </p:txBody>
      </p:sp>
      <p:sp>
        <p:nvSpPr>
          <p:cNvPr id="614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Chapter 7: Operating Systems: We have a full course covering this topic: CSE4/521</a:t>
            </a:r>
          </a:p>
          <a:p>
            <a:r>
              <a:rPr lang="en-US" altLang="en-US" dirty="0" smtClean="0"/>
              <a:t>Chapter 8: Distributed Objects and Components : yet another solution to building distributed system.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F9B28A-D657-4F85-80B0-D599F32C601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10/1/2018</a:t>
            </a:fld>
            <a:endParaRPr lang="en-US" altLang="en-US" sz="1400" smtClean="0"/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669533-B952-4295-9E43-B492BB12CC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Chapter 9</a:t>
            </a:r>
          </a:p>
          <a:p>
            <a:r>
              <a:rPr lang="en-US" sz="2000" dirty="0" smtClean="0"/>
              <a:t>A web service provides a service interface enabling clients to interact with servers in a more general way than a browsers do.</a:t>
            </a:r>
          </a:p>
          <a:p>
            <a:r>
              <a:rPr lang="en-US" sz="2000" dirty="0" smtClean="0"/>
              <a:t>Clients access the operations in the interface of a web service by means of requests and replies formatted in XML-like languages, and transmitted over HTTP.</a:t>
            </a:r>
          </a:p>
          <a:p>
            <a:r>
              <a:rPr lang="en-US" sz="2000" dirty="0" smtClean="0"/>
              <a:t>Enable global interaction between computers</a:t>
            </a:r>
          </a:p>
          <a:p>
            <a:r>
              <a:rPr lang="en-US" sz="2000" dirty="0" smtClean="0"/>
              <a:t>Models: B2B integration, mashups, third party development of applications.</a:t>
            </a:r>
          </a:p>
          <a:p>
            <a:r>
              <a:rPr lang="en-US" sz="2000" dirty="0" smtClean="0"/>
              <a:t>WS is the technology enabling grid computing and cloud computing.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08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96A76-DD00-401C-A934-DF8B3CF35752}" type="datetime1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10/1/2018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035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>
                <a:solidFill>
                  <a:srgbClr val="FFFFFF"/>
                </a:solidFill>
              </a:rPr>
              <a:t>BR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fld id="{AE82FE19-E8C7-4FDD-BC01-7A5DF9892498}" type="slidenum">
              <a:rPr lang="en-US" altLang="en-US">
                <a:solidFill>
                  <a:srgbClr val="7B9899"/>
                </a:solidFill>
              </a:rPr>
              <a:pPr/>
              <a:t>4</a:t>
            </a:fld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Evolution of the service concept</a:t>
            </a:r>
          </a:p>
        </p:txBody>
      </p:sp>
      <p:sp>
        <p:nvSpPr>
          <p:cNvPr id="103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A service is a meaningful activity that a computer program performs on request of another computer program.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Technical definition: A service a remotely accessible, self-contained application module.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From IBM, </a:t>
            </a:r>
          </a:p>
        </p:txBody>
      </p:sp>
      <p:grpSp>
        <p:nvGrpSpPr>
          <p:cNvPr id="2" name="Content Placeholder 1025"/>
          <p:cNvGrpSpPr>
            <a:grpSpLocks noChangeAspect="1"/>
          </p:cNvGrpSpPr>
          <p:nvPr/>
        </p:nvGrpSpPr>
        <p:grpSpPr bwMode="auto">
          <a:xfrm>
            <a:off x="4876800" y="1600200"/>
            <a:ext cx="3810000" cy="4530725"/>
            <a:chOff x="1680" y="633"/>
            <a:chExt cx="2568" cy="3055"/>
          </a:xfrm>
        </p:grpSpPr>
        <p:sp>
          <p:nvSpPr>
            <p:cNvPr id="3" name="_s3076"/>
            <p:cNvSpPr>
              <a:spLocks noChangeArrowheads="1" noTextEdit="1"/>
            </p:cNvSpPr>
            <p:nvPr/>
          </p:nvSpPr>
          <p:spPr bwMode="auto">
            <a:xfrm>
              <a:off x="1989" y="1486"/>
              <a:ext cx="1350" cy="1350"/>
            </a:xfrm>
            <a:custGeom>
              <a:avLst/>
              <a:gdLst>
                <a:gd name="G0" fmla="+- 3600 0 0"/>
                <a:gd name="G1" fmla="+- 21600 0 3600"/>
                <a:gd name="G2" fmla="+- 21600 0 36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600" y="10800"/>
                  </a:moveTo>
                  <a:cubicBezTo>
                    <a:pt x="3600" y="14776"/>
                    <a:pt x="6824" y="18000"/>
                    <a:pt x="10800" y="18000"/>
                  </a:cubicBezTo>
                  <a:cubicBezTo>
                    <a:pt x="14776" y="18000"/>
                    <a:pt x="18000" y="14776"/>
                    <a:pt x="18000" y="10800"/>
                  </a:cubicBezTo>
                  <a:cubicBezTo>
                    <a:pt x="18000" y="6824"/>
                    <a:pt x="14776" y="3600"/>
                    <a:pt x="10800" y="3600"/>
                  </a:cubicBezTo>
                  <a:cubicBezTo>
                    <a:pt x="6824" y="3600"/>
                    <a:pt x="3600" y="6824"/>
                    <a:pt x="3600" y="1080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_s3077"/>
            <p:cNvSpPr>
              <a:spLocks/>
            </p:cNvSpPr>
            <p:nvPr/>
          </p:nvSpPr>
          <p:spPr bwMode="auto">
            <a:xfrm>
              <a:off x="3804" y="1561"/>
              <a:ext cx="360" cy="300"/>
            </a:xfrm>
            <a:prstGeom prst="callout2">
              <a:avLst>
                <a:gd name="adj1" fmla="val 25713"/>
                <a:gd name="adj2" fmla="val -14287"/>
                <a:gd name="adj3" fmla="val 25713"/>
                <a:gd name="adj4" fmla="val -22620"/>
                <a:gd name="adj5" fmla="val 200000"/>
                <a:gd name="adj6" fmla="val -16027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Service</a:t>
              </a:r>
            </a:p>
          </p:txBody>
        </p:sp>
        <p:sp>
          <p:nvSpPr>
            <p:cNvPr id="5" name="_s3078"/>
            <p:cNvSpPr>
              <a:spLocks noChangeArrowheads="1" noTextEdit="1"/>
            </p:cNvSpPr>
            <p:nvPr/>
          </p:nvSpPr>
          <p:spPr bwMode="auto">
            <a:xfrm>
              <a:off x="2214" y="1711"/>
              <a:ext cx="900" cy="90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_s3079"/>
            <p:cNvSpPr>
              <a:spLocks/>
            </p:cNvSpPr>
            <p:nvPr/>
          </p:nvSpPr>
          <p:spPr bwMode="auto">
            <a:xfrm>
              <a:off x="3804" y="1261"/>
              <a:ext cx="360" cy="300"/>
            </a:xfrm>
            <a:prstGeom prst="callout2">
              <a:avLst>
                <a:gd name="adj1" fmla="val 25713"/>
                <a:gd name="adj2" fmla="val -14287"/>
                <a:gd name="adj3" fmla="val 25713"/>
                <a:gd name="adj4" fmla="val -22620"/>
                <a:gd name="adj5" fmla="val 300000"/>
                <a:gd name="adj6" fmla="val -22277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Component</a:t>
              </a:r>
            </a:p>
          </p:txBody>
        </p:sp>
        <p:sp>
          <p:nvSpPr>
            <p:cNvPr id="8" name="_s3080"/>
            <p:cNvSpPr>
              <a:spLocks noChangeArrowheads="1" noTextEdit="1"/>
            </p:cNvSpPr>
            <p:nvPr/>
          </p:nvSpPr>
          <p:spPr bwMode="auto">
            <a:xfrm>
              <a:off x="2439" y="1936"/>
              <a:ext cx="450" cy="450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_s3081"/>
            <p:cNvSpPr>
              <a:spLocks/>
            </p:cNvSpPr>
            <p:nvPr/>
          </p:nvSpPr>
          <p:spPr bwMode="auto">
            <a:xfrm>
              <a:off x="3804" y="961"/>
              <a:ext cx="360" cy="300"/>
            </a:xfrm>
            <a:prstGeom prst="callout2">
              <a:avLst>
                <a:gd name="adj1" fmla="val 25625"/>
                <a:gd name="adj2" fmla="val -14287"/>
                <a:gd name="adj3" fmla="val 25625"/>
                <a:gd name="adj4" fmla="val -22620"/>
                <a:gd name="adj5" fmla="val 400000"/>
                <a:gd name="adj6" fmla="val -3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Object/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Class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992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24AFE5-2D6B-410B-AEBD-ADCD6D52EBEB}" type="datetime1">
              <a:rPr lang="en-U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10/1/2018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>
                <a:solidFill>
                  <a:srgbClr val="FFFFFF"/>
                </a:solidFill>
              </a:rPr>
              <a:t>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fld id="{83053769-F1D3-4594-BE04-3EB90CC6D922}" type="slidenum">
              <a:rPr lang="en-US" altLang="en-US">
                <a:solidFill>
                  <a:srgbClr val="7B9899"/>
                </a:solidFill>
              </a:rPr>
              <a:pPr/>
              <a:t>5</a:t>
            </a:fld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7B9899"/>
                </a:solidFill>
              </a:rPr>
              <a:t>Class, Component and Service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Class is a core concept is object-oriented architectures. An object is instantiated form a class.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Focus on client side, single address space programs.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Then came the component/container concept to improve scalability and deployability. Ex: EJBs. 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Focus on server side business objects and separation  of resources from code.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Service came into use when publishing, discoverability, on-demand operation among interacting enterprise became necessity. 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Focus of enterprise level activities, contracts, negotiations, reservations, audits, etc. </a:t>
            </a:r>
          </a:p>
          <a:p>
            <a:pPr>
              <a:lnSpc>
                <a:spcPct val="90000"/>
              </a:lnSpc>
            </a:pPr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2605513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F0ACA4-EA73-4532-A9B6-F3F0F7589DE3}" type="datetime1">
              <a:rPr lang="en-U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10/1/2018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>
                <a:solidFill>
                  <a:srgbClr val="FFFFFF"/>
                </a:solidFill>
              </a:rPr>
              <a:t>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fld id="{24ABD2EF-454C-47A8-BB33-635B4D57B381}" type="slidenum">
              <a:rPr lang="en-US" altLang="en-US">
                <a:solidFill>
                  <a:srgbClr val="7B9899"/>
                </a:solidFill>
              </a:rPr>
              <a:pPr/>
              <a:t>6</a:t>
            </a:fld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7B9899"/>
                </a:solidFill>
              </a:rPr>
              <a:t>Object-oriented programming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smtClean="0"/>
              <a:t>Object-oriented programming 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Encapsulation of data and function in a class, instances of a class is called an object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Objects communicate through messages (invoking methods)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Class represents a type from which another type can be derived resulting inheritance hierarchy.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Problem: level of abstraction and granularity exposed is fine to enable reuse.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Data and functions are tightly coupled.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The concept of interface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Service-orientation assumes that data and functionality are separated.</a:t>
            </a:r>
          </a:p>
        </p:txBody>
      </p:sp>
    </p:spTree>
    <p:extLst>
      <p:ext uri="{BB962C8B-B14F-4D97-AF65-F5344CB8AC3E}">
        <p14:creationId xmlns:p14="http://schemas.microsoft.com/office/powerpoint/2010/main" val="3461853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vs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436" y="1790700"/>
            <a:ext cx="7772400" cy="4114800"/>
          </a:xfrm>
        </p:spPr>
        <p:txBody>
          <a:bodyPr/>
          <a:lstStyle/>
          <a:p>
            <a:r>
              <a:rPr lang="en-US" sz="2400" dirty="0" smtClean="0"/>
              <a:t>WS is a complex monolithic application on the server that exposes an interface for web applications to call and execute an operation. (uses XML-RPC over HTTP)</a:t>
            </a:r>
          </a:p>
          <a:p>
            <a:r>
              <a:rPr lang="en-US" sz="2400" dirty="0" smtClean="0"/>
              <a:t>API is an interface for access data, data structures, functions associated with a service. </a:t>
            </a:r>
          </a:p>
          <a:p>
            <a:r>
              <a:rPr lang="en-US" sz="2400" dirty="0" smtClean="0"/>
              <a:t>WS is an API and not the other way.</a:t>
            </a:r>
          </a:p>
          <a:p>
            <a:r>
              <a:rPr lang="en-US" sz="2400" dirty="0" smtClean="0"/>
              <a:t>API is used to write applications, WS itself is an application that is invoked to carry out an operation. (often uses JSON)</a:t>
            </a:r>
          </a:p>
          <a:p>
            <a:r>
              <a:rPr lang="en-US" sz="2400" dirty="0" smtClean="0"/>
              <a:t>Web browser-web client is a well defined general purpose interaction. WS provides more richer interaction between Web server and web client.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114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2031023" y="6841881"/>
            <a:ext cx="5568462" cy="328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462"/>
              </a:spcBef>
            </a:pPr>
            <a:r>
              <a:rPr lang="en-US" altLang="en-US" sz="738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>
                <a:cs typeface="Times" panose="02020603050405020304" pitchFamily="18" charset="0"/>
              </a:rPr>
            </a:br>
            <a:r>
              <a:rPr lang="en-US" altLang="en-US" sz="738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457200" y="1318846"/>
            <a:ext cx="8153400" cy="1466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91440" tIns="45720" rIns="12192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Web services infrastructure and components</a:t>
            </a:r>
          </a:p>
        </p:txBody>
      </p:sp>
      <p:sp>
        <p:nvSpPr>
          <p:cNvPr id="4100" name="Rectangle 4"/>
          <p:cNvSpPr>
            <a:spLocks/>
          </p:cNvSpPr>
          <p:nvPr/>
        </p:nvSpPr>
        <p:spPr bwMode="auto">
          <a:xfrm>
            <a:off x="407377" y="2360735"/>
            <a:ext cx="8178312" cy="1289538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1" name="Rectangle 5"/>
          <p:cNvSpPr>
            <a:spLocks/>
          </p:cNvSpPr>
          <p:nvPr/>
        </p:nvSpPr>
        <p:spPr bwMode="auto">
          <a:xfrm>
            <a:off x="381000" y="2334358"/>
            <a:ext cx="8229600" cy="1342292"/>
          </a:xfrm>
          <a:prstGeom prst="rect">
            <a:avLst/>
          </a:prstGeom>
          <a:noFill/>
          <a:ln w="555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2" name="Rectangle 6"/>
          <p:cNvSpPr>
            <a:spLocks/>
          </p:cNvSpPr>
          <p:nvPr/>
        </p:nvSpPr>
        <p:spPr bwMode="auto">
          <a:xfrm>
            <a:off x="4122127" y="3005504"/>
            <a:ext cx="4463562" cy="644769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3" name="Rectangle 7"/>
          <p:cNvSpPr>
            <a:spLocks/>
          </p:cNvSpPr>
          <p:nvPr/>
        </p:nvSpPr>
        <p:spPr bwMode="auto">
          <a:xfrm>
            <a:off x="3780692" y="2976196"/>
            <a:ext cx="4829908" cy="703385"/>
          </a:xfrm>
          <a:prstGeom prst="rect">
            <a:avLst/>
          </a:prstGeom>
          <a:noFill/>
          <a:ln w="555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4" name="Rectangle 8"/>
          <p:cNvSpPr>
            <a:spLocks/>
          </p:cNvSpPr>
          <p:nvPr/>
        </p:nvSpPr>
        <p:spPr bwMode="auto">
          <a:xfrm>
            <a:off x="407377" y="4346332"/>
            <a:ext cx="8178312" cy="646234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5" name="Rectangle 9"/>
          <p:cNvSpPr>
            <a:spLocks/>
          </p:cNvSpPr>
          <p:nvPr/>
        </p:nvSpPr>
        <p:spPr bwMode="auto">
          <a:xfrm>
            <a:off x="381000" y="4321420"/>
            <a:ext cx="8229600" cy="696058"/>
          </a:xfrm>
          <a:prstGeom prst="rect">
            <a:avLst/>
          </a:prstGeom>
          <a:noFill/>
          <a:ln w="555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6" name="Rectangle 10"/>
          <p:cNvSpPr>
            <a:spLocks/>
          </p:cNvSpPr>
          <p:nvPr/>
        </p:nvSpPr>
        <p:spPr bwMode="auto">
          <a:xfrm>
            <a:off x="407377" y="3676650"/>
            <a:ext cx="8178312" cy="644769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7" name="Rectangle 11"/>
          <p:cNvSpPr>
            <a:spLocks/>
          </p:cNvSpPr>
          <p:nvPr/>
        </p:nvSpPr>
        <p:spPr bwMode="auto">
          <a:xfrm>
            <a:off x="381000" y="3650274"/>
            <a:ext cx="8229600" cy="696058"/>
          </a:xfrm>
          <a:prstGeom prst="rect">
            <a:avLst/>
          </a:prstGeom>
          <a:noFill/>
          <a:ln w="555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08" name="Rectangle 12"/>
          <p:cNvSpPr>
            <a:spLocks/>
          </p:cNvSpPr>
          <p:nvPr/>
        </p:nvSpPr>
        <p:spPr bwMode="auto">
          <a:xfrm>
            <a:off x="5917223" y="3197470"/>
            <a:ext cx="856004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 dirty="0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Security</a:t>
            </a:r>
          </a:p>
        </p:txBody>
      </p:sp>
      <p:sp>
        <p:nvSpPr>
          <p:cNvPr id="4109" name="Rectangle 13"/>
          <p:cNvSpPr>
            <a:spLocks/>
          </p:cNvSpPr>
          <p:nvPr/>
        </p:nvSpPr>
        <p:spPr bwMode="auto">
          <a:xfrm>
            <a:off x="4825512" y="3843704"/>
            <a:ext cx="3276538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Service descriptions (in WSDL)</a:t>
            </a:r>
          </a:p>
        </p:txBody>
      </p:sp>
      <p:sp>
        <p:nvSpPr>
          <p:cNvPr id="4110" name="Rectangle 14"/>
          <p:cNvSpPr>
            <a:spLocks/>
          </p:cNvSpPr>
          <p:nvPr/>
        </p:nvSpPr>
        <p:spPr bwMode="auto">
          <a:xfrm>
            <a:off x="407377" y="4992566"/>
            <a:ext cx="8178312" cy="644769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11" name="Rectangle 15"/>
          <p:cNvSpPr>
            <a:spLocks/>
          </p:cNvSpPr>
          <p:nvPr/>
        </p:nvSpPr>
        <p:spPr bwMode="auto">
          <a:xfrm>
            <a:off x="381000" y="4966189"/>
            <a:ext cx="8229600" cy="696058"/>
          </a:xfrm>
          <a:prstGeom prst="rect">
            <a:avLst/>
          </a:prstGeom>
          <a:noFill/>
          <a:ln w="555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2215"/>
          </a:p>
        </p:txBody>
      </p:sp>
      <p:sp>
        <p:nvSpPr>
          <p:cNvPr id="4112" name="Rectangle 16"/>
          <p:cNvSpPr>
            <a:spLocks/>
          </p:cNvSpPr>
          <p:nvPr/>
        </p:nvSpPr>
        <p:spPr bwMode="auto">
          <a:xfrm>
            <a:off x="1400907" y="2732943"/>
            <a:ext cx="1277594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Applications</a:t>
            </a:r>
          </a:p>
        </p:txBody>
      </p:sp>
      <p:sp>
        <p:nvSpPr>
          <p:cNvPr id="4113" name="Rectangle 17"/>
          <p:cNvSpPr>
            <a:spLocks/>
          </p:cNvSpPr>
          <p:nvPr/>
        </p:nvSpPr>
        <p:spPr bwMode="auto">
          <a:xfrm>
            <a:off x="3894993" y="3197470"/>
            <a:ext cx="1763303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Directory service</a:t>
            </a:r>
          </a:p>
        </p:txBody>
      </p:sp>
      <p:sp>
        <p:nvSpPr>
          <p:cNvPr id="4114" name="Rectangle 18"/>
          <p:cNvSpPr>
            <a:spLocks/>
          </p:cNvSpPr>
          <p:nvPr/>
        </p:nvSpPr>
        <p:spPr bwMode="auto">
          <a:xfrm>
            <a:off x="2455984" y="3817327"/>
            <a:ext cx="1456040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Web Services</a:t>
            </a:r>
          </a:p>
        </p:txBody>
      </p:sp>
      <p:sp>
        <p:nvSpPr>
          <p:cNvPr id="4115" name="Rectangle 19"/>
          <p:cNvSpPr>
            <a:spLocks/>
          </p:cNvSpPr>
          <p:nvPr/>
        </p:nvSpPr>
        <p:spPr bwMode="auto">
          <a:xfrm>
            <a:off x="3883270" y="5133243"/>
            <a:ext cx="487313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XML</a:t>
            </a:r>
          </a:p>
        </p:txBody>
      </p:sp>
      <p:sp>
        <p:nvSpPr>
          <p:cNvPr id="4116" name="Rectangle 20"/>
          <p:cNvSpPr>
            <a:spLocks/>
          </p:cNvSpPr>
          <p:nvPr/>
        </p:nvSpPr>
        <p:spPr bwMode="auto">
          <a:xfrm>
            <a:off x="6909289" y="3197470"/>
            <a:ext cx="1498808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Choreography</a:t>
            </a:r>
          </a:p>
        </p:txBody>
      </p:sp>
      <p:sp>
        <p:nvSpPr>
          <p:cNvPr id="4117" name="Rectangle 21"/>
          <p:cNvSpPr>
            <a:spLocks/>
          </p:cNvSpPr>
          <p:nvPr/>
        </p:nvSpPr>
        <p:spPr bwMode="auto">
          <a:xfrm>
            <a:off x="4265735" y="4488473"/>
            <a:ext cx="660437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SOAP</a:t>
            </a:r>
          </a:p>
        </p:txBody>
      </p:sp>
      <p:sp>
        <p:nvSpPr>
          <p:cNvPr id="4118" name="Rectangle 22"/>
          <p:cNvSpPr>
            <a:spLocks/>
          </p:cNvSpPr>
          <p:nvPr/>
        </p:nvSpPr>
        <p:spPr bwMode="auto">
          <a:xfrm>
            <a:off x="904142" y="5133243"/>
            <a:ext cx="2317942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URIs (URLs or URNs)</a:t>
            </a:r>
          </a:p>
        </p:txBody>
      </p:sp>
      <p:sp>
        <p:nvSpPr>
          <p:cNvPr id="4119" name="Rectangle 23"/>
          <p:cNvSpPr>
            <a:spLocks/>
          </p:cNvSpPr>
          <p:nvPr/>
        </p:nvSpPr>
        <p:spPr bwMode="auto">
          <a:xfrm>
            <a:off x="5014546" y="5133243"/>
            <a:ext cx="3252942" cy="28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en-US" sz="1846">
                <a:latin typeface="Lucida Grande" pitchFamily="-116" charset="0"/>
                <a:cs typeface="Lucida Grande" pitchFamily="-116" charset="0"/>
                <a:sym typeface="Lucida Grande" pitchFamily="-116" charset="0"/>
              </a:rPr>
              <a:t>HTTP, SMTP or other transport</a:t>
            </a:r>
          </a:p>
        </p:txBody>
      </p:sp>
    </p:spTree>
    <p:extLst>
      <p:ext uri="{BB962C8B-B14F-4D97-AF65-F5344CB8AC3E}">
        <p14:creationId xmlns:p14="http://schemas.microsoft.com/office/powerpoint/2010/main" val="49671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services (WS):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better example than amazon web services? AWS</a:t>
            </a:r>
          </a:p>
          <a:p>
            <a:r>
              <a:rPr lang="en-US" dirty="0" smtClean="0"/>
              <a:t>Many other businesses allow clients to access and manipulate their data through web services: </a:t>
            </a:r>
            <a:r>
              <a:rPr lang="en-US" dirty="0" err="1" smtClean="0"/>
              <a:t>ebay</a:t>
            </a:r>
            <a:r>
              <a:rPr lang="en-US" dirty="0" smtClean="0"/>
              <a:t>, google,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86611-502E-4F6E-9EBC-EFEB38B1EA5F}" type="datetime1">
              <a:rPr lang="en-US" altLang="en-US" smtClean="0"/>
              <a:pPr>
                <a:defRPr/>
              </a:pPr>
              <a:t>10/1/2018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B.Ramamurthy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21425-779E-4A1A-A240-09DA28DC29F4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911466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716</TotalTime>
  <Words>1050</Words>
  <Application>Microsoft Office PowerPoint</Application>
  <PresentationFormat>On-screen Show (4:3)</PresentationFormat>
  <Paragraphs>162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Georgia</vt:lpstr>
      <vt:lpstr>Lucida Grande</vt:lpstr>
      <vt:lpstr>Tahoma</vt:lpstr>
      <vt:lpstr>Times</vt:lpstr>
      <vt:lpstr>Times New Roman</vt:lpstr>
      <vt:lpstr>Wingdings</vt:lpstr>
      <vt:lpstr>Blueprint</vt:lpstr>
      <vt:lpstr>Distributed Systems through Web Services</vt:lpstr>
      <vt:lpstr>Preamble</vt:lpstr>
      <vt:lpstr>Introduction to WS</vt:lpstr>
      <vt:lpstr>Evolution of the service concept</vt:lpstr>
      <vt:lpstr>Class, Component and Service</vt:lpstr>
      <vt:lpstr>Object-oriented programming</vt:lpstr>
      <vt:lpstr>WS vs API</vt:lpstr>
      <vt:lpstr>  Web services infrastructure and components</vt:lpstr>
      <vt:lpstr>Web services (WS): Example</vt:lpstr>
      <vt:lpstr>Web Services and the Cloud</vt:lpstr>
      <vt:lpstr> The ‘travel agent service’ combines other web services</vt:lpstr>
      <vt:lpstr>  Travel agent scenario</vt:lpstr>
      <vt:lpstr>WS Features</vt:lpstr>
      <vt:lpstr>WS applications</vt:lpstr>
      <vt:lpstr>  A selection of Amazon Web Services</vt:lpstr>
      <vt:lpstr>Summary</vt:lpstr>
      <vt:lpstr>Lets explore amazon aws</vt:lpstr>
    </vt:vector>
  </TitlesOfParts>
  <Company>State University of New York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Distributed System with RMI</dc:title>
  <dc:creator>bina</dc:creator>
  <cp:lastModifiedBy>Bina Ramamurthy</cp:lastModifiedBy>
  <cp:revision>81</cp:revision>
  <cp:lastPrinted>1601-01-01T00:00:00Z</cp:lastPrinted>
  <dcterms:created xsi:type="dcterms:W3CDTF">2002-01-24T14:58:39Z</dcterms:created>
  <dcterms:modified xsi:type="dcterms:W3CDTF">2018-10-01T14:56:56Z</dcterms:modified>
</cp:coreProperties>
</file>