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66" r:id="rId3"/>
    <p:sldId id="270" r:id="rId4"/>
    <p:sldId id="271" r:id="rId5"/>
    <p:sldId id="257" r:id="rId6"/>
    <p:sldId id="276" r:id="rId7"/>
    <p:sldId id="261" r:id="rId8"/>
    <p:sldId id="280" r:id="rId9"/>
    <p:sldId id="281" r:id="rId10"/>
    <p:sldId id="282" r:id="rId11"/>
    <p:sldId id="262" r:id="rId12"/>
    <p:sldId id="272" r:id="rId13"/>
    <p:sldId id="273" r:id="rId14"/>
    <p:sldId id="274" r:id="rId15"/>
    <p:sldId id="275" r:id="rId16"/>
    <p:sldId id="279" r:id="rId17"/>
    <p:sldId id="258" r:id="rId18"/>
    <p:sldId id="259" r:id="rId19"/>
    <p:sldId id="260" r:id="rId20"/>
    <p:sldId id="263" r:id="rId21"/>
    <p:sldId id="264" r:id="rId22"/>
    <p:sldId id="267" r:id="rId23"/>
    <p:sldId id="268" r:id="rId24"/>
    <p:sldId id="28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8D2CC7-FFE8-4E06-85B4-188E9EEDF3F8}" type="datetimeFigureOut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F9C81A7-8FE0-47D8-842A-683E151A0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96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3F25136-42C5-4DAB-9E26-E676AB90D67B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2227289-C4E6-4164-B316-55CFB8752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2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E5288-FC5E-4DCE-98EE-5D6A20D08DF4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BD213-E4B7-4419-915E-17EBF5D0E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9969B-0522-4DC6-BC6C-D5862313E46C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A7BE-66EF-4D35-BB51-C0138771C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7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7033B-4DCC-468B-97E1-BF2C2BBBE792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271E0-31F8-422F-9F84-DACB6B493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4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377E19-A369-4701-A135-36AF215D0293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FC2A75-8EF3-46DF-BC66-DEFFE2FEB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6541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FFB8C4-FE13-4C86-9833-68915AB35029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9947D7-9AC3-4F96-B74B-13E2AA831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32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466CCE-127B-419E-B049-0857CA1624F0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BA5373-A3BF-4B9F-A393-902D177A5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1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840F2A-E634-44E1-AF9A-D8126179170A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B09D13-60E4-4E52-A14E-5BCF25B0A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568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A5E89-CE6D-4D4A-B74F-061650FBB167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0D07D-05D6-48C1-97C3-93FF3CAAC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70C62F-A63C-4762-ABBF-396C9E98C36A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E025C6-26A9-4C15-A032-1D6C8CD12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3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0D4B23D-7DFA-468F-A49E-99287B799446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7054B40-621D-4F13-B49D-0E0094230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864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D39957A-4C2F-4C43-9D38-834E0F3B5A63}" type="datetime1">
              <a:rPr lang="en-US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FAF3EB5-5D23-4265-92AD-FB6A630CD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ole.aws.amazon.com/ec2/home" TargetMode="External"/><Relationship Id="rId2" Type="http://schemas.openxmlformats.org/officeDocument/2006/relationships/hyperlink" Target="http://aws.amazon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aws.amazon.com/ami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aws.amazon.com/articles/530" TargetMode="External"/><Relationship Id="rId2" Type="http://schemas.openxmlformats.org/officeDocument/2006/relationships/hyperlink" Target="http://docs.amazonwebservices.com/AmazonEC2/dg/2006-06-26/bundling-an-ami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ws.amazon.com/ec2-job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amazonwebservices.com/AmazonEC2/dg/2006-06-26/using-soap-api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ws.amazon.com/ec2/purchasing-option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AWS: EC2, S3 and Other Services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en-US" smtClean="0"/>
              <a:t>B. Ramamurthy</a:t>
            </a: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E5F603-8497-4202-B3F3-6D4475256060}" type="datetime1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CDBC89-961E-47B7-88BB-E5B45D6BF9D4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Spot instances: (you bid for the price of </a:t>
            </a:r>
            <a:r>
              <a:rPr lang="en-US" smtClean="0"/>
              <a:t>an instance)</a:t>
            </a:r>
            <a:endParaRPr lang="en-US" dirty="0" smtClean="0"/>
          </a:p>
          <a:p>
            <a:pPr lvl="1"/>
            <a:r>
              <a:rPr lang="en-US" dirty="0"/>
              <a:t>Spot Instances provide the ability for customers to purchase compute capacity with no upfront commitment and at hourly rates usually lower than the On-Demand rate. </a:t>
            </a:r>
            <a:endParaRPr lang="en-US" dirty="0" smtClean="0"/>
          </a:p>
          <a:p>
            <a:pPr lvl="1"/>
            <a:r>
              <a:rPr lang="en-US" dirty="0" smtClean="0"/>
              <a:t>Spot </a:t>
            </a:r>
            <a:r>
              <a:rPr lang="en-US" dirty="0"/>
              <a:t>Instances allow you to specify the maximum hourly price that you are willing to pay to run a particular instance type.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Spot Price fluctuates based on supply and demand for instances, but customers will never pay more than the maximum price they have specified.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Instance purchase model (contd.)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13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By default when you launch a new instance amazon dynamically assign a private and a public IP.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While this is fine for development purposed, for a real launch of a web accessible service, we need static IP.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Amazon makes available what are classes elastic IPs for this purpose. Up to 5 elastic IPs can be assigned to an instance. </a:t>
            </a:r>
            <a:br>
              <a:rPr lang="en-US" dirty="0" smtClean="0"/>
            </a:br>
            <a:r>
              <a:rPr lang="en-US" dirty="0" smtClean="0"/>
              <a:t>Elastic IPs cost money even if you don’t use them; assigning and reassigning strains the system; so it costs money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Allocate elastic </a:t>
            </a:r>
            <a:r>
              <a:rPr lang="en-US" dirty="0" err="1" smtClean="0"/>
              <a:t>ip</a:t>
            </a:r>
            <a:r>
              <a:rPr lang="en-US" dirty="0" smtClean="0"/>
              <a:t> and associate it with an instance.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Static IP</a:t>
            </a:r>
            <a:endParaRPr lang="en-US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69132EF-EE8C-441C-B612-DD74DD550355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D49C42-A9D4-4372-9511-5C9A23764F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Storage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Instance –store : disappears with the instance (transient)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Block storage: SAN-like, persists across time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S3 is independent of an instance: for archival purposes: vault: store it now and retrieve it at a later date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Amazon: SimpleDB: Relational database better than MySQl or Oracle for reliability.</a:t>
            </a:r>
          </a:p>
        </p:txBody>
      </p:sp>
    </p:spTree>
    <p:extLst>
      <p:ext uri="{BB962C8B-B14F-4D97-AF65-F5344CB8AC3E}">
        <p14:creationId xmlns:p14="http://schemas.microsoft.com/office/powerpoint/2010/main" val="29945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Amazon Cloud-front</a:t>
            </a: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Cloud-based content distributing network enables you to place the content at the edges of the network for rapid delivery.</a:t>
            </a:r>
          </a:p>
          <a:p>
            <a:pPr eaLnBrk="1" hangingPunct="1"/>
            <a:r>
              <a:rPr lang="en-US" smtClean="0"/>
              <a:t>Place the contents in S3 and run the application from anywhere and the content is moved to where the application is (to the edges). </a:t>
            </a:r>
          </a:p>
        </p:txBody>
      </p:sp>
    </p:spTree>
    <p:extLst>
      <p:ext uri="{BB962C8B-B14F-4D97-AF65-F5344CB8AC3E}">
        <p14:creationId xmlns:p14="http://schemas.microsoft.com/office/powerpoint/2010/main" val="198848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S3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Amazon web services API support the ability to: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Find buckets and objects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Discover their meta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Create new buckets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Upload new objects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Delete existing buckets and objects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When manipulating the buckets you can optionally specify where they should be stored.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Use REST API preferably something that abstracts out even that: Jets3t; s3cmd (command line)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BitTorrent access to S3 is also available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25671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Bucket Naming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Flat namespace</a:t>
            </a:r>
          </a:p>
          <a:p>
            <a:pPr eaLnBrk="1" hangingPunct="1"/>
            <a:r>
              <a:rPr lang="en-US" smtClean="0"/>
              <a:t>Names may contain only lowercase letters, numbers, periods, underscores, and dashes, and must start with a number or letter</a:t>
            </a:r>
          </a:p>
          <a:p>
            <a:pPr eaLnBrk="1" hangingPunct="1"/>
            <a:r>
              <a:rPr lang="en-US" smtClean="0"/>
              <a:t>Create your own namespace with your own bcukets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32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Typical Use in an organization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Maintain a library of AMIs for the business</a:t>
            </a:r>
          </a:p>
          <a:p>
            <a:pPr lvl="1" eaLnBrk="1" hangingPunct="1"/>
            <a:r>
              <a:rPr lang="en-US" sz="2400" smtClean="0"/>
              <a:t>May contain legacy systems or company-specific systems</a:t>
            </a:r>
          </a:p>
          <a:p>
            <a:pPr lvl="1" eaLnBrk="1" hangingPunct="1"/>
            <a:r>
              <a:rPr lang="en-US" sz="2400" smtClean="0"/>
              <a:t>Harden AMIs using such software as Bastille</a:t>
            </a:r>
          </a:p>
          <a:p>
            <a:pPr eaLnBrk="1" hangingPunct="1"/>
            <a:r>
              <a:rPr lang="en-US" sz="2800" smtClean="0"/>
              <a:t>Launch instances for non-technical but domain experts to work with.</a:t>
            </a:r>
          </a:p>
          <a:p>
            <a:pPr lvl="1" eaLnBrk="1" hangingPunct="1"/>
            <a:r>
              <a:rPr lang="en-US" sz="2400" smtClean="0"/>
              <a:t>What will you provide them so that they can start working?</a:t>
            </a:r>
          </a:p>
          <a:p>
            <a:pPr eaLnBrk="1" hangingPunct="1"/>
            <a:r>
              <a:rPr lang="en-US" sz="2800" smtClean="0"/>
              <a:t>Use S3 for archival storage and shared storage</a:t>
            </a:r>
          </a:p>
          <a:p>
            <a:pPr eaLnBrk="1" hangingPunct="1"/>
            <a:endParaRPr lang="en-US" sz="2800" smtClean="0"/>
          </a:p>
        </p:txBody>
      </p:sp>
    </p:spTree>
    <p:extLst>
      <p:ext uri="{BB962C8B-B14F-4D97-AF65-F5344CB8AC3E}">
        <p14:creationId xmlns:p14="http://schemas.microsoft.com/office/powerpoint/2010/main" val="186709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S3: accessing s3, working with S3: (</a:t>
            </a:r>
            <a:r>
              <a:rPr lang="en-US" dirty="0" err="1" smtClean="0"/>
              <a:t>i</a:t>
            </a:r>
            <a:r>
              <a:rPr lang="en-US" dirty="0" smtClean="0"/>
              <a:t>) command line, (ii) through </a:t>
            </a:r>
            <a:r>
              <a:rPr lang="en-US" dirty="0" err="1" smtClean="0"/>
              <a:t>aws</a:t>
            </a:r>
            <a:r>
              <a:rPr lang="en-US" dirty="0" smtClean="0"/>
              <a:t> console (iii) programmatic access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can create directories: your own namespace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can transfer with a click of a button data in and out of S3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can simply continue to shove data into Amazon S3 without having to worry about ever running out of space!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Short-term and long-term backup facility.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Access to S3 is via web services and not via file system: so relatively slow.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Understand the various components</a:t>
            </a:r>
            <a:endParaRPr lang="en-US" dirty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A050CD-474D-4023-B2A0-0181D8B51AD8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70D421-29A2-4941-A7FE-18448E09D9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want to create an “instance” of a server from an already established “AMI: Amazon Machine Image”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It has a elastic IP for the whole world to interact with it.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How to control access to this?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While creating the instance, create a new security group that will specify the policy or “rules” about the access methods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Security group is somewhat similar to network segment protected by a firewall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Once the server is started you cannot change the security group: so plan ahead</a:t>
            </a:r>
          </a:p>
          <a:p>
            <a:pPr marL="109728" indent="0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Security Group</a:t>
            </a:r>
            <a:endParaRPr lang="en-US" dirty="0"/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EC1503B-5EF5-4EF0-8D29-6FDAB06E02A5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F2E0FB3-64C5-487B-B552-98CF77D45DC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Availability zones are analogous to a physical data center.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Amazon keeps adding availability zones: US East (Virginia), US East (N. California), EU West (Ireland), Asia (Singapore), Asia Pacific (Japan)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Am important feature is that zones have different characteristics that no two zones will be down at any time.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can spread your data between two zones or replicate it in 2 or more zones for survivability.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Traffic (bandwidth) between zones cost money.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You may want to launch in the same zone if bandwidth is your concern; but if redundancy is your quest, you may need different zones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Availability Zones</a:t>
            </a:r>
            <a:endParaRPr lang="en-US" dirty="0"/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CEB61B9-1B54-482B-A9D7-81E59CA72C86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69046B-8554-4C9C-8036-4C6608F6E1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 Application Architectures: building Applications and Infrastructure in the cloud</a:t>
            </a:r>
          </a:p>
          <a:p>
            <a:r>
              <a:rPr lang="en-US" dirty="0" smtClean="0">
                <a:hlinkClick r:id="rId2"/>
              </a:rPr>
              <a:t>http://aws.amazon.com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https://console.aws.amazon.com/ec2/home</a:t>
            </a:r>
            <a:endParaRPr lang="en-US" dirty="0" smtClean="0"/>
          </a:p>
          <a:p>
            <a:pPr marL="109537" indent="0">
              <a:buNone/>
            </a:pPr>
            <a:r>
              <a:rPr lang="en-US" dirty="0" smtClean="0"/>
              <a:t>(you will have to login to the console for this)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6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Snapshot is for saving a volume (of storage) is a feature of Amazon’s elastic block storage.</a:t>
            </a:r>
          </a:p>
          <a:p>
            <a:r>
              <a:rPr lang="en-US" dirty="0" smtClean="0"/>
              <a:t>You can take a snapshot as often as needed.</a:t>
            </a:r>
          </a:p>
          <a:p>
            <a:r>
              <a:rPr lang="en-US" dirty="0" smtClean="0"/>
              <a:t>EC2 automatically saves the snapshots to S3, thus enabling a quick and powerful backup scheme.</a:t>
            </a:r>
          </a:p>
          <a:p>
            <a:r>
              <a:rPr lang="en-US" dirty="0" smtClean="0"/>
              <a:t>You can replay it by creating a volume from snapshot.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8F21AF-2881-4895-AC4E-F0E8588BEBAE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CDD3E1-735B-47CC-8E05-480BFA58D1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 can use already existing AMI to bootstrap your system</a:t>
            </a:r>
          </a:p>
          <a:p>
            <a:r>
              <a:rPr lang="en-US" smtClean="0"/>
              <a:t>AMI contains root file system for your image.</a:t>
            </a:r>
          </a:p>
          <a:p>
            <a:r>
              <a:rPr lang="en-US" smtClean="0"/>
              <a:t>You will have clean up all your files and store them in S3 or snap shot them so that they can be replayed.</a:t>
            </a:r>
          </a:p>
          <a:p>
            <a:r>
              <a:rPr lang="en-US" smtClean="0"/>
              <a:t>Stop the sql server</a:t>
            </a:r>
          </a:p>
          <a:p>
            <a:r>
              <a:rPr lang="en-US" smtClean="0"/>
              <a:t>Name it and create it with a description.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AMI Management</a:t>
            </a:r>
            <a:endParaRPr lang="en-US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B22395-5228-4E25-A8DA-B6CFB18C3CD5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6F432A6-2CA6-4202-9DDD-6F834843639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http://aws.amazon.com/amis</a:t>
            </a:r>
            <a:endParaRPr lang="en-US" dirty="0" smtClean="0"/>
          </a:p>
          <a:p>
            <a:r>
              <a:rPr lang="en-US" dirty="0" smtClean="0"/>
              <a:t>An Amazon Machine Image (AMI) is a special type of pre-configured operating system and virtual application software which is used to create a virtual machine within the Amazon Elastic Compute Cloud (EC2). </a:t>
            </a:r>
          </a:p>
          <a:p>
            <a:r>
              <a:rPr lang="en-US" dirty="0" smtClean="0"/>
              <a:t>It serves as the basic unit of deployment for services delivered using EC2. </a:t>
            </a:r>
          </a:p>
          <a:p>
            <a:r>
              <a:rPr lang="en-US" dirty="0" smtClean="0"/>
              <a:t>You can create an AMI of interest to your workgroup and make it available for them to create instances from.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AMI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7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http://docs.aws.amazon.com/AWSEC2/latest/UserGuide/creating-an-ami.html</a:t>
            </a:r>
          </a:p>
          <a:p>
            <a:r>
              <a:rPr lang="en-US" dirty="0" smtClean="0"/>
              <a:t>Sharing </a:t>
            </a:r>
            <a:r>
              <a:rPr lang="en-US" dirty="0" smtClean="0"/>
              <a:t>an AMI: </a:t>
            </a:r>
            <a:r>
              <a:rPr lang="en-US" dirty="0" smtClean="0">
                <a:hlinkClick r:id="rId3"/>
              </a:rPr>
              <a:t>http://aws.amazon.com/articles/530</a:t>
            </a:r>
            <a:endParaRPr lang="en-US" dirty="0"/>
          </a:p>
          <a:p>
            <a:r>
              <a:rPr lang="en-US" dirty="0" smtClean="0"/>
              <a:t>Can be private or public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an AMI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3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concern for people /audience in my cloud talks is the security details?</a:t>
            </a:r>
          </a:p>
          <a:p>
            <a:pPr lvl="1"/>
            <a:r>
              <a:rPr lang="en-US" dirty="0" smtClean="0"/>
              <a:t>Threats from outside</a:t>
            </a:r>
          </a:p>
          <a:p>
            <a:pPr lvl="1"/>
            <a:r>
              <a:rPr lang="en-US" dirty="0" smtClean="0"/>
              <a:t>Threats or misuse from inside the cloud/by the cloud service provider</a:t>
            </a:r>
          </a:p>
          <a:p>
            <a:pPr lvl="1"/>
            <a:r>
              <a:rPr lang="en-US" dirty="0" smtClean="0"/>
              <a:t>Co-tenancy with other people</a:t>
            </a:r>
          </a:p>
          <a:p>
            <a:pPr lvl="1"/>
            <a:r>
              <a:rPr lang="en-US" dirty="0" smtClean="0"/>
              <a:t>Recovery in the event of </a:t>
            </a:r>
            <a:r>
              <a:rPr lang="en-US" smtClean="0"/>
              <a:t>a disaster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Model of AWS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23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An overview of AWS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AWS is Amazon’s umbrella description of all of their web-based technology services.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Mainly infrastructure services: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Amazon Elastic Compute Cloud (EC2)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Amazon Simple Storage Service (S3)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Amazon Simple Queue Service (SQS)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Amazon </a:t>
            </a:r>
            <a:r>
              <a:rPr lang="en-US" dirty="0" err="1" smtClean="0"/>
              <a:t>CloudFront</a:t>
            </a: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Amazon </a:t>
            </a:r>
            <a:r>
              <a:rPr lang="en-US" dirty="0" err="1" smtClean="0"/>
              <a:t>SimpleDB</a:t>
            </a:r>
            <a:endParaRPr lang="en-US" dirty="0" smtClean="0"/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/>
              <a:t>….they keep on adding services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And they are hiring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Verdana"/>
              <a:buChar char="◦"/>
              <a:defRPr/>
            </a:pPr>
            <a:r>
              <a:rPr lang="en-US" dirty="0" smtClean="0">
                <a:hlinkClick r:id="rId2"/>
              </a:rPr>
              <a:t>http://aws.amazon.com/ec2-jobs/</a:t>
            </a:r>
            <a:endParaRPr lang="en-US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18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Amazon EC2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EC2 provides web services API for provisioning, managing, and deprovioning virtual servers inside amazon cloud.</a:t>
            </a:r>
          </a:p>
          <a:p>
            <a:pPr eaLnBrk="1" hangingPunct="1"/>
            <a:r>
              <a:rPr lang="en-US" smtClean="0"/>
              <a:t>Applications anywhere on the Internet can launch a virtual server in the amazon cloud with a single web services call (either REST or SOAP WS call)</a:t>
            </a:r>
          </a:p>
          <a:p>
            <a:pPr eaLnBrk="1" hangingPunct="1"/>
            <a:r>
              <a:rPr lang="en-US" smtClean="0"/>
              <a:t>Where is SOAP API? For example, </a:t>
            </a:r>
            <a:r>
              <a:rPr lang="en-US" sz="1600" smtClean="0">
                <a:hlinkClick r:id="rId2"/>
              </a:rPr>
              <a:t>http://docs.amazonwebservices.com/AmazonEC2/dg/2006-06-26/using-soap-api.html</a:t>
            </a:r>
            <a:endParaRPr lang="en-US" sz="1600" smtClean="0"/>
          </a:p>
          <a:p>
            <a:pPr eaLnBrk="1" hangingPunct="1"/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val="61860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Overview of EC2 Components </a:t>
            </a:r>
            <a:endParaRPr lang="en-US" dirty="0"/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54213"/>
            <a:ext cx="6113463" cy="440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2362200" y="38862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505200" y="3886200"/>
            <a:ext cx="588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0..*</a:t>
            </a:r>
          </a:p>
        </p:txBody>
      </p:sp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4343400" y="35814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4419600" y="28956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10248" name="TextBox 8"/>
          <p:cNvSpPr txBox="1">
            <a:spLocks noChangeArrowheads="1"/>
          </p:cNvSpPr>
          <p:nvPr/>
        </p:nvSpPr>
        <p:spPr bwMode="auto">
          <a:xfrm>
            <a:off x="4724400" y="40386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638800" y="4114800"/>
            <a:ext cx="588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0..*</a:t>
            </a:r>
          </a:p>
        </p:txBody>
      </p:sp>
      <p:sp>
        <p:nvSpPr>
          <p:cNvPr id="10250" name="TextBox 10"/>
          <p:cNvSpPr txBox="1">
            <a:spLocks noChangeArrowheads="1"/>
          </p:cNvSpPr>
          <p:nvPr/>
        </p:nvSpPr>
        <p:spPr bwMode="auto">
          <a:xfrm>
            <a:off x="6553200" y="4495800"/>
            <a:ext cx="33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/>
              <a:t>1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6477000" y="5105400"/>
            <a:ext cx="5889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0..*</a:t>
            </a:r>
          </a:p>
        </p:txBody>
      </p:sp>
      <p:sp>
        <p:nvSpPr>
          <p:cNvPr id="10252" name="Date Placeholder 1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0C6D5D-6B96-4B9D-932F-EEF902F2C703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0253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B4A6E8-31F1-4C35-B77D-505C5C82BCE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effectLst/>
              </a:rPr>
              <a:t>EC2 concepts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2550" indent="0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Instance: virtual server running a guest </a:t>
            </a:r>
            <a:r>
              <a:rPr lang="en-US" dirty="0" err="1" smtClean="0"/>
              <a:t>os</a:t>
            </a:r>
            <a:r>
              <a:rPr lang="en-US" dirty="0" smtClean="0"/>
              <a:t> of your choice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AMI: Pristine image of your server so that you can launch any number of instance from this. Minimally machine image will operating systems + pre-installed tools.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Elastic IP address: Not static not dynamic but elastic; an IP reserved for your use; disappears once the server is terminated.</a:t>
            </a:r>
          </a:p>
        </p:txBody>
      </p:sp>
    </p:spTree>
    <p:extLst>
      <p:ext uri="{BB962C8B-B14F-4D97-AF65-F5344CB8AC3E}">
        <p14:creationId xmlns:p14="http://schemas.microsoft.com/office/powerpoint/2010/main" val="274823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Access to an instance is (for ssh) is through a key pair. Another enabling technology is PKI</a:t>
            </a:r>
          </a:p>
          <a:p>
            <a:r>
              <a:rPr lang="en-US" smtClean="0"/>
              <a:t>You generate  a private-public key pair, store the private key in your local hard drive, the public key is passed to the instance when it is launched. </a:t>
            </a:r>
          </a:p>
          <a:p>
            <a:r>
              <a:rPr lang="en-US" smtClean="0"/>
              <a:t>EC2 instance is configures such that root account is accessible to any user with the private key.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Access to an instance</a:t>
            </a:r>
            <a:endParaRPr lang="en-US" dirty="0"/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1CC6894-3C31-451E-BB0B-CE2C56172B8A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3/21/2013</a:t>
            </a:fld>
            <a:endParaRPr lang="en-US"/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A36E8F-E198-402B-8C37-64145BC1B6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hlinkClick r:id="rId2"/>
              </a:rPr>
              <a:t>http://aws.amazon.com/ec2/purchasing-options</a:t>
            </a:r>
            <a:r>
              <a:rPr lang="en-US" sz="2800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On-demand </a:t>
            </a:r>
            <a:r>
              <a:rPr lang="en-US" dirty="0"/>
              <a:t>instances: </a:t>
            </a:r>
            <a:endParaRPr lang="en-US" dirty="0" smtClean="0"/>
          </a:p>
          <a:p>
            <a:pPr lvl="1"/>
            <a:r>
              <a:rPr lang="en-US" dirty="0" smtClean="0"/>
              <a:t>On-Demand </a:t>
            </a:r>
            <a:r>
              <a:rPr lang="en-US" dirty="0"/>
              <a:t>Instances let you pay for compute capacity by the hour with no long-term commitments or upfront payments. </a:t>
            </a:r>
            <a:endParaRPr lang="en-US" dirty="0" smtClean="0"/>
          </a:p>
          <a:p>
            <a:pPr lvl="1"/>
            <a:r>
              <a:rPr lang="en-US" dirty="0" smtClean="0"/>
              <a:t>You </a:t>
            </a:r>
            <a:r>
              <a:rPr lang="en-US" dirty="0"/>
              <a:t>can increase or decrease your compute capacity depending on the demands of your application and only pay the specified hourly rate for the instances you use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Instance Purchase Model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5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Reserved instances:</a:t>
            </a:r>
          </a:p>
          <a:p>
            <a:pPr lvl="1"/>
            <a:r>
              <a:rPr lang="en-US" dirty="0"/>
              <a:t>Reserved Instances let you make a low, one-time, upfront payment for an instance, reserve it for a one or three year term, and pay a significantly lower rate for each hour you run that instance. </a:t>
            </a:r>
          </a:p>
          <a:p>
            <a:pPr lvl="1"/>
            <a:r>
              <a:rPr lang="en-US" dirty="0"/>
              <a:t>You are assured that your Reserved Instance will always be available for the operating system (e.g. Linux/UNIX or Windows) and Availability Zone in which you purchased it.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Instance Purchase Model (contd.)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033B-4DCC-468B-97E1-BF2C2BBBE792}" type="datetime1">
              <a:rPr lang="en-US" smtClean="0"/>
              <a:pPr>
                <a:defRPr/>
              </a:pPr>
              <a:t>3/21/2013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271E0-31F8-422F-9F84-DACB6B493A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3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1478</Words>
  <Application>Microsoft Office PowerPoint</Application>
  <PresentationFormat>On-screen Show (4:3)</PresentationFormat>
  <Paragraphs>167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AWS: EC2, S3 and Other Services</vt:lpstr>
      <vt:lpstr>References</vt:lpstr>
      <vt:lpstr>An overview of AWS</vt:lpstr>
      <vt:lpstr>Amazon EC2</vt:lpstr>
      <vt:lpstr>Overview of EC2 Components </vt:lpstr>
      <vt:lpstr>EC2 concepts</vt:lpstr>
      <vt:lpstr>Access to an instance</vt:lpstr>
      <vt:lpstr>Instance Purchase Model</vt:lpstr>
      <vt:lpstr>Instance Purchase Model (contd.)</vt:lpstr>
      <vt:lpstr>Instance purchase model (contd.)</vt:lpstr>
      <vt:lpstr>Static IP</vt:lpstr>
      <vt:lpstr>Storage</vt:lpstr>
      <vt:lpstr>Amazon Cloud-front</vt:lpstr>
      <vt:lpstr>S3</vt:lpstr>
      <vt:lpstr>Bucket Naming</vt:lpstr>
      <vt:lpstr>Typical Use in an organization</vt:lpstr>
      <vt:lpstr>Understand the various components</vt:lpstr>
      <vt:lpstr>Security Group</vt:lpstr>
      <vt:lpstr>Availability Zones</vt:lpstr>
      <vt:lpstr>Snapshot</vt:lpstr>
      <vt:lpstr>AMI Management</vt:lpstr>
      <vt:lpstr>More about AMI</vt:lpstr>
      <vt:lpstr>Building an AMI</vt:lpstr>
      <vt:lpstr>Security Model of AWS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AWS: EC2, S3 and Other Services</dc:title>
  <dc:creator>bina</dc:creator>
  <cp:lastModifiedBy>bina</cp:lastModifiedBy>
  <cp:revision>13</cp:revision>
  <dcterms:created xsi:type="dcterms:W3CDTF">2010-10-20T11:29:15Z</dcterms:created>
  <dcterms:modified xsi:type="dcterms:W3CDTF">2013-03-21T14:00:25Z</dcterms:modified>
</cp:coreProperties>
</file>