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56" r:id="rId9"/>
    <p:sldId id="257" r:id="rId10"/>
    <p:sldId id="258" r:id="rId11"/>
    <p:sldId id="259" r:id="rId12"/>
    <p:sldId id="260" r:id="rId13"/>
    <p:sldId id="261" r:id="rId14"/>
    <p:sldId id="271" r:id="rId15"/>
    <p:sldId id="262" r:id="rId16"/>
    <p:sldId id="272" r:id="rId17"/>
    <p:sldId id="263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2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9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23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5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8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6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5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6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99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8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FDBE2-A7E2-437D-9463-250F5ABA3E9D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6746E-8DC6-4F90-9E0E-7CC3EFFEF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8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Fourth Paradigm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Science-based on Data-intensive Computing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7173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and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“With the basic </a:t>
            </a:r>
            <a:r>
              <a:rPr lang="en-US" dirty="0"/>
              <a:t>understanding now well established, the demand for climate </a:t>
            </a:r>
            <a:r>
              <a:rPr lang="en-US" dirty="0" smtClean="0"/>
              <a:t>applications knowledge </a:t>
            </a:r>
            <a:r>
              <a:rPr lang="en-US" dirty="0"/>
              <a:t>is emerging. 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do we quantify and monitor total forest biomass </a:t>
            </a:r>
            <a:r>
              <a:rPr lang="en-US" dirty="0" smtClean="0"/>
              <a:t>so that </a:t>
            </a:r>
            <a:r>
              <a:rPr lang="en-US" dirty="0"/>
              <a:t>carbon markets can characterize supply?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are the implications of </a:t>
            </a:r>
            <a:r>
              <a:rPr lang="en-US" dirty="0" smtClean="0"/>
              <a:t>regional shifts </a:t>
            </a:r>
            <a:r>
              <a:rPr lang="en-US" dirty="0"/>
              <a:t>in water resources for demographic trends, agricultural output, and </a:t>
            </a:r>
            <a:r>
              <a:rPr lang="en-US" dirty="0" smtClean="0"/>
              <a:t>energy production</a:t>
            </a:r>
            <a:r>
              <a:rPr lang="en-US" dirty="0"/>
              <a:t>?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what extent will seawalls and other adaptations to rising sea </a:t>
            </a:r>
            <a:r>
              <a:rPr lang="en-US" dirty="0" smtClean="0"/>
              <a:t>level impact </a:t>
            </a:r>
            <a:r>
              <a:rPr lang="en-US" dirty="0"/>
              <a:t>coasts</a:t>
            </a:r>
            <a:r>
              <a:rPr lang="en-US" dirty="0" smtClean="0"/>
              <a:t>?”</a:t>
            </a:r>
            <a:endParaRPr lang="en-US" dirty="0"/>
          </a:p>
          <a:p>
            <a:r>
              <a:rPr lang="en-US" dirty="0"/>
              <a:t>These questions </a:t>
            </a:r>
            <a:r>
              <a:rPr lang="en-US" dirty="0" smtClean="0"/>
              <a:t>and additional issues need applications to built around this basic knowledge</a:t>
            </a:r>
          </a:p>
          <a:p>
            <a:r>
              <a:rPr lang="en-US" dirty="0" smtClean="0"/>
              <a:t>Integration of knowledge from many disciplines: physics, biogeochemical, engineering, and human processes (demographics, practices).</a:t>
            </a:r>
          </a:p>
          <a:p>
            <a:r>
              <a:rPr lang="en-US" dirty="0" smtClean="0"/>
              <a:t>Snow-melt problem affects 1 billion people in the world: it is discussed in detail.</a:t>
            </a:r>
          </a:p>
          <a:p>
            <a:r>
              <a:rPr lang="en-US" dirty="0" smtClean="0"/>
              <a:t>Models have to consider interactions among various systems: traditional approaches may not suffice. My opinion: We may need a compendium of </a:t>
            </a:r>
            <a:r>
              <a:rPr lang="en-US" dirty="0" smtClean="0"/>
              <a:t>methods</a:t>
            </a:r>
            <a:r>
              <a:rPr lang="en-US" dirty="0"/>
              <a:t> </a:t>
            </a:r>
            <a:r>
              <a:rPr lang="en-US" dirty="0" smtClean="0"/>
              <a:t>and the knowledge derived from these methods have to be unified.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89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 for designing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Need driven vs. curiosity driven</a:t>
            </a:r>
          </a:p>
          <a:p>
            <a:r>
              <a:rPr lang="en-US" dirty="0" smtClean="0"/>
              <a:t>Externally constrained</a:t>
            </a:r>
          </a:p>
          <a:p>
            <a:r>
              <a:rPr lang="en-US" dirty="0" smtClean="0"/>
              <a:t>Consequential and recursive (knowledge generates more knowledge)</a:t>
            </a:r>
          </a:p>
          <a:p>
            <a:r>
              <a:rPr lang="en-US" dirty="0" smtClean="0"/>
              <a:t>Useful even when incomplete</a:t>
            </a:r>
          </a:p>
          <a:p>
            <a:r>
              <a:rPr lang="en-US" dirty="0" smtClean="0"/>
              <a:t>Scalable</a:t>
            </a:r>
          </a:p>
          <a:p>
            <a:r>
              <a:rPr lang="en-US" dirty="0" smtClean="0"/>
              <a:t>Robust</a:t>
            </a:r>
          </a:p>
          <a:p>
            <a:r>
              <a:rPr lang="en-US" dirty="0" smtClean="0"/>
              <a:t>Data-intensive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591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of New Knowledge Types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acquiring knowledge multiple sources: satellite imagery, energy-balancing reconstruction, etc.</a:t>
            </a:r>
          </a:p>
          <a:p>
            <a:r>
              <a:rPr lang="en-US" dirty="0" smtClean="0"/>
              <a:t>Practical answers, intellectually captivating models, knowledge for policy making, etc.</a:t>
            </a:r>
          </a:p>
          <a:p>
            <a:r>
              <a:rPr lang="en-US" dirty="0" smtClean="0"/>
              <a:t>Equally important is using this knowledge in everyday lives: esp. with the availability of mobile devices and the Internet. Ex: Hurricane Irene models, knowledge and consequences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38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1: </a:t>
            </a:r>
            <a:endParaRPr lang="en-US" dirty="0" smtClean="0"/>
          </a:p>
          <a:p>
            <a:r>
              <a:rPr lang="en-US" dirty="0" smtClean="0"/>
              <a:t>Sierra </a:t>
            </a:r>
            <a:r>
              <a:rPr lang="en-US" dirty="0" smtClean="0"/>
              <a:t>Nevada and Central Valley of CA </a:t>
            </a:r>
            <a:r>
              <a:rPr lang="en-US" dirty="0"/>
              <a:t>g</a:t>
            </a:r>
            <a:r>
              <a:rPr lang="en-US" dirty="0" smtClean="0"/>
              <a:t>eography image</a:t>
            </a:r>
          </a:p>
          <a:p>
            <a:r>
              <a:rPr lang="en-US" dirty="0" smtClean="0"/>
              <a:t>NASA satellite images at various spectral bands</a:t>
            </a:r>
          </a:p>
          <a:p>
            <a:r>
              <a:rPr lang="en-US" dirty="0" smtClean="0"/>
              <a:t>Use these two collection to arrive at the snow cover model </a:t>
            </a:r>
          </a:p>
          <a:p>
            <a:r>
              <a:rPr lang="en-US" dirty="0" smtClean="0"/>
              <a:t>Something of a scientific “</a:t>
            </a:r>
            <a:r>
              <a:rPr lang="en-US" dirty="0" err="1" smtClean="0"/>
              <a:t>mashup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819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2026"/>
            <a:ext cx="8021647" cy="4271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066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Ecological Sciences Systems (p.24..)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is especially relevant</a:t>
            </a:r>
            <a:r>
              <a:rPr lang="en-US" dirty="0" smtClean="0"/>
              <a:t> in  the context of recent anomalies such as  super storms Sandy.</a:t>
            </a:r>
          </a:p>
          <a:p>
            <a:r>
              <a:rPr lang="en-US" dirty="0" smtClean="0"/>
              <a:t>Navigating </a:t>
            </a:r>
            <a:r>
              <a:rPr lang="en-US" dirty="0" smtClean="0"/>
              <a:t>the ecological </a:t>
            </a:r>
            <a:r>
              <a:rPr lang="en-US" dirty="0" smtClean="0"/>
              <a:t>data </a:t>
            </a:r>
            <a:r>
              <a:rPr lang="en-US" dirty="0" smtClean="0"/>
              <a:t>flood</a:t>
            </a:r>
            <a:endParaRPr lang="en-US" dirty="0" smtClean="0"/>
          </a:p>
          <a:p>
            <a:r>
              <a:rPr lang="en-US" dirty="0" smtClean="0"/>
              <a:t>Step1: in ecological scientific analysis is data discovery and harmonization…sources, conversions, scrapping, web services, RSS, namespace mediation, search portals, </a:t>
            </a:r>
            <a:r>
              <a:rPr lang="en-US" dirty="0" err="1" smtClean="0"/>
              <a:t>wikipedia</a:t>
            </a:r>
            <a:r>
              <a:rPr lang="en-US" dirty="0" smtClean="0"/>
              <a:t>, …</a:t>
            </a:r>
          </a:p>
          <a:p>
            <a:r>
              <a:rPr lang="en-US" dirty="0" smtClean="0"/>
              <a:t>Step 2: Moving ecological synthesis into the cloud: CSV </a:t>
            </a:r>
            <a:r>
              <a:rPr lang="en-US" dirty="0" err="1" smtClean="0"/>
              <a:t>MATlab</a:t>
            </a:r>
            <a:r>
              <a:rPr lang="en-US" dirty="0" smtClean="0"/>
              <a:t> ready data files from hundreds of sites; analysis on the cloud;  SQL Server Analysis Data Cube on the cloud;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4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Ecology </a:t>
            </a:r>
            <a:r>
              <a:rPr lang="en-US" dirty="0" err="1" smtClean="0"/>
              <a:t>Mashup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figure F1 and the link that goes with it at the bottom of the 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48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Ecological Sciences Systems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 2 (contd.): analysis will download 3 terabyte of imagery, 4000 CPU hours, and generate &lt; 100MB results.</a:t>
            </a:r>
          </a:p>
          <a:p>
            <a:r>
              <a:rPr lang="en-US" dirty="0" smtClean="0"/>
              <a:t>Challenges: complex visualization, diversity of the data set, data semantics, data publisher, meta data, collaboration tools.</a:t>
            </a:r>
          </a:p>
          <a:p>
            <a:r>
              <a:rPr lang="en-US" dirty="0" smtClean="0"/>
              <a:t>So you think these are NOT CSE problems, take a look </a:t>
            </a:r>
            <a:r>
              <a:rPr lang="en-US" dirty="0"/>
              <a:t>at </a:t>
            </a:r>
            <a:r>
              <a:rPr lang="en-US" dirty="0" smtClean="0"/>
              <a:t>this site: http</a:t>
            </a:r>
            <a:r>
              <a:rPr lang="en-US" dirty="0"/>
              <a:t>://climatechange.cs.umn.edu/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9961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Climate research is one of the critical application area of research for data-intensive computing.</a:t>
            </a:r>
          </a:p>
          <a:p>
            <a:r>
              <a:rPr lang="en-US" dirty="0" smtClean="0"/>
              <a:t>We looked at some of the sample applications.</a:t>
            </a:r>
          </a:p>
          <a:p>
            <a:r>
              <a:rPr lang="en-US" dirty="0" smtClean="0"/>
              <a:t>We also observed “</a:t>
            </a:r>
            <a:r>
              <a:rPr lang="en-US" dirty="0" err="1" smtClean="0"/>
              <a:t>mashup</a:t>
            </a:r>
            <a:r>
              <a:rPr lang="en-US" dirty="0" smtClean="0"/>
              <a:t>” of data from various sources is a common approach used in these applications.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349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read the text?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Foreword: </a:t>
            </a:r>
          </a:p>
          <a:p>
            <a:pPr lvl="1"/>
            <a:r>
              <a:rPr lang="en-US" dirty="0" smtClean="0"/>
              <a:t>A very interesting foreword by Gordon Bell</a:t>
            </a:r>
          </a:p>
          <a:p>
            <a:pPr lvl="1"/>
            <a:r>
              <a:rPr lang="en-US" dirty="0" smtClean="0"/>
              <a:t>discusses innovation and discoveries through the centuries…</a:t>
            </a:r>
          </a:p>
          <a:p>
            <a:pPr lvl="1"/>
            <a:r>
              <a:rPr lang="en-US" dirty="0" smtClean="0"/>
              <a:t>Data-intensive science consists of three basic activities: data capture, curation and analysis (we will add one: visualization).</a:t>
            </a:r>
          </a:p>
          <a:p>
            <a:pPr lvl="1"/>
            <a:r>
              <a:rPr lang="en-US" dirty="0" smtClean="0"/>
              <a:t>Various sources of data are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574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sources of big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Australian square kilometer array of telescopes</a:t>
            </a:r>
          </a:p>
          <a:p>
            <a:r>
              <a:rPr lang="en-US" dirty="0" smtClean="0"/>
              <a:t>CERN Hadron Collider</a:t>
            </a:r>
          </a:p>
          <a:p>
            <a:r>
              <a:rPr lang="en-US" dirty="0" smtClean="0"/>
              <a:t>Gene sequencing machines (HTS: High Throughput Sequencing)</a:t>
            </a:r>
          </a:p>
          <a:p>
            <a:r>
              <a:rPr lang="en-US" dirty="0" smtClean="0"/>
              <a:t>Human genome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around big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Capture and aggregation</a:t>
            </a:r>
          </a:p>
          <a:p>
            <a:r>
              <a:rPr lang="en-US" dirty="0" smtClean="0"/>
              <a:t>Curation involves </a:t>
            </a:r>
          </a:p>
          <a:p>
            <a:pPr lvl="1"/>
            <a:r>
              <a:rPr lang="en-US" dirty="0" smtClean="0"/>
              <a:t>Right data structures</a:t>
            </a:r>
          </a:p>
          <a:p>
            <a:pPr lvl="1"/>
            <a:r>
              <a:rPr lang="en-US" dirty="0" smtClean="0"/>
              <a:t>Schema</a:t>
            </a:r>
          </a:p>
          <a:p>
            <a:pPr lvl="1"/>
            <a:r>
              <a:rPr lang="en-US" dirty="0" smtClean="0"/>
              <a:t>Metadata</a:t>
            </a:r>
          </a:p>
          <a:p>
            <a:pPr lvl="1"/>
            <a:r>
              <a:rPr lang="en-US" dirty="0" smtClean="0"/>
              <a:t>Integration across instruments, labs, and experiments</a:t>
            </a:r>
          </a:p>
          <a:p>
            <a:r>
              <a:rPr lang="en-US" dirty="0" smtClean="0"/>
              <a:t>Modeling </a:t>
            </a:r>
          </a:p>
          <a:p>
            <a:r>
              <a:rPr lang="en-US" dirty="0" smtClean="0"/>
              <a:t>Analysis (including visualization)</a:t>
            </a:r>
          </a:p>
          <a:p>
            <a:r>
              <a:rPr lang="en-US" dirty="0" smtClean="0"/>
              <a:t>Archiving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291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contribute?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“..there are many opportunities and challenges for data-intensive science.”</a:t>
            </a:r>
          </a:p>
          <a:p>
            <a:r>
              <a:rPr lang="en-US" dirty="0" smtClean="0"/>
              <a:t>“scientific data mash-ups”</a:t>
            </a:r>
          </a:p>
          <a:p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Read the foreword in the Fourth Paradigm book. It is quite inspiring.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572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Jim Grey on </a:t>
            </a:r>
            <a:r>
              <a:rPr lang="en-US" dirty="0" err="1" smtClean="0"/>
              <a:t>eScience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Research cycle: data capture, data curation, data analysis and data visualization</a:t>
            </a:r>
          </a:p>
          <a:p>
            <a:r>
              <a:rPr lang="en-US" dirty="0" smtClean="0"/>
              <a:t>Mega-scale, </a:t>
            </a:r>
            <a:r>
              <a:rPr lang="en-US" dirty="0" err="1" smtClean="0"/>
              <a:t>milli</a:t>
            </a:r>
            <a:r>
              <a:rPr lang="en-US" dirty="0" smtClean="0"/>
              <a:t>-scale</a:t>
            </a:r>
          </a:p>
          <a:p>
            <a:r>
              <a:rPr lang="en-US" dirty="0" smtClean="0"/>
              <a:t>Publication of research results </a:t>
            </a:r>
          </a:p>
          <a:p>
            <a:r>
              <a:rPr lang="en-US" dirty="0" smtClean="0"/>
              <a:t>We need tools … </a:t>
            </a:r>
          </a:p>
          <a:p>
            <a:r>
              <a:rPr lang="en-US" dirty="0" smtClean="0"/>
              <a:t>Capture, curate, analyze, model, visualize, make decision and take actions</a:t>
            </a:r>
          </a:p>
          <a:p>
            <a:pPr marL="457200" lvl="1" indent="0">
              <a:buNone/>
            </a:pPr>
            <a:r>
              <a:rPr lang="en-US" dirty="0" smtClean="0"/>
              <a:t>(This will be our objectives for the </a:t>
            </a:r>
            <a:r>
              <a:rPr lang="en-US" b="1" dirty="0" smtClean="0"/>
              <a:t>two projects </a:t>
            </a:r>
            <a:r>
              <a:rPr lang="en-US" dirty="0" smtClean="0"/>
              <a:t>for the course.)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28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Science paradigms (chronologically)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Thousands of years ago: </a:t>
            </a:r>
          </a:p>
          <a:p>
            <a:pPr lvl="1"/>
            <a:r>
              <a:rPr lang="en-US" sz="1600" dirty="0"/>
              <a:t>S</a:t>
            </a:r>
            <a:r>
              <a:rPr lang="en-US" sz="1600" dirty="0" smtClean="0"/>
              <a:t>cience was </a:t>
            </a:r>
            <a:r>
              <a:rPr lang="en-US" sz="1600" b="1" dirty="0" smtClean="0"/>
              <a:t>empirical</a:t>
            </a:r>
          </a:p>
          <a:p>
            <a:pPr lvl="1"/>
            <a:r>
              <a:rPr lang="en-US" sz="1600" dirty="0" smtClean="0"/>
              <a:t>Describing natural phenomena</a:t>
            </a:r>
          </a:p>
          <a:p>
            <a:r>
              <a:rPr lang="en-US" sz="1600" dirty="0" smtClean="0"/>
              <a:t>Last few hundred years</a:t>
            </a:r>
          </a:p>
          <a:p>
            <a:pPr lvl="1"/>
            <a:r>
              <a:rPr lang="en-US" sz="1600" b="1" dirty="0" smtClean="0"/>
              <a:t>Theoretical</a:t>
            </a:r>
            <a:r>
              <a:rPr lang="en-US" sz="1600" dirty="0" smtClean="0"/>
              <a:t> branch</a:t>
            </a:r>
          </a:p>
          <a:p>
            <a:pPr lvl="1"/>
            <a:r>
              <a:rPr lang="en-US" sz="1600" dirty="0" smtClean="0"/>
              <a:t>Models and generalizations</a:t>
            </a:r>
          </a:p>
          <a:p>
            <a:r>
              <a:rPr lang="en-US" sz="1600" dirty="0" smtClean="0"/>
              <a:t>Last few decades</a:t>
            </a:r>
          </a:p>
          <a:p>
            <a:pPr lvl="1"/>
            <a:r>
              <a:rPr lang="en-US" sz="1600" b="1" dirty="0" smtClean="0"/>
              <a:t>Computational</a:t>
            </a:r>
            <a:r>
              <a:rPr lang="en-US" sz="1600" dirty="0" smtClean="0"/>
              <a:t> branch</a:t>
            </a:r>
          </a:p>
          <a:p>
            <a:pPr lvl="1"/>
            <a:r>
              <a:rPr lang="en-US" sz="1600" dirty="0" smtClean="0"/>
              <a:t>Simulating complex phenomena</a:t>
            </a:r>
          </a:p>
          <a:p>
            <a:r>
              <a:rPr lang="en-US" sz="1600" dirty="0" smtClean="0"/>
              <a:t>Today</a:t>
            </a:r>
          </a:p>
          <a:p>
            <a:pPr lvl="1"/>
            <a:r>
              <a:rPr lang="en-US" sz="1600" b="1" dirty="0" smtClean="0"/>
              <a:t>Data exploration/data science</a:t>
            </a:r>
          </a:p>
          <a:p>
            <a:pPr lvl="1"/>
            <a:r>
              <a:rPr lang="en-US" sz="1600" dirty="0" smtClean="0"/>
              <a:t>Unify theory, experiment and simulation</a:t>
            </a:r>
          </a:p>
          <a:p>
            <a:pPr lvl="1"/>
            <a:r>
              <a:rPr lang="en-US" sz="1600" dirty="0" smtClean="0"/>
              <a:t>Data captured by simulator or instrument</a:t>
            </a:r>
          </a:p>
          <a:p>
            <a:pPr lvl="1"/>
            <a:r>
              <a:rPr lang="en-US" sz="1600" dirty="0" smtClean="0"/>
              <a:t>Processed by software</a:t>
            </a:r>
          </a:p>
          <a:p>
            <a:pPr lvl="1"/>
            <a:r>
              <a:rPr lang="en-US" sz="1600" dirty="0" smtClean="0"/>
              <a:t>Info/knowledge/ intelligence </a:t>
            </a:r>
          </a:p>
          <a:p>
            <a:pPr lvl="1"/>
            <a:r>
              <a:rPr lang="en-US" sz="1600" dirty="0" smtClean="0"/>
              <a:t>Analysis and visualization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83488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Fourth Paradigm: Area 1: Environmental Sciences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37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Phases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Phase 1: largely </a:t>
            </a:r>
            <a:r>
              <a:rPr lang="en-US" b="1" dirty="0" smtClean="0"/>
              <a:t>discipline-oriented</a:t>
            </a:r>
            <a:r>
              <a:rPr lang="en-US" dirty="0" smtClean="0"/>
              <a:t>: geology, atmospheric chemistry, ecosystems</a:t>
            </a:r>
          </a:p>
          <a:p>
            <a:r>
              <a:rPr lang="en-US" dirty="0" smtClean="0"/>
              <a:t>Phase 2: study of interacting element earth </a:t>
            </a:r>
            <a:r>
              <a:rPr lang="en-US" dirty="0" smtClean="0"/>
              <a:t>sciences, </a:t>
            </a:r>
            <a:r>
              <a:rPr lang="en-US" b="1" dirty="0" smtClean="0"/>
              <a:t>human behavior </a:t>
            </a:r>
            <a:r>
              <a:rPr lang="en-US" dirty="0" smtClean="0"/>
              <a:t>and </a:t>
            </a:r>
            <a:r>
              <a:rPr lang="en-US" dirty="0" smtClean="0"/>
              <a:t>systems: Complex systems and models for explaining these systems emerged; knowledge developed for scientific understanding</a:t>
            </a:r>
          </a:p>
          <a:p>
            <a:r>
              <a:rPr lang="en-US" dirty="0" smtClean="0"/>
              <a:t>Phase 3: knowledge developed for </a:t>
            </a:r>
            <a:r>
              <a:rPr lang="en-US" b="1" dirty="0" smtClean="0"/>
              <a:t>practical decisions and actions</a:t>
            </a:r>
          </a:p>
          <a:p>
            <a:r>
              <a:rPr lang="en-US" dirty="0" smtClean="0"/>
              <a:t>This new knowledge endeavor is termed “Science of environmental </a:t>
            </a:r>
            <a:r>
              <a:rPr lang="en-US" dirty="0" smtClean="0"/>
              <a:t>applications</a:t>
            </a:r>
            <a:r>
              <a:rPr lang="en-US" dirty="0" smtClean="0"/>
              <a:t>”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0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863</Words>
  <Application>Microsoft Office PowerPoint</Application>
  <PresentationFormat>On-screen Show (4:3)</PresentationFormat>
  <Paragraphs>101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Fourth Paradigm</vt:lpstr>
      <vt:lpstr>How to read the text?</vt:lpstr>
      <vt:lpstr>Some sources of big data</vt:lpstr>
      <vt:lpstr>Activities around big data</vt:lpstr>
      <vt:lpstr>How can we contribute?</vt:lpstr>
      <vt:lpstr>Jim Grey on eScience</vt:lpstr>
      <vt:lpstr>Science paradigms (chronologically)</vt:lpstr>
      <vt:lpstr>Fourth Paradigm: Area 1: Environmental Sciences</vt:lpstr>
      <vt:lpstr>Three Phases </vt:lpstr>
      <vt:lpstr>Knowledge and Queries</vt:lpstr>
      <vt:lpstr>Consideration for designing models</vt:lpstr>
      <vt:lpstr>Development of New Knowledge Types and Tools</vt:lpstr>
      <vt:lpstr>Simple Example</vt:lpstr>
      <vt:lpstr>Figure 1</vt:lpstr>
      <vt:lpstr>Ecological Sciences Systems (p.24..)</vt:lpstr>
      <vt:lpstr>Sample Ecology Mashup</vt:lpstr>
      <vt:lpstr>Ecological Sciences Systems (contd.)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Fourth Paradigm: Area 1: Environmental Sciences</dc:title>
  <dc:creator>bina</dc:creator>
  <cp:lastModifiedBy>bina</cp:lastModifiedBy>
  <cp:revision>29</cp:revision>
  <dcterms:created xsi:type="dcterms:W3CDTF">2011-09-01T00:07:30Z</dcterms:created>
  <dcterms:modified xsi:type="dcterms:W3CDTF">2013-01-17T17:37:15Z</dcterms:modified>
</cp:coreProperties>
</file>