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3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1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6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2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6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3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08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6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0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4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F07A-60A9-4EED-9346-2716CC556A67}" type="datetimeFigureOut">
              <a:rPr lang="en-US" smtClean="0"/>
              <a:t>2/21/2013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67B58-109A-4E67-BA43-F8C8AD592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7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Ch. 4 Lin and Dyer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735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 everywhere</a:t>
            </a:r>
          </a:p>
          <a:p>
            <a:r>
              <a:rPr lang="en-US" dirty="0" smtClean="0"/>
              <a:t>Manifest in the flow of emails</a:t>
            </a:r>
          </a:p>
          <a:p>
            <a:r>
              <a:rPr lang="en-US" dirty="0" smtClean="0"/>
              <a:t>Connections on social network</a:t>
            </a:r>
          </a:p>
          <a:p>
            <a:r>
              <a:rPr lang="en-US" dirty="0" smtClean="0"/>
              <a:t>Bus or flight routes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2559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1"/>
            <a:r>
              <a:rPr lang="en-US" dirty="0" smtClean="0"/>
              <a:t>Graph search and path planning:: shortes</a:t>
            </a:r>
            <a:r>
              <a:rPr lang="en-US" dirty="0" smtClean="0"/>
              <a:t>t path to a node</a:t>
            </a:r>
            <a:endParaRPr lang="en-US" dirty="0" smtClean="0"/>
          </a:p>
          <a:p>
            <a:pPr lvl="1"/>
            <a:r>
              <a:rPr lang="en-US" dirty="0" smtClean="0"/>
              <a:t>Graph clustering:: diving the graphs into smaller related clusters</a:t>
            </a:r>
          </a:p>
          <a:p>
            <a:pPr lvl="1"/>
            <a:r>
              <a:rPr lang="en-US" dirty="0" smtClean="0"/>
              <a:t>Minimum spanning tree:: graph that covers the nodes in an efficient way</a:t>
            </a:r>
          </a:p>
          <a:p>
            <a:pPr lvl="1"/>
            <a:r>
              <a:rPr lang="en-US" dirty="0" smtClean="0"/>
              <a:t>Bipartite graph match:: div graph into two mapping sets: job seekers and employers</a:t>
            </a:r>
          </a:p>
          <a:p>
            <a:pPr lvl="1"/>
            <a:r>
              <a:rPr lang="en-US" dirty="0" smtClean="0"/>
              <a:t>Maximum flow::</a:t>
            </a:r>
            <a:r>
              <a:rPr lang="en-US" dirty="0" smtClean="0"/>
              <a:t> designate source and sink; determine max flow between the two: transportation</a:t>
            </a:r>
          </a:p>
          <a:p>
            <a:pPr lvl="1"/>
            <a:r>
              <a:rPr lang="en-US" dirty="0" smtClean="0"/>
              <a:t>Identifying special nodes: authoritative nodes: containment of spread of diseases; Broad street water pump in London, cholera and beginnings of epidemiology 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84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Representations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470115" y="2362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917" y="4343400"/>
            <a:ext cx="176799" cy="176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185987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599" y="2996141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382" y="3648075"/>
            <a:ext cx="176213" cy="176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62486" y="2025134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n1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3881105" y="2025134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n2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9595" y="3648075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n3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2299317" y="4495800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n4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459443" y="3135662"/>
            <a:ext cx="396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n5</a:t>
            </a:r>
            <a:endParaRPr lang="en-US" sz="1600" dirty="0"/>
          </a:p>
        </p:txBody>
      </p:sp>
      <p:cxnSp>
        <p:nvCxnSpPr>
          <p:cNvPr id="7" name="Straight Arrow Connector 6"/>
          <p:cNvCxnSpPr>
            <a:stCxn id="4" idx="6"/>
            <a:endCxn id="1027" idx="1"/>
          </p:cNvCxnSpPr>
          <p:nvPr/>
        </p:nvCxnSpPr>
        <p:spPr>
          <a:xfrm flipV="1">
            <a:off x="1622515" y="2274094"/>
            <a:ext cx="2035085" cy="164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027" idx="2"/>
            <a:endCxn id="1029" idx="0"/>
          </p:cNvCxnSpPr>
          <p:nvPr/>
        </p:nvCxnSpPr>
        <p:spPr>
          <a:xfrm>
            <a:off x="3745707" y="2362200"/>
            <a:ext cx="125782" cy="12858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29" idx="1"/>
            <a:endCxn id="1026" idx="3"/>
          </p:cNvCxnSpPr>
          <p:nvPr/>
        </p:nvCxnSpPr>
        <p:spPr>
          <a:xfrm flipH="1">
            <a:off x="2387716" y="3736182"/>
            <a:ext cx="1395666" cy="6956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" idx="4"/>
          </p:cNvCxnSpPr>
          <p:nvPr/>
        </p:nvCxnSpPr>
        <p:spPr>
          <a:xfrm>
            <a:off x="1546315" y="2514600"/>
            <a:ext cx="721688" cy="184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26" idx="0"/>
            <a:endCxn id="1028" idx="2"/>
          </p:cNvCxnSpPr>
          <p:nvPr/>
        </p:nvCxnSpPr>
        <p:spPr>
          <a:xfrm flipV="1">
            <a:off x="2299317" y="3172354"/>
            <a:ext cx="556389" cy="1171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28" idx="3"/>
            <a:endCxn id="1029" idx="1"/>
          </p:cNvCxnSpPr>
          <p:nvPr/>
        </p:nvCxnSpPr>
        <p:spPr>
          <a:xfrm>
            <a:off x="2943812" y="3084248"/>
            <a:ext cx="839570" cy="651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28" idx="0"/>
            <a:endCxn id="1027" idx="1"/>
          </p:cNvCxnSpPr>
          <p:nvPr/>
        </p:nvCxnSpPr>
        <p:spPr>
          <a:xfrm flipV="1">
            <a:off x="2855706" y="2274094"/>
            <a:ext cx="801894" cy="7220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27" idx="2"/>
            <a:endCxn id="1028" idx="3"/>
          </p:cNvCxnSpPr>
          <p:nvPr/>
        </p:nvCxnSpPr>
        <p:spPr>
          <a:xfrm flipH="1">
            <a:off x="2943812" y="2362200"/>
            <a:ext cx="801895" cy="72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Straight Arrow Connector 1023"/>
          <p:cNvCxnSpPr>
            <a:stCxn id="1028" idx="1"/>
            <a:endCxn id="4" idx="5"/>
          </p:cNvCxnSpPr>
          <p:nvPr/>
        </p:nvCxnSpPr>
        <p:spPr>
          <a:xfrm flipH="1" flipV="1">
            <a:off x="1600197" y="2492282"/>
            <a:ext cx="1167402" cy="5919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" name="TextBox 1024"/>
          <p:cNvSpPr txBox="1"/>
          <p:nvPr/>
        </p:nvSpPr>
        <p:spPr>
          <a:xfrm>
            <a:off x="5943600" y="4495800"/>
            <a:ext cx="2718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 you represent this </a:t>
            </a:r>
          </a:p>
          <a:p>
            <a:r>
              <a:rPr lang="en-US" dirty="0" smtClean="0"/>
              <a:t>visual diagram as data?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897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Simple, Baseline Data Structure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5201699"/>
              </p:ext>
            </p:extLst>
          </p:nvPr>
        </p:nvGraphicFramePr>
        <p:xfrm>
          <a:off x="1295400" y="1752600"/>
          <a:ext cx="3505200" cy="259080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701040"/>
                <a:gridCol w="701040"/>
                <a:gridCol w="701040"/>
                <a:gridCol w="701040"/>
                <a:gridCol w="70104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55043" y="187273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5043" y="239549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26191" y="28956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55043" y="33528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55043" y="38862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77864" y="12954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133600" y="131418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19400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505200" y="131093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67200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480066"/>
            <a:ext cx="2925838" cy="271859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7864" y="4724400"/>
            <a:ext cx="299601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00050" indent="-400050">
              <a:buAutoNum type="romanLcParenBoth"/>
            </a:pPr>
            <a:r>
              <a:rPr lang="en-US" dirty="0" smtClean="0"/>
              <a:t>Adjacency matrix – this</a:t>
            </a:r>
          </a:p>
          <a:p>
            <a:r>
              <a:rPr lang="en-US" dirty="0" smtClean="0"/>
              <a:t>Is good for linear algebra;</a:t>
            </a:r>
          </a:p>
          <a:p>
            <a:r>
              <a:rPr lang="en-US" dirty="0" smtClean="0"/>
              <a:t>But most web links and social </a:t>
            </a:r>
          </a:p>
          <a:p>
            <a:r>
              <a:rPr lang="en-US" dirty="0" smtClean="0"/>
              <a:t>Networks are sparse</a:t>
            </a:r>
          </a:p>
          <a:p>
            <a:r>
              <a:rPr lang="en-US" dirty="0" smtClean="0"/>
              <a:t>x/ 1000000000</a:t>
            </a:r>
          </a:p>
          <a:p>
            <a:r>
              <a:rPr lang="en-US" dirty="0" smtClean="0"/>
              <a:t>Space req. is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74643" y="131520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848600" y="1480066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28602" y="4659868"/>
            <a:ext cx="144943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  [n2, n4]</a:t>
            </a:r>
          </a:p>
          <a:p>
            <a:r>
              <a:rPr lang="en-US" dirty="0" smtClean="0"/>
              <a:t>n2 [n3, n5]</a:t>
            </a:r>
          </a:p>
          <a:p>
            <a:r>
              <a:rPr lang="en-US" dirty="0"/>
              <a:t>n</a:t>
            </a:r>
            <a:r>
              <a:rPr lang="en-US" dirty="0" smtClean="0"/>
              <a:t>3 [n4]</a:t>
            </a:r>
          </a:p>
          <a:p>
            <a:r>
              <a:rPr lang="en-US" dirty="0"/>
              <a:t>n</a:t>
            </a:r>
            <a:r>
              <a:rPr lang="en-US" dirty="0" smtClean="0"/>
              <a:t>4 [n5]</a:t>
            </a:r>
          </a:p>
          <a:p>
            <a:r>
              <a:rPr lang="en-US" dirty="0"/>
              <a:t>n</a:t>
            </a:r>
            <a:r>
              <a:rPr lang="en-US" dirty="0" smtClean="0"/>
              <a:t>5 [n1,n2,n3]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477000" y="6019800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(ii) Adjacency lists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941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en-US" dirty="0" smtClean="0"/>
              <a:t>ingle source shortest path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Sequential solution: </a:t>
            </a:r>
            <a:r>
              <a:rPr lang="en-US" dirty="0" err="1" smtClean="0"/>
              <a:t>Dijkstra’s</a:t>
            </a:r>
            <a:r>
              <a:rPr lang="en-US" dirty="0" smtClean="0"/>
              <a:t> algorithm 5.2</a:t>
            </a:r>
          </a:p>
          <a:p>
            <a:pPr marL="0" indent="0">
              <a:buNone/>
            </a:pPr>
            <a:r>
              <a:rPr lang="en-US" dirty="0" err="1" smtClean="0"/>
              <a:t>Dijkstra</a:t>
            </a:r>
            <a:r>
              <a:rPr lang="en-US" dirty="0" smtClean="0"/>
              <a:t> (G, w, s)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d[s] </a:t>
            </a:r>
            <a:r>
              <a:rPr lang="en-US" dirty="0" smtClean="0">
                <a:sym typeface="Wingdings" pitchFamily="2" charset="2"/>
              </a:rPr>
              <a:t> 0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for all other vertices d[v] ∞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Q  {V} </a:t>
            </a:r>
            <a:r>
              <a:rPr lang="en-US" sz="2400" dirty="0" smtClean="0">
                <a:sym typeface="Wingdings" pitchFamily="2" charset="2"/>
              </a:rPr>
              <a:t>// Q is priority queue based on distances</a:t>
            </a:r>
          </a:p>
          <a:p>
            <a:pPr marL="0" indent="0">
              <a:buNone/>
            </a:pPr>
            <a:r>
              <a:rPr lang="en-US" sz="2400" dirty="0" smtClean="0">
                <a:sym typeface="Wingdings" pitchFamily="2" charset="2"/>
              </a:rPr>
              <a:t>While Q# 0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u  min(Q)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for all vertex v in </a:t>
            </a:r>
            <a:r>
              <a:rPr lang="en-US" sz="2400" dirty="0" err="1" smtClean="0">
                <a:sym typeface="Wingdings" pitchFamily="2" charset="2"/>
              </a:rPr>
              <a:t>u.adjacencyList</a:t>
            </a:r>
            <a:endParaRPr lang="en-US" sz="24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if d[v] &gt; d[u] + w[</a:t>
            </a:r>
            <a:r>
              <a:rPr lang="en-US" sz="2400" dirty="0" err="1" smtClean="0">
                <a:sym typeface="Wingdings" pitchFamily="2" charset="2"/>
              </a:rPr>
              <a:t>u,v</a:t>
            </a:r>
            <a:r>
              <a:rPr lang="en-US" sz="2400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   d[v]  d[u] + w[</a:t>
            </a:r>
            <a:r>
              <a:rPr lang="en-US" sz="2400" dirty="0" err="1" smtClean="0">
                <a:sym typeface="Wingdings" pitchFamily="2" charset="2"/>
              </a:rPr>
              <a:t>u,v</a:t>
            </a:r>
            <a:r>
              <a:rPr lang="en-US" sz="2400" dirty="0" smtClean="0">
                <a:sym typeface="Wingdings" pitchFamily="2" charset="2"/>
              </a:rPr>
              <a:t>]</a:t>
            </a:r>
          </a:p>
          <a:p>
            <a:pPr marL="0" indent="0">
              <a:buNone/>
            </a:pPr>
            <a:endParaRPr lang="en-US" sz="24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sz="2400" dirty="0" smtClean="0">
                <a:sym typeface="Wingdings" pitchFamily="2" charset="2"/>
              </a:rPr>
              <a:t>At each iteration of while the algorithm expands the node with the shortest distance and updates distances to all reachable nodes</a:t>
            </a:r>
          </a:p>
          <a:p>
            <a:pPr marL="0" indent="0">
              <a:buNone/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5302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graph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Oval 3"/>
              <p:cNvSpPr/>
              <p:nvPr/>
            </p:nvSpPr>
            <p:spPr>
              <a:xfrm>
                <a:off x="1905000" y="2590800"/>
                <a:ext cx="609600" cy="609600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" name="Oval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2590800"/>
                <a:ext cx="609600" cy="609600"/>
              </a:xfrm>
              <a:prstGeom prst="ellipse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90800"/>
            <a:ext cx="634039" cy="6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81400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478855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495800"/>
            <a:ext cx="633413" cy="633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Arrow Connector 7"/>
          <p:cNvCxnSpPr>
            <a:stCxn id="2051" idx="0"/>
            <a:endCxn id="4" idx="2"/>
          </p:cNvCxnSpPr>
          <p:nvPr/>
        </p:nvCxnSpPr>
        <p:spPr>
          <a:xfrm flipV="1">
            <a:off x="1002507" y="2895600"/>
            <a:ext cx="902493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6"/>
          </p:cNvCxnSpPr>
          <p:nvPr/>
        </p:nvCxnSpPr>
        <p:spPr>
          <a:xfrm>
            <a:off x="2514600" y="2895600"/>
            <a:ext cx="1752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051" idx="2"/>
            <a:endCxn id="2053" idx="1"/>
          </p:cNvCxnSpPr>
          <p:nvPr/>
        </p:nvCxnSpPr>
        <p:spPr>
          <a:xfrm>
            <a:off x="1002507" y="4214813"/>
            <a:ext cx="902493" cy="597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2053" idx="3"/>
            <a:endCxn id="2052" idx="1"/>
          </p:cNvCxnSpPr>
          <p:nvPr/>
        </p:nvCxnSpPr>
        <p:spPr>
          <a:xfrm flipV="1">
            <a:off x="2538413" y="4795562"/>
            <a:ext cx="1728787" cy="16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052" idx="0"/>
            <a:endCxn id="2050" idx="2"/>
          </p:cNvCxnSpPr>
          <p:nvPr/>
        </p:nvCxnSpPr>
        <p:spPr>
          <a:xfrm flipV="1">
            <a:off x="4583907" y="3224839"/>
            <a:ext cx="313" cy="125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2053" idx="0"/>
          </p:cNvCxnSpPr>
          <p:nvPr/>
        </p:nvCxnSpPr>
        <p:spPr>
          <a:xfrm flipV="1">
            <a:off x="2221707" y="3124200"/>
            <a:ext cx="2121693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53" idx="0"/>
          </p:cNvCxnSpPr>
          <p:nvPr/>
        </p:nvCxnSpPr>
        <p:spPr>
          <a:xfrm flipH="1" flipV="1">
            <a:off x="2221706" y="3238500"/>
            <a:ext cx="1" cy="1257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4" idx="5"/>
          </p:cNvCxnSpPr>
          <p:nvPr/>
        </p:nvCxnSpPr>
        <p:spPr>
          <a:xfrm>
            <a:off x="2425326" y="3111126"/>
            <a:ext cx="13074" cy="14025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724400" y="3200400"/>
            <a:ext cx="0" cy="13132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1219200" y="4038600"/>
            <a:ext cx="3124200" cy="533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67375" y="4202669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n1</a:t>
            </a:r>
            <a:endParaRPr lang="en-US" dirty="0"/>
          </a:p>
        </p:txBody>
      </p:sp>
      <p:sp>
        <p:nvSpPr>
          <p:cNvPr id="2048" name="TextBox 2047"/>
          <p:cNvSpPr txBox="1"/>
          <p:nvPr/>
        </p:nvSpPr>
        <p:spPr>
          <a:xfrm>
            <a:off x="2014886" y="226927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n2</a:t>
            </a:r>
            <a:endParaRPr lang="en-US" dirty="0"/>
          </a:p>
        </p:txBody>
      </p:sp>
      <p:sp>
        <p:nvSpPr>
          <p:cNvPr id="2049" name="TextBox 2048"/>
          <p:cNvSpPr txBox="1"/>
          <p:nvPr/>
        </p:nvSpPr>
        <p:spPr>
          <a:xfrm>
            <a:off x="2125996" y="5101911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n3</a:t>
            </a:r>
            <a:endParaRPr lang="en-US" dirty="0"/>
          </a:p>
        </p:txBody>
      </p:sp>
      <p:sp>
        <p:nvSpPr>
          <p:cNvPr id="2054" name="TextBox 2053"/>
          <p:cNvSpPr txBox="1"/>
          <p:nvPr/>
        </p:nvSpPr>
        <p:spPr>
          <a:xfrm>
            <a:off x="4413682" y="2254474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n4</a:t>
            </a:r>
            <a:endParaRPr lang="en-US" dirty="0"/>
          </a:p>
        </p:txBody>
      </p:sp>
      <p:sp>
        <p:nvSpPr>
          <p:cNvPr id="2055" name="TextBox 2054"/>
          <p:cNvSpPr txBox="1"/>
          <p:nvPr/>
        </p:nvSpPr>
        <p:spPr>
          <a:xfrm>
            <a:off x="4372463" y="5112268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n5</a:t>
            </a:r>
            <a:endParaRPr lang="en-US" dirty="0"/>
          </a:p>
        </p:txBody>
      </p:sp>
      <p:sp>
        <p:nvSpPr>
          <p:cNvPr id="2056" name="TextBox 2055"/>
          <p:cNvSpPr txBox="1"/>
          <p:nvPr/>
        </p:nvSpPr>
        <p:spPr>
          <a:xfrm>
            <a:off x="783285" y="37134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57" name="Rectangle 2056"/>
              <p:cNvSpPr/>
              <p:nvPr/>
            </p:nvSpPr>
            <p:spPr>
              <a:xfrm>
                <a:off x="4362846" y="2710934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057" name="Rectangle 20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846" y="2710934"/>
                <a:ext cx="433131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58" name="Rectangle 2057"/>
              <p:cNvSpPr/>
              <p:nvPr/>
            </p:nvSpPr>
            <p:spPr>
              <a:xfrm>
                <a:off x="4404065" y="4619368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058" name="Rectangle 20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4065" y="4619368"/>
                <a:ext cx="43313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59" name="Rectangle 2058"/>
              <p:cNvSpPr/>
              <p:nvPr/>
            </p:nvSpPr>
            <p:spPr>
              <a:xfrm>
                <a:off x="2065194" y="4627841"/>
                <a:ext cx="43313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∞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059" name="Rectangle 20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5194" y="4627841"/>
                <a:ext cx="433131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60" name="TextBox 2059"/>
          <p:cNvSpPr txBox="1"/>
          <p:nvPr/>
        </p:nvSpPr>
        <p:spPr>
          <a:xfrm>
            <a:off x="1094325" y="301573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2061" name="TextBox 2060"/>
          <p:cNvSpPr txBox="1"/>
          <p:nvPr/>
        </p:nvSpPr>
        <p:spPr>
          <a:xfrm>
            <a:off x="1371600" y="457200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5</a:t>
            </a:r>
            <a:endParaRPr lang="en-US" dirty="0"/>
          </a:p>
        </p:txBody>
      </p:sp>
      <p:sp>
        <p:nvSpPr>
          <p:cNvPr id="2062" name="TextBox 2061"/>
          <p:cNvSpPr txBox="1"/>
          <p:nvPr/>
        </p:nvSpPr>
        <p:spPr>
          <a:xfrm>
            <a:off x="1905000" y="371344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063" name="TextBox 2062"/>
          <p:cNvSpPr txBox="1"/>
          <p:nvPr/>
        </p:nvSpPr>
        <p:spPr>
          <a:xfrm>
            <a:off x="2363757" y="362772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064" name="TextBox 2063"/>
          <p:cNvSpPr txBox="1"/>
          <p:nvPr/>
        </p:nvSpPr>
        <p:spPr>
          <a:xfrm>
            <a:off x="3310440" y="26011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065" name="TextBox 2064"/>
          <p:cNvSpPr txBox="1"/>
          <p:nvPr/>
        </p:nvSpPr>
        <p:spPr>
          <a:xfrm>
            <a:off x="3122607" y="346363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2066" name="TextBox 2065"/>
          <p:cNvSpPr txBox="1"/>
          <p:nvPr/>
        </p:nvSpPr>
        <p:spPr>
          <a:xfrm>
            <a:off x="4413682" y="389810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067" name="TextBox 2066"/>
          <p:cNvSpPr txBox="1"/>
          <p:nvPr/>
        </p:nvSpPr>
        <p:spPr>
          <a:xfrm>
            <a:off x="4724400" y="3810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068" name="TextBox 2067"/>
          <p:cNvSpPr txBox="1"/>
          <p:nvPr/>
        </p:nvSpPr>
        <p:spPr>
          <a:xfrm>
            <a:off x="3106599" y="414395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069" name="TextBox 2068"/>
          <p:cNvSpPr txBox="1"/>
          <p:nvPr/>
        </p:nvSpPr>
        <p:spPr>
          <a:xfrm>
            <a:off x="3273450" y="481250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513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357</Words>
  <Application>Microsoft Office PowerPoint</Application>
  <PresentationFormat>On-screen Show (4:3)</PresentationFormat>
  <Paragraphs>107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Graph Algorithms</vt:lpstr>
      <vt:lpstr>Graphs</vt:lpstr>
      <vt:lpstr>Graph algorithms</vt:lpstr>
      <vt:lpstr>Graph Representations</vt:lpstr>
      <vt:lpstr>Simple, Baseline Data Structure</vt:lpstr>
      <vt:lpstr>single source shortest path problem</vt:lpstr>
      <vt:lpstr>Sample graph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Ramamurthy, Bina</dc:creator>
  <cp:lastModifiedBy>Ramamurthy, Bina</cp:lastModifiedBy>
  <cp:revision>10</cp:revision>
  <dcterms:created xsi:type="dcterms:W3CDTF">2013-02-21T17:54:49Z</dcterms:created>
  <dcterms:modified xsi:type="dcterms:W3CDTF">2013-02-21T19:32:36Z</dcterms:modified>
</cp:coreProperties>
</file>