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61" r:id="rId5"/>
    <p:sldId id="258" r:id="rId6"/>
    <p:sldId id="259" r:id="rId7"/>
    <p:sldId id="263" r:id="rId8"/>
    <p:sldId id="262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6F292-83BE-9946-B192-174C61C8F239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F187-9B45-5944-AD39-A53A6CA62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F187-9B45-5944-AD39-A53A6CA62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base.apache.org/architectur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buffalo.edu/index.shtml" TargetMode="External"/><Relationship Id="rId2" Type="http://schemas.openxmlformats.org/officeDocument/2006/relationships/hyperlink" Target="http://www.cse.buffalo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base.apache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sgeorge.com/2009/10/hbase-architecture-101-storag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Hbase</a:t>
            </a:r>
            <a:r>
              <a:rPr lang="en-US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Ramamurthy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http://hbase.apache.org/</a:t>
            </a:r>
            <a:r>
              <a:rPr lang="en-US" dirty="0" smtClean="0">
                <a:hlinkClick r:id="rId2"/>
              </a:rPr>
              <a:t>architecture.html</a:t>
            </a:r>
            <a:endParaRPr lang="en-US" dirty="0" smtClean="0"/>
          </a:p>
          <a:p>
            <a:r>
              <a:rPr lang="en-US" dirty="0" smtClean="0"/>
              <a:t>Table</a:t>
            </a:r>
          </a:p>
          <a:p>
            <a:r>
              <a:rPr lang="en-US" dirty="0" smtClean="0"/>
              <a:t>Row# is some uninterrupted number</a:t>
            </a:r>
          </a:p>
          <a:p>
            <a:r>
              <a:rPr lang="en-US" dirty="0" smtClean="0"/>
              <a:t>Column Families (courses: mth309, courses:cse241)</a:t>
            </a:r>
          </a:p>
          <a:p>
            <a:r>
              <a:rPr lang="en-US" dirty="0" smtClean="0"/>
              <a:t>Region</a:t>
            </a:r>
          </a:p>
          <a:p>
            <a:r>
              <a:rPr lang="en-US" dirty="0" smtClean="0"/>
              <a:t>Region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HDFS itself is “big”</a:t>
            </a:r>
          </a:p>
          <a:p>
            <a:r>
              <a:rPr lang="en-US" dirty="0" smtClean="0"/>
              <a:t>Why do we need “</a:t>
            </a:r>
            <a:r>
              <a:rPr lang="en-US" dirty="0" err="1" smtClean="0"/>
              <a:t>hbase</a:t>
            </a:r>
            <a:r>
              <a:rPr lang="en-US" dirty="0" smtClean="0"/>
              <a:t>” that is bigger and more complex?</a:t>
            </a:r>
          </a:p>
          <a:p>
            <a:r>
              <a:rPr lang="en-US" dirty="0" smtClean="0"/>
              <a:t>Word count, web logs …are simple compared to web pages…consider what a web crawler encounters…</a:t>
            </a:r>
          </a:p>
          <a:p>
            <a:r>
              <a:rPr lang="en-US" dirty="0" smtClean="0">
                <a:hlinkClick r:id="rId2"/>
              </a:rPr>
              <a:t>http://www.cse.buffalo.edu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www.math.buffalo.edu/index.shtml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Persistence is realized (implemented) in traditional applications using Relational Database Management System (RDBMS)</a:t>
            </a:r>
          </a:p>
          <a:p>
            <a:pPr lvl="1"/>
            <a:r>
              <a:rPr lang="en-US" dirty="0" smtClean="0"/>
              <a:t>Relations are expressed using tables and data is normalized</a:t>
            </a:r>
            <a:endParaRPr lang="en-US" dirty="0"/>
          </a:p>
          <a:p>
            <a:pPr lvl="1"/>
            <a:r>
              <a:rPr lang="en-US" dirty="0" smtClean="0"/>
              <a:t>Well-founded in relational algebra and functions</a:t>
            </a:r>
            <a:endParaRPr lang="en-US" dirty="0"/>
          </a:p>
          <a:p>
            <a:pPr lvl="1"/>
            <a:r>
              <a:rPr lang="en-US" dirty="0" smtClean="0"/>
              <a:t>Related data are located together</a:t>
            </a:r>
          </a:p>
          <a:p>
            <a:r>
              <a:rPr lang="en-US" dirty="0" smtClean="0"/>
              <a:t>However social relationship data and network demand different kind of data representation</a:t>
            </a:r>
            <a:endParaRPr lang="en-US" dirty="0"/>
          </a:p>
          <a:p>
            <a:pPr lvl="1"/>
            <a:r>
              <a:rPr lang="en-US" dirty="0" smtClean="0"/>
              <a:t>Relationships are multi-dimensional</a:t>
            </a:r>
          </a:p>
          <a:p>
            <a:pPr lvl="1"/>
            <a:r>
              <a:rPr lang="en-US" dirty="0" smtClean="0"/>
              <a:t>Data is by choice not normalized (</a:t>
            </a:r>
            <a:r>
              <a:rPr lang="en-US" dirty="0" err="1" smtClean="0"/>
              <a:t>i.e</a:t>
            </a:r>
            <a:r>
              <a:rPr lang="en-US" dirty="0" smtClean="0"/>
              <a:t>, inherently redundant)</a:t>
            </a:r>
          </a:p>
          <a:p>
            <a:pPr lvl="1"/>
            <a:r>
              <a:rPr lang="en-US" dirty="0" smtClean="0"/>
              <a:t>Column-based tables rather than row-based (Consider Friends relation in Facebook)</a:t>
            </a:r>
          </a:p>
          <a:p>
            <a:pPr lvl="1"/>
            <a:r>
              <a:rPr lang="en-US" dirty="0" smtClean="0"/>
              <a:t>Sparse table </a:t>
            </a:r>
          </a:p>
          <a:p>
            <a:r>
              <a:rPr lang="en-US" dirty="0" smtClean="0"/>
              <a:t>Solution is </a:t>
            </a:r>
            <a:r>
              <a:rPr lang="en-US" dirty="0" err="1" smtClean="0"/>
              <a:t>Hbase</a:t>
            </a:r>
            <a:r>
              <a:rPr lang="en-US" dirty="0" smtClean="0"/>
              <a:t>: </a:t>
            </a:r>
            <a:r>
              <a:rPr lang="en-US" dirty="0" err="1" smtClean="0"/>
              <a:t>Hbase</a:t>
            </a:r>
            <a:r>
              <a:rPr lang="en-US" dirty="0" smtClean="0"/>
              <a:t> is database built on HDFS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24158" cy="4144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Google: GFS </a:t>
            </a:r>
            <a:r>
              <a:rPr lang="en-US" dirty="0" smtClean="0">
                <a:sym typeface="Wingdings"/>
              </a:rPr>
              <a:t> Big Table Colossus</a:t>
            </a:r>
          </a:p>
          <a:p>
            <a:r>
              <a:rPr lang="en-US" dirty="0" smtClean="0">
                <a:sym typeface="Wingdings"/>
              </a:rPr>
              <a:t>Facebook: </a:t>
            </a:r>
            <a:r>
              <a:rPr lang="en-US" dirty="0" err="1" smtClean="0">
                <a:sym typeface="Wingdings"/>
              </a:rPr>
              <a:t>HDFSHive</a:t>
            </a:r>
            <a:r>
              <a:rPr lang="en-US" dirty="0" smtClean="0">
                <a:sym typeface="Wingdings"/>
              </a:rPr>
              <a:t> Cassandra </a:t>
            </a:r>
            <a:r>
              <a:rPr lang="en-US" dirty="0" err="1" smtClean="0">
                <a:sym typeface="Wingdings"/>
              </a:rPr>
              <a:t>Hbase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Yahoo: HDFS </a:t>
            </a:r>
            <a:r>
              <a:rPr lang="en-US" dirty="0" err="1" smtClean="0">
                <a:sym typeface="Wingdings"/>
              </a:rPr>
              <a:t>Hbase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To source a MR workflow and to sink the output of MR workflow; </a:t>
            </a:r>
          </a:p>
          <a:p>
            <a:r>
              <a:rPr lang="en-US" dirty="0" smtClean="0">
                <a:sym typeface="Wingdings"/>
              </a:rPr>
              <a:t>To organize data for large scale analytics</a:t>
            </a:r>
          </a:p>
          <a:p>
            <a:r>
              <a:rPr lang="en-US" dirty="0" smtClean="0">
                <a:sym typeface="Wingdings"/>
              </a:rPr>
              <a:t>To organize data for querying</a:t>
            </a:r>
          </a:p>
          <a:p>
            <a:r>
              <a:rPr lang="en-US" dirty="0" smtClean="0">
                <a:sym typeface="Wingdings"/>
              </a:rPr>
              <a:t>To organize data for warehousing; intelligence discovery</a:t>
            </a:r>
          </a:p>
          <a:p>
            <a:r>
              <a:rPr lang="en-US" dirty="0" smtClean="0">
                <a:sym typeface="Wingdings"/>
              </a:rPr>
              <a:t>NO-SQL (see </a:t>
            </a:r>
            <a:r>
              <a:rPr lang="en-US" dirty="0" err="1" smtClean="0">
                <a:sym typeface="Wingdings"/>
              </a:rPr>
              <a:t>salesforce.com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Compare storing a Bank Account details and a Facebook User Account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 reference : </a:t>
            </a:r>
            <a:r>
              <a:rPr lang="en-US" dirty="0" smtClean="0">
                <a:hlinkClick r:id="rId2"/>
              </a:rPr>
              <a:t>http://hbase.apache.org</a:t>
            </a:r>
            <a:endParaRPr lang="en-US" dirty="0" smtClean="0"/>
          </a:p>
          <a:p>
            <a:r>
              <a:rPr lang="en-US" dirty="0" smtClean="0"/>
              <a:t>Main concept: millions of rows and billions of columns on top of commodity infrastructure (say, HDFS)</a:t>
            </a:r>
          </a:p>
          <a:p>
            <a:r>
              <a:rPr lang="en-US" dirty="0" err="1" smtClean="0"/>
              <a:t>Hbase</a:t>
            </a:r>
            <a:r>
              <a:rPr lang="en-US" dirty="0" smtClean="0"/>
              <a:t> is a data repository for big-data</a:t>
            </a:r>
          </a:p>
          <a:p>
            <a:r>
              <a:rPr lang="en-US" dirty="0" smtClean="0"/>
              <a:t>It can be a source and sink to HDFS workflow</a:t>
            </a:r>
          </a:p>
          <a:p>
            <a:r>
              <a:rPr lang="en-US" dirty="0" err="1" smtClean="0"/>
              <a:t>Hbase</a:t>
            </a:r>
            <a:r>
              <a:rPr lang="en-US" dirty="0" smtClean="0"/>
              <a:t> includes base classes for supporting and backing MR workflows, Pig and Hive as sink as well as source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7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Hbase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you need high volume data to be stored </a:t>
            </a:r>
          </a:p>
          <a:p>
            <a:r>
              <a:rPr lang="en-US" dirty="0" smtClean="0"/>
              <a:t>Un-structured data</a:t>
            </a:r>
          </a:p>
          <a:p>
            <a:r>
              <a:rPr lang="en-US" dirty="0" smtClean="0"/>
              <a:t>Sparse data</a:t>
            </a:r>
          </a:p>
          <a:p>
            <a:r>
              <a:rPr lang="en-US" dirty="0" smtClean="0"/>
              <a:t>Column-oriented data</a:t>
            </a:r>
          </a:p>
          <a:p>
            <a:r>
              <a:rPr lang="en-US" dirty="0" smtClean="0"/>
              <a:t>Versioned data (same data template, captured at various time, time-elapse data)</a:t>
            </a:r>
          </a:p>
          <a:p>
            <a:r>
              <a:rPr lang="en-US" dirty="0" smtClean="0"/>
              <a:t>When you need high scalability (you are generating data from an MR workflow: you need to store sink it somewhere…)</a:t>
            </a:r>
          </a:p>
          <a:p>
            <a:r>
              <a:rPr lang="en-US" dirty="0" smtClean="0"/>
              <a:t>When you have long rows that a table needs to be split within a traditional row…</a:t>
            </a:r>
            <a:r>
              <a:rPr lang="en-US" dirty="0" err="1" smtClean="0"/>
              <a:t>shrading</a:t>
            </a:r>
            <a:r>
              <a:rPr lang="en-US" dirty="0" smtClean="0"/>
              <a:t> into horizontal partition.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2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: A Definitive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George Lars</a:t>
            </a:r>
          </a:p>
          <a:p>
            <a:r>
              <a:rPr lang="en-US" dirty="0" smtClean="0"/>
              <a:t>Online version available</a:t>
            </a:r>
          </a:p>
          <a:p>
            <a:r>
              <a:rPr lang="en-US" dirty="0" smtClean="0"/>
              <a:t>Also look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http://www.larsgeorge.com/2009/10/hbase-architecture-101-</a:t>
            </a:r>
            <a:r>
              <a:rPr lang="en-US" dirty="0" smtClean="0">
                <a:hlinkClick r:id="rId2"/>
              </a:rPr>
              <a:t>storage.html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Column-based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11" b="13311"/>
          <a:stretch>
            <a:fillRect/>
          </a:stretch>
        </p:blipFill>
        <p:spPr>
          <a:xfrm>
            <a:off x="1791368" y="307475"/>
            <a:ext cx="5641473" cy="6751052"/>
          </a:xfrm>
        </p:spPr>
      </p:pic>
    </p:spTree>
    <p:extLst>
      <p:ext uri="{BB962C8B-B14F-4D97-AF65-F5344CB8AC3E}">
        <p14:creationId xmlns:p14="http://schemas.microsoft.com/office/powerpoint/2010/main" val="26143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10" r="1910"/>
          <a:stretch>
            <a:fillRect/>
          </a:stretch>
        </p:blipFill>
        <p:spPr>
          <a:xfrm>
            <a:off x="51296" y="1136316"/>
            <a:ext cx="9096546" cy="4989847"/>
          </a:xfrm>
        </p:spPr>
      </p:pic>
    </p:spTree>
    <p:extLst>
      <p:ext uri="{BB962C8B-B14F-4D97-AF65-F5344CB8AC3E}">
        <p14:creationId xmlns:p14="http://schemas.microsoft.com/office/powerpoint/2010/main" val="29901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979</TotalTime>
  <Words>402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Hbase: Hadoop Database</vt:lpstr>
      <vt:lpstr>Motivation-1</vt:lpstr>
      <vt:lpstr>Introduction</vt:lpstr>
      <vt:lpstr>Motivation-2</vt:lpstr>
      <vt:lpstr>Hbase </vt:lpstr>
      <vt:lpstr>When to use Hbase?</vt:lpstr>
      <vt:lpstr>Hbase: A Definitive Guide</vt:lpstr>
      <vt:lpstr>Column-based</vt:lpstr>
      <vt:lpstr>Hbase Architecture</vt:lpstr>
      <vt:lpstr>Data Model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Hbase: Hadoop Database</dc:title>
  <dc:creator>Bina R</dc:creator>
  <cp:lastModifiedBy>bina</cp:lastModifiedBy>
  <cp:revision>22</cp:revision>
  <dcterms:created xsi:type="dcterms:W3CDTF">2011-11-29T01:32:15Z</dcterms:created>
  <dcterms:modified xsi:type="dcterms:W3CDTF">2013-04-09T18:54:19Z</dcterms:modified>
</cp:coreProperties>
</file>