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0" r:id="rId5"/>
    <p:sldId id="273" r:id="rId6"/>
    <p:sldId id="271" r:id="rId7"/>
    <p:sldId id="272" r:id="rId8"/>
    <p:sldId id="258" r:id="rId9"/>
    <p:sldId id="259" r:id="rId10"/>
    <p:sldId id="260" r:id="rId11"/>
    <p:sldId id="261" r:id="rId12"/>
    <p:sldId id="262" r:id="rId13"/>
    <p:sldId id="263" r:id="rId14"/>
    <p:sldId id="275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0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3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6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9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3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3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0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5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69D6-038A-49EF-844D-A0D26CA58391}" type="datetimeFigureOut">
              <a:rPr lang="en-US" smtClean="0"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88E2B-2102-4735-8E0C-3DE0B17FE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6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err="1" smtClean="0"/>
              <a:t>EcoSystem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4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Hive architecture (from the paper)</a:t>
            </a:r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600200"/>
            <a:ext cx="4565650" cy="5038725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B773F8D-72DC-4194-A5A9-3E9DC4B818BF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24AB6-5C7F-45B4-BE68-11CE0F069BB5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15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Hive structures data into well-understood database concepts such as: tables, rows, cols, partitions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supports primitive types: integers, floats, doubles, and strings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Hive also supports: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associative arrays: map&lt;key-type, value-type&gt;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Lists: list&lt;element type&gt;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Structs</a:t>
            </a:r>
            <a:r>
              <a:rPr lang="en-US" dirty="0" smtClean="0"/>
              <a:t>: </a:t>
            </a:r>
            <a:r>
              <a:rPr lang="en-US" dirty="0" err="1" smtClean="0"/>
              <a:t>struct</a:t>
            </a:r>
            <a:r>
              <a:rPr lang="en-US" dirty="0" smtClean="0"/>
              <a:t>&lt;file name: file type…&gt;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SerDe</a:t>
            </a:r>
            <a:r>
              <a:rPr lang="en-US" dirty="0" smtClean="0"/>
              <a:t>: serialize and </a:t>
            </a:r>
            <a:r>
              <a:rPr lang="en-US" dirty="0" err="1" smtClean="0"/>
              <a:t>deserialized</a:t>
            </a:r>
            <a:r>
              <a:rPr lang="en-US" dirty="0" smtClean="0"/>
              <a:t> API is used to move data in and out of </a:t>
            </a:r>
            <a:r>
              <a:rPr lang="en-US" dirty="0" smtClean="0"/>
              <a:t>tables (check your knowledge about serialization)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D02890-31AA-4A74-BD98-CF56CFFFDE85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7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 Language (HiveQL)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Subset of SQL</a:t>
            </a:r>
          </a:p>
          <a:p>
            <a:r>
              <a:rPr lang="en-US" smtClean="0"/>
              <a:t>Meta-data queries</a:t>
            </a:r>
          </a:p>
          <a:p>
            <a:r>
              <a:rPr lang="en-US" smtClean="0"/>
              <a:t>Limited equality and join predicates</a:t>
            </a:r>
          </a:p>
          <a:p>
            <a:r>
              <a:rPr lang="en-US" smtClean="0"/>
              <a:t>No inserts on existing tables (to preserve worm property)</a:t>
            </a:r>
          </a:p>
          <a:p>
            <a:pPr lvl="1"/>
            <a:r>
              <a:rPr lang="en-US" smtClean="0"/>
              <a:t>Can overwrite an entire table</a:t>
            </a:r>
          </a:p>
          <a:p>
            <a:pPr lvl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CA57A-7FB4-47F5-A4CC-01AE5078C505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77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Wordcount in Hive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FROM (</a:t>
            </a:r>
          </a:p>
          <a:p>
            <a:pPr>
              <a:buFont typeface="Arial" charset="0"/>
              <a:buNone/>
            </a:pPr>
            <a:r>
              <a:rPr lang="en-US" dirty="0" smtClean="0"/>
              <a:t>MAP </a:t>
            </a:r>
            <a:r>
              <a:rPr lang="en-US" dirty="0" err="1" smtClean="0"/>
              <a:t>doctext</a:t>
            </a:r>
            <a:r>
              <a:rPr lang="en-US" dirty="0" smtClean="0"/>
              <a:t> USING 'python wc_mapper.py' AS (word, </a:t>
            </a:r>
            <a:r>
              <a:rPr lang="en-US" dirty="0" smtClean="0"/>
              <a:t>count</a:t>
            </a:r>
            <a:r>
              <a:rPr lang="en-US" dirty="0" smtClean="0"/>
              <a:t>)</a:t>
            </a:r>
          </a:p>
          <a:p>
            <a:pPr>
              <a:buFont typeface="Arial" charset="0"/>
              <a:buNone/>
            </a:pPr>
            <a:r>
              <a:rPr lang="en-US" dirty="0" smtClean="0"/>
              <a:t>FROM docs</a:t>
            </a:r>
          </a:p>
          <a:p>
            <a:pPr>
              <a:buFont typeface="Arial" charset="0"/>
              <a:buNone/>
            </a:pPr>
            <a:r>
              <a:rPr lang="en-US" dirty="0" smtClean="0"/>
              <a:t>CLUSTER BY word</a:t>
            </a:r>
          </a:p>
          <a:p>
            <a:pPr>
              <a:buFont typeface="Arial" charset="0"/>
              <a:buNone/>
            </a:pPr>
            <a:r>
              <a:rPr lang="en-US" dirty="0" smtClean="0"/>
              <a:t>) a</a:t>
            </a:r>
          </a:p>
          <a:p>
            <a:pPr>
              <a:buFont typeface="Arial" charset="0"/>
              <a:buNone/>
            </a:pPr>
            <a:r>
              <a:rPr lang="en-US" dirty="0" smtClean="0"/>
              <a:t>REDUCE word, </a:t>
            </a:r>
            <a:r>
              <a:rPr lang="en-US" dirty="0" smtClean="0"/>
              <a:t>count </a:t>
            </a:r>
            <a:r>
              <a:rPr lang="en-US" dirty="0" smtClean="0"/>
              <a:t>USING 'pythonwc_reduce.py';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BD52F-D67E-452C-9A5F-E72DEC8D9D39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2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Wordcount</a:t>
            </a:r>
            <a:r>
              <a:rPr lang="en-US" dirty="0" smtClean="0"/>
              <a:t> in </a:t>
            </a:r>
            <a:r>
              <a:rPr lang="en-US" dirty="0" err="1" smtClean="0"/>
              <a:t>HiveQL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CREATE TABLE docs (line STRING);</a:t>
            </a:r>
          </a:p>
          <a:p>
            <a:pPr marL="0" indent="0">
              <a:buNone/>
            </a:pPr>
            <a:r>
              <a:rPr lang="en-US" sz="2800" dirty="0" smtClean="0"/>
              <a:t>LOAD DATA INPATH ‘docs’ OVERWRITE TABLE docs;</a:t>
            </a:r>
          </a:p>
          <a:p>
            <a:pPr marL="0" indent="0">
              <a:buNone/>
            </a:pPr>
            <a:r>
              <a:rPr lang="en-US" sz="2800" dirty="0" smtClean="0"/>
              <a:t>CREATE TABLE </a:t>
            </a:r>
            <a:r>
              <a:rPr lang="en-US" sz="2800" dirty="0" err="1" smtClean="0"/>
              <a:t>word_counts</a:t>
            </a:r>
            <a:r>
              <a:rPr lang="en-US" sz="2800" dirty="0" smtClean="0"/>
              <a:t> AS</a:t>
            </a:r>
          </a:p>
          <a:p>
            <a:pPr marL="0" indent="0">
              <a:buNone/>
            </a:pPr>
            <a:r>
              <a:rPr lang="en-US" sz="2800" dirty="0" smtClean="0"/>
              <a:t>SELECT word, count(1) AS count FROM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(SELECT EXPLODE(split(line,’\s’)) AS word FROM docs) w</a:t>
            </a:r>
          </a:p>
          <a:p>
            <a:pPr marL="0" indent="0">
              <a:buNone/>
            </a:pPr>
            <a:r>
              <a:rPr lang="en-US" sz="2800" dirty="0" smtClean="0"/>
              <a:t>GROUP BY word; // aggregates</a:t>
            </a:r>
          </a:p>
          <a:p>
            <a:pPr marL="0" indent="0">
              <a:buNone/>
            </a:pPr>
            <a:r>
              <a:rPr lang="en-US" sz="2800" dirty="0" smtClean="0"/>
              <a:t>ORDER BY word; // orders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5145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Session/tmstamp example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FROM (</a:t>
            </a:r>
          </a:p>
          <a:p>
            <a:pPr>
              <a:buFont typeface="Arial" charset="0"/>
              <a:buNone/>
            </a:pPr>
            <a:r>
              <a:rPr lang="en-US" smtClean="0"/>
              <a:t>FROM session_table</a:t>
            </a:r>
          </a:p>
          <a:p>
            <a:pPr>
              <a:buFont typeface="Arial" charset="0"/>
              <a:buNone/>
            </a:pPr>
            <a:r>
              <a:rPr lang="en-US" smtClean="0"/>
              <a:t>SELECT sessionid, tstamp, data</a:t>
            </a:r>
          </a:p>
          <a:p>
            <a:pPr>
              <a:buFont typeface="Arial" charset="0"/>
              <a:buNone/>
            </a:pPr>
            <a:r>
              <a:rPr lang="en-US" smtClean="0"/>
              <a:t>DISTRIBUTE BY sessionid SORT BY tstamp</a:t>
            </a:r>
          </a:p>
          <a:p>
            <a:pPr>
              <a:buFont typeface="Arial" charset="0"/>
              <a:buNone/>
            </a:pPr>
            <a:r>
              <a:rPr lang="en-US" smtClean="0"/>
              <a:t>) a</a:t>
            </a:r>
          </a:p>
          <a:p>
            <a:pPr>
              <a:buFont typeface="Arial" charset="0"/>
              <a:buNone/>
            </a:pPr>
            <a:r>
              <a:rPr lang="en-US" smtClean="0"/>
              <a:t>REDUCE sessionid, tstamp, data USING 'session_reducer.sh';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2644D-7E5F-4CF9-A241-B57BB0BD65BC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34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Storage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Tables are logical data units; table metadata associates the data in the table to hdfs directories.</a:t>
            </a:r>
          </a:p>
          <a:p>
            <a:r>
              <a:rPr lang="en-US" smtClean="0"/>
              <a:t>Hdfs namespace: tables (hdfs directory), partition (hdfs subdirectory), buckets (subdirectories within partition)</a:t>
            </a:r>
          </a:p>
          <a:p>
            <a:r>
              <a:rPr lang="en-US" smtClean="0"/>
              <a:t>/user/hive/warehouse/test_table is a hdfs directory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A61C3-D603-42FA-A97F-7CA05276A7A5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80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Hive architecture (from the paper)</a:t>
            </a:r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600200"/>
            <a:ext cx="4565650" cy="5038725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B773F8D-72DC-4194-A5A9-3E9DC4B818BF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D9A21D-E5F8-4CA5-A23B-6E8518F267D1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45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Metastore</a:t>
            </a:r>
            <a:r>
              <a:rPr lang="en-US" dirty="0" smtClean="0"/>
              <a:t>: stores system catalog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Driver: manages life cycle of </a:t>
            </a:r>
            <a:r>
              <a:rPr lang="en-US" dirty="0" err="1" smtClean="0"/>
              <a:t>HiveQL</a:t>
            </a:r>
            <a:r>
              <a:rPr lang="en-US" dirty="0" smtClean="0"/>
              <a:t> query as it moves thru’ HIVE; also manages session handle and session statistics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Query compiler: Compiles </a:t>
            </a:r>
            <a:r>
              <a:rPr lang="en-US" dirty="0" err="1" smtClean="0"/>
              <a:t>HiveQL</a:t>
            </a:r>
            <a:r>
              <a:rPr lang="en-US" dirty="0" smtClean="0"/>
              <a:t> into a directed acyclic graph of map/reduce tasks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Execution engines: The component executes the tasks in proper dependency order; interacts with Hadoop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HiveServer</a:t>
            </a:r>
            <a:r>
              <a:rPr lang="en-US" dirty="0" smtClean="0"/>
              <a:t>: provides Thrift interface and JDBC/ODBC for integrating other applications.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Client components: CLI, web interface, </a:t>
            </a:r>
            <a:r>
              <a:rPr lang="en-US" dirty="0" err="1" smtClean="0"/>
              <a:t>jdbc</a:t>
            </a:r>
            <a:r>
              <a:rPr lang="en-US" dirty="0" smtClean="0"/>
              <a:t>/</a:t>
            </a:r>
            <a:r>
              <a:rPr lang="en-US" dirty="0" err="1" smtClean="0"/>
              <a:t>odbc</a:t>
            </a:r>
            <a:r>
              <a:rPr lang="en-US" dirty="0" smtClean="0"/>
              <a:t> </a:t>
            </a:r>
            <a:r>
              <a:rPr lang="en-US" dirty="0" err="1" smtClean="0"/>
              <a:t>inteface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Extensibility interface include </a:t>
            </a:r>
            <a:r>
              <a:rPr lang="en-US" dirty="0" err="1" smtClean="0"/>
              <a:t>SerDe</a:t>
            </a:r>
            <a:r>
              <a:rPr lang="en-US" dirty="0" smtClean="0"/>
              <a:t>, User Defined Functions and User Defined Aggregate Function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dirty="0"/>
              <a:t>Thrift: thrift --gen &lt;language&gt; &lt;Thrift filename&gt;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E5C75D-2A42-4B83-941E-137A9C390D4A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Sample Query 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4F928-C5F3-4B3F-9181-E3EAA518D10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1434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762000"/>
            <a:ext cx="5638800" cy="6096000"/>
          </a:xfrm>
          <a:noFill/>
        </p:spPr>
      </p:pic>
    </p:spTree>
    <p:extLst>
      <p:ext uri="{BB962C8B-B14F-4D97-AF65-F5344CB8AC3E}">
        <p14:creationId xmlns:p14="http://schemas.microsoft.com/office/powerpoint/2010/main" val="1231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</a:t>
            </a:r>
            <a:r>
              <a:rPr lang="en-US" dirty="0"/>
              <a:t>Hive </a:t>
            </a:r>
            <a:r>
              <a:rPr lang="en-US" dirty="0" smtClean="0"/>
              <a:t> by Edward </a:t>
            </a:r>
            <a:r>
              <a:rPr lang="en-US" dirty="0" err="1"/>
              <a:t>Capriolo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/>
              <a:t>Dean </a:t>
            </a:r>
            <a:r>
              <a:rPr lang="en-US" dirty="0" err="1"/>
              <a:t>Wampler</a:t>
            </a:r>
            <a:r>
              <a:rPr lang="en-US" dirty="0"/>
              <a:t> </a:t>
            </a:r>
            <a:r>
              <a:rPr lang="en-US" dirty="0" smtClean="0"/>
              <a:t>,</a:t>
            </a:r>
            <a:r>
              <a:rPr lang="en-US" dirty="0"/>
              <a:t> Jason </a:t>
            </a:r>
            <a:r>
              <a:rPr lang="en-US" dirty="0" err="1" smtClean="0"/>
              <a:t>Rutherglen</a:t>
            </a:r>
            <a:r>
              <a:rPr lang="en-US" dirty="0" smtClean="0"/>
              <a:t>, </a:t>
            </a:r>
            <a:r>
              <a:rPr lang="en-US" dirty="0" err="1" smtClean="0"/>
              <a:t>Oreilly</a:t>
            </a:r>
            <a:r>
              <a:rPr lang="en-US" dirty="0" smtClean="0"/>
              <a:t>, 2012.</a:t>
            </a:r>
          </a:p>
          <a:p>
            <a:r>
              <a:rPr lang="en-US" dirty="0" smtClean="0"/>
              <a:t>Hive A Warehousing </a:t>
            </a:r>
            <a:r>
              <a:rPr lang="en-US" dirty="0"/>
              <a:t>Solution </a:t>
            </a:r>
            <a:r>
              <a:rPr lang="en-US" dirty="0" smtClean="0"/>
              <a:t>Over MapReduce Framework, by Facebook Infrastructure Team, VLDB 2009, Lyons, France.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7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 Usage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Hive and </a:t>
            </a:r>
            <a:r>
              <a:rPr lang="en-US" dirty="0" err="1" smtClean="0"/>
              <a:t>Hadoop</a:t>
            </a:r>
            <a:r>
              <a:rPr lang="en-US" dirty="0" smtClean="0"/>
              <a:t> are extensively used in </a:t>
            </a:r>
            <a:r>
              <a:rPr lang="en-US" dirty="0" err="1" smtClean="0"/>
              <a:t>Facbook</a:t>
            </a:r>
            <a:r>
              <a:rPr lang="en-US" dirty="0" smtClean="0"/>
              <a:t> for different kinds of operations.</a:t>
            </a:r>
          </a:p>
          <a:p>
            <a:r>
              <a:rPr lang="en-US" dirty="0" smtClean="0"/>
              <a:t>700 TB = 2.1Petabyte after replication</a:t>
            </a:r>
            <a:r>
              <a:rPr lang="en-US" dirty="0" smtClean="0"/>
              <a:t>! (2009)</a:t>
            </a:r>
            <a:endParaRPr lang="en-US" dirty="0" smtClean="0"/>
          </a:p>
          <a:p>
            <a:r>
              <a:rPr lang="en-US" dirty="0" smtClean="0"/>
              <a:t>Think of other application model that can leverage </a:t>
            </a:r>
            <a:r>
              <a:rPr lang="en-US" dirty="0" err="1" smtClean="0"/>
              <a:t>Hadoop</a:t>
            </a:r>
            <a:r>
              <a:rPr lang="en-US" dirty="0" smtClean="0"/>
              <a:t> MR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Think of improving the internals of the tools: optimizations, better code generation, verification</a:t>
            </a:r>
            <a:r>
              <a:rPr lang="en-US" smtClean="0"/>
              <a:t>, evaluation etc.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A5BE8A-67F3-4F5F-8812-D5E1FC3756E6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B44914-91A7-402E-9D6F-820129CA6657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Google GFS and MapReduce were originally introduced to support data &amp; algorithms for analysis of unstructured text for enabling their “search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Yahoo and later apache reverse engineered an open source version of this in Yahoo: </a:t>
            </a:r>
            <a:r>
              <a:rPr lang="en-US" dirty="0" err="1" smtClean="0"/>
              <a:t>Hadoop</a:t>
            </a:r>
            <a:r>
              <a:rPr lang="en-US" dirty="0" smtClean="0"/>
              <a:t> and HDFS came about, later became Apache open source project.</a:t>
            </a:r>
            <a:endParaRPr lang="en-US" dirty="0" smtClean="0"/>
          </a:p>
          <a:p>
            <a:r>
              <a:rPr lang="en-US" dirty="0" smtClean="0"/>
              <a:t>Big </a:t>
            </a:r>
            <a:r>
              <a:rPr lang="en-US" dirty="0" smtClean="0"/>
              <a:t>Table was created by Google to manage large scale structured data. </a:t>
            </a:r>
            <a:r>
              <a:rPr lang="en-US" dirty="0" err="1" smtClean="0"/>
              <a:t>Hbase</a:t>
            </a:r>
            <a:r>
              <a:rPr lang="en-US" dirty="0" smtClean="0"/>
              <a:t> is apache’s equivalent to this.</a:t>
            </a:r>
          </a:p>
          <a:p>
            <a:r>
              <a:rPr lang="en-US" dirty="0" smtClean="0"/>
              <a:t>Thus </a:t>
            </a:r>
            <a:r>
              <a:rPr lang="en-US" dirty="0" err="1" smtClean="0"/>
              <a:t>Hadoop</a:t>
            </a:r>
            <a:r>
              <a:rPr lang="en-US" dirty="0" smtClean="0"/>
              <a:t> ecosystem kept growing…Pig, Hive, Hama,…</a:t>
            </a:r>
            <a:r>
              <a:rPr lang="en-US" dirty="0" err="1"/>
              <a:t>C</a:t>
            </a:r>
            <a:r>
              <a:rPr lang="en-US" dirty="0" err="1" smtClean="0"/>
              <a:t>loudStack</a:t>
            </a:r>
            <a:r>
              <a:rPr lang="en-US" dirty="0" smtClean="0"/>
              <a:t>.. </a:t>
            </a:r>
          </a:p>
          <a:p>
            <a:r>
              <a:rPr lang="en-US" dirty="0" smtClean="0"/>
              <a:t>On the Google end.. </a:t>
            </a:r>
            <a:r>
              <a:rPr lang="en-US" dirty="0" err="1" smtClean="0"/>
              <a:t>Pregel</a:t>
            </a:r>
            <a:r>
              <a:rPr lang="en-US" dirty="0" smtClean="0"/>
              <a:t> (graph processing), </a:t>
            </a:r>
            <a:r>
              <a:rPr lang="en-US" dirty="0" err="1" smtClean="0"/>
              <a:t>Dremel</a:t>
            </a:r>
            <a:r>
              <a:rPr lang="en-US" dirty="0" smtClean="0"/>
              <a:t>,…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5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examine the current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Structure </a:t>
            </a:r>
            <a:r>
              <a:rPr lang="en-US" dirty="0" err="1" smtClean="0"/>
              <a:t>vs</a:t>
            </a:r>
            <a:r>
              <a:rPr lang="en-US" dirty="0" smtClean="0"/>
              <a:t> unstructured data (bank account </a:t>
            </a:r>
            <a:r>
              <a:rPr lang="en-US" dirty="0" err="1" smtClean="0"/>
              <a:t>vs</a:t>
            </a:r>
            <a:r>
              <a:rPr lang="en-US" dirty="0" smtClean="0"/>
              <a:t> news report)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Table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key,value</a:t>
            </a:r>
            <a:r>
              <a:rPr lang="en-US" dirty="0" smtClean="0"/>
              <a:t> store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Normalized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denormalized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Relevance of operations as join, select of SQL-likes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Row-based </a:t>
            </a:r>
            <a:r>
              <a:rPr lang="en-US" dirty="0" err="1" smtClean="0"/>
              <a:t>vs</a:t>
            </a:r>
            <a:r>
              <a:rPr lang="en-US" dirty="0" smtClean="0"/>
              <a:t> column-based tables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Query </a:t>
            </a:r>
            <a:r>
              <a:rPr lang="en-US" dirty="0" err="1" smtClean="0"/>
              <a:t>vs</a:t>
            </a:r>
            <a:r>
              <a:rPr lang="en-US" dirty="0" smtClean="0"/>
              <a:t>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Indexed access </a:t>
            </a:r>
            <a:r>
              <a:rPr lang="en-US" dirty="0" err="1" smtClean="0"/>
              <a:t>vs</a:t>
            </a:r>
            <a:r>
              <a:rPr lang="en-US" dirty="0" smtClean="0"/>
              <a:t> scan of large amount of data for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Complete </a:t>
            </a:r>
            <a:r>
              <a:rPr lang="en-US" dirty="0" err="1" smtClean="0"/>
              <a:t>vs</a:t>
            </a:r>
            <a:r>
              <a:rPr lang="en-US" dirty="0" smtClean="0"/>
              <a:t> incomplete information (prevalence of null value)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Static </a:t>
            </a:r>
            <a:r>
              <a:rPr lang="en-US" dirty="0" err="1" smtClean="0"/>
              <a:t>vs</a:t>
            </a:r>
            <a:r>
              <a:rPr lang="en-US" dirty="0" smtClean="0"/>
              <a:t> dynamic (Google uses the term static search)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MR programming </a:t>
            </a:r>
            <a:r>
              <a:rPr lang="en-US" dirty="0" err="1" smtClean="0"/>
              <a:t>vs</a:t>
            </a:r>
            <a:r>
              <a:rPr lang="en-US" dirty="0" smtClean="0"/>
              <a:t> higher level platform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Historically huge investment &amp; workforce in SQL like interface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Programming </a:t>
            </a:r>
            <a:r>
              <a:rPr lang="en-US" dirty="0" err="1" smtClean="0"/>
              <a:t>vs</a:t>
            </a:r>
            <a:r>
              <a:rPr lang="en-US" dirty="0" smtClean="0"/>
              <a:t> workflow assembly (why does very to MR for </a:t>
            </a:r>
            <a:r>
              <a:rPr lang="en-US" dirty="0" err="1" smtClean="0"/>
              <a:t>wordcount</a:t>
            </a:r>
            <a:r>
              <a:rPr lang="en-US" dirty="0" smtClean="0"/>
              <a:t> or classification?)…..</a:t>
            </a:r>
          </a:p>
        </p:txBody>
      </p:sp>
    </p:spTree>
    <p:extLst>
      <p:ext uri="{BB962C8B-B14F-4D97-AF65-F5344CB8AC3E}">
        <p14:creationId xmlns:p14="http://schemas.microsoft.com/office/powerpoint/2010/main" val="85767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Databases, warehouses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databases and warehouses are accessed using SQL-like language.</a:t>
            </a:r>
          </a:p>
          <a:p>
            <a:r>
              <a:rPr lang="en-US" dirty="0" smtClean="0"/>
              <a:t>Hive lowers the barrier for moving data to </a:t>
            </a:r>
            <a:r>
              <a:rPr lang="en-US" dirty="0" err="1" smtClean="0"/>
              <a:t>Hadoop</a:t>
            </a:r>
            <a:r>
              <a:rPr lang="en-US" dirty="0" smtClean="0"/>
              <a:t> by providing a tool suite similar to SQL.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04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Hadoop</a:t>
            </a:r>
            <a:r>
              <a:rPr lang="en-US" dirty="0" smtClean="0"/>
              <a:t> Family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67000" y="45720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Hardware infrastructure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40386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35052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Virtual machine (if needed)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7000" y="29718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Hadoop</a:t>
            </a:r>
            <a:r>
              <a:rPr lang="en-US" dirty="0" smtClean="0">
                <a:solidFill>
                  <a:schemeClr val="tx1"/>
                </a:solidFill>
              </a:rPr>
              <a:t> Infrastructure/HDFS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24384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MapReduce Engine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1894114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MR Applications (in Java/python, ..)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7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Hadoop</a:t>
            </a:r>
            <a:r>
              <a:rPr lang="en-US" dirty="0" smtClean="0"/>
              <a:t> Family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67000" y="45720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Hardware infrastructure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40386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35052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Virtual machine (if needed)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7000" y="29718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Hadoop</a:t>
            </a:r>
            <a:r>
              <a:rPr lang="en-US" dirty="0" smtClean="0">
                <a:solidFill>
                  <a:schemeClr val="tx1"/>
                </a:solidFill>
              </a:rPr>
              <a:t> Infrastructure/HDFS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2438400"/>
            <a:ext cx="41148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MapReduce Engine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1937656"/>
            <a:ext cx="2057400" cy="4898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MR Applications (in Java/python, ..)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143000"/>
            <a:ext cx="2057400" cy="12954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Higher level platforms and tools to access MR, new lang., compiler and all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Level Platforms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Yahoo worked on Pig to facilitate application deployment on Hadoop.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Paltform</a:t>
            </a:r>
            <a:r>
              <a:rPr lang="en-US" dirty="0" smtClean="0"/>
              <a:t> for large scale analysis of  </a:t>
            </a:r>
            <a:r>
              <a:rPr lang="en-US" dirty="0" smtClean="0"/>
              <a:t>unstructured </a:t>
            </a:r>
            <a:r>
              <a:rPr lang="en-US" dirty="0" smtClean="0"/>
              <a:t>data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High level language for expressing data analysis program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Complied (!) language; turn programs into MR jobs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Simultaneously Facebook started working on deploying warehouse solutions on Hadoop</a:t>
            </a:r>
            <a:r>
              <a:rPr lang="en-US" dirty="0" smtClean="0"/>
              <a:t> that resulted in </a:t>
            </a:r>
            <a:r>
              <a:rPr lang="en-US" dirty="0" smtClean="0"/>
              <a:t>Hive TLP in Apache.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size of data being collected and analyzed in industry for business intelligence (BI) is growing rapidly making traditional warehousing solution prohibitively expensive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–"/>
              <a:defRPr/>
            </a:pPr>
            <a:r>
              <a:rPr lang="en-US" dirty="0" smtClean="0"/>
              <a:t>Analogous to HLL and assembly language</a:t>
            </a:r>
          </a:p>
          <a:p>
            <a:pPr>
              <a:buFont typeface="Arial" pitchFamily="34" charset="0"/>
              <a:buChar char="–"/>
              <a:defRPr/>
            </a:pPr>
            <a:r>
              <a:rPr lang="en-US" dirty="0" smtClean="0"/>
              <a:t>Many opportunities: correctness, audit, evaluation, optimization</a:t>
            </a:r>
          </a:p>
          <a:p>
            <a:pPr marL="0" indent="0">
              <a:buNone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1AC395-5F53-4BA2-8789-91F3EE0D8A10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E70D5-1A11-45DC-8CD2-B19D57ED1FE7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6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Hadoop 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MR is very low level and requires customers to write custom programs.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HIVE supports queries expressed in SQL-like language called </a:t>
            </a:r>
            <a:r>
              <a:rPr lang="en-US" dirty="0" err="1" smtClean="0"/>
              <a:t>HiveQL</a:t>
            </a:r>
            <a:r>
              <a:rPr lang="en-US" dirty="0" smtClean="0"/>
              <a:t> which are compiled into MR jobs that are executed on Hadoop.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Hive also allows MR scripts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also includes </a:t>
            </a:r>
            <a:r>
              <a:rPr lang="en-US" dirty="0" err="1" smtClean="0"/>
              <a:t>MetaStore</a:t>
            </a:r>
            <a:r>
              <a:rPr lang="en-US" dirty="0" smtClean="0"/>
              <a:t> that contains schemas and statistics that are useful for data explorations, query optimization and query compilation.</a:t>
            </a:r>
          </a:p>
          <a:p>
            <a:pPr>
              <a:defRPr/>
            </a:pPr>
            <a:r>
              <a:rPr lang="en-US" dirty="0" smtClean="0"/>
              <a:t>At Facebook Hive warehouse contains tens of thousands of tables, stores over 700TB and is used for reporting and ad-hoc analyses by 200 </a:t>
            </a:r>
            <a:r>
              <a:rPr lang="en-US" dirty="0" err="1" smtClean="0"/>
              <a:t>Fb</a:t>
            </a:r>
            <a:r>
              <a:rPr lang="en-US" dirty="0" smtClean="0"/>
              <a:t> </a:t>
            </a:r>
            <a:r>
              <a:rPr lang="en-US" dirty="0"/>
              <a:t>users(that was then).. 15TB data set in 2007 to a 2PB data </a:t>
            </a:r>
            <a:r>
              <a:rPr lang="en-US" dirty="0" smtClean="0"/>
              <a:t>set in 2009….30PB in Jan 2011…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9CEA7D-42DB-4E64-9F49-86BB215F32D2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9C928-4197-4B39-AD3A-DB674A3FD5F8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8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1017</Words>
  <Application>Microsoft Office PowerPoint</Application>
  <PresentationFormat>On-screen Show (4:3)</PresentationFormat>
  <Paragraphs>138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Hadoop EcoSystem</vt:lpstr>
      <vt:lpstr>References</vt:lpstr>
      <vt:lpstr>Introduction</vt:lpstr>
      <vt:lpstr>Lets examine the current landscape</vt:lpstr>
      <vt:lpstr>Databases, warehouses</vt:lpstr>
      <vt:lpstr>Architecture of Hadoop Family</vt:lpstr>
      <vt:lpstr>Architecture of Hadoop Family</vt:lpstr>
      <vt:lpstr>Higher Level Platforms</vt:lpstr>
      <vt:lpstr>Hadoop MR</vt:lpstr>
      <vt:lpstr>Hive architecture (from the paper)</vt:lpstr>
      <vt:lpstr>Data model</vt:lpstr>
      <vt:lpstr>Query Language (HiveQL)</vt:lpstr>
      <vt:lpstr>Wordcount in Hive</vt:lpstr>
      <vt:lpstr>Wordcount in HiveQL</vt:lpstr>
      <vt:lpstr>Session/tmstamp example</vt:lpstr>
      <vt:lpstr>Data Storage</vt:lpstr>
      <vt:lpstr>Hive architecture (from the paper)</vt:lpstr>
      <vt:lpstr>Architecture</vt:lpstr>
      <vt:lpstr>Sample Query Plan</vt:lpstr>
      <vt:lpstr>Hive Usage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Hadoop EcoSystem</dc:title>
  <dc:creator>bina</dc:creator>
  <cp:lastModifiedBy>bina</cp:lastModifiedBy>
  <cp:revision>17</cp:revision>
  <dcterms:created xsi:type="dcterms:W3CDTF">2013-03-24T12:04:58Z</dcterms:created>
  <dcterms:modified xsi:type="dcterms:W3CDTF">2013-03-26T15:58:13Z</dcterms:modified>
</cp:coreProperties>
</file>