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BDF7-A57C-49B8-BB2A-678B8382841F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2E4D-01B3-417A-937A-EFB2B13CB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236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BDF7-A57C-49B8-BB2A-678B8382841F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2E4D-01B3-417A-937A-EFB2B13CB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77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BDF7-A57C-49B8-BB2A-678B8382841F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2E4D-01B3-417A-937A-EFB2B13CB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599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BDF7-A57C-49B8-BB2A-678B8382841F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2E4D-01B3-417A-937A-EFB2B13CB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581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BDF7-A57C-49B8-BB2A-678B8382841F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2E4D-01B3-417A-937A-EFB2B13CB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840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BDF7-A57C-49B8-BB2A-678B8382841F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2E4D-01B3-417A-937A-EFB2B13CB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527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BDF7-A57C-49B8-BB2A-678B8382841F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2E4D-01B3-417A-937A-EFB2B13CB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092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BDF7-A57C-49B8-BB2A-678B8382841F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2E4D-01B3-417A-937A-EFB2B13CB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02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BDF7-A57C-49B8-BB2A-678B8382841F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2E4D-01B3-417A-937A-EFB2B13CB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129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BDF7-A57C-49B8-BB2A-678B8382841F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2E4D-01B3-417A-937A-EFB2B13CB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526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BDF7-A57C-49B8-BB2A-678B8382841F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2E4D-01B3-417A-937A-EFB2B13CB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497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6BDF7-A57C-49B8-BB2A-678B8382841F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52E4D-01B3-417A-937A-EFB2B13CB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91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developer.yahoo.com/hadoop/tutorial/module4.html" TargetMode="Externa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Inverted Indexing for Text Retrieval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4 Lin and Dyer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487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Revised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Issue: MR does not guarantee sorting order of the values.. Only by keys</a:t>
            </a:r>
          </a:p>
          <a:p>
            <a:r>
              <a:rPr lang="en-US" dirty="0" smtClean="0"/>
              <a:t>So the sort in the reducer is an expensive operation esp. if the docs cannot be held in memory.</a:t>
            </a:r>
          </a:p>
          <a:p>
            <a:r>
              <a:rPr lang="en-US" dirty="0" smtClean="0"/>
              <a:t>Lets check a revised solution </a:t>
            </a:r>
          </a:p>
          <a:p>
            <a:r>
              <a:rPr lang="en-US" dirty="0" smtClean="0"/>
              <a:t>(term t, posting&lt;</a:t>
            </a:r>
            <a:r>
              <a:rPr lang="en-US" dirty="0" err="1" smtClean="0"/>
              <a:t>docid</a:t>
            </a:r>
            <a:r>
              <a:rPr lang="en-US" dirty="0" smtClean="0"/>
              <a:t>, f&gt;) to</a:t>
            </a:r>
          </a:p>
          <a:p>
            <a:r>
              <a:rPr lang="en-US" dirty="0" smtClean="0"/>
              <a:t>(term&lt;</a:t>
            </a:r>
            <a:r>
              <a:rPr lang="en-US" dirty="0" err="1" smtClean="0"/>
              <a:t>t,docid</a:t>
            </a:r>
            <a:r>
              <a:rPr lang="en-US" dirty="0" smtClean="0"/>
              <a:t>&gt;, </a:t>
            </a:r>
            <a:r>
              <a:rPr lang="en-US" dirty="0" err="1" smtClean="0"/>
              <a:t>tf</a:t>
            </a:r>
            <a:r>
              <a:rPr lang="en-US" dirty="0" smtClean="0"/>
              <a:t> f)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408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Modified mapper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Map (</a:t>
            </a:r>
            <a:r>
              <a:rPr lang="en-US" dirty="0" err="1" smtClean="0"/>
              <a:t>docid</a:t>
            </a:r>
            <a:r>
              <a:rPr lang="en-US" dirty="0" smtClean="0"/>
              <a:t> n, doc d)</a:t>
            </a:r>
          </a:p>
          <a:p>
            <a:pPr marL="0" indent="0">
              <a:buNone/>
            </a:pPr>
            <a:r>
              <a:rPr lang="en-US" dirty="0" smtClean="0"/>
              <a:t>H </a:t>
            </a:r>
            <a:r>
              <a:rPr lang="en-US" dirty="0" smtClean="0">
                <a:sym typeface="Wingdings" pitchFamily="2" charset="2"/>
              </a:rPr>
              <a:t> new </a:t>
            </a:r>
            <a:r>
              <a:rPr lang="en-US" dirty="0" err="1" smtClean="0">
                <a:sym typeface="Wingdings" pitchFamily="2" charset="2"/>
              </a:rPr>
              <a:t>AssociativeArray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For all terms t in doc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H{t}  H{t} + 1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For all terms in H 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emit (tuple&lt;</a:t>
            </a:r>
            <a:r>
              <a:rPr lang="en-US" dirty="0" err="1" smtClean="0">
                <a:sym typeface="Wingdings" pitchFamily="2" charset="2"/>
              </a:rPr>
              <a:t>t,n</a:t>
            </a:r>
            <a:r>
              <a:rPr lang="en-US" dirty="0" smtClean="0">
                <a:sym typeface="Wingdings" pitchFamily="2" charset="2"/>
              </a:rPr>
              <a:t>&gt;, H{t})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9698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Modified Reducer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Initialize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 smtClean="0"/>
              <a:t>tprev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 0 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P  new </a:t>
            </a:r>
            <a:r>
              <a:rPr lang="en-US" dirty="0" err="1" smtClean="0">
                <a:sym typeface="Wingdings" pitchFamily="2" charset="2"/>
              </a:rPr>
              <a:t>PostingList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 method reduce (tuple &lt;</a:t>
            </a:r>
            <a:r>
              <a:rPr lang="en-US" dirty="0" err="1" smtClean="0">
                <a:sym typeface="Wingdings" pitchFamily="2" charset="2"/>
              </a:rPr>
              <a:t>t,n</a:t>
            </a:r>
            <a:r>
              <a:rPr lang="en-US" dirty="0" smtClean="0">
                <a:sym typeface="Wingdings" pitchFamily="2" charset="2"/>
              </a:rPr>
              <a:t>&gt;, </a:t>
            </a:r>
            <a:r>
              <a:rPr lang="en-US" dirty="0" err="1" smtClean="0">
                <a:sym typeface="Wingdings" pitchFamily="2" charset="2"/>
              </a:rPr>
              <a:t>tf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[f1, ..])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if t # </a:t>
            </a:r>
            <a:r>
              <a:rPr lang="en-US" dirty="0" err="1" smtClean="0">
                <a:sym typeface="Wingdings" pitchFamily="2" charset="2"/>
              </a:rPr>
              <a:t>tprev</a:t>
            </a:r>
            <a:r>
              <a:rPr lang="en-US" dirty="0" smtClean="0">
                <a:sym typeface="Wingdings" pitchFamily="2" charset="2"/>
              </a:rPr>
              <a:t> ^ </a:t>
            </a:r>
            <a:r>
              <a:rPr lang="en-US" dirty="0" err="1" smtClean="0">
                <a:sym typeface="Wingdings" pitchFamily="2" charset="2"/>
              </a:rPr>
              <a:t>tprev</a:t>
            </a:r>
            <a:r>
              <a:rPr lang="en-US" dirty="0" smtClean="0">
                <a:sym typeface="Wingdings" pitchFamily="2" charset="2"/>
              </a:rPr>
              <a:t> # 0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{  emit (term t, posting P);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reset P; }</a:t>
            </a:r>
          </a:p>
          <a:p>
            <a:pPr marL="0" indent="0">
              <a:buNone/>
            </a:pPr>
            <a:r>
              <a:rPr lang="en-US" dirty="0" err="1" smtClean="0">
                <a:sym typeface="Wingdings" pitchFamily="2" charset="2"/>
              </a:rPr>
              <a:t>P.add</a:t>
            </a:r>
            <a:r>
              <a:rPr lang="en-US" dirty="0" smtClean="0">
                <a:sym typeface="Wingdings" pitchFamily="2" charset="2"/>
              </a:rPr>
              <a:t>(&lt;</a:t>
            </a:r>
            <a:r>
              <a:rPr lang="en-US" dirty="0" err="1" smtClean="0">
                <a:sym typeface="Wingdings" pitchFamily="2" charset="2"/>
              </a:rPr>
              <a:t>n,f</a:t>
            </a:r>
            <a:r>
              <a:rPr lang="en-US" dirty="0" smtClean="0">
                <a:sym typeface="Wingdings" pitchFamily="2" charset="2"/>
              </a:rPr>
              <a:t>&gt;)</a:t>
            </a:r>
          </a:p>
          <a:p>
            <a:pPr marL="0" indent="0">
              <a:buNone/>
            </a:pPr>
            <a:r>
              <a:rPr lang="en-US" dirty="0" err="1">
                <a:sym typeface="Wingdings" pitchFamily="2" charset="2"/>
              </a:rPr>
              <a:t>t</a:t>
            </a:r>
            <a:r>
              <a:rPr lang="en-US" dirty="0" err="1" smtClean="0">
                <a:sym typeface="Wingdings" pitchFamily="2" charset="2"/>
              </a:rPr>
              <a:t>prev</a:t>
            </a:r>
            <a:r>
              <a:rPr lang="en-US" dirty="0" smtClean="0">
                <a:sym typeface="Wingdings" pitchFamily="2" charset="2"/>
              </a:rPr>
              <a:t>  t</a:t>
            </a:r>
          </a:p>
          <a:p>
            <a:pPr marL="0" indent="0">
              <a:buNone/>
            </a:pP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Close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emit(term t, postings P)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353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modifications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Partitioner</a:t>
            </a:r>
            <a:r>
              <a:rPr lang="en-US" dirty="0"/>
              <a:t> </a:t>
            </a:r>
            <a:r>
              <a:rPr lang="en-US" dirty="0" smtClean="0"/>
              <a:t>and shuffle have to deliver all related &lt;key, value&gt; to same reducer</a:t>
            </a:r>
          </a:p>
          <a:p>
            <a:r>
              <a:rPr lang="en-US" dirty="0" smtClean="0"/>
              <a:t>Custom </a:t>
            </a:r>
            <a:r>
              <a:rPr lang="en-US" dirty="0" err="1" smtClean="0"/>
              <a:t>partitioner</a:t>
            </a:r>
            <a:r>
              <a:rPr lang="en-US" dirty="0" smtClean="0"/>
              <a:t> so that all terms t go to the same reducer.</a:t>
            </a:r>
          </a:p>
          <a:p>
            <a:r>
              <a:rPr lang="en-US" dirty="0" smtClean="0"/>
              <a:t>Lets go through a numerical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4717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</a:t>
            </a:r>
            <a:r>
              <a:rPr lang="en-US" dirty="0" smtClean="0">
                <a:hlinkClick r:id="rId2"/>
              </a:rPr>
              <a:t>Yahoo site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262" y="1447800"/>
            <a:ext cx="7229475" cy="467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69533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2400"/>
            <a:ext cx="7620000" cy="6594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00916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360714"/>
            <a:ext cx="7655719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3668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Web search is a quintessential large-data problem.</a:t>
            </a:r>
          </a:p>
          <a:p>
            <a:r>
              <a:rPr lang="en-US" dirty="0" smtClean="0"/>
              <a:t>So are any number of problems in genomics.</a:t>
            </a:r>
          </a:p>
          <a:p>
            <a:pPr lvl="1"/>
            <a:r>
              <a:rPr lang="en-US" dirty="0" smtClean="0"/>
              <a:t>Google, amazon (</a:t>
            </a:r>
            <a:r>
              <a:rPr lang="en-US" dirty="0" err="1" smtClean="0"/>
              <a:t>aws</a:t>
            </a:r>
            <a:r>
              <a:rPr lang="en-US" dirty="0" smtClean="0"/>
              <a:t>) all are involved in research and discovery in this area</a:t>
            </a:r>
          </a:p>
          <a:p>
            <a:r>
              <a:rPr lang="en-US" dirty="0" smtClean="0"/>
              <a:t>Web search or full text search depends on a data structure called inverted index.</a:t>
            </a:r>
          </a:p>
          <a:p>
            <a:r>
              <a:rPr lang="en-US" dirty="0" smtClean="0"/>
              <a:t>Web search problem breaks down into three major components:</a:t>
            </a:r>
          </a:p>
          <a:p>
            <a:pPr lvl="1"/>
            <a:r>
              <a:rPr lang="en-US" dirty="0" smtClean="0"/>
              <a:t>Gathering the web content (crawling) (project 1)</a:t>
            </a:r>
          </a:p>
          <a:p>
            <a:pPr lvl="1"/>
            <a:r>
              <a:rPr lang="en-US" dirty="0" smtClean="0"/>
              <a:t>Construction of inverted index (indexing) (project 2)</a:t>
            </a:r>
          </a:p>
          <a:p>
            <a:pPr lvl="1"/>
            <a:r>
              <a:rPr lang="en-US" dirty="0" smtClean="0"/>
              <a:t>Ranking the documents given a query (retrieval) (exam 2)</a:t>
            </a:r>
          </a:p>
        </p:txBody>
      </p:sp>
    </p:spTree>
    <p:extLst>
      <p:ext uri="{BB962C8B-B14F-4D97-AF65-F5344CB8AC3E}">
        <p14:creationId xmlns:p14="http://schemas.microsoft.com/office/powerpoint/2010/main" val="991008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with these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Crawling and indexing have similar characteristics: resource consumption is high</a:t>
            </a:r>
          </a:p>
          <a:p>
            <a:r>
              <a:rPr lang="en-US" dirty="0" smtClean="0"/>
              <a:t>Retrieval is very different from these: spikey, variability is high, quick response is a requirement, many concurrent users;</a:t>
            </a:r>
          </a:p>
          <a:p>
            <a:r>
              <a:rPr lang="en-US" dirty="0" smtClean="0"/>
              <a:t>There are many requirements for a web crawler or in general a data aggregator..</a:t>
            </a:r>
          </a:p>
          <a:p>
            <a:pPr lvl="1"/>
            <a:r>
              <a:rPr lang="en-US" dirty="0" smtClean="0"/>
              <a:t>Etiquette, bandwidth resources, multilingual, duplicate contents, frequency of changes…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640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Inverted Indexes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Regular index: Document </a:t>
            </a:r>
            <a:r>
              <a:rPr lang="en-US" dirty="0" smtClean="0">
                <a:sym typeface="Wingdings" pitchFamily="2" charset="2"/>
              </a:rPr>
              <a:t> terms</a:t>
            </a:r>
          </a:p>
          <a:p>
            <a:r>
              <a:rPr lang="en-US" dirty="0" smtClean="0">
                <a:sym typeface="Wingdings" pitchFamily="2" charset="2"/>
              </a:rPr>
              <a:t>Inverted index </a:t>
            </a:r>
            <a:r>
              <a:rPr lang="en-US" dirty="0" err="1" smtClean="0">
                <a:sym typeface="Wingdings" pitchFamily="2" charset="2"/>
              </a:rPr>
              <a:t>termdocuments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Example: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term1  {d1,p}, {d2, p}, {d23, p}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term2  {d2, p}. {d34, p}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term3  {d6, p}, {d56, p}, {d345, p}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Where d is the doc id,  p is the payload (example for payload: term frequency… this can be blank too)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368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Retrieval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Once the inverted index is developed, when a query comes in, retrieval involves fetching the appropriate docs.</a:t>
            </a:r>
          </a:p>
          <a:p>
            <a:r>
              <a:rPr lang="en-US" dirty="0" smtClean="0"/>
              <a:t>The docs are ranked and top k docs are listed.</a:t>
            </a:r>
          </a:p>
          <a:p>
            <a:r>
              <a:rPr lang="en-US" dirty="0" smtClean="0"/>
              <a:t>It is good to have the inverted index in memory.</a:t>
            </a:r>
          </a:p>
          <a:p>
            <a:r>
              <a:rPr lang="en-US" dirty="0" smtClean="0"/>
              <a:t>If not , some queries may involve random disk access for decoding of postings.</a:t>
            </a:r>
          </a:p>
          <a:p>
            <a:r>
              <a:rPr lang="en-US" dirty="0" smtClean="0"/>
              <a:t>Solution: organize the disk accesses so that random seeks are minimized.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816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Pseudo Code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Pseudo code </a:t>
            </a:r>
            <a:r>
              <a:rPr lang="en-US" dirty="0" smtClean="0">
                <a:sym typeface="Wingdings" pitchFamily="2" charset="2"/>
              </a:rPr>
              <a:t> Baseline implementation  value-key conversion pattern implementation…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025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Baseline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procedure map (</a:t>
            </a:r>
            <a:r>
              <a:rPr lang="en-US" dirty="0" err="1" smtClean="0"/>
              <a:t>docid</a:t>
            </a:r>
            <a:r>
              <a:rPr lang="en-US" dirty="0" smtClean="0"/>
              <a:t> n, doc d)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H </a:t>
            </a:r>
            <a:r>
              <a:rPr lang="en-US" dirty="0" smtClean="0">
                <a:sym typeface="Wingdings" pitchFamily="2" charset="2"/>
              </a:rPr>
              <a:t> new Associative array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for all terms in doc d 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H{t}  H{t} + 1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for all term in H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emit(term t, posting &lt;n, H{t}&gt;)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464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Reducer for baseline </a:t>
            </a:r>
            <a:r>
              <a:rPr lang="en-US" dirty="0" err="1" smtClean="0"/>
              <a:t>implmentation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p</a:t>
            </a:r>
            <a:r>
              <a:rPr lang="en-US" sz="2400" dirty="0" smtClean="0"/>
              <a:t>rocedure reducer( term t, postings[&lt;n1, f1&gt; &lt;n2, f2&gt;, …])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P </a:t>
            </a:r>
            <a:r>
              <a:rPr lang="en-US" sz="2400" dirty="0" smtClean="0">
                <a:sym typeface="Wingdings" pitchFamily="2" charset="2"/>
              </a:rPr>
              <a:t> new List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for all posting &lt;</a:t>
            </a:r>
            <a:r>
              <a:rPr lang="en-US" sz="2400" dirty="0" err="1" smtClean="0">
                <a:sym typeface="Wingdings" pitchFamily="2" charset="2"/>
              </a:rPr>
              <a:t>a,f</a:t>
            </a:r>
            <a:r>
              <a:rPr lang="en-US" sz="2400" dirty="0" smtClean="0">
                <a:sym typeface="Wingdings" pitchFamily="2" charset="2"/>
              </a:rPr>
              <a:t>&gt; in postings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    Append (P, &lt;</a:t>
            </a:r>
            <a:r>
              <a:rPr lang="en-US" sz="2400" dirty="0" err="1" smtClean="0">
                <a:sym typeface="Wingdings" pitchFamily="2" charset="2"/>
              </a:rPr>
              <a:t>a,f</a:t>
            </a:r>
            <a:r>
              <a:rPr lang="en-US" sz="2400" dirty="0" smtClean="0">
                <a:sym typeface="Wingdings" pitchFamily="2" charset="2"/>
              </a:rPr>
              <a:t>&gt;)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Sort (P)  // sorted by </a:t>
            </a:r>
            <a:r>
              <a:rPr lang="en-US" sz="2400" dirty="0" err="1" smtClean="0">
                <a:sym typeface="Wingdings" pitchFamily="2" charset="2"/>
              </a:rPr>
              <a:t>docid</a:t>
            </a:r>
            <a:endParaRPr lang="en-US" sz="2400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Emit (term t, postings P)</a:t>
            </a:r>
            <a:endParaRPr lang="en-US" sz="24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146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Shuffle an sort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a very large group by term of the postings</a:t>
            </a:r>
          </a:p>
          <a:p>
            <a:r>
              <a:rPr lang="en-US" dirty="0" smtClean="0"/>
              <a:t>Lets look at a toy example</a:t>
            </a:r>
          </a:p>
          <a:p>
            <a:r>
              <a:rPr lang="en-US" dirty="0" smtClean="0"/>
              <a:t>Fig. 4.3 some items are incorrect in the figure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165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685</Words>
  <Application>Microsoft Office PowerPoint</Application>
  <PresentationFormat>On-screen Show (4:3)</PresentationFormat>
  <Paragraphs>83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Inverted Indexing for Text Retrieval</vt:lpstr>
      <vt:lpstr>Introduction</vt:lpstr>
      <vt:lpstr>Issues with these components</vt:lpstr>
      <vt:lpstr>Inverted Indexes</vt:lpstr>
      <vt:lpstr>Retrieval</vt:lpstr>
      <vt:lpstr>Pseudo Code </vt:lpstr>
      <vt:lpstr>Baseline implementation</vt:lpstr>
      <vt:lpstr>Reducer for baseline implmentation</vt:lpstr>
      <vt:lpstr>Shuffle an sort phase</vt:lpstr>
      <vt:lpstr>Revised Implementation</vt:lpstr>
      <vt:lpstr>Modified mapper</vt:lpstr>
      <vt:lpstr>Modified Reducer</vt:lpstr>
      <vt:lpstr>Other modifications</vt:lpstr>
      <vt:lpstr>From Yahoo site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Inverted Indexing for Text Retrieval</dc:title>
  <dc:creator>bina</dc:creator>
  <cp:lastModifiedBy>bina</cp:lastModifiedBy>
  <cp:revision>16</cp:revision>
  <dcterms:created xsi:type="dcterms:W3CDTF">2013-02-19T15:47:30Z</dcterms:created>
  <dcterms:modified xsi:type="dcterms:W3CDTF">2013-02-21T14:21:37Z</dcterms:modified>
</cp:coreProperties>
</file>