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39711-7DEF-48C1-A2D7-D2E7C965526A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4232A-741F-40F1-9A32-F9167B670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536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09CF0F-EC18-46EC-B973-3799BC480A6A}" type="datetime1">
              <a:rPr lang="en-US" smtClean="0"/>
              <a:t>2/28/2013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1C35B3-BF92-4755-A0F4-4E24D4CF9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646F9E-B27F-4772-8888-402520130C5A}" type="datetime1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1C35B3-BF92-4755-A0F4-4E24D4CF9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AFFFB8-D045-4AC7-9986-D1702346B861}" type="datetime1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1C35B3-BF92-4755-A0F4-4E24D4CF9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29506C-E2B0-48C5-A975-FDCBBB4525A5}" type="datetime1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1C35B3-BF92-4755-A0F4-4E24D4CF9D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26AB1F-13DB-449F-9CF4-404B43978B3F}" type="datetime1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1C35B3-BF92-4755-A0F4-4E24D4CF9D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ED1A1-5317-4AA8-B5C7-76497AF1FA8E}" type="datetime1">
              <a:rPr lang="en-US" smtClean="0"/>
              <a:t>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1C35B3-BF92-4755-A0F4-4E24D4CF9D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2B27E-FFCB-4ECC-8E3A-38B941CC6536}" type="datetime1">
              <a:rPr lang="en-US" smtClean="0"/>
              <a:t>2/28/2013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1C35B3-BF92-4755-A0F4-4E24D4CF9D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4C2910-E526-4FAB-9C2A-9DBF177E41E5}" type="datetime1">
              <a:rPr lang="en-US" smtClean="0"/>
              <a:t>2/28/2013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1C35B3-BF92-4755-A0F4-4E24D4CF9D9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DD7AA1-EBC3-4D4B-BC98-5F068833942D}" type="datetime1">
              <a:rPr lang="en-US" smtClean="0"/>
              <a:t>2/28/2013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1C35B3-BF92-4755-A0F4-4E24D4CF9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FFDE64C-7514-4F8A-A9F2-E636D48A2C64}" type="datetime1">
              <a:rPr lang="en-US" smtClean="0"/>
              <a:t>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1C35B3-BF92-4755-A0F4-4E24D4CF9D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EF698E-35B5-4BE6-B59A-4F361166DE00}" type="datetime1">
              <a:rPr lang="en-US" smtClean="0"/>
              <a:t>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F1C35B3-BF92-4755-A0F4-4E24D4CF9D9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DA5D04-CA5E-40EA-AFDC-8B88A241950B}" type="datetime1">
              <a:rPr lang="en-US" smtClean="0"/>
              <a:t>2/28/2013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F1C35B3-BF92-4755-A0F4-4E24D4CF9D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MR Application with optimizations for performance and scalability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Ch.4 Lin and Dryer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A53A-B051-4262-94CE-CD06052BDC0D}" type="datetime1">
              <a:rPr lang="en-US" smtClean="0"/>
              <a:t>2/28/2013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35B3-BF92-4755-A0F4-4E24D4CF9D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24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 MR for II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class Mapper</a:t>
            </a:r>
          </a:p>
          <a:p>
            <a:pPr marL="109728" indent="0">
              <a:buNone/>
            </a:pPr>
            <a:r>
              <a:rPr lang="nl-NL" sz="1600" dirty="0"/>
              <a:t> </a:t>
            </a:r>
            <a:r>
              <a:rPr lang="nl-NL" sz="1600" dirty="0" smtClean="0"/>
              <a:t>  method </a:t>
            </a:r>
            <a:r>
              <a:rPr lang="nl-NL" sz="1600" dirty="0"/>
              <a:t>Map(docid n; doc d)</a:t>
            </a:r>
          </a:p>
          <a:p>
            <a:pPr marL="109728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H  = new </a:t>
            </a:r>
            <a:r>
              <a:rPr lang="en-US" sz="1600" dirty="0" err="1"/>
              <a:t>AssociativeArray</a:t>
            </a: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for </a:t>
            </a:r>
            <a:r>
              <a:rPr lang="en-US" sz="1600" dirty="0"/>
              <a:t>all term t </a:t>
            </a:r>
            <a:r>
              <a:rPr lang="en-US" sz="1600" dirty="0" smtClean="0"/>
              <a:t>in </a:t>
            </a:r>
            <a:r>
              <a:rPr lang="en-US" sz="1600" dirty="0"/>
              <a:t>doc d do</a:t>
            </a:r>
          </a:p>
          <a:p>
            <a:pPr marL="109728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H[t</a:t>
            </a:r>
            <a:r>
              <a:rPr lang="en-US" sz="1600" dirty="0"/>
              <a:t>]</a:t>
            </a:r>
            <a:r>
              <a:rPr lang="en-US" sz="1600" dirty="0" smtClean="0"/>
              <a:t>   = H[t] </a:t>
            </a:r>
            <a:r>
              <a:rPr lang="en-US" sz="1600" dirty="0"/>
              <a:t>+ 1</a:t>
            </a:r>
          </a:p>
          <a:p>
            <a:pPr marL="109728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</a:t>
            </a:r>
            <a:r>
              <a:rPr lang="en-US" sz="1600" dirty="0"/>
              <a:t>for all term </a:t>
            </a:r>
            <a:r>
              <a:rPr lang="en-US" sz="1600" dirty="0" smtClean="0"/>
              <a:t>t in </a:t>
            </a:r>
            <a:r>
              <a:rPr lang="en-US" sz="1600" dirty="0"/>
              <a:t>H do</a:t>
            </a:r>
          </a:p>
          <a:p>
            <a:pPr marL="109728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Emit(tuple </a:t>
            </a:r>
            <a:r>
              <a:rPr lang="en-US" sz="1600" dirty="0"/>
              <a:t>&lt;</a:t>
            </a:r>
            <a:r>
              <a:rPr lang="en-US" sz="1600" dirty="0" smtClean="0"/>
              <a:t>t</a:t>
            </a:r>
            <a:r>
              <a:rPr lang="en-US" sz="1600" dirty="0"/>
              <a:t>; </a:t>
            </a:r>
            <a:r>
              <a:rPr lang="en-US" sz="1600" dirty="0" smtClean="0"/>
              <a:t>n&gt;, </a:t>
            </a:r>
            <a:r>
              <a:rPr lang="en-US" sz="1600" dirty="0" err="1"/>
              <a:t>tf</a:t>
            </a:r>
            <a:r>
              <a:rPr lang="en-US" sz="1600" dirty="0"/>
              <a:t> </a:t>
            </a:r>
            <a:r>
              <a:rPr lang="en-US" sz="1600" dirty="0" smtClean="0"/>
              <a:t>H[t])</a:t>
            </a:r>
          </a:p>
          <a:p>
            <a:pPr marL="109728" indent="0">
              <a:buNone/>
            </a:pPr>
            <a:endParaRPr lang="en-US" sz="1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191000" y="1444294"/>
            <a:ext cx="4876800" cy="39417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1900" dirty="0"/>
              <a:t>class Reducer</a:t>
            </a:r>
          </a:p>
          <a:p>
            <a:pPr marL="109728" indent="0">
              <a:buNone/>
            </a:pPr>
            <a:r>
              <a:rPr lang="en-US" sz="1900" dirty="0"/>
              <a:t>    method Initialize</a:t>
            </a:r>
          </a:p>
          <a:p>
            <a:pPr marL="109728" indent="0">
              <a:buNone/>
            </a:pPr>
            <a:r>
              <a:rPr lang="en-US" sz="1900" dirty="0"/>
              <a:t>      </a:t>
            </a:r>
            <a:r>
              <a:rPr lang="en-US" sz="1900" dirty="0" err="1"/>
              <a:t>tprev</a:t>
            </a:r>
            <a:r>
              <a:rPr lang="en-US" sz="1900" dirty="0"/>
              <a:t>  = 0;  P  =  new </a:t>
            </a:r>
            <a:r>
              <a:rPr lang="en-US" sz="1900" dirty="0" err="1"/>
              <a:t>PostingsList</a:t>
            </a:r>
            <a:endParaRPr lang="en-US" sz="1900" dirty="0"/>
          </a:p>
          <a:p>
            <a:pPr marL="109728" indent="0">
              <a:buNone/>
            </a:pPr>
            <a:r>
              <a:rPr lang="en-US" sz="1900" dirty="0"/>
              <a:t>    method Reduce(tuple &lt;t, n&gt;; </a:t>
            </a:r>
            <a:r>
              <a:rPr lang="en-US" sz="1900" dirty="0" err="1"/>
              <a:t>tf</a:t>
            </a:r>
            <a:r>
              <a:rPr lang="en-US" sz="1900" dirty="0"/>
              <a:t> </a:t>
            </a:r>
            <a:r>
              <a:rPr lang="en-US" sz="1900" dirty="0" smtClean="0"/>
              <a:t>[f])</a:t>
            </a:r>
            <a:endParaRPr lang="en-US" sz="1900" dirty="0"/>
          </a:p>
          <a:p>
            <a:pPr marL="109728" indent="0">
              <a:buNone/>
            </a:pPr>
            <a:r>
              <a:rPr lang="en-US" sz="1900" dirty="0"/>
              <a:t>       if t &lt;&gt; </a:t>
            </a:r>
            <a:r>
              <a:rPr lang="en-US" sz="1900" dirty="0" err="1"/>
              <a:t>tprev</a:t>
            </a:r>
            <a:r>
              <a:rPr lang="en-US" sz="1900" dirty="0"/>
              <a:t> ^ </a:t>
            </a:r>
            <a:r>
              <a:rPr lang="en-US" sz="1900" dirty="0" err="1"/>
              <a:t>tprev</a:t>
            </a:r>
            <a:r>
              <a:rPr lang="en-US" sz="1900" dirty="0"/>
              <a:t> &lt;&gt; 0; then</a:t>
            </a:r>
          </a:p>
          <a:p>
            <a:pPr marL="109728" indent="0">
              <a:buNone/>
            </a:pPr>
            <a:r>
              <a:rPr lang="en-US" sz="1900" dirty="0"/>
              <a:t>           Emit(term t; postings P)</a:t>
            </a:r>
          </a:p>
          <a:p>
            <a:pPr marL="109728" indent="0">
              <a:buNone/>
            </a:pPr>
            <a:r>
              <a:rPr lang="en-US" sz="1900" dirty="0"/>
              <a:t>           P:Reset()</a:t>
            </a:r>
          </a:p>
          <a:p>
            <a:pPr marL="109728" indent="0">
              <a:buNone/>
            </a:pPr>
            <a:r>
              <a:rPr lang="en-US" sz="1900" dirty="0"/>
              <a:t>        P:Add(&lt;n, </a:t>
            </a:r>
            <a:r>
              <a:rPr lang="en-US" sz="1900" dirty="0" smtClean="0"/>
              <a:t>f&gt;)</a:t>
            </a:r>
            <a:endParaRPr lang="en-US" sz="1900" dirty="0"/>
          </a:p>
          <a:p>
            <a:pPr marL="109728" indent="0">
              <a:buNone/>
            </a:pPr>
            <a:r>
              <a:rPr lang="en-US" sz="1900" dirty="0"/>
              <a:t>        </a:t>
            </a:r>
            <a:r>
              <a:rPr lang="en-US" sz="1900" dirty="0" err="1"/>
              <a:t>tprev</a:t>
            </a:r>
            <a:r>
              <a:rPr lang="en-US" sz="1900" dirty="0"/>
              <a:t>  = t</a:t>
            </a:r>
          </a:p>
          <a:p>
            <a:pPr marL="109728" indent="0">
              <a:buNone/>
            </a:pPr>
            <a:r>
              <a:rPr lang="en-US" sz="1900" dirty="0"/>
              <a:t>    method Close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506C-E2B0-48C5-A975-FDCBBB4525A5}" type="datetime1">
              <a:rPr lang="en-US" smtClean="0"/>
              <a:t>2/28/2013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35B3-BF92-4755-A0F4-4E24D4CF9D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77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Section 4.5</a:t>
            </a:r>
          </a:p>
          <a:p>
            <a:r>
              <a:rPr lang="en-US" dirty="0" smtClean="0"/>
              <a:t>(5,2), (7,3), (12,1), (49,1), (51,2)…</a:t>
            </a:r>
          </a:p>
          <a:p>
            <a:r>
              <a:rPr lang="en-US" dirty="0" smtClean="0"/>
              <a:t>(5,2), (2,3), (5,1), (37,1), (2,2)…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506C-E2B0-48C5-A975-FDCBBB4525A5}" type="datetime1">
              <a:rPr lang="en-US" smtClean="0"/>
              <a:t>2/28/2013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35B3-BF92-4755-A0F4-4E24D4CF9D9F}" type="slidenum">
              <a:rPr lang="en-US" smtClean="0"/>
              <a:t>11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compression for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162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 MR is great for indexing, it is not great for </a:t>
            </a:r>
            <a:r>
              <a:rPr lang="en-US" smtClean="0"/>
              <a:t>retrieval.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506C-E2B0-48C5-A975-FDCBBB4525A5}" type="datetime1">
              <a:rPr lang="en-US" smtClean="0"/>
              <a:t>2/28/2013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35B3-BF92-4755-A0F4-4E24D4CF9D9F}" type="slidenum">
              <a:rPr lang="en-US" smtClean="0"/>
              <a:t>12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retrieval?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28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sz="2900" dirty="0" smtClean="0"/>
              <a:t>Web search is inherently a big-data problem.</a:t>
            </a:r>
          </a:p>
          <a:p>
            <a:r>
              <a:rPr lang="en-US" sz="2900" dirty="0" smtClean="0"/>
              <a:t>Common misconceptions:</a:t>
            </a:r>
          </a:p>
          <a:p>
            <a:pPr lvl="1"/>
            <a:r>
              <a:rPr lang="en-US" sz="2900" dirty="0" smtClean="0"/>
              <a:t>that the search goes into data gathering mode after the user types in the search word</a:t>
            </a:r>
          </a:p>
          <a:p>
            <a:pPr lvl="1"/>
            <a:r>
              <a:rPr lang="en-US" sz="2900" dirty="0" smtClean="0"/>
              <a:t>that search is </a:t>
            </a:r>
            <a:r>
              <a:rPr lang="en-US" sz="2900" i="1" dirty="0" smtClean="0"/>
              <a:t>directly</a:t>
            </a:r>
            <a:r>
              <a:rPr lang="en-US" sz="2900" dirty="0" smtClean="0"/>
              <a:t> executed by MR programming model</a:t>
            </a:r>
          </a:p>
          <a:p>
            <a:r>
              <a:rPr lang="en-US" sz="2900" dirty="0" smtClean="0"/>
              <a:t>In reality data is prepared ahead of time and curated before the search is applied to the well-positioned data.</a:t>
            </a:r>
          </a:p>
          <a:p>
            <a:r>
              <a:rPr lang="en-US" sz="2900" dirty="0" smtClean="0"/>
              <a:t>Data is analyzed for discovery of patterns and other information. Indices are generated for scalable access to data.</a:t>
            </a:r>
          </a:p>
          <a:p>
            <a:r>
              <a:rPr lang="en-US" sz="2900" dirty="0" smtClean="0"/>
              <a:t>Search engines rely on a data-structure called an inverted index.</a:t>
            </a:r>
          </a:p>
          <a:p>
            <a:pPr lvl="1"/>
            <a:r>
              <a:rPr lang="en-US" sz="2900" dirty="0" smtClean="0"/>
              <a:t>A regular index provides the location of an item within a document</a:t>
            </a:r>
          </a:p>
          <a:p>
            <a:pPr lvl="2"/>
            <a:r>
              <a:rPr lang="en-US" sz="2700" dirty="0" smtClean="0"/>
              <a:t>Example: an index on the primary key in a relational database</a:t>
            </a:r>
          </a:p>
          <a:p>
            <a:pPr lvl="1"/>
            <a:r>
              <a:rPr lang="en-US" sz="2900" dirty="0" smtClean="0"/>
              <a:t>An inverted index provides the list of documents that a term is found in, and other details such a frequency, proximity to something, hits, etc.</a:t>
            </a:r>
          </a:p>
          <a:p>
            <a:pPr lvl="2"/>
            <a:endParaRPr lang="en-US" sz="2700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A0C4-B1C4-482D-AA34-7BC672BE80C5}" type="datetime1">
              <a:rPr lang="en-US" smtClean="0"/>
              <a:t>2/28/2013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35B3-BF92-4755-A0F4-4E24D4CF9D9F}" type="slidenum">
              <a:rPr lang="en-US" smtClean="0"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Inverted Indexing for Text Retrieval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998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web search problem decomposes into 3 problems: </a:t>
            </a:r>
          </a:p>
          <a:p>
            <a:pPr lvl="1"/>
            <a:r>
              <a:rPr lang="en-US" dirty="0" smtClean="0"/>
              <a:t>Gathering web content (web crawling)</a:t>
            </a:r>
          </a:p>
          <a:p>
            <a:pPr lvl="1"/>
            <a:r>
              <a:rPr lang="en-US" dirty="0" smtClean="0"/>
              <a:t>Construction of the inverted index (indexing)</a:t>
            </a:r>
          </a:p>
          <a:p>
            <a:pPr lvl="1"/>
            <a:r>
              <a:rPr lang="en-US" dirty="0" smtClean="0"/>
              <a:t>Ranking documents given a query (retrieval)</a:t>
            </a:r>
          </a:p>
          <a:p>
            <a:r>
              <a:rPr lang="en-US" dirty="0" smtClean="0"/>
              <a:t>The first two are offline problems.</a:t>
            </a:r>
          </a:p>
          <a:p>
            <a:r>
              <a:rPr lang="en-US" dirty="0" smtClean="0"/>
              <a:t>These two need to be scalable and efficient, but do not have to operate in </a:t>
            </a:r>
            <a:r>
              <a:rPr lang="en-US" dirty="0" err="1" smtClean="0"/>
              <a:t>realtime</a:t>
            </a:r>
            <a:r>
              <a:rPr lang="en-US" dirty="0" smtClean="0"/>
              <a:t>; updates can be made incrementally based on the content changes.</a:t>
            </a:r>
          </a:p>
          <a:p>
            <a:r>
              <a:rPr lang="en-US" dirty="0" smtClean="0"/>
              <a:t>Retrieval is a online problem that demands stringent timings: sub-second response times.</a:t>
            </a:r>
          </a:p>
          <a:p>
            <a:pPr lvl="1"/>
            <a:r>
              <a:rPr lang="en-US" dirty="0" smtClean="0"/>
              <a:t>Concurrent queries</a:t>
            </a:r>
          </a:p>
          <a:p>
            <a:pPr lvl="1"/>
            <a:r>
              <a:rPr lang="en-US" dirty="0" smtClean="0"/>
              <a:t>Query latency</a:t>
            </a:r>
          </a:p>
          <a:p>
            <a:pPr lvl="1"/>
            <a:r>
              <a:rPr lang="en-US" dirty="0" smtClean="0"/>
              <a:t>Load on the servers</a:t>
            </a:r>
          </a:p>
          <a:p>
            <a:pPr lvl="1"/>
            <a:r>
              <a:rPr lang="en-US" dirty="0" smtClean="0"/>
              <a:t>Other circumstances: day of the day</a:t>
            </a:r>
          </a:p>
          <a:p>
            <a:pPr lvl="1"/>
            <a:r>
              <a:rPr lang="en-US" dirty="0" smtClean="0"/>
              <a:t>Resource consumption can be spikey or highly variable</a:t>
            </a:r>
          </a:p>
          <a:p>
            <a:r>
              <a:rPr lang="en-US" dirty="0" smtClean="0"/>
              <a:t>Resource requirement for indexing is more predictable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8727-07B8-4C86-AA5B-E1BB8942C3C4}" type="datetime1">
              <a:rPr lang="en-US" smtClean="0"/>
              <a:t>2/28/2013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35B3-BF92-4755-A0F4-4E24D4CF9D9F}" type="slidenum">
              <a:rPr lang="en-US" smtClean="0"/>
              <a:t>3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Analysis of the whole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11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a “seed” URL , say </a:t>
            </a:r>
            <a:r>
              <a:rPr lang="en-US" dirty="0" err="1" smtClean="0"/>
              <a:t>wikipedia</a:t>
            </a:r>
            <a:r>
              <a:rPr lang="en-US" dirty="0" smtClean="0"/>
              <a:t> page, and start collecting the content by following the links in the seed page; the depth of traversal is also specified by the input</a:t>
            </a:r>
          </a:p>
          <a:p>
            <a:r>
              <a:rPr lang="en-US" dirty="0" smtClean="0"/>
              <a:t>What are the issues?</a:t>
            </a:r>
          </a:p>
          <a:p>
            <a:r>
              <a:rPr lang="en-US" dirty="0" smtClean="0"/>
              <a:t>See page 67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0097-9F01-4078-B9DC-08D13192D514}" type="datetime1">
              <a:rPr lang="en-US" smtClean="0"/>
              <a:t>2/28/2013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35B3-BF92-4755-A0F4-4E24D4CF9D9F}" type="slidenum">
              <a:rPr lang="en-US" smtClean="0"/>
              <a:t>4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Crawling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33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Inverted index consists of postings lists, one associated with each term that appears in the corpus.</a:t>
            </a:r>
          </a:p>
          <a:p>
            <a:r>
              <a:rPr lang="en-US" dirty="0" smtClean="0"/>
              <a:t>&lt;t, posting&gt;</a:t>
            </a:r>
            <a:r>
              <a:rPr lang="en-US" baseline="30000" dirty="0" smtClean="0"/>
              <a:t>n</a:t>
            </a:r>
          </a:p>
          <a:p>
            <a:r>
              <a:rPr lang="en-US" dirty="0"/>
              <a:t>&lt;t, </a:t>
            </a:r>
            <a:r>
              <a:rPr lang="en-US" dirty="0" smtClean="0"/>
              <a:t>&lt;</a:t>
            </a:r>
            <a:r>
              <a:rPr lang="en-US" dirty="0" err="1" smtClean="0"/>
              <a:t>docid</a:t>
            </a:r>
            <a:r>
              <a:rPr lang="en-US" dirty="0" smtClean="0"/>
              <a:t>, </a:t>
            </a:r>
            <a:r>
              <a:rPr lang="en-US" dirty="0" err="1" smtClean="0"/>
              <a:t>tf</a:t>
            </a:r>
            <a:r>
              <a:rPr lang="en-US" dirty="0" smtClean="0"/>
              <a:t>&gt; &gt;</a:t>
            </a:r>
            <a:r>
              <a:rPr lang="en-US" baseline="30000" dirty="0" smtClean="0"/>
              <a:t>n</a:t>
            </a:r>
          </a:p>
          <a:p>
            <a:r>
              <a:rPr lang="en-US" dirty="0"/>
              <a:t>&lt;t, </a:t>
            </a:r>
            <a:r>
              <a:rPr lang="en-US" dirty="0" smtClean="0"/>
              <a:t>&lt;</a:t>
            </a:r>
            <a:r>
              <a:rPr lang="en-US" dirty="0" err="1" smtClean="0"/>
              <a:t>docid</a:t>
            </a:r>
            <a:r>
              <a:rPr lang="en-US" dirty="0" smtClean="0"/>
              <a:t>, </a:t>
            </a:r>
            <a:r>
              <a:rPr lang="en-US" dirty="0" err="1" smtClean="0"/>
              <a:t>tf</a:t>
            </a:r>
            <a:r>
              <a:rPr lang="en-US" dirty="0" smtClean="0"/>
              <a:t>, other info&gt;&gt;</a:t>
            </a:r>
            <a:r>
              <a:rPr lang="en-US" baseline="30000" dirty="0" smtClean="0"/>
              <a:t>n</a:t>
            </a:r>
          </a:p>
          <a:p>
            <a:endParaRPr lang="en-US" baseline="30000" dirty="0"/>
          </a:p>
          <a:p>
            <a:r>
              <a:rPr lang="en-US" dirty="0" smtClean="0"/>
              <a:t>Key, value pair where the key is the term (word) and the value is the </a:t>
            </a:r>
            <a:r>
              <a:rPr lang="en-US" dirty="0" err="1" smtClean="0"/>
              <a:t>docid</a:t>
            </a:r>
            <a:r>
              <a:rPr lang="en-US" dirty="0" smtClean="0"/>
              <a:t>, followed by “payload”</a:t>
            </a:r>
          </a:p>
          <a:p>
            <a:r>
              <a:rPr lang="en-US" dirty="0" smtClean="0"/>
              <a:t>Payload can be empty for simple index</a:t>
            </a:r>
          </a:p>
          <a:p>
            <a:r>
              <a:rPr lang="en-US" dirty="0" smtClean="0"/>
              <a:t>Payload can be complex: provides such details as co-occurrences, additional linguistic processing, page rank of the doc, etc.</a:t>
            </a:r>
          </a:p>
          <a:p>
            <a:r>
              <a:rPr lang="en-US" dirty="0" smtClean="0"/>
              <a:t>&lt;t2, &lt;d1, d4, d67, d89&gt;&gt;</a:t>
            </a:r>
          </a:p>
          <a:p>
            <a:r>
              <a:rPr lang="en-US" dirty="0" smtClean="0"/>
              <a:t>&lt;t3, &lt;d4, d6, d7, d9, d22&gt;&gt;</a:t>
            </a:r>
          </a:p>
          <a:p>
            <a:r>
              <a:rPr lang="en-US" dirty="0" smtClean="0"/>
              <a:t>Document numbering typically do not have semantic content but docs from the same corpus are numbered together or the numbers could be assigned based on page ranks.</a:t>
            </a:r>
          </a:p>
          <a:p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baseline="300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3000-D32D-4632-9D78-031A2820058A}" type="datetime1">
              <a:rPr lang="en-US" smtClean="0"/>
              <a:t>2/28/2013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35B3-BF92-4755-A0F4-4E24D4CF9D9F}" type="slidenum">
              <a:rPr lang="en-US" smtClean="0"/>
              <a:t>5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Inverted Index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712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Input to the mapper consists of </a:t>
            </a:r>
            <a:r>
              <a:rPr lang="en-US" dirty="0" err="1" smtClean="0"/>
              <a:t>docid</a:t>
            </a:r>
            <a:r>
              <a:rPr lang="en-US" dirty="0" smtClean="0"/>
              <a:t> and actual content.</a:t>
            </a:r>
          </a:p>
          <a:p>
            <a:r>
              <a:rPr lang="en-US" dirty="0" smtClean="0"/>
              <a:t>Each document is analyzed and broken down into terms.</a:t>
            </a:r>
          </a:p>
          <a:p>
            <a:r>
              <a:rPr lang="en-US" dirty="0" smtClean="0"/>
              <a:t>Processing pipeline assuming HTML docs:</a:t>
            </a:r>
          </a:p>
          <a:p>
            <a:pPr lvl="1"/>
            <a:r>
              <a:rPr lang="en-US" dirty="0" smtClean="0"/>
              <a:t>Strip HTML tags</a:t>
            </a:r>
          </a:p>
          <a:p>
            <a:pPr lvl="1"/>
            <a:r>
              <a:rPr lang="en-US" dirty="0" smtClean="0"/>
              <a:t>Strip </a:t>
            </a:r>
            <a:r>
              <a:rPr lang="en-US" dirty="0" err="1" smtClean="0"/>
              <a:t>Javascript</a:t>
            </a:r>
            <a:r>
              <a:rPr lang="en-US" dirty="0" smtClean="0"/>
              <a:t> code</a:t>
            </a:r>
          </a:p>
          <a:p>
            <a:pPr lvl="1"/>
            <a:r>
              <a:rPr lang="en-US" dirty="0" smtClean="0"/>
              <a:t>Tokenize using a set of delimiters</a:t>
            </a:r>
          </a:p>
          <a:p>
            <a:pPr lvl="1"/>
            <a:r>
              <a:rPr lang="en-US" dirty="0" smtClean="0"/>
              <a:t>Case fold</a:t>
            </a:r>
          </a:p>
          <a:p>
            <a:pPr lvl="1"/>
            <a:r>
              <a:rPr lang="en-US" dirty="0" smtClean="0"/>
              <a:t>Remove stop words (a, an the…)</a:t>
            </a:r>
          </a:p>
          <a:p>
            <a:pPr lvl="1"/>
            <a:r>
              <a:rPr lang="en-US" dirty="0" smtClean="0"/>
              <a:t>Remove domain-specific stop works</a:t>
            </a:r>
          </a:p>
          <a:p>
            <a:pPr lvl="1"/>
            <a:r>
              <a:rPr lang="en-US" dirty="0" smtClean="0"/>
              <a:t>Stem different forms (..</a:t>
            </a:r>
            <a:r>
              <a:rPr lang="en-US" dirty="0" err="1" smtClean="0"/>
              <a:t>ing</a:t>
            </a:r>
            <a:r>
              <a:rPr lang="en-US" dirty="0" smtClean="0"/>
              <a:t>, ..</a:t>
            </a:r>
            <a:r>
              <a:rPr lang="en-US" dirty="0" err="1" smtClean="0"/>
              <a:t>ed</a:t>
            </a:r>
            <a:r>
              <a:rPr lang="en-US" dirty="0" smtClean="0"/>
              <a:t>…, dogs – dog)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506C-E2B0-48C5-A975-FDCBBB4525A5}" type="datetime1">
              <a:rPr lang="en-US" smtClean="0"/>
              <a:t>2/28/2013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35B3-BF92-4755-A0F4-4E24D4CF9D9F}" type="slidenum">
              <a:rPr lang="en-US" smtClean="0"/>
              <a:t>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Inverted Index: Baseline Implementation using MR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540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en-US" dirty="0"/>
              <a:t>class Mapper</a:t>
            </a:r>
          </a:p>
          <a:p>
            <a:pPr marL="109728" indent="0">
              <a:buNone/>
            </a:pPr>
            <a:r>
              <a:rPr lang="nl-NL" dirty="0" smtClean="0"/>
              <a:t>procedure </a:t>
            </a:r>
            <a:r>
              <a:rPr lang="nl-NL" dirty="0"/>
              <a:t>Map(docid n; doc d)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H  =new </a:t>
            </a:r>
            <a:r>
              <a:rPr lang="en-US" dirty="0" err="1"/>
              <a:t>AssociativeArray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for </a:t>
            </a:r>
            <a:r>
              <a:rPr lang="en-US" dirty="0"/>
              <a:t>all term t </a:t>
            </a:r>
            <a:r>
              <a:rPr lang="en-US" dirty="0" smtClean="0"/>
              <a:t>in </a:t>
            </a:r>
            <a:r>
              <a:rPr lang="en-US" dirty="0"/>
              <a:t>doc d do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H(t)   H(t) </a:t>
            </a:r>
            <a:r>
              <a:rPr lang="en-US" dirty="0"/>
              <a:t>+ 1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for </a:t>
            </a:r>
            <a:r>
              <a:rPr lang="en-US" dirty="0"/>
              <a:t>all term t </a:t>
            </a:r>
            <a:r>
              <a:rPr lang="en-US" dirty="0" smtClean="0"/>
              <a:t>in H </a:t>
            </a:r>
            <a:r>
              <a:rPr lang="en-US" dirty="0"/>
              <a:t>do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Emit(term </a:t>
            </a:r>
            <a:r>
              <a:rPr lang="en-US" dirty="0"/>
              <a:t>t; posting (</a:t>
            </a:r>
            <a:r>
              <a:rPr lang="en-US" dirty="0" err="1" smtClean="0"/>
              <a:t>n,H</a:t>
            </a:r>
            <a:r>
              <a:rPr lang="en-US" dirty="0" smtClean="0"/>
              <a:t>[t])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 class </a:t>
            </a:r>
            <a:r>
              <a:rPr lang="en-US" dirty="0"/>
              <a:t>Reducer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procedure </a:t>
            </a:r>
            <a:r>
              <a:rPr lang="en-US" dirty="0"/>
              <a:t>Reduce(term t; postings [hn1; f1i; hn2; f2i : : :])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/>
              <a:t>P </a:t>
            </a:r>
            <a:r>
              <a:rPr lang="en-US" dirty="0" smtClean="0"/>
              <a:t> = new </a:t>
            </a:r>
            <a:r>
              <a:rPr lang="en-US" dirty="0"/>
              <a:t>List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for </a:t>
            </a:r>
            <a:r>
              <a:rPr lang="en-US" dirty="0"/>
              <a:t>all posting </a:t>
            </a:r>
            <a:r>
              <a:rPr lang="en-US" dirty="0" smtClean="0"/>
              <a:t>(</a:t>
            </a:r>
            <a:r>
              <a:rPr lang="en-US" dirty="0" err="1"/>
              <a:t>t</a:t>
            </a:r>
            <a:r>
              <a:rPr lang="en-US" dirty="0" err="1" smtClean="0"/>
              <a:t>,f</a:t>
            </a:r>
            <a:r>
              <a:rPr lang="en-US" dirty="0" smtClean="0"/>
              <a:t>) in </a:t>
            </a:r>
            <a:r>
              <a:rPr lang="en-US" dirty="0"/>
              <a:t>postings </a:t>
            </a:r>
            <a:r>
              <a:rPr lang="en-US" dirty="0" smtClean="0"/>
              <a:t>[(n1,f1); </a:t>
            </a:r>
            <a:r>
              <a:rPr lang="en-US" dirty="0"/>
              <a:t>(</a:t>
            </a:r>
            <a:r>
              <a:rPr lang="en-US" dirty="0" smtClean="0"/>
              <a:t>n2</a:t>
            </a:r>
            <a:r>
              <a:rPr lang="en-US" dirty="0"/>
              <a:t>,</a:t>
            </a:r>
            <a:r>
              <a:rPr lang="en-US" dirty="0" smtClean="0"/>
              <a:t> f2) </a:t>
            </a:r>
            <a:r>
              <a:rPr lang="en-US" dirty="0"/>
              <a:t>: : :] do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   Append(P, (t, f))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Sort(P</a:t>
            </a:r>
            <a:r>
              <a:rPr lang="en-US" dirty="0"/>
              <a:t>)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Emit(term </a:t>
            </a:r>
            <a:r>
              <a:rPr lang="en-US" dirty="0"/>
              <a:t>t; postings P</a:t>
            </a:r>
            <a:r>
              <a:rPr lang="en-US" dirty="0" smtClean="0"/>
              <a:t>)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506C-E2B0-48C5-A975-FDCBBB4525A5}" type="datetime1">
              <a:rPr lang="en-US" smtClean="0"/>
              <a:t>2/28/2013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35B3-BF92-4755-A0F4-4E24D4CF9D9F}" type="slidenum">
              <a:rPr lang="en-US" smtClean="0"/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 MR for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842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MR runtime performs a large, distributed group by of the postings by term.</a:t>
            </a:r>
          </a:p>
          <a:p>
            <a:r>
              <a:rPr lang="en-US" dirty="0" smtClean="0"/>
              <a:t>Without any additional effort by the programmer, the execution framework brings together all the postings that belong in the same posting list.</a:t>
            </a:r>
          </a:p>
          <a:p>
            <a:r>
              <a:rPr lang="en-US" dirty="0" smtClean="0"/>
              <a:t>This reduces the work of the reducer.</a:t>
            </a:r>
          </a:p>
          <a:p>
            <a:r>
              <a:rPr lang="en-US" dirty="0" smtClean="0"/>
              <a:t>Note the sort at the end of reducer to sort the list by the docs.</a:t>
            </a:r>
          </a:p>
          <a:p>
            <a:r>
              <a:rPr lang="en-US" dirty="0" smtClean="0"/>
              <a:t>Note that Shuffle sorts by key and not by value</a:t>
            </a:r>
          </a:p>
          <a:p>
            <a:r>
              <a:rPr lang="en-US" dirty="0" smtClean="0"/>
              <a:t># of index files depends on number of reducers.</a:t>
            </a:r>
          </a:p>
          <a:p>
            <a:r>
              <a:rPr lang="en-US" dirty="0" smtClean="0"/>
              <a:t>See Figure 4.3</a:t>
            </a:r>
          </a:p>
          <a:p>
            <a:r>
              <a:rPr lang="en-US" dirty="0" smtClean="0"/>
              <a:t>No need to consolidate the reducer output files</a:t>
            </a:r>
          </a:p>
          <a:p>
            <a:r>
              <a:rPr lang="en-US" dirty="0" smtClean="0"/>
              <a:t>This is a very concise implementation of II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506C-E2B0-48C5-A975-FDCBBB4525A5}" type="datetime1">
              <a:rPr lang="en-US" smtClean="0"/>
              <a:t>2/28/2013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35B3-BF92-4755-A0F4-4E24D4CF9D9F}" type="slidenum">
              <a:rPr lang="en-US" smtClean="0"/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and Shuffle Phase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256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From Baseline to an improved version</a:t>
            </a:r>
          </a:p>
          <a:p>
            <a:r>
              <a:rPr lang="en-US" sz="2000" dirty="0" smtClean="0"/>
              <a:t>Observe the sort done by the Reducer. Is there any way to push this into the MR runtime?</a:t>
            </a:r>
          </a:p>
          <a:p>
            <a:r>
              <a:rPr lang="en-US" sz="2000" dirty="0" smtClean="0"/>
              <a:t>Instead of </a:t>
            </a:r>
          </a:p>
          <a:p>
            <a:pPr lvl="1"/>
            <a:r>
              <a:rPr lang="en-US" sz="2000" dirty="0" smtClean="0"/>
              <a:t>(term t, posting&lt;</a:t>
            </a:r>
            <a:r>
              <a:rPr lang="en-US" sz="2000" dirty="0" err="1" smtClean="0"/>
              <a:t>docid</a:t>
            </a:r>
            <a:r>
              <a:rPr lang="en-US" sz="2000" dirty="0" smtClean="0"/>
              <a:t>, f&gt;)</a:t>
            </a:r>
          </a:p>
          <a:p>
            <a:r>
              <a:rPr lang="en-US" sz="2000" dirty="0" smtClean="0"/>
              <a:t>Emit</a:t>
            </a:r>
          </a:p>
          <a:p>
            <a:pPr lvl="1"/>
            <a:r>
              <a:rPr lang="en-US" sz="2000" dirty="0" smtClean="0"/>
              <a:t>(tuple&lt;t, </a:t>
            </a:r>
            <a:r>
              <a:rPr lang="en-US" sz="2000" dirty="0" err="1" smtClean="0"/>
              <a:t>docid</a:t>
            </a:r>
            <a:r>
              <a:rPr lang="en-US" sz="2000" dirty="0" smtClean="0"/>
              <a:t>&gt;, </a:t>
            </a:r>
            <a:r>
              <a:rPr lang="en-US" sz="2000" dirty="0" err="1" smtClean="0"/>
              <a:t>tf</a:t>
            </a:r>
            <a:r>
              <a:rPr lang="en-US" sz="2000" dirty="0" smtClean="0"/>
              <a:t> f)</a:t>
            </a:r>
          </a:p>
          <a:p>
            <a:r>
              <a:rPr lang="en-US" sz="2000" dirty="0" smtClean="0"/>
              <a:t>This is known as value-key conversion design pattern</a:t>
            </a:r>
          </a:p>
          <a:p>
            <a:r>
              <a:rPr lang="en-US" sz="2000" dirty="0" smtClean="0"/>
              <a:t>This switching ensures the keys arrive in order at the reducer</a:t>
            </a:r>
          </a:p>
          <a:p>
            <a:r>
              <a:rPr lang="en-US" sz="2000" dirty="0" smtClean="0"/>
              <a:t>Small memory foot print; less buffer space needed at the reducer</a:t>
            </a:r>
          </a:p>
          <a:p>
            <a:r>
              <a:rPr lang="en-US" sz="2000" dirty="0" smtClean="0"/>
              <a:t>See fig.4.4</a:t>
            </a:r>
            <a:endParaRPr lang="en-US" sz="2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506C-E2B0-48C5-A975-FDCBBB4525A5}" type="datetime1">
              <a:rPr lang="en-US" smtClean="0"/>
              <a:t>2/28/2013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35B3-BF92-4755-A0F4-4E24D4CF9D9F}" type="slidenum">
              <a:rPr lang="en-US" smtClean="0"/>
              <a:t>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Inverted Index: Revised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9065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764</TotalTime>
  <Words>1048</Words>
  <Application>Microsoft Office PowerPoint</Application>
  <PresentationFormat>On-screen Show (4:3)</PresentationFormat>
  <Paragraphs>142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MR Application with optimizations for performance and scalability</vt:lpstr>
      <vt:lpstr>Inverted Indexing for Text Retrieval</vt:lpstr>
      <vt:lpstr>The Analysis of the whole problem</vt:lpstr>
      <vt:lpstr>Web Crawling</vt:lpstr>
      <vt:lpstr>Inverted Index</vt:lpstr>
      <vt:lpstr>Inverted Index: Baseline Implementation using MR</vt:lpstr>
      <vt:lpstr>Baseline MR for II</vt:lpstr>
      <vt:lpstr>Sort and Shuffle Phase</vt:lpstr>
      <vt:lpstr>Inverted Index: Revised implementation</vt:lpstr>
      <vt:lpstr>Improved MR for II</vt:lpstr>
      <vt:lpstr>Index compression for space</vt:lpstr>
      <vt:lpstr>What about retrieval?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Ramamurthy, Bina</cp:lastModifiedBy>
  <cp:revision>22</cp:revision>
  <dcterms:created xsi:type="dcterms:W3CDTF">2011-10-04T00:22:36Z</dcterms:created>
  <dcterms:modified xsi:type="dcterms:W3CDTF">2013-02-28T19:27:13Z</dcterms:modified>
</cp:coreProperties>
</file>