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5" r:id="rId7"/>
    <p:sldId id="260" r:id="rId8"/>
    <p:sldId id="261" r:id="rId9"/>
    <p:sldId id="262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0D91-EEFD-4D0B-B85E-5459A1C30130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032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0D91-EEFD-4D0B-B85E-5459A1C30130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70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0D91-EEFD-4D0B-B85E-5459A1C30130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305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0D91-EEFD-4D0B-B85E-5459A1C30130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087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0D91-EEFD-4D0B-B85E-5459A1C30130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49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0D91-EEFD-4D0B-B85E-5459A1C30130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228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0D91-EEFD-4D0B-B85E-5459A1C30130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760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0D91-EEFD-4D0B-B85E-5459A1C30130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840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0D91-EEFD-4D0B-B85E-5459A1C30130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52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0D91-EEFD-4D0B-B85E-5459A1C30130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037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0D91-EEFD-4D0B-B85E-5459A1C30130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101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50D91-EEFD-4D0B-B85E-5459A1C30130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777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Design of Pig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10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 (</a:t>
            </a:r>
            <a:r>
              <a:rPr lang="en-US" dirty="0" err="1" smtClean="0"/>
              <a:t>cntd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Group</a:t>
            </a:r>
            <a:r>
              <a:rPr lang="en-US" dirty="0" smtClean="0"/>
              <a:t> operation collects together records with the same key.</a:t>
            </a:r>
          </a:p>
          <a:p>
            <a:pPr lvl="1"/>
            <a:r>
              <a:rPr lang="en-US" sz="2400" dirty="0" err="1"/>
              <a:t>g</a:t>
            </a:r>
            <a:r>
              <a:rPr lang="en-US" sz="2400" dirty="0" err="1" smtClean="0"/>
              <a:t>rpd</a:t>
            </a:r>
            <a:r>
              <a:rPr lang="en-US" sz="2400" dirty="0" smtClean="0"/>
              <a:t> = group daily by stock; -- output is &lt;key, bag&gt;</a:t>
            </a:r>
          </a:p>
          <a:p>
            <a:pPr lvl="1"/>
            <a:r>
              <a:rPr lang="en-US" sz="2400" dirty="0"/>
              <a:t>c</a:t>
            </a:r>
            <a:r>
              <a:rPr lang="en-US" sz="2400" dirty="0" smtClean="0"/>
              <a:t>ounts = </a:t>
            </a:r>
            <a:r>
              <a:rPr lang="en-US" sz="2400" dirty="0" err="1" smtClean="0"/>
              <a:t>foreach</a:t>
            </a:r>
            <a:r>
              <a:rPr lang="en-US" sz="2400" dirty="0" smtClean="0"/>
              <a:t> </a:t>
            </a:r>
            <a:r>
              <a:rPr lang="en-US" sz="2400" dirty="0" err="1" smtClean="0"/>
              <a:t>grpd</a:t>
            </a:r>
            <a:r>
              <a:rPr lang="en-US" sz="2400" dirty="0" smtClean="0"/>
              <a:t> generate group, COUNT(daily);</a:t>
            </a:r>
          </a:p>
          <a:p>
            <a:pPr lvl="1"/>
            <a:r>
              <a:rPr lang="en-US" sz="2400" dirty="0" smtClean="0"/>
              <a:t>Can also group by multiple keys</a:t>
            </a:r>
          </a:p>
          <a:p>
            <a:pPr lvl="1"/>
            <a:r>
              <a:rPr lang="en-US" sz="2400" dirty="0" err="1"/>
              <a:t>grpd</a:t>
            </a:r>
            <a:r>
              <a:rPr lang="en-US" sz="2400" dirty="0"/>
              <a:t> = group daily </a:t>
            </a:r>
            <a:r>
              <a:rPr lang="en-US" sz="2400" dirty="0" smtClean="0"/>
              <a:t>by (stock, exchange);</a:t>
            </a:r>
          </a:p>
          <a:p>
            <a:r>
              <a:rPr lang="en-US" dirty="0" smtClean="0"/>
              <a:t>Group forces the “reduce” phase of MR</a:t>
            </a:r>
          </a:p>
          <a:p>
            <a:r>
              <a:rPr lang="en-US" dirty="0" smtClean="0"/>
              <a:t>Pig offers mechanism for addressing data skew and unbalanced use of reducers (we will not worry about this now)</a:t>
            </a:r>
          </a:p>
          <a:p>
            <a:pPr marL="457200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2977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 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Strict total order…</a:t>
            </a:r>
          </a:p>
          <a:p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en-US" dirty="0" smtClean="0"/>
              <a:t>aily = load “</a:t>
            </a:r>
            <a:r>
              <a:rPr lang="en-US" dirty="0" err="1" smtClean="0"/>
              <a:t>NYSE_daily</a:t>
            </a:r>
            <a:r>
              <a:rPr lang="en-US" dirty="0" smtClean="0"/>
              <a:t>” as (exchange, symbol, close, open,…)</a:t>
            </a:r>
          </a:p>
          <a:p>
            <a:pPr marL="0" indent="0">
              <a:buNone/>
            </a:pPr>
            <a:r>
              <a:rPr lang="en-US" dirty="0" err="1"/>
              <a:t>b</a:t>
            </a:r>
            <a:r>
              <a:rPr lang="en-US" dirty="0" err="1" smtClean="0"/>
              <a:t>ydate</a:t>
            </a:r>
            <a:r>
              <a:rPr lang="en-US" dirty="0" smtClean="0"/>
              <a:t> = order daily by date;</a:t>
            </a:r>
          </a:p>
          <a:p>
            <a:pPr marL="0" indent="0">
              <a:buNone/>
            </a:pPr>
            <a:r>
              <a:rPr lang="en-US" dirty="0" err="1"/>
              <a:t>b</a:t>
            </a:r>
            <a:r>
              <a:rPr lang="en-US" dirty="0" err="1" smtClean="0"/>
              <a:t>ydateandsymbol</a:t>
            </a:r>
            <a:r>
              <a:rPr lang="en-US" dirty="0" smtClean="0"/>
              <a:t> = order daily by date, symbol;</a:t>
            </a:r>
          </a:p>
          <a:p>
            <a:pPr marL="0" indent="0">
              <a:buNone/>
            </a:pPr>
            <a:r>
              <a:rPr lang="en-US" dirty="0" err="1" smtClean="0"/>
              <a:t>byclose</a:t>
            </a:r>
            <a:r>
              <a:rPr lang="en-US" dirty="0" smtClean="0"/>
              <a:t> = order by close </a:t>
            </a:r>
            <a:r>
              <a:rPr lang="en-US" dirty="0" err="1" smtClean="0"/>
              <a:t>desc</a:t>
            </a:r>
            <a:r>
              <a:rPr lang="en-US" dirty="0" smtClean="0"/>
              <a:t>, open;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675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istinct primitive: to remove duplicates</a:t>
            </a:r>
          </a:p>
          <a:p>
            <a:r>
              <a:rPr lang="en-US" dirty="0" smtClean="0"/>
              <a:t>Limit:</a:t>
            </a:r>
          </a:p>
          <a:p>
            <a:pPr marL="0" indent="0">
              <a:buNone/>
            </a:pPr>
            <a:r>
              <a:rPr lang="en-US" dirty="0" err="1"/>
              <a:t>d</a:t>
            </a:r>
            <a:r>
              <a:rPr lang="en-US" dirty="0" err="1" smtClean="0"/>
              <a:t>ivs</a:t>
            </a:r>
            <a:r>
              <a:rPr lang="en-US" dirty="0" smtClean="0"/>
              <a:t> = load ‘</a:t>
            </a:r>
            <a:r>
              <a:rPr lang="en-US" dirty="0" err="1" smtClean="0"/>
              <a:t>NYSE_dividends</a:t>
            </a:r>
            <a:r>
              <a:rPr lang="en-US" dirty="0" smtClean="0"/>
              <a:t>’;</a:t>
            </a:r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irst10 = limit </a:t>
            </a:r>
            <a:r>
              <a:rPr lang="en-US" dirty="0" err="1" smtClean="0"/>
              <a:t>divs</a:t>
            </a:r>
            <a:r>
              <a:rPr lang="en-US" dirty="0" smtClean="0"/>
              <a:t> 10;</a:t>
            </a:r>
          </a:p>
          <a:p>
            <a:r>
              <a:rPr lang="en-US" dirty="0" smtClean="0"/>
              <a:t>Sample</a:t>
            </a:r>
          </a:p>
          <a:p>
            <a:pPr marL="0" indent="0">
              <a:buNone/>
            </a:pPr>
            <a:r>
              <a:rPr lang="en-US" dirty="0" err="1"/>
              <a:t>d</a:t>
            </a:r>
            <a:r>
              <a:rPr lang="en-US" dirty="0" err="1" smtClean="0"/>
              <a:t>ivs</a:t>
            </a:r>
            <a:r>
              <a:rPr lang="en-US" dirty="0" smtClean="0"/>
              <a:t> = load  ‘</a:t>
            </a:r>
            <a:r>
              <a:rPr lang="en-US" dirty="0" err="1" smtClean="0"/>
              <a:t>NYSE_dividends</a:t>
            </a:r>
            <a:r>
              <a:rPr lang="en-US" dirty="0" smtClean="0"/>
              <a:t>’;</a:t>
            </a:r>
          </a:p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ome = sample </a:t>
            </a:r>
            <a:r>
              <a:rPr lang="en-US" dirty="0" err="1" smtClean="0"/>
              <a:t>divs</a:t>
            </a:r>
            <a:r>
              <a:rPr lang="en-US" dirty="0" smtClean="0"/>
              <a:t> 0.1;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894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Parallel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en-US" dirty="0" smtClean="0"/>
              <a:t>aily = load ‘</a:t>
            </a:r>
            <a:r>
              <a:rPr lang="en-US" dirty="0" err="1" smtClean="0"/>
              <a:t>NYSE_daily</a:t>
            </a:r>
            <a:r>
              <a:rPr lang="en-US" dirty="0" smtClean="0"/>
              <a:t>’;</a:t>
            </a:r>
          </a:p>
          <a:p>
            <a:pPr marL="0" indent="0">
              <a:buNone/>
            </a:pPr>
            <a:r>
              <a:rPr lang="en-US" dirty="0" err="1"/>
              <a:t>b</a:t>
            </a:r>
            <a:r>
              <a:rPr lang="en-US" dirty="0" err="1" smtClean="0"/>
              <a:t>ysym</a:t>
            </a:r>
            <a:r>
              <a:rPr lang="en-US" dirty="0" smtClean="0"/>
              <a:t>  = group daily by symbol parallel 10;</a:t>
            </a:r>
          </a:p>
          <a:p>
            <a:pPr marL="0" indent="0">
              <a:buNone/>
            </a:pPr>
            <a:r>
              <a:rPr lang="en-US" dirty="0" smtClean="0"/>
              <a:t>(10 reducers)</a:t>
            </a:r>
          </a:p>
          <a:p>
            <a:r>
              <a:rPr lang="en-US" dirty="0" smtClean="0"/>
              <a:t>Register, piggybank.jar</a:t>
            </a:r>
          </a:p>
          <a:p>
            <a:pPr marL="0" indent="0">
              <a:buNone/>
            </a:pPr>
            <a:r>
              <a:rPr lang="en-US" dirty="0" smtClean="0"/>
              <a:t>register ‘piggybank.jar’</a:t>
            </a:r>
          </a:p>
          <a:p>
            <a:pPr marL="0" indent="0">
              <a:buNone/>
            </a:pPr>
            <a:r>
              <a:rPr lang="en-US" dirty="0" err="1"/>
              <a:t>d</a:t>
            </a:r>
            <a:r>
              <a:rPr lang="en-US" dirty="0" err="1" smtClean="0"/>
              <a:t>ivs</a:t>
            </a:r>
            <a:r>
              <a:rPr lang="en-US" dirty="0" smtClean="0"/>
              <a:t> = load ‘</a:t>
            </a:r>
            <a:r>
              <a:rPr lang="en-US" dirty="0" err="1" smtClean="0"/>
              <a:t>NYSE_dividens</a:t>
            </a:r>
            <a:r>
              <a:rPr lang="en-US" dirty="0" smtClean="0"/>
              <a:t>’;</a:t>
            </a:r>
          </a:p>
          <a:p>
            <a:pPr marL="0" indent="0">
              <a:buNone/>
            </a:pPr>
            <a:r>
              <a:rPr lang="en-US" dirty="0" err="1"/>
              <a:t>b</a:t>
            </a:r>
            <a:r>
              <a:rPr lang="en-US" dirty="0" err="1" smtClean="0"/>
              <a:t>ackwds</a:t>
            </a:r>
            <a:r>
              <a:rPr lang="en-US" dirty="0" smtClean="0"/>
              <a:t> =  </a:t>
            </a:r>
            <a:r>
              <a:rPr lang="en-US" dirty="0" err="1" smtClean="0"/>
              <a:t>foreach</a:t>
            </a:r>
            <a:r>
              <a:rPr lang="en-US" dirty="0" smtClean="0"/>
              <a:t> </a:t>
            </a:r>
            <a:r>
              <a:rPr lang="en-US" dirty="0" err="1" smtClean="0"/>
              <a:t>divs</a:t>
            </a:r>
            <a:r>
              <a:rPr lang="en-US" dirty="0" smtClean="0"/>
              <a:t> generate Reverse(symbol</a:t>
            </a:r>
            <a:r>
              <a:rPr lang="en-US" dirty="0" smtClean="0"/>
              <a:t>);</a:t>
            </a:r>
          </a:p>
          <a:p>
            <a:r>
              <a:rPr lang="en-US" dirty="0" smtClean="0"/>
              <a:t>Illustrate, describe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193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use pig?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To express the logical steps in big data analytics</a:t>
            </a:r>
          </a:p>
          <a:p>
            <a:r>
              <a:rPr lang="en-US" dirty="0" smtClean="0"/>
              <a:t>For prototyping?</a:t>
            </a:r>
          </a:p>
          <a:p>
            <a:r>
              <a:rPr lang="en-US" dirty="0" smtClean="0"/>
              <a:t>For domain experts who don’t want to learn MR but want to do big data</a:t>
            </a:r>
          </a:p>
          <a:p>
            <a:r>
              <a:rPr lang="en-US" dirty="0" smtClean="0"/>
              <a:t>For a one-time job: probably will not be repeated</a:t>
            </a:r>
          </a:p>
          <a:p>
            <a:r>
              <a:rPr lang="en-US" dirty="0" smtClean="0"/>
              <a:t>Quick demo of the MR capabilities</a:t>
            </a:r>
          </a:p>
          <a:p>
            <a:r>
              <a:rPr lang="en-US" dirty="0" smtClean="0"/>
              <a:t>Good for discussion of initial MR design &amp; planning (group, order etc.)</a:t>
            </a:r>
          </a:p>
          <a:p>
            <a:r>
              <a:rPr lang="en-US" dirty="0" smtClean="0"/>
              <a:t>Excellent interface to a data warehouse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599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Chapter  3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en-US" dirty="0" smtClean="0"/>
                  <a:t>Secondary sorting: MR framework sorts by the key.</a:t>
                </a:r>
              </a:p>
              <a:p>
                <a:r>
                  <a:rPr lang="en-US" dirty="0" smtClean="0"/>
                  <a:t>What if we wanted the value also be sorted?</a:t>
                </a:r>
              </a:p>
              <a:p>
                <a:r>
                  <a:rPr lang="en-US" dirty="0" smtClean="0"/>
                  <a:t>Consider the sensor data given below: m sensors, potentially large number; t represents time and r is actual sensor reading: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1, 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𝑚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1, 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80521</m:t>
                          </m:r>
                        </m:e>
                      </m:d>
                    </m:oMath>
                  </m:oMathPara>
                </a14:m>
                <a:endParaRPr lang="en-US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  <m:r>
                            <a:rPr lang="en-US" i="1">
                              <a:latin typeface="Cambria Math"/>
                            </a:rPr>
                            <m:t>1, </m:t>
                          </m:r>
                          <m:r>
                            <a:rPr lang="en-US" i="1">
                              <a:latin typeface="Cambria Math"/>
                            </a:rPr>
                            <m:t>𝑚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, </m:t>
                          </m:r>
                          <m:r>
                            <a:rPr lang="en-US" i="1">
                              <a:latin typeface="Cambria Math"/>
                            </a:rPr>
                            <m:t>𝑟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i="1">
                              <a:latin typeface="Cambria Math"/>
                            </a:rPr>
                            <m:t>0521</m:t>
                          </m:r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  <m:r>
                            <a:rPr lang="en-US" i="1">
                              <a:latin typeface="Cambria Math"/>
                            </a:rPr>
                            <m:t>1, </m:t>
                          </m:r>
                          <m:r>
                            <a:rPr lang="en-US" i="1">
                              <a:latin typeface="Cambria Math"/>
                            </a:rPr>
                            <m:t>𝑚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i="1">
                              <a:latin typeface="Cambria Math"/>
                            </a:rPr>
                            <m:t>, </m:t>
                          </m:r>
                          <m:r>
                            <a:rPr lang="en-US" i="1">
                              <a:latin typeface="Cambria Math"/>
                            </a:rPr>
                            <m:t>𝑟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6</m:t>
                          </m:r>
                          <m:r>
                            <a:rPr lang="en-US" i="1">
                              <a:latin typeface="Cambria Math"/>
                            </a:rPr>
                            <m:t>0521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                               ………..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, </m:t>
                          </m:r>
                          <m:r>
                            <a:rPr lang="en-US" i="1">
                              <a:latin typeface="Cambria Math"/>
                            </a:rPr>
                            <m:t>𝑚</m:t>
                          </m:r>
                          <m:r>
                            <a:rPr lang="en-US" i="1">
                              <a:latin typeface="Cambria Math"/>
                            </a:rPr>
                            <m:t>1, </m:t>
                          </m:r>
                          <m:r>
                            <a:rPr lang="en-US" i="1">
                              <a:latin typeface="Cambria Math"/>
                            </a:rPr>
                            <m:t>𝑟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21</m:t>
                          </m:r>
                          <m:r>
                            <a:rPr lang="en-US" i="1">
                              <a:latin typeface="Cambria Math"/>
                            </a:rPr>
                            <m:t>521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, </m:t>
                          </m:r>
                          <m:r>
                            <a:rPr lang="en-US" i="1">
                              <a:latin typeface="Cambria Math"/>
                            </a:rPr>
                            <m:t>𝑚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, </m:t>
                          </m:r>
                          <m:r>
                            <a:rPr lang="en-US" i="1">
                              <a:latin typeface="Cambria Math"/>
                            </a:rPr>
                            <m:t>𝑟</m:t>
                          </m:r>
                          <m:r>
                            <a:rPr lang="en-US" i="1">
                              <a:latin typeface="Cambria Math"/>
                            </a:rPr>
                            <m:t>88521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, </m:t>
                          </m:r>
                          <m:r>
                            <a:rPr lang="en-US" i="1">
                              <a:latin typeface="Cambria Math"/>
                            </a:rPr>
                            <m:t>𝑚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i="1">
                              <a:latin typeface="Cambria Math"/>
                            </a:rPr>
                            <m:t>, </m:t>
                          </m:r>
                          <m:r>
                            <a:rPr lang="en-US" i="1">
                              <a:latin typeface="Cambria Math"/>
                            </a:rPr>
                            <m:t>𝑟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i="1">
                              <a:latin typeface="Cambria Math"/>
                            </a:rPr>
                            <m:t>0521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b="0" dirty="0" smtClean="0"/>
              </a:p>
              <a:p>
                <a:pPr marL="0" indent="0">
                  <a:buNone/>
                </a:pPr>
                <a:endParaRPr lang="en-US" baseline="-250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037" t="-2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9262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Sorting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Problem: monitor activity</a:t>
            </a:r>
          </a:p>
          <a:p>
            <a:pPr marL="0" indent="0">
              <a:buNone/>
            </a:pPr>
            <a:r>
              <a:rPr lang="en-US" dirty="0"/>
              <a:t>m</a:t>
            </a:r>
            <a:r>
              <a:rPr lang="en-US" dirty="0" smtClean="0"/>
              <a:t>1</a:t>
            </a:r>
            <a:r>
              <a:rPr lang="en-US" dirty="0" smtClean="0">
                <a:sym typeface="Wingdings" pitchFamily="2" charset="2"/>
              </a:rPr>
              <a:t> (t1, r80521)  this is group by sensor mx…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But the group itself will not be in temporal order for each sensor.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Solution 1: reducer doing the sort…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Problems: in-memory buffering potential scalability bottleneck; what if the readings are over long period of time? What if it is a high frequency sensor? What if we are working with large complex objects?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We did this by making the key: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(m1, t1)  [(r80521)] 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You must write the sort order.. For the framework and need a custom </a:t>
            </a:r>
            <a:r>
              <a:rPr lang="en-US" dirty="0" err="1" smtClean="0">
                <a:sym typeface="Wingdings" pitchFamily="2" charset="2"/>
              </a:rPr>
              <a:t>partitioner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for all keys related to the same sensor (mx) are routed to the same reducer.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Why is it alright to sort at the infrastructure level?</a:t>
            </a:r>
          </a:p>
        </p:txBody>
      </p:sp>
    </p:spTree>
    <p:extLst>
      <p:ext uri="{BB962C8B-B14F-4D97-AF65-F5344CB8AC3E}">
        <p14:creationId xmlns:p14="http://schemas.microsoft.com/office/powerpoint/2010/main" val="8489714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Warehousing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Popular application of </a:t>
            </a:r>
            <a:r>
              <a:rPr lang="en-US" dirty="0" err="1" smtClean="0"/>
              <a:t>Hadoop</a:t>
            </a:r>
            <a:r>
              <a:rPr lang="en-US" dirty="0" smtClean="0"/>
              <a:t>. (remember Hive)</a:t>
            </a:r>
          </a:p>
          <a:p>
            <a:r>
              <a:rPr lang="en-US" dirty="0" smtClean="0"/>
              <a:t>Vast repository of data, foundation for Business intelligence (BI)</a:t>
            </a:r>
          </a:p>
          <a:p>
            <a:r>
              <a:rPr lang="en-US" dirty="0" smtClean="0"/>
              <a:t>Stores semi-structured as well as unstructured data</a:t>
            </a:r>
          </a:p>
          <a:p>
            <a:r>
              <a:rPr lang="en-US" dirty="0" smtClean="0"/>
              <a:t>Problem: how to implement relational joins?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7068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joins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Relation 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(k1, s1, S1)</a:t>
            </a:r>
          </a:p>
          <a:p>
            <a:pPr marL="0" indent="0">
              <a:buNone/>
            </a:pPr>
            <a:r>
              <a:rPr lang="en-US" dirty="0" smtClean="0"/>
              <a:t>(k2, s2, S2)</a:t>
            </a:r>
          </a:p>
          <a:p>
            <a:pPr marL="0" indent="0">
              <a:buNone/>
            </a:pPr>
            <a:r>
              <a:rPr lang="en-US" dirty="0" smtClean="0"/>
              <a:t>(k3, s3, S3)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Relation 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(k1, t</a:t>
            </a:r>
            <a:r>
              <a:rPr lang="en-US" dirty="0" smtClean="0"/>
              <a:t>1</a:t>
            </a:r>
            <a:r>
              <a:rPr lang="en-US" dirty="0"/>
              <a:t>, </a:t>
            </a:r>
            <a:r>
              <a:rPr lang="en-US" dirty="0" smtClean="0"/>
              <a:t>T1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(k2, </a:t>
            </a:r>
            <a:r>
              <a:rPr lang="en-US" dirty="0" smtClean="0"/>
              <a:t>t2</a:t>
            </a:r>
            <a:r>
              <a:rPr lang="en-US" dirty="0"/>
              <a:t>, </a:t>
            </a:r>
            <a:r>
              <a:rPr lang="en-US" dirty="0" smtClean="0"/>
              <a:t>T2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(k3, </a:t>
            </a:r>
            <a:r>
              <a:rPr lang="en-US" dirty="0" smtClean="0"/>
              <a:t>t3</a:t>
            </a:r>
            <a:r>
              <a:rPr lang="en-US" dirty="0"/>
              <a:t>, </a:t>
            </a:r>
            <a:r>
              <a:rPr lang="en-US" dirty="0" smtClean="0"/>
              <a:t>T3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4343400"/>
            <a:ext cx="825328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</a:t>
            </a:r>
            <a:r>
              <a:rPr lang="en-US" dirty="0" smtClean="0"/>
              <a:t> is the key, s/t is the tuple id, and S/T attributes of the tuple</a:t>
            </a:r>
          </a:p>
          <a:p>
            <a:r>
              <a:rPr lang="en-US" dirty="0" smtClean="0"/>
              <a:t> Example: S is a collection of user profiles, k –user id, tuple demographic info </a:t>
            </a:r>
          </a:p>
          <a:p>
            <a:r>
              <a:rPr lang="en-US" dirty="0" smtClean="0"/>
              <a:t>(age, gender, income, etc.), </a:t>
            </a:r>
          </a:p>
          <a:p>
            <a:r>
              <a:rPr lang="en-US" dirty="0" smtClean="0"/>
              <a:t>T online log of activity of the people; page view, money spent, time spent on page etc.</a:t>
            </a:r>
          </a:p>
          <a:p>
            <a:r>
              <a:rPr lang="en-US" dirty="0" smtClean="0"/>
              <a:t>Joining S and T helps in determining the spending habits by say demographics.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0585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 Solutions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Reduce-side join: simple map both relations and emit the &lt;k, (</a:t>
            </a:r>
            <a:r>
              <a:rPr lang="en-US" dirty="0" err="1" smtClean="0"/>
              <a:t>sn</a:t>
            </a:r>
            <a:r>
              <a:rPr lang="en-US" dirty="0" smtClean="0"/>
              <a:t>, </a:t>
            </a:r>
            <a:r>
              <a:rPr lang="en-US" dirty="0" err="1" smtClean="0"/>
              <a:t>Sn</a:t>
            </a:r>
            <a:r>
              <a:rPr lang="en-US" dirty="0" smtClean="0"/>
              <a:t>), (</a:t>
            </a:r>
            <a:r>
              <a:rPr lang="en-US" dirty="0" err="1" smtClean="0"/>
              <a:t>tx</a:t>
            </a:r>
            <a:r>
              <a:rPr lang="en-US" dirty="0" smtClean="0"/>
              <a:t>, </a:t>
            </a:r>
            <a:r>
              <a:rPr lang="en-US" dirty="0" err="1" smtClean="0"/>
              <a:t>Tx</a:t>
            </a:r>
            <a:r>
              <a:rPr lang="en-US" dirty="0" smtClean="0"/>
              <a:t>)&gt; for the reducer to work with.</a:t>
            </a:r>
          </a:p>
          <a:p>
            <a:r>
              <a:rPr lang="en-US" dirty="0" smtClean="0"/>
              <a:t>One-one join: not a lot of work for reducer</a:t>
            </a:r>
          </a:p>
          <a:p>
            <a:r>
              <a:rPr lang="en-US" dirty="0" smtClean="0"/>
              <a:t>One-many join: many-many join</a:t>
            </a:r>
          </a:p>
          <a:p>
            <a:r>
              <a:rPr lang="en-US" dirty="0" smtClean="0"/>
              <a:t>Map-side join: read both relations into map and let the </a:t>
            </a:r>
            <a:r>
              <a:rPr lang="en-US" dirty="0" err="1" smtClean="0"/>
              <a:t>hadoop</a:t>
            </a:r>
            <a:r>
              <a:rPr lang="en-US" dirty="0" smtClean="0"/>
              <a:t> infrastructure do </a:t>
            </a:r>
            <a:r>
              <a:rPr lang="en-US" smtClean="0"/>
              <a:t>the sorting/join.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398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Pig’s data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Autofit/>
          </a:bodyPr>
          <a:lstStyle/>
          <a:p>
            <a:r>
              <a:rPr lang="en-US" sz="2000" dirty="0" smtClean="0"/>
              <a:t>Scalar types: </a:t>
            </a:r>
            <a:r>
              <a:rPr lang="en-US" sz="2000" dirty="0" err="1" smtClean="0"/>
              <a:t>int</a:t>
            </a:r>
            <a:r>
              <a:rPr lang="en-US" sz="2000" dirty="0" smtClean="0"/>
              <a:t>, long, float (early versions, recently float has been dropped), double, </a:t>
            </a:r>
            <a:r>
              <a:rPr lang="en-US" sz="2000" dirty="0" err="1" smtClean="0"/>
              <a:t>chararray</a:t>
            </a:r>
            <a:r>
              <a:rPr lang="en-US" sz="2000" dirty="0" smtClean="0"/>
              <a:t>, </a:t>
            </a:r>
            <a:r>
              <a:rPr lang="en-US" sz="2000" dirty="0" err="1" smtClean="0"/>
              <a:t>bytearray</a:t>
            </a:r>
            <a:endParaRPr lang="en-US" sz="2000" dirty="0" smtClean="0"/>
          </a:p>
          <a:p>
            <a:r>
              <a:rPr lang="en-US" sz="2000" dirty="0" smtClean="0"/>
              <a:t>Complex types: Map, </a:t>
            </a:r>
          </a:p>
          <a:p>
            <a:r>
              <a:rPr lang="en-US" sz="2000" dirty="0" smtClean="0"/>
              <a:t>Map: </a:t>
            </a:r>
            <a:r>
              <a:rPr lang="en-US" sz="2000" dirty="0" err="1" smtClean="0"/>
              <a:t>chararray</a:t>
            </a:r>
            <a:r>
              <a:rPr lang="en-US" sz="2000" dirty="0" smtClean="0"/>
              <a:t> to any pig element; in fact , this &lt;key&gt; to &lt;value&gt; mapping; map constants [‘</a:t>
            </a:r>
            <a:r>
              <a:rPr lang="en-US" sz="2000" dirty="0" err="1" smtClean="0"/>
              <a:t>name’#’bob</a:t>
            </a:r>
            <a:r>
              <a:rPr lang="en-US" sz="2000" dirty="0" smtClean="0"/>
              <a:t>’, ‘age’#55] will create a map with two keys name and age, first value is </a:t>
            </a:r>
            <a:r>
              <a:rPr lang="en-US" sz="2000" dirty="0" err="1" smtClean="0"/>
              <a:t>chararray</a:t>
            </a:r>
            <a:r>
              <a:rPr lang="en-US" sz="2000" dirty="0" smtClean="0"/>
              <a:t> and the second value is an integer.</a:t>
            </a:r>
          </a:p>
          <a:p>
            <a:r>
              <a:rPr lang="en-US" sz="2000" dirty="0" smtClean="0"/>
              <a:t>Tuple: is a fixed length ordered collection of Pig data elements. Equivalent to a </a:t>
            </a:r>
            <a:r>
              <a:rPr lang="en-US" sz="2000" dirty="0" err="1" smtClean="0"/>
              <a:t>roq</a:t>
            </a:r>
            <a:r>
              <a:rPr lang="en-US" sz="2000" dirty="0" smtClean="0"/>
              <a:t> in SQL. Order, can refer to elements by field position. (‘bob’, 55) is a tuple with two fields.</a:t>
            </a:r>
          </a:p>
          <a:p>
            <a:r>
              <a:rPr lang="en-US" sz="2000" dirty="0" smtClean="0"/>
              <a:t>Bag: </a:t>
            </a:r>
            <a:r>
              <a:rPr lang="en-US" sz="2000" dirty="0" err="1" smtClean="0"/>
              <a:t>unodered</a:t>
            </a:r>
            <a:r>
              <a:rPr lang="en-US" sz="2000" dirty="0" smtClean="0"/>
              <a:t> collection of tuples. Cannot reference tuple by position. </a:t>
            </a:r>
            <a:r>
              <a:rPr lang="en-US" sz="2000" dirty="0" err="1" smtClean="0"/>
              <a:t>Eg</a:t>
            </a:r>
            <a:r>
              <a:rPr lang="en-US" sz="2000" dirty="0" smtClean="0"/>
              <a:t>. {(‘bob’,55), (‘sally’,52), (‘john’, 25)} is a bog with 3 tuples; bogs may become large and may spill into disk from “in-memory”</a:t>
            </a:r>
          </a:p>
          <a:p>
            <a:r>
              <a:rPr lang="en-US" sz="2000" dirty="0" smtClean="0"/>
              <a:t>Null: unknown, data missing; any data element can be null; (In Java it is Null pointers… the meaning is different in Pig)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40586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Pig schema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Very relaxed </a:t>
            </a:r>
            <a:r>
              <a:rPr lang="en-US" dirty="0" err="1" smtClean="0"/>
              <a:t>wrt</a:t>
            </a:r>
            <a:r>
              <a:rPr lang="en-US" dirty="0" smtClean="0"/>
              <a:t> schema.</a:t>
            </a:r>
          </a:p>
          <a:p>
            <a:r>
              <a:rPr lang="en-US" dirty="0" smtClean="0"/>
              <a:t>Scheme is defined at the time you load the data</a:t>
            </a:r>
          </a:p>
          <a:p>
            <a:r>
              <a:rPr lang="en-US" dirty="0" smtClean="0"/>
              <a:t>Table 4-1</a:t>
            </a:r>
          </a:p>
          <a:p>
            <a:r>
              <a:rPr lang="en-US" dirty="0" smtClean="0"/>
              <a:t>Runtime declaration of schemes is really nice.</a:t>
            </a:r>
          </a:p>
          <a:p>
            <a:r>
              <a:rPr lang="en-US" dirty="0" smtClean="0"/>
              <a:t>You can operate without meta data.</a:t>
            </a:r>
          </a:p>
          <a:p>
            <a:r>
              <a:rPr lang="en-US" dirty="0" smtClean="0"/>
              <a:t>On the other hand, meta data can be stored in a repository </a:t>
            </a:r>
            <a:r>
              <a:rPr lang="en-US" dirty="0" err="1" smtClean="0"/>
              <a:t>Hcatalog</a:t>
            </a:r>
            <a:r>
              <a:rPr lang="en-US" dirty="0" smtClean="0"/>
              <a:t> and used. For example JSON format… etc.</a:t>
            </a:r>
          </a:p>
          <a:p>
            <a:r>
              <a:rPr lang="en-US" dirty="0" smtClean="0"/>
              <a:t>Gently typed: between Java and Perl at two extremes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119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Schema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divs</a:t>
            </a:r>
            <a:r>
              <a:rPr lang="en-US" dirty="0" smtClean="0"/>
              <a:t> = load ‘</a:t>
            </a:r>
            <a:r>
              <a:rPr lang="en-US" dirty="0" err="1" smtClean="0"/>
              <a:t>NYSE_dividends</a:t>
            </a:r>
            <a:r>
              <a:rPr lang="en-US" dirty="0" smtClean="0"/>
              <a:t>’ as (</a:t>
            </a:r>
            <a:r>
              <a:rPr lang="en-US" dirty="0" err="1" smtClean="0"/>
              <a:t>exchange:chararray</a:t>
            </a:r>
            <a:r>
              <a:rPr lang="en-US" dirty="0" smtClean="0"/>
              <a:t>, </a:t>
            </a:r>
            <a:r>
              <a:rPr lang="en-US" dirty="0" err="1" smtClean="0"/>
              <a:t>symbol:chararray</a:t>
            </a:r>
            <a:r>
              <a:rPr lang="en-US" dirty="0" smtClean="0"/>
              <a:t>, </a:t>
            </a:r>
            <a:r>
              <a:rPr lang="en-US" dirty="0" err="1" smtClean="0"/>
              <a:t>date:chararray</a:t>
            </a:r>
            <a:r>
              <a:rPr lang="en-US" dirty="0" smtClean="0"/>
              <a:t>, </a:t>
            </a:r>
            <a:r>
              <a:rPr lang="en-US" dirty="0" err="1" smtClean="0"/>
              <a:t>dividend:double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Or if you are lazy</a:t>
            </a:r>
          </a:p>
          <a:p>
            <a:pPr marL="0" indent="0">
              <a:buNone/>
            </a:pPr>
            <a:r>
              <a:rPr lang="en-US" dirty="0" err="1"/>
              <a:t>divs</a:t>
            </a:r>
            <a:r>
              <a:rPr lang="en-US" dirty="0"/>
              <a:t> = load ‘</a:t>
            </a:r>
            <a:r>
              <a:rPr lang="en-US" dirty="0" err="1"/>
              <a:t>NYSE_dividends</a:t>
            </a:r>
            <a:r>
              <a:rPr lang="en-US" dirty="0"/>
              <a:t>’ as (</a:t>
            </a:r>
            <a:r>
              <a:rPr lang="en-US" dirty="0" smtClean="0"/>
              <a:t>exchange, symbol, date, dividend);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But what if the data input is really complex? </a:t>
            </a:r>
            <a:r>
              <a:rPr lang="en-US" dirty="0" err="1" smtClean="0"/>
              <a:t>Eg</a:t>
            </a:r>
            <a:r>
              <a:rPr lang="en-US" dirty="0" smtClean="0"/>
              <a:t>. JSON objects? </a:t>
            </a:r>
          </a:p>
          <a:p>
            <a:pPr marL="0" indent="0">
              <a:buNone/>
            </a:pPr>
            <a:r>
              <a:rPr lang="en-US" dirty="0" smtClean="0"/>
              <a:t>One can keep a scheme in the </a:t>
            </a:r>
            <a:r>
              <a:rPr lang="en-US" dirty="0" err="1" smtClean="0"/>
              <a:t>HCatalog</a:t>
            </a:r>
            <a:r>
              <a:rPr lang="en-US" dirty="0" smtClean="0"/>
              <a:t> (apache incubation), a meta data repository for facilitating reading/loading input data in other formats.</a:t>
            </a:r>
          </a:p>
          <a:p>
            <a:pPr marL="0" indent="0">
              <a:buNone/>
            </a:pPr>
            <a:r>
              <a:rPr lang="en-US" dirty="0" err="1" smtClean="0"/>
              <a:t>divs</a:t>
            </a:r>
            <a:r>
              <a:rPr lang="en-US" dirty="0" smtClean="0"/>
              <a:t> = load ‘</a:t>
            </a:r>
            <a:r>
              <a:rPr lang="en-US" dirty="0" err="1" smtClean="0"/>
              <a:t>mydata</a:t>
            </a:r>
            <a:r>
              <a:rPr lang="en-US" dirty="0" smtClean="0"/>
              <a:t>’ using </a:t>
            </a:r>
            <a:r>
              <a:rPr lang="en-US" dirty="0" err="1" smtClean="0"/>
              <a:t>HCatLoader</a:t>
            </a:r>
            <a:r>
              <a:rPr lang="en-US" dirty="0" smtClean="0"/>
              <a:t>();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603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 Latin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Basics: keywords, relation names, field names;</a:t>
            </a:r>
          </a:p>
          <a:p>
            <a:r>
              <a:rPr lang="en-US" dirty="0" smtClean="0"/>
              <a:t>Keywords are not case sensitive but relation and fields names are! User defined functions are also case sensitive</a:t>
            </a:r>
          </a:p>
          <a:p>
            <a:r>
              <a:rPr lang="en-US" dirty="0" smtClean="0"/>
              <a:t>Comments /*  */ or single line comment – </a:t>
            </a:r>
          </a:p>
          <a:p>
            <a:r>
              <a:rPr lang="en-US" dirty="0" smtClean="0"/>
              <a:t>Each processing step results in data</a:t>
            </a:r>
          </a:p>
          <a:p>
            <a:pPr lvl="1"/>
            <a:r>
              <a:rPr lang="en-US" dirty="0" smtClean="0"/>
              <a:t>Relation name = data operation</a:t>
            </a:r>
          </a:p>
          <a:p>
            <a:pPr lvl="1"/>
            <a:r>
              <a:rPr lang="en-US" dirty="0" smtClean="0"/>
              <a:t>Field names start with </a:t>
            </a:r>
            <a:r>
              <a:rPr lang="en-US" dirty="0" err="1" smtClean="0"/>
              <a:t>aplhabet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86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No pig-schema</a:t>
            </a:r>
          </a:p>
          <a:p>
            <a:pPr marL="0" indent="0">
              <a:buNone/>
            </a:pPr>
            <a:r>
              <a:rPr lang="en-US" sz="2400" dirty="0" smtClean="0"/>
              <a:t>daily = load ‘</a:t>
            </a:r>
            <a:r>
              <a:rPr lang="en-US" sz="2400" dirty="0" err="1" smtClean="0"/>
              <a:t>NYSE_daily</a:t>
            </a:r>
            <a:r>
              <a:rPr lang="en-US" sz="2400" dirty="0" smtClean="0"/>
              <a:t>’;</a:t>
            </a:r>
          </a:p>
          <a:p>
            <a:pPr marL="0" indent="0">
              <a:buNone/>
            </a:pPr>
            <a:r>
              <a:rPr lang="en-US" sz="2400" dirty="0" err="1"/>
              <a:t>c</a:t>
            </a:r>
            <a:r>
              <a:rPr lang="en-US" sz="2400" dirty="0" err="1" smtClean="0"/>
              <a:t>alcs</a:t>
            </a:r>
            <a:r>
              <a:rPr lang="en-US" sz="2400" dirty="0" smtClean="0"/>
              <a:t> =  </a:t>
            </a:r>
            <a:r>
              <a:rPr lang="en-US" sz="2400" dirty="0" err="1" smtClean="0"/>
              <a:t>foreach</a:t>
            </a:r>
            <a:r>
              <a:rPr lang="en-US" sz="2400" dirty="0" smtClean="0"/>
              <a:t> daily generate $7/100.0, SUBSTRING($0,0,1), $6-$3); </a:t>
            </a:r>
          </a:p>
          <a:p>
            <a:pPr marL="0" indent="0">
              <a:buNone/>
            </a:pPr>
            <a:r>
              <a:rPr lang="en-US" sz="2400" dirty="0" smtClean="0"/>
              <a:t>Here –  is only numeric on Pig)</a:t>
            </a:r>
          </a:p>
          <a:p>
            <a:r>
              <a:rPr lang="en-US" sz="2800" dirty="0" smtClean="0"/>
              <a:t>No-schema filter</a:t>
            </a:r>
          </a:p>
          <a:p>
            <a:pPr marL="0" indent="0">
              <a:buNone/>
            </a:pPr>
            <a:r>
              <a:rPr lang="en-US" sz="2800" dirty="0" smtClean="0"/>
              <a:t>daily = load ‘</a:t>
            </a:r>
            <a:r>
              <a:rPr lang="en-US" sz="2800" dirty="0" err="1" smtClean="0"/>
              <a:t>NYSE_daily</a:t>
            </a:r>
            <a:r>
              <a:rPr lang="en-US" sz="2800" dirty="0" smtClean="0"/>
              <a:t>’;</a:t>
            </a:r>
          </a:p>
          <a:p>
            <a:pPr marL="0" indent="0">
              <a:buNone/>
            </a:pPr>
            <a:r>
              <a:rPr lang="en-US" sz="2800" dirty="0" err="1"/>
              <a:t>f</a:t>
            </a:r>
            <a:r>
              <a:rPr lang="en-US" sz="2800" dirty="0" err="1" smtClean="0"/>
              <a:t>ltrd</a:t>
            </a:r>
            <a:r>
              <a:rPr lang="en-US" sz="2800" dirty="0" smtClean="0"/>
              <a:t> = filter daily by $6 &gt; $3;</a:t>
            </a:r>
          </a:p>
          <a:p>
            <a:pPr marL="0" indent="0">
              <a:buNone/>
            </a:pPr>
            <a:r>
              <a:rPr lang="en-US" sz="2800" dirty="0" smtClean="0"/>
              <a:t>Here  &gt; is allowed for numeric, </a:t>
            </a:r>
            <a:r>
              <a:rPr lang="en-US" sz="2800" dirty="0" err="1" smtClean="0"/>
              <a:t>bytearray</a:t>
            </a:r>
            <a:r>
              <a:rPr lang="en-US" sz="2800" dirty="0" smtClean="0"/>
              <a:t> or </a:t>
            </a:r>
            <a:r>
              <a:rPr lang="en-US" sz="2800" dirty="0" err="1" smtClean="0"/>
              <a:t>chararray</a:t>
            </a:r>
            <a:r>
              <a:rPr lang="en-US" sz="2800" dirty="0" smtClean="0"/>
              <a:t>.. Pig is going to guess the type!</a:t>
            </a:r>
          </a:p>
          <a:p>
            <a:r>
              <a:rPr lang="en-US" sz="2800" dirty="0" smtClean="0"/>
              <a:t>Math (float cast)</a:t>
            </a:r>
          </a:p>
          <a:p>
            <a:pPr marL="0" indent="0">
              <a:buNone/>
            </a:pPr>
            <a:r>
              <a:rPr lang="en-US" sz="2800" dirty="0"/>
              <a:t>d</a:t>
            </a:r>
            <a:r>
              <a:rPr lang="en-US" sz="2800" dirty="0" smtClean="0"/>
              <a:t>aily = load ‘</a:t>
            </a:r>
            <a:r>
              <a:rPr lang="en-US" sz="2800" dirty="0" err="1" smtClean="0"/>
              <a:t>NYSE_daily</a:t>
            </a:r>
            <a:r>
              <a:rPr lang="en-US" sz="2800" dirty="0" smtClean="0"/>
              <a:t>’ as (exchange, symbol, date, open, </a:t>
            </a:r>
            <a:r>
              <a:rPr lang="en-US" sz="2800" dirty="0" err="1" smtClean="0"/>
              <a:t>high:float,low:float</a:t>
            </a:r>
            <a:r>
              <a:rPr lang="en-US" sz="2800" dirty="0" smtClean="0"/>
              <a:t>, close, </a:t>
            </a:r>
            <a:r>
              <a:rPr lang="en-US" sz="2800" dirty="0" err="1" smtClean="0"/>
              <a:t>volume:int</a:t>
            </a:r>
            <a:r>
              <a:rPr lang="en-US" sz="2800" dirty="0" smtClean="0"/>
              <a:t>, </a:t>
            </a:r>
            <a:r>
              <a:rPr lang="en-US" sz="2800" dirty="0" err="1" smtClean="0"/>
              <a:t>adj_close</a:t>
            </a:r>
            <a:r>
              <a:rPr lang="en-US" sz="2800" dirty="0" smtClean="0"/>
              <a:t>);</a:t>
            </a:r>
          </a:p>
          <a:p>
            <a:pPr marL="0" indent="0">
              <a:buNone/>
            </a:pPr>
            <a:r>
              <a:rPr lang="en-US" sz="2800" dirty="0"/>
              <a:t>r</a:t>
            </a:r>
            <a:r>
              <a:rPr lang="en-US" sz="2800" dirty="0" smtClean="0"/>
              <a:t>ough = </a:t>
            </a:r>
            <a:r>
              <a:rPr lang="en-US" sz="2800" dirty="0" err="1" smtClean="0"/>
              <a:t>foreach</a:t>
            </a:r>
            <a:r>
              <a:rPr lang="en-US" sz="2800" dirty="0" smtClean="0"/>
              <a:t> daily generate volume * close; -- will convert to float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Thus the free “typing” may result in unintended consequences.. Be aware. Pig is sometimes stupid.</a:t>
            </a:r>
          </a:p>
          <a:p>
            <a:pPr marL="0" indent="0">
              <a:buNone/>
            </a:pPr>
            <a:r>
              <a:rPr lang="en-US" sz="2800" dirty="0" smtClean="0"/>
              <a:t>For a more in-depth view look at also hoe “casts” are done in Pig.</a:t>
            </a:r>
          </a:p>
          <a:p>
            <a:pPr marL="0" indent="0">
              <a:buNone/>
            </a:pPr>
            <a:endParaRPr lang="en-US" sz="28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3146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(input method)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easily interface to </a:t>
            </a:r>
            <a:r>
              <a:rPr lang="en-US" dirty="0" err="1" smtClean="0"/>
              <a:t>hbase</a:t>
            </a:r>
            <a:r>
              <a:rPr lang="en-US" dirty="0" smtClean="0"/>
              <a:t>: read from </a:t>
            </a:r>
            <a:r>
              <a:rPr lang="en-US" dirty="0" err="1" smtClean="0"/>
              <a:t>hbase</a:t>
            </a:r>
            <a:endParaRPr lang="en-US" dirty="0" smtClean="0"/>
          </a:p>
          <a:p>
            <a:r>
              <a:rPr lang="en-US" dirty="0"/>
              <a:t>u</a:t>
            </a:r>
            <a:r>
              <a:rPr lang="en-US" dirty="0" smtClean="0"/>
              <a:t>sing clause</a:t>
            </a:r>
          </a:p>
          <a:p>
            <a:pPr lvl="1"/>
            <a:r>
              <a:rPr lang="en-US" sz="2000" dirty="0" err="1" smtClean="0"/>
              <a:t>divs</a:t>
            </a:r>
            <a:r>
              <a:rPr lang="en-US" sz="2000" dirty="0" smtClean="0"/>
              <a:t> = load ‘</a:t>
            </a:r>
            <a:r>
              <a:rPr lang="en-US" sz="2000" dirty="0" err="1" smtClean="0"/>
              <a:t>NYSE_dividends</a:t>
            </a:r>
            <a:r>
              <a:rPr lang="en-US" sz="2000" dirty="0" smtClean="0"/>
              <a:t>’ using </a:t>
            </a:r>
            <a:r>
              <a:rPr lang="en-US" sz="2000" dirty="0" err="1" smtClean="0"/>
              <a:t>HBaseStorage</a:t>
            </a:r>
            <a:r>
              <a:rPr lang="en-US" sz="2000" dirty="0" smtClean="0"/>
              <a:t>(); </a:t>
            </a:r>
          </a:p>
          <a:p>
            <a:pPr lvl="1"/>
            <a:r>
              <a:rPr lang="en-US" sz="2000" dirty="0" err="1"/>
              <a:t>divs</a:t>
            </a:r>
            <a:r>
              <a:rPr lang="en-US" sz="2000" dirty="0"/>
              <a:t> = load ‘</a:t>
            </a:r>
            <a:r>
              <a:rPr lang="en-US" sz="2000" dirty="0" err="1"/>
              <a:t>NYSE_dividends</a:t>
            </a:r>
            <a:r>
              <a:rPr lang="en-US" sz="2000" dirty="0"/>
              <a:t>’ using </a:t>
            </a:r>
            <a:r>
              <a:rPr lang="en-US" sz="2000" dirty="0" err="1" smtClean="0"/>
              <a:t>PigStorage</a:t>
            </a:r>
            <a:r>
              <a:rPr lang="en-US" sz="2000" dirty="0"/>
              <a:t>(); </a:t>
            </a:r>
            <a:endParaRPr lang="en-US" sz="2000" dirty="0" smtClean="0"/>
          </a:p>
          <a:p>
            <a:pPr lvl="1"/>
            <a:r>
              <a:rPr lang="en-US" sz="2000" dirty="0" err="1"/>
              <a:t>divs</a:t>
            </a:r>
            <a:r>
              <a:rPr lang="en-US" sz="2000" dirty="0"/>
              <a:t> = load ‘</a:t>
            </a:r>
            <a:r>
              <a:rPr lang="en-US" sz="2000" dirty="0" err="1"/>
              <a:t>NYSE_dividends</a:t>
            </a:r>
            <a:r>
              <a:rPr lang="en-US" sz="2000" dirty="0"/>
              <a:t>’ using </a:t>
            </a:r>
            <a:r>
              <a:rPr lang="en-US" sz="2000" dirty="0" err="1"/>
              <a:t>PigStorage</a:t>
            </a:r>
            <a:r>
              <a:rPr lang="en-US" sz="2000" dirty="0" smtClean="0"/>
              <a:t>(,); </a:t>
            </a:r>
          </a:p>
          <a:p>
            <a:r>
              <a:rPr lang="en-US" dirty="0" smtClean="0"/>
              <a:t>as clause</a:t>
            </a:r>
          </a:p>
          <a:p>
            <a:pPr lvl="1"/>
            <a:r>
              <a:rPr lang="en-US" sz="2000" dirty="0"/>
              <a:t>daily = load ‘</a:t>
            </a:r>
            <a:r>
              <a:rPr lang="en-US" sz="2000" dirty="0" err="1"/>
              <a:t>NYSE_daily</a:t>
            </a:r>
            <a:r>
              <a:rPr lang="en-US" sz="2000" dirty="0"/>
              <a:t>’ as (exchange, symbol, date, open, </a:t>
            </a:r>
            <a:r>
              <a:rPr lang="en-US" sz="2000" dirty="0" err="1" smtClean="0"/>
              <a:t>high,low</a:t>
            </a:r>
            <a:r>
              <a:rPr lang="en-US" sz="2000" dirty="0"/>
              <a:t>,</a:t>
            </a:r>
            <a:r>
              <a:rPr lang="en-US" sz="2000" dirty="0" smtClean="0"/>
              <a:t> </a:t>
            </a:r>
            <a:r>
              <a:rPr lang="en-US" sz="2000" dirty="0"/>
              <a:t>close, </a:t>
            </a:r>
            <a:r>
              <a:rPr lang="en-US" sz="2000" dirty="0" smtClean="0"/>
              <a:t>volume);</a:t>
            </a:r>
            <a:endParaRPr lang="en-US" sz="2000" dirty="0"/>
          </a:p>
          <a:p>
            <a:endParaRPr lang="en-US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29924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Store &amp; dump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Default is </a:t>
            </a:r>
            <a:r>
              <a:rPr lang="en-US" dirty="0" err="1" smtClean="0"/>
              <a:t>PigStorage</a:t>
            </a:r>
            <a:r>
              <a:rPr lang="en-US" dirty="0" smtClean="0"/>
              <a:t> (it writes as tab separated)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tore processed into ‘/data/example/processed’;</a:t>
            </a:r>
          </a:p>
          <a:p>
            <a:pPr marL="514350" indent="-457200"/>
            <a:r>
              <a:rPr lang="en-US" dirty="0" smtClean="0"/>
              <a:t>For comma separated use:</a:t>
            </a:r>
          </a:p>
          <a:p>
            <a:pPr lvl="1"/>
            <a:r>
              <a:rPr lang="en-US" dirty="0"/>
              <a:t>store processed into ‘/data/example/processed</a:t>
            </a:r>
            <a:r>
              <a:rPr lang="en-US" dirty="0" smtClean="0"/>
              <a:t>’ using </a:t>
            </a:r>
            <a:r>
              <a:rPr lang="en-US" dirty="0" err="1" smtClean="0"/>
              <a:t>PigStorage</a:t>
            </a:r>
            <a:r>
              <a:rPr lang="en-US" dirty="0" smtClean="0"/>
              <a:t>(,);</a:t>
            </a:r>
          </a:p>
          <a:p>
            <a:r>
              <a:rPr lang="en-US" dirty="0" smtClean="0"/>
              <a:t>Can write into </a:t>
            </a:r>
            <a:r>
              <a:rPr lang="en-US" dirty="0" err="1" smtClean="0"/>
              <a:t>hbase</a:t>
            </a:r>
            <a:r>
              <a:rPr lang="en-US" dirty="0" smtClean="0"/>
              <a:t> using </a:t>
            </a:r>
            <a:r>
              <a:rPr lang="en-US" dirty="0" err="1" smtClean="0"/>
              <a:t>HBaseStorage</a:t>
            </a:r>
            <a:r>
              <a:rPr lang="en-US" dirty="0" smtClean="0"/>
              <a:t>():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tore ‘processed’ using into </a:t>
            </a:r>
            <a:r>
              <a:rPr lang="en-US" dirty="0" err="1" smtClean="0"/>
              <a:t>HBaseStorage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Dump for interactive debugging, and prototyping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174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you to transform by sorting, grouping, joining, projecting and filtering</a:t>
            </a:r>
          </a:p>
          <a:p>
            <a:r>
              <a:rPr lang="en-US" b="1" dirty="0" err="1"/>
              <a:t>f</a:t>
            </a:r>
            <a:r>
              <a:rPr lang="en-US" b="1" dirty="0" err="1" smtClean="0"/>
              <a:t>oreach</a:t>
            </a:r>
            <a:r>
              <a:rPr lang="en-US" dirty="0" smtClean="0"/>
              <a:t> supports as array of expressions: simplest is constants and field references.</a:t>
            </a:r>
          </a:p>
          <a:p>
            <a:pPr marL="457200" lvl="1" indent="0">
              <a:buNone/>
            </a:pPr>
            <a:r>
              <a:rPr lang="en-US" sz="2000" dirty="0"/>
              <a:t>rough = </a:t>
            </a:r>
            <a:r>
              <a:rPr lang="en-US" sz="2000" dirty="0" err="1"/>
              <a:t>foreach</a:t>
            </a:r>
            <a:r>
              <a:rPr lang="en-US" sz="2000" dirty="0"/>
              <a:t> daily generate volume * close</a:t>
            </a:r>
            <a:r>
              <a:rPr lang="en-US" sz="2000" dirty="0" smtClean="0"/>
              <a:t>;</a:t>
            </a:r>
          </a:p>
          <a:p>
            <a:pPr marL="457200" lvl="1" indent="0">
              <a:buNone/>
            </a:pPr>
            <a:r>
              <a:rPr lang="en-US" sz="2000" dirty="0" err="1"/>
              <a:t>calcs</a:t>
            </a:r>
            <a:r>
              <a:rPr lang="en-US" sz="2000" dirty="0"/>
              <a:t> =  </a:t>
            </a:r>
            <a:r>
              <a:rPr lang="en-US" sz="2000" dirty="0" err="1"/>
              <a:t>foreach</a:t>
            </a:r>
            <a:r>
              <a:rPr lang="en-US" sz="2000" dirty="0"/>
              <a:t> daily generate $7/100.0, SUBSTRING($0,0,1), $6-$3); </a:t>
            </a:r>
            <a:endParaRPr lang="en-US" sz="2000" dirty="0" smtClean="0"/>
          </a:p>
          <a:p>
            <a:pPr marL="400050"/>
            <a:r>
              <a:rPr lang="en-US" sz="2400" b="1" dirty="0" smtClean="0"/>
              <a:t>UDF</a:t>
            </a:r>
            <a:r>
              <a:rPr lang="en-US" sz="2400" dirty="0" smtClean="0"/>
              <a:t> (User Defined Functions) can also be used in expressions</a:t>
            </a:r>
          </a:p>
          <a:p>
            <a:pPr marL="400050"/>
            <a:r>
              <a:rPr lang="en-US" sz="2400" b="1" dirty="0" smtClean="0"/>
              <a:t>Filter</a:t>
            </a:r>
            <a:r>
              <a:rPr lang="en-US" sz="2400" dirty="0" smtClean="0"/>
              <a:t> operation</a:t>
            </a:r>
          </a:p>
          <a:p>
            <a:pPr marL="57150" indent="0">
              <a:buNone/>
            </a:pPr>
            <a:r>
              <a:rPr lang="en-US" sz="2400" dirty="0" err="1" smtClean="0"/>
              <a:t>CM</a:t>
            </a:r>
            <a:r>
              <a:rPr lang="en-US" sz="2000" dirty="0" err="1" smtClean="0"/>
              <a:t>syms</a:t>
            </a:r>
            <a:r>
              <a:rPr lang="en-US" sz="2000" dirty="0" smtClean="0"/>
              <a:t> = filter </a:t>
            </a:r>
            <a:r>
              <a:rPr lang="en-US" sz="2000" dirty="0" err="1" smtClean="0"/>
              <a:t>divs</a:t>
            </a:r>
            <a:r>
              <a:rPr lang="en-US" sz="2000" dirty="0" smtClean="0"/>
              <a:t> by symbol matches ‘CM*’; </a:t>
            </a:r>
            <a:endParaRPr lang="en-US" sz="2000" dirty="0"/>
          </a:p>
          <a:p>
            <a:pPr marL="457200" lvl="1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426385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</TotalTime>
  <Words>1545</Words>
  <Application>Microsoft Office PowerPoint</Application>
  <PresentationFormat>On-screen Show (4:3)</PresentationFormat>
  <Paragraphs>159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Design of Pig</vt:lpstr>
      <vt:lpstr>Pig’s data model</vt:lpstr>
      <vt:lpstr>Pig schema </vt:lpstr>
      <vt:lpstr>Schema Definition</vt:lpstr>
      <vt:lpstr>Pig Latin</vt:lpstr>
      <vt:lpstr>More examples</vt:lpstr>
      <vt:lpstr>Load (input method)</vt:lpstr>
      <vt:lpstr>Store &amp; dump</vt:lpstr>
      <vt:lpstr>Relational operations</vt:lpstr>
      <vt:lpstr>Operations (cntd)</vt:lpstr>
      <vt:lpstr>Order by</vt:lpstr>
      <vt:lpstr>More functions</vt:lpstr>
      <vt:lpstr>More functions</vt:lpstr>
      <vt:lpstr>How do you use pig?</vt:lpstr>
      <vt:lpstr>Back to Chapter  3</vt:lpstr>
      <vt:lpstr>Secondary Sorting</vt:lpstr>
      <vt:lpstr>Data Warehousing</vt:lpstr>
      <vt:lpstr>Relational joins</vt:lpstr>
      <vt:lpstr>Join Solutions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of Pig</dc:title>
  <dc:creator>bina</dc:creator>
  <cp:lastModifiedBy>bina</cp:lastModifiedBy>
  <cp:revision>38</cp:revision>
  <dcterms:created xsi:type="dcterms:W3CDTF">2013-04-03T22:36:08Z</dcterms:created>
  <dcterms:modified xsi:type="dcterms:W3CDTF">2013-04-09T16:13:55Z</dcterms:modified>
</cp:coreProperties>
</file>