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7" r:id="rId3"/>
    <p:sldId id="278" r:id="rId4"/>
    <p:sldId id="279" r:id="rId5"/>
    <p:sldId id="280" r:id="rId6"/>
    <p:sldId id="281" r:id="rId7"/>
    <p:sldId id="257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74" r:id="rId17"/>
    <p:sldId id="276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1E033-71AF-4CBA-8D61-30720B91EB54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2CF80-0DEF-4FD1-8CAB-889F825DE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98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2CF80-0DEF-4FD1-8CAB-889F825DEA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25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8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5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8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57B556A-1C60-450C-AA91-5DE471B81817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01ED0467-0FDE-42DF-8E7B-FB728B919C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5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95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8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4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5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71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1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8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066AE-11EB-410C-9302-2AD833BFEE50}" type="datetimeFigureOut">
              <a:rPr lang="en-US" smtClean="0"/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27DDF-D3E8-453C-9123-599A8282C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83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wers.com/topic/soap-technology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DesignIssues/WebServices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37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76913-F3FE-433C-94A3-B176CA7FB2EB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9C2DF-0FE5-43AB-8C63-2C955CCD126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Example: Memo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See the two documents enclosed: one in html and the other in XML formats.</a:t>
            </a:r>
          </a:p>
          <a:p>
            <a:r>
              <a:rPr lang="en-US"/>
              <a:t>Observe the meaningful tags in XML.</a:t>
            </a:r>
          </a:p>
          <a:p>
            <a:r>
              <a:rPr lang="en-US"/>
              <a:t>Compare it to a class definition: it looks like a class with data definitions and accessors (tags).</a:t>
            </a:r>
          </a:p>
        </p:txBody>
      </p:sp>
    </p:spTree>
    <p:extLst>
      <p:ext uri="{BB962C8B-B14F-4D97-AF65-F5344CB8AC3E}">
        <p14:creationId xmlns:p14="http://schemas.microsoft.com/office/powerpoint/2010/main" val="84443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D905-6F5A-49F2-8D43-464A84C8B99E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8BF-34E9-498B-9FCA-A82AAE00ACD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4724400" y="1676400"/>
            <a:ext cx="3810000" cy="411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609600" y="1676400"/>
            <a:ext cx="3962400" cy="411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Memo.html vs memo.xml</a:t>
            </a:r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033838" cy="4411662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&lt;!DOCTYPE html PUBLIC "-//W3C//DTD HTML 4.01 Transitional//EN"&gt;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&lt;html&gt;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&lt;head&gt;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  &lt;meta http-</a:t>
            </a:r>
            <a:r>
              <a:rPr lang="en-US" sz="1300" dirty="0" err="1"/>
              <a:t>equiv</a:t>
            </a:r>
            <a:r>
              <a:rPr lang="en-US" sz="1300" dirty="0"/>
              <a:t>="content-type"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 content="text/html; charset=ISO-8859-1"&gt;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  &lt;title&gt;memo.html&lt;/title&gt;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&lt;/head&gt;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&lt;body&gt;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&lt;h3&gt;Hello World&lt;/h3&gt;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 err="1"/>
              <a:t>Bina</a:t>
            </a:r>
            <a:r>
              <a:rPr lang="en-US" sz="1300" dirty="0"/>
              <a:t>&lt;</a:t>
            </a:r>
            <a:r>
              <a:rPr lang="en-US" sz="1300" dirty="0" err="1"/>
              <a:t>br</a:t>
            </a:r>
            <a:r>
              <a:rPr lang="en-US" sz="1300" dirty="0"/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 smtClean="0"/>
              <a:t>CSE4/587SOA Students </a:t>
            </a:r>
            <a:r>
              <a:rPr lang="en-US" sz="1300" dirty="0"/>
              <a:t>&lt;</a:t>
            </a:r>
            <a:r>
              <a:rPr lang="en-US" sz="1300" dirty="0" err="1"/>
              <a:t>br</a:t>
            </a:r>
            <a:r>
              <a:rPr lang="en-US" sz="1300" dirty="0"/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Wake up everyone&lt;</a:t>
            </a:r>
            <a:r>
              <a:rPr lang="en-US" sz="1300" dirty="0" err="1"/>
              <a:t>br</a:t>
            </a:r>
            <a:r>
              <a:rPr lang="en-US" sz="1300" dirty="0"/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3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BR&lt;</a:t>
            </a:r>
            <a:r>
              <a:rPr lang="en-US" sz="1300" dirty="0" err="1"/>
              <a:t>br</a:t>
            </a:r>
            <a:r>
              <a:rPr lang="en-US" sz="1300" dirty="0"/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</a:t>
            </a:r>
            <a:r>
              <a:rPr lang="en-US" sz="1300" dirty="0" err="1"/>
              <a:t>br</a:t>
            </a:r>
            <a:r>
              <a:rPr lang="en-US" sz="1300" dirty="0"/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&lt;/body&gt;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&lt;/html&gt;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300" dirty="0"/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719263"/>
            <a:ext cx="4033837" cy="441166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/>
              <a:t>&lt;?xml version="1.0" ?&gt; </a:t>
            </a:r>
            <a:endParaRPr lang="en-US" sz="13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b="1" dirty="0"/>
              <a:t> </a:t>
            </a:r>
            <a:r>
              <a:rPr lang="en-US" sz="1300" dirty="0"/>
              <a:t> &lt;!DOCTYPE memo</a:t>
            </a:r>
            <a:r>
              <a:rPr lang="en-US" sz="1300" i="1" dirty="0"/>
              <a:t> (View Source for full </a:t>
            </a:r>
            <a:r>
              <a:rPr lang="en-US" sz="1300" i="1" dirty="0" err="1"/>
              <a:t>doctype</a:t>
            </a:r>
            <a:r>
              <a:rPr lang="en-US" sz="1300" i="1" dirty="0"/>
              <a:t>...)</a:t>
            </a:r>
            <a:r>
              <a:rPr lang="en-US" sz="1300" dirty="0"/>
              <a:t>&gt; </a:t>
            </a:r>
            <a:endParaRPr lang="en-US" sz="1300" dirty="0">
              <a:hlinkClick r:id="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dirty="0">
                <a:hlinkClick r:id=""/>
              </a:rPr>
              <a:t>-</a:t>
            </a:r>
            <a:r>
              <a:rPr lang="en-US" sz="1300" dirty="0"/>
              <a:t> &lt;memo&gt;</a:t>
            </a:r>
            <a:endParaRPr lang="en-US" sz="13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b="1" dirty="0"/>
              <a:t> </a:t>
            </a:r>
            <a:r>
              <a:rPr lang="en-US" sz="1300" dirty="0"/>
              <a:t> &lt;header&gt;</a:t>
            </a:r>
            <a:r>
              <a:rPr lang="en-US" sz="1300" b="1" dirty="0"/>
              <a:t>Hello World</a:t>
            </a:r>
            <a:r>
              <a:rPr lang="en-US" sz="1300" dirty="0"/>
              <a:t>&lt;/header&gt; </a:t>
            </a:r>
            <a:endParaRPr lang="en-US" sz="13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b="1" dirty="0"/>
              <a:t> </a:t>
            </a:r>
            <a:r>
              <a:rPr lang="en-US" sz="1300" dirty="0"/>
              <a:t> &lt;from&gt;</a:t>
            </a:r>
            <a:r>
              <a:rPr lang="en-US" sz="1300" b="1" dirty="0" err="1"/>
              <a:t>bina</a:t>
            </a:r>
            <a:r>
              <a:rPr lang="en-US" sz="1300" dirty="0"/>
              <a:t>&lt;/from&gt; </a:t>
            </a:r>
            <a:endParaRPr lang="en-US" sz="13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b="1" dirty="0"/>
              <a:t> </a:t>
            </a:r>
            <a:r>
              <a:rPr lang="en-US" sz="1300" dirty="0"/>
              <a:t> &lt;</a:t>
            </a:r>
            <a:r>
              <a:rPr lang="en-US" sz="1300" dirty="0" smtClean="0"/>
              <a:t>to&gt;</a:t>
            </a:r>
            <a:r>
              <a:rPr lang="en-US" sz="1300" b="1" dirty="0" smtClean="0"/>
              <a:t>CSE4/587  </a:t>
            </a:r>
            <a:r>
              <a:rPr lang="en-US" sz="1300" b="1" dirty="0"/>
              <a:t>Students</a:t>
            </a:r>
            <a:r>
              <a:rPr lang="en-US" sz="1300" dirty="0"/>
              <a:t>&lt;/to&gt; </a:t>
            </a:r>
            <a:endParaRPr lang="en-US" sz="13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b="1" dirty="0"/>
              <a:t> </a:t>
            </a:r>
            <a:r>
              <a:rPr lang="en-US" sz="1300" dirty="0"/>
              <a:t> &lt;body&gt;</a:t>
            </a:r>
            <a:r>
              <a:rPr lang="en-US" sz="1300" b="1" dirty="0"/>
              <a:t>Wake up everyone</a:t>
            </a:r>
            <a:r>
              <a:rPr lang="en-US" sz="1300" dirty="0"/>
              <a:t>&lt;/body&gt; </a:t>
            </a:r>
            <a:endParaRPr lang="en-US" sz="13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b="1" dirty="0"/>
              <a:t> </a:t>
            </a:r>
            <a:r>
              <a:rPr lang="en-US" sz="1300" dirty="0"/>
              <a:t> &lt;sign&gt;</a:t>
            </a:r>
            <a:r>
              <a:rPr lang="en-US" sz="1300" b="1" dirty="0" err="1"/>
              <a:t>br</a:t>
            </a:r>
            <a:r>
              <a:rPr lang="en-US" sz="1300" dirty="0"/>
              <a:t>&lt;/sign&gt; </a:t>
            </a:r>
            <a:endParaRPr lang="en-US" sz="13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300" b="1" dirty="0"/>
              <a:t> </a:t>
            </a:r>
            <a:r>
              <a:rPr lang="en-US" sz="1300" dirty="0"/>
              <a:t> &lt;/memo&gt;</a:t>
            </a:r>
          </a:p>
        </p:txBody>
      </p:sp>
    </p:spTree>
    <p:extLst>
      <p:ext uri="{BB962C8B-B14F-4D97-AF65-F5344CB8AC3E}">
        <p14:creationId xmlns:p14="http://schemas.microsoft.com/office/powerpoint/2010/main" val="328380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A628E-D111-49ED-8369-9ECAA72B312E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9EEBC-88FC-4E15-8664-6468E301A780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XML to SOAP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Simple xml can facilitate sending message to receive information.</a:t>
            </a:r>
          </a:p>
          <a:p>
            <a:r>
              <a:rPr lang="en-US"/>
              <a:t>The message could be operations to be performed on objects.</a:t>
            </a:r>
          </a:p>
          <a:p>
            <a:r>
              <a:rPr lang="en-US"/>
              <a:t>Simple Object Access Protocol (SOAP) </a:t>
            </a:r>
          </a:p>
        </p:txBody>
      </p:sp>
    </p:spTree>
    <p:extLst>
      <p:ext uri="{BB962C8B-B14F-4D97-AF65-F5344CB8AC3E}">
        <p14:creationId xmlns:p14="http://schemas.microsoft.com/office/powerpoint/2010/main" val="178720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16879-1C39-4432-A620-DF532AE03059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C954-B615-41B3-B750-8D3C9C2072A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SOAP Request</a:t>
            </a:r>
            <a:endParaRPr lang="en-US"/>
          </a:p>
        </p:txBody>
      </p:sp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914400" y="1600200"/>
            <a:ext cx="82296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>
                <a:latin typeface="Tahoma" pitchFamily="34" charset="0"/>
              </a:rPr>
              <a:t>&lt;soap:Envelope xmlns:soap="http://schemas.xmlsoap.org/soap/envelope/"&gt;</a:t>
            </a:r>
          </a:p>
          <a:p>
            <a:r>
              <a:rPr lang="en-US" sz="2000">
                <a:latin typeface="Tahoma" pitchFamily="34" charset="0"/>
              </a:rPr>
              <a:t>   &lt;soap:Body&gt;</a:t>
            </a:r>
          </a:p>
          <a:p>
            <a:r>
              <a:rPr lang="en-US" sz="2000">
                <a:latin typeface="Tahoma" pitchFamily="34" charset="0"/>
              </a:rPr>
              <a:t>     &lt;getProductDetails xmlns="http://warehouse.example.com/ws"&gt;</a:t>
            </a:r>
          </a:p>
          <a:p>
            <a:r>
              <a:rPr lang="en-US" sz="2000">
                <a:latin typeface="Tahoma" pitchFamily="34" charset="0"/>
              </a:rPr>
              <a:t>       &lt;productId&gt;827635&lt;/productId&gt;</a:t>
            </a:r>
          </a:p>
          <a:p>
            <a:r>
              <a:rPr lang="en-US" sz="2000">
                <a:latin typeface="Tahoma" pitchFamily="34" charset="0"/>
              </a:rPr>
              <a:t>     &lt;/getProductDetails&gt;</a:t>
            </a:r>
          </a:p>
          <a:p>
            <a:r>
              <a:rPr lang="en-US" sz="2000">
                <a:latin typeface="Tahoma" pitchFamily="34" charset="0"/>
              </a:rPr>
              <a:t>   &lt;/soap:Body&gt;</a:t>
            </a:r>
          </a:p>
          <a:p>
            <a:r>
              <a:rPr lang="en-US" sz="2000">
                <a:latin typeface="Tahoma" pitchFamily="34" charset="0"/>
              </a:rPr>
              <a:t> &lt;/soap:Envelope&gt;</a:t>
            </a:r>
          </a:p>
        </p:txBody>
      </p:sp>
    </p:spTree>
    <p:extLst>
      <p:ext uri="{BB962C8B-B14F-4D97-AF65-F5344CB8AC3E}">
        <p14:creationId xmlns:p14="http://schemas.microsoft.com/office/powerpoint/2010/main" val="104837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AB0F-D612-45DD-9961-91025B92119B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79B7B-228F-4E81-A3C4-7FC439F22DD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SOAP Reply</a:t>
            </a:r>
          </a:p>
        </p:txBody>
      </p:sp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457200" y="1828800"/>
            <a:ext cx="8001000" cy="363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latin typeface="Tahoma" pitchFamily="34" charset="0"/>
              </a:rPr>
              <a:t>&lt;soap:Envelope xmlns:soap="http://schemas.xmlsoap.org/soap/envelope/"&gt;</a:t>
            </a:r>
          </a:p>
          <a:p>
            <a:r>
              <a:rPr lang="en-US" sz="1600">
                <a:latin typeface="Tahoma" pitchFamily="34" charset="0"/>
              </a:rPr>
              <a:t>   &lt;soap:Body&gt;</a:t>
            </a:r>
          </a:p>
          <a:p>
            <a:r>
              <a:rPr lang="en-US" sz="1600">
                <a:latin typeface="Tahoma" pitchFamily="34" charset="0"/>
              </a:rPr>
              <a:t>     &lt;getProductDetailsResponse xmlns="http://warehouse.example.com/ws"&gt;</a:t>
            </a:r>
          </a:p>
          <a:p>
            <a:r>
              <a:rPr lang="en-US" sz="1600">
                <a:latin typeface="Tahoma" pitchFamily="34" charset="0"/>
              </a:rPr>
              <a:t>       &lt;getProductDetailsResult&gt;</a:t>
            </a:r>
          </a:p>
          <a:p>
            <a:r>
              <a:rPr lang="en-US" sz="1600">
                <a:latin typeface="Tahoma" pitchFamily="34" charset="0"/>
              </a:rPr>
              <a:t>         &lt;productName&gt;Toptimate 3-Piece Set&lt;/productName&gt;</a:t>
            </a:r>
          </a:p>
          <a:p>
            <a:r>
              <a:rPr lang="en-US" sz="1600">
                <a:latin typeface="Tahoma" pitchFamily="34" charset="0"/>
              </a:rPr>
              <a:t>         &lt;productId&gt;827635&lt;/productId&gt;</a:t>
            </a:r>
          </a:p>
          <a:p>
            <a:r>
              <a:rPr lang="en-US" sz="1600">
                <a:latin typeface="Tahoma" pitchFamily="34" charset="0"/>
              </a:rPr>
              <a:t>         &lt;description&gt;3-Piece luggage set.  Black Polyester.&lt;/description&gt;</a:t>
            </a:r>
          </a:p>
          <a:p>
            <a:r>
              <a:rPr lang="en-US" sz="1600">
                <a:latin typeface="Tahoma" pitchFamily="34" charset="0"/>
              </a:rPr>
              <a:t>         &lt;price&gt;96.50&lt;/price&gt;</a:t>
            </a:r>
          </a:p>
          <a:p>
            <a:r>
              <a:rPr lang="en-US" sz="1600">
                <a:latin typeface="Tahoma" pitchFamily="34" charset="0"/>
              </a:rPr>
              <a:t>         &lt;inStock&gt;true&lt;/inStock&gt;</a:t>
            </a:r>
          </a:p>
          <a:p>
            <a:r>
              <a:rPr lang="en-US" sz="1600">
                <a:latin typeface="Tahoma" pitchFamily="34" charset="0"/>
              </a:rPr>
              <a:t>       &lt;/getProductDetailsResult&gt;</a:t>
            </a:r>
          </a:p>
          <a:p>
            <a:r>
              <a:rPr lang="en-US" sz="1600">
                <a:latin typeface="Tahoma" pitchFamily="34" charset="0"/>
              </a:rPr>
              <a:t>     &lt;/getProductDetailsResponse&gt;</a:t>
            </a:r>
          </a:p>
          <a:p>
            <a:r>
              <a:rPr lang="en-US" sz="1600">
                <a:latin typeface="Tahoma" pitchFamily="34" charset="0"/>
              </a:rPr>
              <a:t>   &lt;/soap:Body&gt;</a:t>
            </a:r>
          </a:p>
          <a:p>
            <a:r>
              <a:rPr lang="en-US" sz="1600">
                <a:latin typeface="Tahoma" pitchFamily="34" charset="0"/>
              </a:rPr>
              <a:t> &lt;/soap:Envelope&gt;</a:t>
            </a:r>
          </a:p>
          <a:p>
            <a:pPr>
              <a:spcBef>
                <a:spcPct val="50000"/>
              </a:spcBef>
            </a:pPr>
            <a:endParaRPr lang="en-US" sz="160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10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422A-BD83-4620-AE57-FD81A2A6F7AF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AE76-6479-4BEC-81E1-4CD65888DC8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SOAP</a:t>
            </a:r>
            <a:r>
              <a:rPr lang="en-US" sz="3500">
                <a:sym typeface="Wingdings" pitchFamily="2" charset="2"/>
              </a:rPr>
              <a:t>Web Services (WS)SOA</a:t>
            </a:r>
            <a:endParaRPr lang="en-US" sz="350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382000" cy="4114800"/>
          </a:xfrm>
        </p:spPr>
        <p:txBody>
          <a:bodyPr/>
          <a:lstStyle/>
          <a:p>
            <a:pPr marL="381000" indent="-381000">
              <a:buFont typeface="Wingdings" pitchFamily="2" charset="2"/>
              <a:buNone/>
            </a:pPr>
            <a:r>
              <a:rPr lang="en-US" dirty="0"/>
              <a:t>Read this paper:</a:t>
            </a:r>
          </a:p>
          <a:p>
            <a:pPr marL="381000" indent="-381000">
              <a:buFont typeface="Wingdings" pitchFamily="2" charset="2"/>
              <a:buNone/>
            </a:pPr>
            <a:r>
              <a:rPr lang="en-US" dirty="0">
                <a:hlinkClick r:id="rId2"/>
              </a:rPr>
              <a:t>http://www.w3.org/DesignIssues/WebServices.html</a:t>
            </a:r>
            <a:endParaRPr lang="en-US" dirty="0"/>
          </a:p>
          <a:p>
            <a:pPr marL="381000" indent="-381000"/>
            <a:endParaRPr lang="en-US" dirty="0"/>
          </a:p>
          <a:p>
            <a:pPr marL="381000" indent="-381000"/>
            <a:endParaRPr lang="en-US" dirty="0"/>
          </a:p>
          <a:p>
            <a:pPr marL="381000" indent="-38100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35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CDBE2-A796-4263-BD6D-48B593814035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DA65B5A7-9CBB-4A6E-9E3C-027A8421C3D8}" type="slidenum">
              <a:rPr lang="en-US"/>
              <a:pPr/>
              <a:t>16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Document-centric Messages</a:t>
            </a:r>
          </a:p>
        </p:txBody>
      </p:sp>
      <p:sp>
        <p:nvSpPr>
          <p:cNvPr id="921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With emergence of self-descriptive data structures such as XML, document-centric has become popular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Semantically rich messages where operation name, its parameters, return type are self descriptive.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SOAP (Simple Object Access Protocol) over XML is an example </a:t>
            </a:r>
            <a:r>
              <a:rPr lang="en-US" sz="28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Loose coupling of systems (vs. Java RMI like RPC)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612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65C04-25A2-44F1-9DF1-585F55D5D019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29BF518D-AE86-4DD4-8488-D2AF02251C41}" type="slidenum">
              <a:rPr lang="en-US"/>
              <a:pPr/>
              <a:t>17</a:t>
            </a:fld>
            <a:endParaRPr lang="en-US"/>
          </a:p>
        </p:txBody>
      </p:sp>
      <p:sp>
        <p:nvSpPr>
          <p:cNvPr id="96413" name="Rectangle 1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Tight vs. Loose coupling</a:t>
            </a:r>
          </a:p>
        </p:txBody>
      </p:sp>
      <p:graphicFrame>
        <p:nvGraphicFramePr>
          <p:cNvPr id="96415" name="Group 159"/>
          <p:cNvGraphicFramePr>
            <a:graphicFrameLocks noGrp="1"/>
          </p:cNvGraphicFramePr>
          <p:nvPr>
            <p:ph idx="1"/>
          </p:nvPr>
        </p:nvGraphicFramePr>
        <p:xfrm>
          <a:off x="838200" y="1676400"/>
          <a:ext cx="7772400" cy="4503420"/>
        </p:xfrm>
        <a:graphic>
          <a:graphicData uri="http://schemas.openxmlformats.org/drawingml/2006/table">
            <a:tbl>
              <a:tblPr/>
              <a:tblGrid>
                <a:gridCol w="1892300"/>
                <a:gridCol w="3221038"/>
                <a:gridCol w="2659062"/>
              </a:tblGrid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Level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Tight coupling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Loose coupling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Physical coupling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Direct physical link required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Physical intermediary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Communication style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synchronous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asynchronous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Type system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Strongly typed (interface semantics)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Weak type system (payload semantics)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Interaction pattern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OO-style navigation of complex object trees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Data-centric, self-contained messages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Control of process logic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Central control of process logic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Distributed logic components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Service discovery and binding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Statically bound services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Dynamically bound services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Platform dependencies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Strong OS and programming language dependencies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OS- and programming language dependent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71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SOAP is a heavy weight protocol</a:t>
            </a:r>
          </a:p>
          <a:p>
            <a:r>
              <a:rPr lang="en-US" dirty="0" smtClean="0"/>
              <a:t>Representation State Transfer (REST)</a:t>
            </a:r>
            <a:endParaRPr lang="en-US" dirty="0"/>
          </a:p>
          <a:p>
            <a:r>
              <a:rPr lang="en-US" dirty="0"/>
              <a:t>Ph.D. thesis by Roy Fielding, who was the </a:t>
            </a:r>
          </a:p>
          <a:p>
            <a:pPr lvl="1"/>
            <a:r>
              <a:rPr lang="en-US" dirty="0" smtClean="0"/>
              <a:t>Was chairman </a:t>
            </a:r>
            <a:r>
              <a:rPr lang="en-US" dirty="0"/>
              <a:t>of the Apache Software Foundation </a:t>
            </a:r>
            <a:r>
              <a:rPr lang="en-US" dirty="0" smtClean="0"/>
              <a:t>(</a:t>
            </a:r>
            <a:r>
              <a:rPr lang="en-US" dirty="0"/>
              <a:t>not anymore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REST uses simple HTML operations GET, PUT, POST, DELETE for carrying out </a:t>
            </a:r>
            <a:r>
              <a:rPr lang="en-US" smtClean="0"/>
              <a:t>web operations/activity</a:t>
            </a:r>
            <a:endParaRPr lang="en-US" dirty="0" smtClean="0"/>
          </a:p>
          <a:p>
            <a:r>
              <a:rPr lang="en-US" dirty="0" smtClean="0"/>
              <a:t>It is an architectural style not a protocol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38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54C7-A5B3-4C97-92B0-EDA3A205DF1A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E59F583D-DBE5-44D2-BB03-C8532AFCF479}" type="slidenum">
              <a:rPr lang="en-US"/>
              <a:pPr/>
              <a:t>2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Interface vs Payload Semantics</a:t>
            </a:r>
          </a:p>
        </p:txBody>
      </p:sp>
      <p:sp>
        <p:nvSpPr>
          <p:cNvPr id="829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Typically interaction between a client and a server results in the execution of an activity (</a:t>
            </a:r>
            <a:r>
              <a:rPr lang="en-US" sz="2800" dirty="0" smtClean="0"/>
              <a:t>or </a:t>
            </a:r>
            <a:r>
              <a:rPr lang="en-US" sz="2800" dirty="0"/>
              <a:t>transaction)</a:t>
            </a:r>
          </a:p>
          <a:p>
            <a:r>
              <a:rPr lang="en-US" sz="2800" dirty="0" smtClean="0"/>
              <a:t>Activity </a:t>
            </a:r>
            <a:r>
              <a:rPr lang="en-US" sz="2800" dirty="0"/>
              <a:t>needs to be specified by the request.</a:t>
            </a:r>
          </a:p>
          <a:p>
            <a:pPr lvl="1"/>
            <a:r>
              <a:rPr lang="en-US" sz="2400" dirty="0"/>
              <a:t>Interface semantics: Requested activity can be encoded in the operation signature in the server’s “interface” </a:t>
            </a:r>
            <a:r>
              <a:rPr lang="en-US" sz="2400" dirty="0" smtClean="0"/>
              <a:t>or RPC</a:t>
            </a:r>
            <a:endParaRPr lang="en-US" sz="2400" dirty="0"/>
          </a:p>
          <a:p>
            <a:pPr lvl="1"/>
            <a:r>
              <a:rPr lang="en-US" sz="2400" dirty="0"/>
              <a:t>Payload semantics: It can be embedded in the message itself</a:t>
            </a:r>
          </a:p>
        </p:txBody>
      </p:sp>
    </p:spTree>
    <p:extLst>
      <p:ext uri="{BB962C8B-B14F-4D97-AF65-F5344CB8AC3E}">
        <p14:creationId xmlns:p14="http://schemas.microsoft.com/office/powerpoint/2010/main" val="3141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2CEA-2339-4746-9E6E-B992E8E99B99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DAB0DD0B-1593-4EAA-B641-EE6FBDB3EE71}" type="slidenum">
              <a:rPr lang="en-US"/>
              <a:pPr/>
              <a:t>3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Interface Semantics</a:t>
            </a:r>
          </a:p>
        </p:txBody>
      </p:sp>
      <p:sp>
        <p:nvSpPr>
          <p:cNvPr id="83974" name="AutoShape 6"/>
          <p:cNvSpPr>
            <a:spLocks noChangeAspect="1" noChangeArrowheads="1" noTextEdit="1"/>
          </p:cNvSpPr>
          <p:nvPr/>
        </p:nvSpPr>
        <p:spPr bwMode="auto">
          <a:xfrm>
            <a:off x="1981200" y="1905000"/>
            <a:ext cx="4724400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1981200" y="1905000"/>
            <a:ext cx="1573213" cy="539750"/>
          </a:xfrm>
          <a:prstGeom prst="rect">
            <a:avLst/>
          </a:prstGeom>
          <a:solidFill>
            <a:srgbClr val="D1F9FB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2374900" y="1957388"/>
            <a:ext cx="7953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u="sng">
                <a:solidFill>
                  <a:srgbClr val="000000"/>
                </a:solidFill>
                <a:latin typeface="helvetica" charset="0"/>
              </a:rPr>
              <a:t>Process1</a:t>
            </a:r>
            <a:endParaRPr lang="en-US"/>
          </a:p>
        </p:txBody>
      </p:sp>
      <p:sp>
        <p:nvSpPr>
          <p:cNvPr id="83978" name="Line 10"/>
          <p:cNvSpPr>
            <a:spLocks noChangeShapeType="1"/>
          </p:cNvSpPr>
          <p:nvPr/>
        </p:nvSpPr>
        <p:spPr bwMode="auto">
          <a:xfrm>
            <a:off x="2767013" y="2617788"/>
            <a:ext cx="1587" cy="3219450"/>
          </a:xfrm>
          <a:prstGeom prst="line">
            <a:avLst/>
          </a:prstGeom>
          <a:noFill/>
          <a:ln w="0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2689225" y="3189288"/>
            <a:ext cx="157163" cy="6350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2689225" y="4289425"/>
            <a:ext cx="157163" cy="315913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1" name="Rectangle 13"/>
          <p:cNvSpPr>
            <a:spLocks noChangeArrowheads="1"/>
          </p:cNvSpPr>
          <p:nvPr/>
        </p:nvSpPr>
        <p:spPr bwMode="auto">
          <a:xfrm>
            <a:off x="3743325" y="1905000"/>
            <a:ext cx="1573213" cy="539750"/>
          </a:xfrm>
          <a:prstGeom prst="rect">
            <a:avLst/>
          </a:prstGeom>
          <a:solidFill>
            <a:schemeClr val="folHlink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4137025" y="1957388"/>
            <a:ext cx="7953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u="sng">
                <a:solidFill>
                  <a:srgbClr val="000000"/>
                </a:solidFill>
                <a:latin typeface="helvetica" charset="0"/>
              </a:rPr>
              <a:t>Process2</a:t>
            </a:r>
            <a:endParaRPr lang="en-US"/>
          </a:p>
        </p:txBody>
      </p:sp>
      <p:sp>
        <p:nvSpPr>
          <p:cNvPr id="83983" name="Line 15"/>
          <p:cNvSpPr>
            <a:spLocks noChangeShapeType="1"/>
          </p:cNvSpPr>
          <p:nvPr/>
        </p:nvSpPr>
        <p:spPr bwMode="auto">
          <a:xfrm>
            <a:off x="4529138" y="2617788"/>
            <a:ext cx="1587" cy="3219450"/>
          </a:xfrm>
          <a:prstGeom prst="line">
            <a:avLst/>
          </a:prstGeom>
          <a:noFill/>
          <a:ln w="0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4" name="Rectangle 16"/>
          <p:cNvSpPr>
            <a:spLocks noChangeArrowheads="1"/>
          </p:cNvSpPr>
          <p:nvPr/>
        </p:nvSpPr>
        <p:spPr bwMode="auto">
          <a:xfrm>
            <a:off x="4451350" y="3189288"/>
            <a:ext cx="157163" cy="3175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5" name="Rectangle 17"/>
          <p:cNvSpPr>
            <a:spLocks noChangeArrowheads="1"/>
          </p:cNvSpPr>
          <p:nvPr/>
        </p:nvSpPr>
        <p:spPr bwMode="auto">
          <a:xfrm>
            <a:off x="4451350" y="3527425"/>
            <a:ext cx="157163" cy="1395413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>
            <a:off x="2851150" y="3189288"/>
            <a:ext cx="1593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 flipH="1">
            <a:off x="4257675" y="3189288"/>
            <a:ext cx="187325" cy="793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 flipH="1" flipV="1">
            <a:off x="4257675" y="3109913"/>
            <a:ext cx="187325" cy="793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9" name="Rectangle 21"/>
          <p:cNvSpPr>
            <a:spLocks noChangeArrowheads="1"/>
          </p:cNvSpPr>
          <p:nvPr/>
        </p:nvSpPr>
        <p:spPr bwMode="auto">
          <a:xfrm>
            <a:off x="3046413" y="2851150"/>
            <a:ext cx="1219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helvetica" charset="0"/>
              </a:rPr>
              <a:t>getCustomer()</a:t>
            </a:r>
            <a:endParaRPr lang="en-US"/>
          </a:p>
        </p:txBody>
      </p:sp>
      <p:sp>
        <p:nvSpPr>
          <p:cNvPr id="83990" name="Line 22"/>
          <p:cNvSpPr>
            <a:spLocks noChangeShapeType="1"/>
          </p:cNvSpPr>
          <p:nvPr/>
        </p:nvSpPr>
        <p:spPr bwMode="auto">
          <a:xfrm>
            <a:off x="4613275" y="3697288"/>
            <a:ext cx="7874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1" name="Line 23"/>
          <p:cNvSpPr>
            <a:spLocks noChangeShapeType="1"/>
          </p:cNvSpPr>
          <p:nvPr/>
        </p:nvSpPr>
        <p:spPr bwMode="auto">
          <a:xfrm>
            <a:off x="5400675" y="3697288"/>
            <a:ext cx="1588" cy="2841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2" name="Line 24"/>
          <p:cNvSpPr>
            <a:spLocks noChangeShapeType="1"/>
          </p:cNvSpPr>
          <p:nvPr/>
        </p:nvSpPr>
        <p:spPr bwMode="auto">
          <a:xfrm flipH="1">
            <a:off x="4618038" y="3981450"/>
            <a:ext cx="78263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3" name="Line 25"/>
          <p:cNvSpPr>
            <a:spLocks noChangeShapeType="1"/>
          </p:cNvSpPr>
          <p:nvPr/>
        </p:nvSpPr>
        <p:spPr bwMode="auto">
          <a:xfrm>
            <a:off x="4618038" y="3981450"/>
            <a:ext cx="188912" cy="793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4" name="Line 26"/>
          <p:cNvSpPr>
            <a:spLocks noChangeShapeType="1"/>
          </p:cNvSpPr>
          <p:nvPr/>
        </p:nvSpPr>
        <p:spPr bwMode="auto">
          <a:xfrm flipV="1">
            <a:off x="4618038" y="3902075"/>
            <a:ext cx="188912" cy="793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5" name="Rectangle 27"/>
          <p:cNvSpPr>
            <a:spLocks noChangeArrowheads="1"/>
          </p:cNvSpPr>
          <p:nvPr/>
        </p:nvSpPr>
        <p:spPr bwMode="auto">
          <a:xfrm>
            <a:off x="4708525" y="3452813"/>
            <a:ext cx="19939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helvetica" charset="0"/>
              </a:rPr>
              <a:t>retrieveCustomerData()</a:t>
            </a:r>
            <a:endParaRPr lang="en-US"/>
          </a:p>
        </p:txBody>
      </p:sp>
      <p:sp>
        <p:nvSpPr>
          <p:cNvPr id="83996" name="Line 28"/>
          <p:cNvSpPr>
            <a:spLocks noChangeShapeType="1"/>
          </p:cNvSpPr>
          <p:nvPr/>
        </p:nvSpPr>
        <p:spPr bwMode="auto">
          <a:xfrm flipH="1">
            <a:off x="2851150" y="4289425"/>
            <a:ext cx="15938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7" name="Line 29"/>
          <p:cNvSpPr>
            <a:spLocks noChangeShapeType="1"/>
          </p:cNvSpPr>
          <p:nvPr/>
        </p:nvSpPr>
        <p:spPr bwMode="auto">
          <a:xfrm>
            <a:off x="2851150" y="4289425"/>
            <a:ext cx="188913" cy="777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8" name="Line 30"/>
          <p:cNvSpPr>
            <a:spLocks noChangeShapeType="1"/>
          </p:cNvSpPr>
          <p:nvPr/>
        </p:nvSpPr>
        <p:spPr bwMode="auto">
          <a:xfrm flipV="1">
            <a:off x="2851150" y="4210050"/>
            <a:ext cx="188913" cy="793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9" name="Rectangle 31"/>
          <p:cNvSpPr>
            <a:spLocks noChangeArrowheads="1"/>
          </p:cNvSpPr>
          <p:nvPr/>
        </p:nvSpPr>
        <p:spPr bwMode="auto">
          <a:xfrm>
            <a:off x="3082925" y="3949700"/>
            <a:ext cx="11668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helvetica" charset="0"/>
              </a:rPr>
              <a:t>returnResult()</a:t>
            </a:r>
            <a:endParaRPr lang="en-US"/>
          </a:p>
        </p:txBody>
      </p:sp>
      <p:sp>
        <p:nvSpPr>
          <p:cNvPr id="84000" name="Text Box 32"/>
          <p:cNvSpPr txBox="1">
            <a:spLocks noChangeArrowheads="1"/>
          </p:cNvSpPr>
          <p:nvPr/>
        </p:nvSpPr>
        <p:spPr bwMode="auto">
          <a:xfrm>
            <a:off x="1127125" y="5670550"/>
            <a:ext cx="736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Semantics of the activity is explicitly stated in the message/method call</a:t>
            </a:r>
          </a:p>
        </p:txBody>
      </p:sp>
    </p:spTree>
    <p:extLst>
      <p:ext uri="{BB962C8B-B14F-4D97-AF65-F5344CB8AC3E}">
        <p14:creationId xmlns:p14="http://schemas.microsoft.com/office/powerpoint/2010/main" val="210049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89F9-5BBF-4C29-86A1-E0E7D88435E5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0A94AE57-8785-49D3-9608-5364F35686BA}" type="slidenum">
              <a:rPr lang="en-US"/>
              <a:pPr/>
              <a:t>4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Payload Semantics</a:t>
            </a:r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1219200" y="3048000"/>
            <a:ext cx="1524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Process 1</a:t>
            </a:r>
          </a:p>
        </p:txBody>
      </p:sp>
      <p:sp>
        <p:nvSpPr>
          <p:cNvPr id="86021" name="Rectangle 5"/>
          <p:cNvSpPr>
            <a:spLocks noChangeArrowheads="1"/>
          </p:cNvSpPr>
          <p:nvPr/>
        </p:nvSpPr>
        <p:spPr bwMode="auto">
          <a:xfrm>
            <a:off x="4876800" y="3048000"/>
            <a:ext cx="1524000" cy="914400"/>
          </a:xfrm>
          <a:prstGeom prst="rect">
            <a:avLst/>
          </a:prstGeom>
          <a:solidFill>
            <a:srgbClr val="FFE4C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Process 2</a:t>
            </a:r>
          </a:p>
        </p:txBody>
      </p:sp>
      <p:sp>
        <p:nvSpPr>
          <p:cNvPr id="86022" name="Line 6"/>
          <p:cNvSpPr>
            <a:spLocks noChangeShapeType="1"/>
          </p:cNvSpPr>
          <p:nvPr/>
        </p:nvSpPr>
        <p:spPr bwMode="auto">
          <a:xfrm>
            <a:off x="2743200" y="3505200"/>
            <a:ext cx="2133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6023" name="Picture 7" descr="envelope_253x1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819400"/>
            <a:ext cx="941388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024" name="AutoShape 8"/>
          <p:cNvSpPr>
            <a:spLocks noChangeArrowheads="1"/>
          </p:cNvSpPr>
          <p:nvPr/>
        </p:nvSpPr>
        <p:spPr bwMode="auto">
          <a:xfrm>
            <a:off x="4038600" y="1981200"/>
            <a:ext cx="1371600" cy="8382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1400"/>
              <a:t>Envelop</a:t>
            </a:r>
          </a:p>
          <a:p>
            <a:pPr algn="ctr"/>
            <a:r>
              <a:rPr lang="en-US" sz="1400"/>
              <a:t>With message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898525" y="4298950"/>
            <a:ext cx="815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Requested transaction/activity is embedded in the message</a:t>
            </a:r>
          </a:p>
          <a:p>
            <a:r>
              <a:rPr lang="en-US"/>
              <a:t>Details of the activity not explicit; the semantics are embedded in the message</a:t>
            </a:r>
          </a:p>
        </p:txBody>
      </p:sp>
    </p:spTree>
    <p:extLst>
      <p:ext uri="{BB962C8B-B14F-4D97-AF65-F5344CB8AC3E}">
        <p14:creationId xmlns:p14="http://schemas.microsoft.com/office/powerpoint/2010/main" val="243001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2FC28-1F7D-4D3A-BDBD-DCBA721A88C8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63CE9CEB-FC55-40DC-9E6C-952F40F5B3F4}" type="slidenum">
              <a:rPr lang="en-US"/>
              <a:pPr/>
              <a:t>5</a:t>
            </a:fld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Payload Semantics</a:t>
            </a:r>
          </a:p>
        </p:txBody>
      </p:sp>
      <p:pic>
        <p:nvPicPr>
          <p:cNvPr id="8806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752600"/>
            <a:ext cx="4887913" cy="440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070" name="Line 6"/>
          <p:cNvSpPr>
            <a:spLocks noChangeShapeType="1"/>
          </p:cNvSpPr>
          <p:nvPr/>
        </p:nvSpPr>
        <p:spPr bwMode="auto">
          <a:xfrm>
            <a:off x="4343400" y="3810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4632325" y="3460750"/>
            <a:ext cx="10493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/>
              <a:t>onMessage()</a:t>
            </a:r>
          </a:p>
        </p:txBody>
      </p:sp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593725" y="58229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9E55-802F-4AFC-8E52-B1F43F9F51B2}" type="datetime1">
              <a:rPr lang="en-US"/>
              <a:pPr/>
              <a:t>4/16/2013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Page </a:t>
            </a:r>
            <a:fld id="{DDA80A8A-5382-47EA-94A4-EAE623D19C3D}" type="slidenum">
              <a:rPr lang="en-US"/>
              <a:pPr/>
              <a:t>6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Payload semantics is generic</a:t>
            </a:r>
          </a:p>
        </p:txBody>
      </p:sp>
      <p:sp>
        <p:nvSpPr>
          <p:cNvPr id="901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String transferMoney (amt: decimal, accTo: String)</a:t>
            </a:r>
          </a:p>
          <a:p>
            <a:pPr>
              <a:buFontTx/>
              <a:buNone/>
            </a:pPr>
            <a:r>
              <a:rPr lang="en-US"/>
              <a:t>{ …}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String executeService (message: String)</a:t>
            </a:r>
          </a:p>
          <a:p>
            <a:pPr>
              <a:buFontTx/>
              <a:buNone/>
            </a:pPr>
            <a:r>
              <a:rPr lang="en-US"/>
              <a:t>{ …}</a:t>
            </a:r>
          </a:p>
        </p:txBody>
      </p:sp>
    </p:spTree>
    <p:extLst>
      <p:ext uri="{BB962C8B-B14F-4D97-AF65-F5344CB8AC3E}">
        <p14:creationId xmlns:p14="http://schemas.microsoft.com/office/powerpoint/2010/main" val="313008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C66C-9168-4873-836A-BE35CB5CAD59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1C996-08E4-48FB-B30B-361003A753B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Services and </a:t>
            </a:r>
            <a:r>
              <a:rPr lang="en-US">
                <a:sym typeface="Wingdings" pitchFamily="2" charset="2"/>
              </a:rPr>
              <a:t>SOA</a:t>
            </a:r>
            <a:endParaRPr lang="en-US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 i="1"/>
              <a:t>Web Services</a:t>
            </a:r>
            <a:r>
              <a:rPr lang="en-US" sz="2100"/>
              <a:t> is a technology that allows for applications to communicate with each other in a standard format.</a:t>
            </a:r>
          </a:p>
          <a:p>
            <a:pPr>
              <a:lnSpc>
                <a:spcPct val="80000"/>
              </a:lnSpc>
            </a:pPr>
            <a:r>
              <a:rPr lang="en-US" sz="2100"/>
              <a:t>A </a:t>
            </a:r>
            <a:r>
              <a:rPr lang="en-US" sz="2100" i="1"/>
              <a:t>Web Service </a:t>
            </a:r>
            <a:r>
              <a:rPr lang="en-US" sz="2100"/>
              <a:t>exposes an interface that can be accessed through XML messaging.</a:t>
            </a:r>
          </a:p>
          <a:p>
            <a:pPr>
              <a:lnSpc>
                <a:spcPct val="80000"/>
              </a:lnSpc>
            </a:pPr>
            <a:r>
              <a:rPr lang="en-US" sz="2100"/>
              <a:t>A Web service uses XML based protocol to describe an operation or the data exchange with another web service. Ex: SOAP</a:t>
            </a:r>
          </a:p>
          <a:p>
            <a:pPr>
              <a:lnSpc>
                <a:spcPct val="80000"/>
              </a:lnSpc>
            </a:pPr>
            <a:r>
              <a:rPr lang="en-US" sz="2100"/>
              <a:t>A group of web services collaborating accomplish the tasks of an application. The architecture of such an application is called Service-Oriented Architecture (SOA).</a:t>
            </a:r>
          </a:p>
          <a:p>
            <a:pPr>
              <a:lnSpc>
                <a:spcPct val="80000"/>
              </a:lnSpc>
            </a:pPr>
            <a:endParaRPr lang="en-US" sz="2100" i="1"/>
          </a:p>
          <a:p>
            <a:pPr>
              <a:lnSpc>
                <a:spcPct val="80000"/>
              </a:lnSpc>
            </a:pPr>
            <a:endParaRPr lang="en-US" sz="2100"/>
          </a:p>
        </p:txBody>
      </p:sp>
    </p:spTree>
    <p:extLst>
      <p:ext uri="{BB962C8B-B14F-4D97-AF65-F5344CB8AC3E}">
        <p14:creationId xmlns:p14="http://schemas.microsoft.com/office/powerpoint/2010/main" val="311220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FE9FB-F7D5-4B84-AA83-167BC8159DF4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20E6F-1586-4DD6-B4E3-B679A37EEFA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XML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XML is a markup language, developed by W3C (World Wide Web Consortium), mainly to overcome the limitations of HTML.</a:t>
            </a:r>
          </a:p>
          <a:p>
            <a:pPr>
              <a:lnSpc>
                <a:spcPct val="90000"/>
              </a:lnSpc>
            </a:pPr>
            <a:r>
              <a:rPr lang="en-US" sz="2600"/>
              <a:t>But it took a life of its own and has become a very popular part of distributed systems.</a:t>
            </a:r>
          </a:p>
          <a:p>
            <a:pPr>
              <a:lnSpc>
                <a:spcPct val="90000"/>
              </a:lnSpc>
            </a:pPr>
            <a:r>
              <a:rPr lang="en-US" sz="2600"/>
              <a:t>We will examine its definition, associated specifications (DTD, XSLT etc.), Java APIs available to process XML, protocols and services based on XML, and the role XML plays in a distributed computing environment.</a:t>
            </a:r>
          </a:p>
        </p:txBody>
      </p:sp>
    </p:spTree>
    <p:extLst>
      <p:ext uri="{BB962C8B-B14F-4D97-AF65-F5344CB8AC3E}">
        <p14:creationId xmlns:p14="http://schemas.microsoft.com/office/powerpoint/2010/main" val="386275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179B0-AE42-468C-AC4F-DEBE449942EE}" type="datetime1">
              <a:rPr lang="en-US"/>
              <a:pPr/>
              <a:t>4/16/2013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CSE507 Introduction 2008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E0CC1-71AF-4D02-B374-D47CD2044E4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Look at XML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It has no predefined tags.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Such as in HTML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Domains may specify their own set of standard tags</a:t>
            </a:r>
          </a:p>
          <a:p>
            <a:pPr>
              <a:lnSpc>
                <a:spcPct val="90000"/>
              </a:lnSpc>
            </a:pPr>
            <a:r>
              <a:rPr lang="en-US" sz="2600"/>
              <a:t>It is stricter.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Most html document have errors and the browser have to built to take care of these.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On the other hand XML has a strict syntax.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There is a notion of validity and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 notion of well-formed.</a:t>
            </a:r>
          </a:p>
        </p:txBody>
      </p:sp>
    </p:spTree>
    <p:extLst>
      <p:ext uri="{BB962C8B-B14F-4D97-AF65-F5344CB8AC3E}">
        <p14:creationId xmlns:p14="http://schemas.microsoft.com/office/powerpoint/2010/main" val="261235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945</Words>
  <Application>Microsoft Office PowerPoint</Application>
  <PresentationFormat>On-screen Show (4:3)</PresentationFormat>
  <Paragraphs>186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Web Services</vt:lpstr>
      <vt:lpstr>Interface vs Payload Semantics</vt:lpstr>
      <vt:lpstr>Interface Semantics</vt:lpstr>
      <vt:lpstr>Payload Semantics</vt:lpstr>
      <vt:lpstr>Payload Semantics</vt:lpstr>
      <vt:lpstr>Payload semantics is generic</vt:lpstr>
      <vt:lpstr>Web Services and SOA</vt:lpstr>
      <vt:lpstr>XML</vt:lpstr>
      <vt:lpstr>First Look at XML</vt:lpstr>
      <vt:lpstr>An Example: Memo</vt:lpstr>
      <vt:lpstr>Memo.html vs memo.xml</vt:lpstr>
      <vt:lpstr>XML to SOAP</vt:lpstr>
      <vt:lpstr>SOAP Request</vt:lpstr>
      <vt:lpstr>SOAP Reply</vt:lpstr>
      <vt:lpstr>SOAPWeb Services (WS)SOA</vt:lpstr>
      <vt:lpstr>Document-centric Messages</vt:lpstr>
      <vt:lpstr>Tight vs. Loose coupling</vt:lpstr>
      <vt:lpstr>REST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Services</dc:title>
  <dc:creator>Ramamurthy, Bina</dc:creator>
  <cp:lastModifiedBy>Ramamurthy, Bina</cp:lastModifiedBy>
  <cp:revision>3</cp:revision>
  <dcterms:created xsi:type="dcterms:W3CDTF">2013-04-16T18:33:05Z</dcterms:created>
  <dcterms:modified xsi:type="dcterms:W3CDTF">2013-04-16T18:55:04Z</dcterms:modified>
</cp:coreProperties>
</file>