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266ED9-2508-4F75-A9AC-0A42B599ECA7}" type="datetimeFigureOut">
              <a:rPr lang="en-US" smtClean="0"/>
              <a:t>4/2/2013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38915-9664-445A-8E8A-48535F4897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104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92DD-ADDE-44A0-AB85-CBAFC5BEB321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59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84416-BE66-46DC-B63D-E14348666D84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04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A082E-50DB-47FE-BEC1-3F838D13EADF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81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1169-81D0-4D19-B1A9-5BF336DC415B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2A8B4-E5AC-4F9C-93D0-6DB378D7EA88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50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44BCF-211E-42E4-9C04-631716C57E3E}" type="datetime1">
              <a:rPr lang="en-US" smtClean="0"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13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5DB54-D8AB-43A7-A188-F5F8968D2702}" type="datetime1">
              <a:rPr lang="en-US" smtClean="0"/>
              <a:t>4/2/2013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97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8B3C5-126E-4978-9791-50215745B9A6}" type="datetime1">
              <a:rPr lang="en-US" smtClean="0"/>
              <a:t>4/2/2013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25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BB153-1DDB-4F83-AED9-64E663A99630}" type="datetime1">
              <a:rPr lang="en-US" smtClean="0"/>
              <a:t>4/2/2013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6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A48A8-E7FF-4322-BA49-94AF8E86954F}" type="datetime1">
              <a:rPr lang="en-US" smtClean="0"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1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4D010-68E4-4AF9-8E5F-EF503C31E58B}" type="datetime1">
              <a:rPr lang="en-US" smtClean="0"/>
              <a:t>4/2/2013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73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3A0FB-FA8B-4F5A-8172-4969D44FC93F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81830-526E-477C-93A2-8BE508C8A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31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ofps.oreilly.com/titles/9781449302641/making_pig_fly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Idea of Pig Or Pig Concepts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DDC08-F3D3-4013-8C88-F7C8C3E7A5B2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(vs. Pig)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CREATE TEMP TABLE t1 AS</a:t>
            </a:r>
          </a:p>
          <a:p>
            <a:pPr marL="0" indent="0">
              <a:buNone/>
            </a:pPr>
            <a:r>
              <a:rPr lang="en-US" sz="2400" dirty="0" smtClean="0"/>
              <a:t>SELECT customer, sum(purchase) AS </a:t>
            </a:r>
            <a:r>
              <a:rPr lang="en-US" sz="2400" dirty="0" err="1" smtClean="0"/>
              <a:t>total_purchases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FROM transactions</a:t>
            </a:r>
          </a:p>
          <a:p>
            <a:pPr marL="0" indent="0">
              <a:buNone/>
            </a:pPr>
            <a:r>
              <a:rPr lang="en-US" sz="2400" dirty="0" smtClean="0"/>
              <a:t>GROUP BY customer;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SELECT customer, </a:t>
            </a:r>
            <a:r>
              <a:rPr lang="en-US" sz="2400" dirty="0" err="1" smtClean="0"/>
              <a:t>total_purchases,zipcode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FROM t1, </a:t>
            </a:r>
            <a:r>
              <a:rPr lang="en-US" sz="2400" dirty="0" err="1" smtClean="0"/>
              <a:t>customer_profile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WHERE t1.customer = </a:t>
            </a:r>
            <a:r>
              <a:rPr lang="en-US" sz="2400" dirty="0" err="1" smtClean="0"/>
              <a:t>customer_profile.customer</a:t>
            </a:r>
            <a:r>
              <a:rPr lang="en-US" sz="2400" dirty="0" smtClean="0"/>
              <a:t>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1169-81D0-4D19-B1A9-5BF336DC415B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40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(SQL vs.) Pig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/>
              <a:t>t</a:t>
            </a:r>
            <a:r>
              <a:rPr lang="en-US" sz="2400" dirty="0" err="1" smtClean="0"/>
              <a:t>xns</a:t>
            </a:r>
            <a:r>
              <a:rPr lang="en-US" sz="2400" dirty="0" smtClean="0"/>
              <a:t> = load ‘transactions’ as (customer, purchase)</a:t>
            </a:r>
          </a:p>
          <a:p>
            <a:pPr marL="0" indent="0">
              <a:buNone/>
            </a:pPr>
            <a:r>
              <a:rPr lang="en-US" sz="2400" dirty="0"/>
              <a:t>g</a:t>
            </a:r>
            <a:r>
              <a:rPr lang="en-US" sz="2400" dirty="0" smtClean="0"/>
              <a:t>rouped = group </a:t>
            </a:r>
            <a:r>
              <a:rPr lang="en-US" sz="2400" dirty="0" err="1" smtClean="0"/>
              <a:t>txns</a:t>
            </a:r>
            <a:r>
              <a:rPr lang="en-US" sz="2400" dirty="0" smtClean="0"/>
              <a:t> customer;</a:t>
            </a:r>
          </a:p>
          <a:p>
            <a:pPr marL="0" indent="0">
              <a:buNone/>
            </a:pPr>
            <a:r>
              <a:rPr lang="en-US" sz="2400" dirty="0"/>
              <a:t>t</a:t>
            </a:r>
            <a:r>
              <a:rPr lang="en-US" sz="2400" dirty="0" smtClean="0"/>
              <a:t>otal = </a:t>
            </a:r>
            <a:r>
              <a:rPr lang="en-US" sz="2400" dirty="0" err="1" smtClean="0"/>
              <a:t>foreach</a:t>
            </a:r>
            <a:r>
              <a:rPr lang="en-US" sz="2400" dirty="0" smtClean="0"/>
              <a:t> grouped generate group, SUM(</a:t>
            </a:r>
            <a:r>
              <a:rPr lang="en-US" sz="2400" dirty="0" err="1" smtClean="0"/>
              <a:t>txns.purchase</a:t>
            </a:r>
            <a:r>
              <a:rPr lang="en-US" sz="2400" dirty="0" smtClean="0"/>
              <a:t>) as </a:t>
            </a:r>
            <a:r>
              <a:rPr lang="en-US" sz="2400" dirty="0" err="1" smtClean="0"/>
              <a:t>tp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en-US" sz="2400" dirty="0"/>
              <a:t>p</a:t>
            </a:r>
            <a:r>
              <a:rPr lang="en-US" sz="2400" dirty="0" smtClean="0"/>
              <a:t>rofile = load ‘</a:t>
            </a:r>
            <a:r>
              <a:rPr lang="en-US" sz="2400" dirty="0" err="1" smtClean="0"/>
              <a:t>customer_profile</a:t>
            </a:r>
            <a:r>
              <a:rPr lang="en-US" sz="2400" dirty="0" smtClean="0"/>
              <a:t>’ as (customer, </a:t>
            </a:r>
            <a:r>
              <a:rPr lang="en-US" sz="2400" dirty="0" err="1" smtClean="0"/>
              <a:t>zipcode</a:t>
            </a:r>
            <a:r>
              <a:rPr lang="en-US" sz="2400" dirty="0" smtClean="0"/>
              <a:t>);</a:t>
            </a:r>
          </a:p>
          <a:p>
            <a:pPr marL="0" indent="0">
              <a:buNone/>
            </a:pPr>
            <a:r>
              <a:rPr lang="en-US" sz="2400" dirty="0"/>
              <a:t>a</a:t>
            </a:r>
            <a:r>
              <a:rPr lang="en-US" sz="2400" dirty="0" smtClean="0"/>
              <a:t>nswer = join total by group, profile by customer;</a:t>
            </a:r>
          </a:p>
          <a:p>
            <a:pPr marL="0" indent="0">
              <a:buNone/>
            </a:pPr>
            <a:r>
              <a:rPr lang="en-US" sz="2400" dirty="0"/>
              <a:t>d</a:t>
            </a:r>
            <a:r>
              <a:rPr lang="en-US" sz="2400" dirty="0" smtClean="0"/>
              <a:t>ump answer;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1169-81D0-4D19-B1A9-5BF336DC415B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29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 and HDFS and MR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Pig does not require HDFS.</a:t>
            </a:r>
          </a:p>
          <a:p>
            <a:r>
              <a:rPr lang="en-US" dirty="0" smtClean="0"/>
              <a:t>Pig can run on any file system as long as you transfer the data flow and the data appropriately.</a:t>
            </a:r>
          </a:p>
          <a:p>
            <a:pPr lvl="1"/>
            <a:r>
              <a:rPr lang="en-US" dirty="0" smtClean="0"/>
              <a:t>This is great since you can use not just file:// or hdfs:// but also other systems to be developed in the future.</a:t>
            </a:r>
          </a:p>
          <a:p>
            <a:r>
              <a:rPr lang="en-US" dirty="0" smtClean="0"/>
              <a:t>Similarly Pig Latin has several advantages over MR (see chapter 1 Programming Pig book)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1169-81D0-4D19-B1A9-5BF336DC415B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35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Pig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Traditional Extract, Transform, Load (ETL) data pipelines</a:t>
            </a:r>
          </a:p>
          <a:p>
            <a:r>
              <a:rPr lang="en-US" dirty="0" smtClean="0"/>
              <a:t>Research on raw data</a:t>
            </a:r>
          </a:p>
          <a:p>
            <a:r>
              <a:rPr lang="en-US" dirty="0" smtClean="0"/>
              <a:t>Iterative processing</a:t>
            </a:r>
          </a:p>
          <a:p>
            <a:r>
              <a:rPr lang="en-US" dirty="0" smtClean="0"/>
              <a:t>Prototyping (debugging) on small data and local system before launching a big data, multi-node MR jobs</a:t>
            </a:r>
          </a:p>
          <a:p>
            <a:r>
              <a:rPr lang="en-US" dirty="0" smtClean="0"/>
              <a:t>Largest use case: data pipelines: raw data , cleanse, load into data warehouse</a:t>
            </a:r>
          </a:p>
          <a:p>
            <a:r>
              <a:rPr lang="en-US" dirty="0" smtClean="0"/>
              <a:t>Ad-hoc queries from data where the scheme is unknown</a:t>
            </a:r>
          </a:p>
          <a:p>
            <a:r>
              <a:rPr lang="en-US" dirty="0" smtClean="0"/>
              <a:t>What it is not good for? For workloads that will update a few records, the will look up data in some random order, Pig is not a good choice.</a:t>
            </a:r>
          </a:p>
          <a:p>
            <a:r>
              <a:rPr lang="en-US" dirty="0" smtClean="0"/>
              <a:t>In 2009, 50% </a:t>
            </a:r>
            <a:r>
              <a:rPr lang="en-US" dirty="0" err="1" smtClean="0"/>
              <a:t>yahoo!</a:t>
            </a:r>
            <a:r>
              <a:rPr lang="en-US" dirty="0" smtClean="0"/>
              <a:t> Jobs executed were using Pig.</a:t>
            </a:r>
          </a:p>
          <a:p>
            <a:r>
              <a:rPr lang="en-US" dirty="0" smtClean="0"/>
              <a:t>Lets execute some Pig scripts on </a:t>
            </a:r>
            <a:r>
              <a:rPr lang="en-US" smtClean="0"/>
              <a:t>amazon installation.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1169-81D0-4D19-B1A9-5BF336DC415B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6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http://pig.apache.org/</a:t>
            </a: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ofps.oreilly.com/titles/9781449302641/making_pig_fly.html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3A1D1-F3AB-4868-9A1D-56AFA1E05A18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5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Pig?: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525963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smtClean="0"/>
              <a:t>Pig is a scripting language that helps in designing big data solutions using high level primitives.</a:t>
            </a:r>
          </a:p>
          <a:p>
            <a:r>
              <a:rPr lang="en-US" sz="9600" dirty="0" smtClean="0"/>
              <a:t>Pig script can be executed locally; it is typically translated into MR job/task workflow and executed on Hadoop</a:t>
            </a:r>
          </a:p>
          <a:p>
            <a:r>
              <a:rPr lang="en-US" sz="9600" dirty="0" smtClean="0"/>
              <a:t>Pig itself is a MR job on Hadoop</a:t>
            </a:r>
          </a:p>
          <a:p>
            <a:r>
              <a:rPr lang="en-US" sz="9600" dirty="0" smtClean="0"/>
              <a:t>You can access local file system using pig –x local (</a:t>
            </a:r>
            <a:r>
              <a:rPr lang="en-US" sz="9600" dirty="0" err="1" smtClean="0"/>
              <a:t>eg</a:t>
            </a:r>
            <a:r>
              <a:rPr lang="en-US" sz="9600" dirty="0" smtClean="0"/>
              <a:t>. </a:t>
            </a:r>
            <a:r>
              <a:rPr lang="en-US" sz="9600" dirty="0"/>
              <a:t>f</a:t>
            </a:r>
            <a:r>
              <a:rPr lang="en-US" sz="9600" dirty="0" smtClean="0"/>
              <a:t>ile:/…) </a:t>
            </a:r>
          </a:p>
          <a:p>
            <a:r>
              <a:rPr lang="en-US" sz="9600" dirty="0" smtClean="0"/>
              <a:t>Other file system accessible are hdfs:// and s3:// from grunt&gt; of non-local pig</a:t>
            </a:r>
          </a:p>
          <a:p>
            <a:r>
              <a:rPr lang="en-US" sz="9600" dirty="0" smtClean="0"/>
              <a:t>You can transfer data into local file system from s3:</a:t>
            </a:r>
          </a:p>
          <a:p>
            <a:pPr marL="0" indent="0">
              <a:buNone/>
            </a:pPr>
            <a:r>
              <a:rPr lang="en-US" sz="9600" dirty="0"/>
              <a:t>h</a:t>
            </a:r>
            <a:r>
              <a:rPr lang="en-US" sz="9600" dirty="0" smtClean="0"/>
              <a:t>adoop </a:t>
            </a:r>
            <a:r>
              <a:rPr lang="en-US" sz="9600" dirty="0" err="1" smtClean="0"/>
              <a:t>dfs</a:t>
            </a:r>
            <a:r>
              <a:rPr lang="en-US" sz="9600" dirty="0" smtClean="0"/>
              <a:t> –</a:t>
            </a:r>
            <a:r>
              <a:rPr lang="en-US" sz="9600" dirty="0" err="1" smtClean="0"/>
              <a:t>copyToLocal</a:t>
            </a:r>
            <a:r>
              <a:rPr lang="en-US" sz="9600" dirty="0" smtClean="0"/>
              <a:t> s3n://cse487/pig1/ps5.pig /home/hadoop/pig1/ps5.pig</a:t>
            </a:r>
          </a:p>
          <a:p>
            <a:pPr marL="0" indent="0">
              <a:buNone/>
            </a:pPr>
            <a:r>
              <a:rPr lang="en-US" sz="9600" dirty="0" smtClean="0"/>
              <a:t>hadoop </a:t>
            </a:r>
            <a:r>
              <a:rPr lang="en-US" sz="9600" dirty="0" err="1" smtClean="0"/>
              <a:t>dfs</a:t>
            </a:r>
            <a:r>
              <a:rPr lang="en-US" sz="9600" dirty="0" smtClean="0"/>
              <a:t> –</a:t>
            </a:r>
            <a:r>
              <a:rPr lang="en-US" sz="9600" dirty="0" err="1" smtClean="0"/>
              <a:t>copyToLocal</a:t>
            </a:r>
            <a:r>
              <a:rPr lang="en-US" sz="9600" dirty="0" smtClean="0"/>
              <a:t> s3n://cse487/pig1/data2 /home/hadoop/pig1/data2</a:t>
            </a:r>
          </a:p>
          <a:p>
            <a:pPr marL="0" indent="0">
              <a:buNone/>
            </a:pPr>
            <a:r>
              <a:rPr lang="en-US" sz="9600" dirty="0" smtClean="0"/>
              <a:t>Then run ps5.pig in the local mode</a:t>
            </a:r>
          </a:p>
          <a:p>
            <a:pPr marL="0" indent="0">
              <a:buNone/>
            </a:pPr>
            <a:r>
              <a:rPr lang="en-US" sz="9600" dirty="0"/>
              <a:t>p</a:t>
            </a:r>
            <a:r>
              <a:rPr lang="en-US" sz="9600" dirty="0" smtClean="0"/>
              <a:t>ig –x local</a:t>
            </a:r>
          </a:p>
          <a:p>
            <a:pPr marL="0" indent="0">
              <a:buNone/>
            </a:pPr>
            <a:r>
              <a:rPr lang="en-US" sz="9600" dirty="0"/>
              <a:t>r</a:t>
            </a:r>
            <a:r>
              <a:rPr lang="en-US" sz="9600" dirty="0" smtClean="0"/>
              <a:t>un ps5.pig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9C56D-A7CD-4164-B25F-7D365AF2ABFB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381000"/>
            <a:ext cx="8915400" cy="5334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0F03-13F2-4395-9925-A4F6062D9D35}" type="datetime1">
              <a:rPr lang="en-US" smtClean="0"/>
              <a:t>4/2/2013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7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pig scripts: </a:t>
            </a:r>
            <a:r>
              <a:rPr lang="en-US" dirty="0" err="1" smtClean="0"/>
              <a:t>wordcount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 = load 'data2' as (line);</a:t>
            </a:r>
          </a:p>
          <a:p>
            <a:pPr marL="0" indent="0">
              <a:buNone/>
            </a:pPr>
            <a:r>
              <a:rPr lang="en-US" sz="2400" dirty="0"/>
              <a:t>words = </a:t>
            </a:r>
            <a:r>
              <a:rPr lang="en-US" sz="2400" dirty="0" err="1"/>
              <a:t>foreach</a:t>
            </a:r>
            <a:r>
              <a:rPr lang="en-US" sz="2400" dirty="0"/>
              <a:t> A generate flatten(TOKENIZE(line)) as word;</a:t>
            </a:r>
          </a:p>
          <a:p>
            <a:pPr marL="0" indent="0">
              <a:buNone/>
            </a:pPr>
            <a:r>
              <a:rPr lang="en-US" sz="2400" dirty="0" err="1"/>
              <a:t>grpd</a:t>
            </a:r>
            <a:r>
              <a:rPr lang="en-US" sz="2400" dirty="0"/>
              <a:t> = group words by word;</a:t>
            </a:r>
          </a:p>
          <a:p>
            <a:pPr marL="0" indent="0">
              <a:buNone/>
            </a:pPr>
            <a:r>
              <a:rPr lang="en-US" sz="2400" dirty="0" err="1"/>
              <a:t>cntd</a:t>
            </a:r>
            <a:r>
              <a:rPr lang="en-US" sz="2400" dirty="0"/>
              <a:t> = </a:t>
            </a:r>
            <a:r>
              <a:rPr lang="en-US" sz="2400" dirty="0" err="1"/>
              <a:t>foreach</a:t>
            </a:r>
            <a:r>
              <a:rPr lang="en-US" sz="2400" dirty="0"/>
              <a:t> </a:t>
            </a:r>
            <a:r>
              <a:rPr lang="en-US" sz="2400" dirty="0" err="1"/>
              <a:t>grpd</a:t>
            </a:r>
            <a:r>
              <a:rPr lang="en-US" sz="2400" dirty="0"/>
              <a:t> generate group, COUNT(words);</a:t>
            </a:r>
          </a:p>
          <a:p>
            <a:pPr marL="0" indent="0">
              <a:buNone/>
            </a:pPr>
            <a:r>
              <a:rPr lang="en-US" sz="2400" dirty="0"/>
              <a:t>store </a:t>
            </a:r>
            <a:r>
              <a:rPr lang="en-US" sz="2400" dirty="0" err="1"/>
              <a:t>cntd</a:t>
            </a:r>
            <a:r>
              <a:rPr lang="en-US" sz="2400" dirty="0"/>
              <a:t> into 'pig1out';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66041-23B8-4DE2-B15F-CD37B6E3BFD1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667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Sample Pig script: simple data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2	4	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-2	3	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3	5	6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-4	5	7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-7	4	6</a:t>
            </a:r>
          </a:p>
          <a:p>
            <a:pPr marL="514350" indent="-514350">
              <a:spcBef>
                <a:spcPts val="0"/>
              </a:spcBef>
              <a:buAutoNum type="arabicPlain" startAt="3"/>
            </a:pPr>
            <a:r>
              <a:rPr lang="en-US" dirty="0" smtClean="0"/>
              <a:t>    4</a:t>
            </a:r>
            <a:r>
              <a:rPr lang="en-US" dirty="0"/>
              <a:t>	</a:t>
            </a:r>
            <a:r>
              <a:rPr lang="en-US" dirty="0" smtClean="0"/>
              <a:t>5 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A </a:t>
            </a:r>
            <a:r>
              <a:rPr lang="en-US" dirty="0"/>
              <a:t>= LOAD 'data3' AS (</a:t>
            </a:r>
            <a:r>
              <a:rPr lang="en-US" dirty="0" err="1"/>
              <a:t>x,y,z</a:t>
            </a:r>
            <a:r>
              <a:rPr lang="en-US" dirty="0"/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B = FILTER A by x&gt;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C = GROUP B BY x;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D = FOREACH C GENERATE </a:t>
            </a:r>
            <a:r>
              <a:rPr lang="en-US" dirty="0" err="1"/>
              <a:t>group,COUNT</a:t>
            </a:r>
            <a:r>
              <a:rPr lang="en-US" dirty="0"/>
              <a:t>(B);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STORE D INTO 'p6out'; 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81217-6828-4A40-A804-412650F5F2EC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59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the pattern?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</a:t>
            </a:r>
          </a:p>
          <a:p>
            <a:r>
              <a:rPr lang="en-US" dirty="0" smtClean="0"/>
              <a:t>FILTER</a:t>
            </a:r>
          </a:p>
          <a:p>
            <a:r>
              <a:rPr lang="en-US" dirty="0" smtClean="0"/>
              <a:t>GROUP</a:t>
            </a:r>
          </a:p>
          <a:p>
            <a:r>
              <a:rPr lang="en-US" dirty="0" smtClean="0"/>
              <a:t>GENERATE (apply some function from piggybank)</a:t>
            </a:r>
          </a:p>
          <a:p>
            <a:r>
              <a:rPr lang="en-US" dirty="0" smtClean="0"/>
              <a:t>STORE  (DUMP for interactive debugging)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1169-81D0-4D19-B1A9-5BF336DC415B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04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 Latin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 the language pig script is written in.</a:t>
            </a:r>
          </a:p>
          <a:p>
            <a:r>
              <a:rPr lang="en-US" dirty="0" smtClean="0"/>
              <a:t>Is a parallel data flow language</a:t>
            </a:r>
          </a:p>
          <a:p>
            <a:r>
              <a:rPr lang="en-US" dirty="0" smtClean="0"/>
              <a:t>Mathematically pig </a:t>
            </a:r>
            <a:r>
              <a:rPr lang="en-US" dirty="0" err="1" smtClean="0"/>
              <a:t>latin</a:t>
            </a:r>
            <a:r>
              <a:rPr lang="en-US" dirty="0" smtClean="0"/>
              <a:t> describes a directed acyclic graph (DAG) where edges are data flow and the nodes are operators that process data</a:t>
            </a:r>
          </a:p>
          <a:p>
            <a:r>
              <a:rPr lang="en-US" dirty="0" smtClean="0"/>
              <a:t>It is data flow not control flow language: no if statements and for loops! (</a:t>
            </a:r>
            <a:r>
              <a:rPr lang="en-US" dirty="0" smtClean="0"/>
              <a:t>traditional OO programming describes </a:t>
            </a:r>
            <a:r>
              <a:rPr lang="en-US" dirty="0" smtClean="0"/>
              <a:t>control flow not data </a:t>
            </a:r>
            <a:r>
              <a:rPr lang="en-US" dirty="0" smtClean="0"/>
              <a:t>flow.)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1169-81D0-4D19-B1A9-5BF336DC415B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90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Pig and query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How about Pig and SQL?</a:t>
            </a:r>
          </a:p>
          <a:p>
            <a:r>
              <a:rPr lang="en-US" dirty="0" smtClean="0"/>
              <a:t>SQL describes “what” or what is the user’s question and it does NOT describes how it is to be solved.</a:t>
            </a:r>
          </a:p>
          <a:p>
            <a:r>
              <a:rPr lang="en-US" dirty="0" smtClean="0"/>
              <a:t>SQL is built around answering one question: lots of </a:t>
            </a:r>
            <a:r>
              <a:rPr lang="en-US" dirty="0" err="1" smtClean="0"/>
              <a:t>subqueries</a:t>
            </a:r>
            <a:r>
              <a:rPr lang="en-US" dirty="0" smtClean="0"/>
              <a:t> and temporary tables resulting in one thing: inverted process</a:t>
            </a:r>
          </a:p>
          <a:p>
            <a:pPr lvl="1"/>
            <a:r>
              <a:rPr lang="en-US" dirty="0" smtClean="0"/>
              <a:t>remember </a:t>
            </a:r>
            <a:r>
              <a:rPr lang="en-US" dirty="0"/>
              <a:t>from our earlier discussions if these temp table are NOT in-memory their random access is </a:t>
            </a:r>
            <a:r>
              <a:rPr lang="en-US" dirty="0" smtClean="0"/>
              <a:t>expensive</a:t>
            </a:r>
          </a:p>
          <a:p>
            <a:r>
              <a:rPr lang="en-US" dirty="0" smtClean="0"/>
              <a:t>Pig describes the data pipeline from first step to final step.</a:t>
            </a:r>
          </a:p>
          <a:p>
            <a:r>
              <a:rPr lang="en-US" dirty="0" smtClean="0"/>
              <a:t>HDFS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smtClean="0"/>
              <a:t>RDBMS Tables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1169-81D0-4D19-B1A9-5BF336DC415B}" type="datetime1">
              <a:rPr lang="en-US" smtClean="0"/>
              <a:t>4/2/2013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81830-526E-477C-93A2-8BE508C8A9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57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686</Words>
  <Application>Microsoft Office PowerPoint</Application>
  <PresentationFormat>On-screen Show (4:3)</PresentationFormat>
  <Paragraphs>114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Idea of Pig Or Pig Concepts</vt:lpstr>
      <vt:lpstr>References</vt:lpstr>
      <vt:lpstr>What is Pig?: example</vt:lpstr>
      <vt:lpstr>PowerPoint Presentation</vt:lpstr>
      <vt:lpstr>Simple pig scripts: wordcount</vt:lpstr>
      <vt:lpstr>Sample Pig script: simple data analysis</vt:lpstr>
      <vt:lpstr>See the pattern?</vt:lpstr>
      <vt:lpstr>Pig Latin</vt:lpstr>
      <vt:lpstr>Pig and query language</vt:lpstr>
      <vt:lpstr>SQL (vs. Pig)</vt:lpstr>
      <vt:lpstr>(SQL vs.) Pig</vt:lpstr>
      <vt:lpstr>Pig and HDFS and MR</vt:lpstr>
      <vt:lpstr>Uses of Pig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Idea of Pig Or Pig Concepts</dc:title>
  <dc:creator>bina</dc:creator>
  <cp:lastModifiedBy>bina</cp:lastModifiedBy>
  <cp:revision>19</cp:revision>
  <dcterms:created xsi:type="dcterms:W3CDTF">2013-04-02T00:10:40Z</dcterms:created>
  <dcterms:modified xsi:type="dcterms:W3CDTF">2013-04-02T17:39:35Z</dcterms:modified>
</cp:coreProperties>
</file>